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DD5-CCC0-425E-9B83-9453FC2676E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D61F6AF-A19E-43A6-9A3B-7934BE0C6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5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DD5-CCC0-425E-9B83-9453FC2676E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61F6AF-A19E-43A6-9A3B-7934BE0C6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55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DD5-CCC0-425E-9B83-9453FC2676E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61F6AF-A19E-43A6-9A3B-7934BE0C630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326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DD5-CCC0-425E-9B83-9453FC2676E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61F6AF-A19E-43A6-9A3B-7934BE0C6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66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DD5-CCC0-425E-9B83-9453FC2676E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61F6AF-A19E-43A6-9A3B-7934BE0C630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108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DD5-CCC0-425E-9B83-9453FC2676E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61F6AF-A19E-43A6-9A3B-7934BE0C6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76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DD5-CCC0-425E-9B83-9453FC2676E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F6AF-A19E-43A6-9A3B-7934BE0C6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2295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DD5-CCC0-425E-9B83-9453FC2676E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F6AF-A19E-43A6-9A3B-7934BE0C6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71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DD5-CCC0-425E-9B83-9453FC2676E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F6AF-A19E-43A6-9A3B-7934BE0C6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10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DD5-CCC0-425E-9B83-9453FC2676E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61F6AF-A19E-43A6-9A3B-7934BE0C6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7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DD5-CCC0-425E-9B83-9453FC2676E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D61F6AF-A19E-43A6-9A3B-7934BE0C6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99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DD5-CCC0-425E-9B83-9453FC2676E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D61F6AF-A19E-43A6-9A3B-7934BE0C6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0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DD5-CCC0-425E-9B83-9453FC2676E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F6AF-A19E-43A6-9A3B-7934BE0C6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72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DD5-CCC0-425E-9B83-9453FC2676E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F6AF-A19E-43A6-9A3B-7934BE0C6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52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DD5-CCC0-425E-9B83-9453FC2676E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1F6AF-A19E-43A6-9A3B-7934BE0C6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DD5-CCC0-425E-9B83-9453FC2676E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61F6AF-A19E-43A6-9A3B-7934BE0C6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2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BADD5-CCC0-425E-9B83-9453FC2676E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D61F6AF-A19E-43A6-9A3B-7934BE0C6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64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Inteligencija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Pirpremio: Nemanja Nikolić master kliničke psihologije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07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Najpoznatiji testovi inteligencije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Bine – Simonov test je i dalje najviše korišćen test inteligencije prevashodno namenjen proceni dečje inteligencije. U testu se koriste verbalni iskazi, objekti i slike. Odgovori ispitanika zahtevaju verbalizaciju, crtanje, računanje i različite motorne </a:t>
            </a:r>
            <a:r>
              <a:rPr lang="sr-Latn-RS" dirty="0" smtClean="0"/>
              <a:t>radnje.</a:t>
            </a:r>
          </a:p>
          <a:p>
            <a:r>
              <a:rPr lang="sr-Latn-RS" dirty="0"/>
              <a:t>Zadaci su poređanji po odgovarajućim godištima; testiranje sedmogodišnjaka započinje zadacima za šestu godinu. Zadavanje se prekida kada postanu i suviše teški za ispitanika.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009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Bine – Simonov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sr-Latn-RS" dirty="0" smtClean="0"/>
              <a:t>Vrši procenu sledećih oblasti:</a:t>
            </a:r>
          </a:p>
          <a:p>
            <a:pPr lvl="0">
              <a:buFont typeface="+mj-lt"/>
              <a:buAutoNum type="arabicPeriod"/>
            </a:pPr>
            <a:r>
              <a:rPr lang="sr-Latn-RS" dirty="0"/>
              <a:t>Vizuelno-motorni npr. precrtavanje romba ili kvadrata, sklapanje figura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Numeričko rasuđivanje – različiti matematički zadaci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Socijalno snalaženje – nalaženje apsurdnosti u slikama koje prikazuju neki društveni odnos, razumevanje društvenih pravila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 smtClean="0"/>
              <a:t>Pamćenje - </a:t>
            </a:r>
            <a:r>
              <a:rPr lang="sr-Latn-RS" dirty="0"/>
              <a:t>pamćenje niza brojeva i rečenica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Pojmovno shvatanje – ispituje se zadacima uviđanja sličnosti među stvarima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Rasuđivanje- shvatanje apsurdnosti nekih verbalnih iskaza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Jezički zadaci- zadaci u kojima se zahteva definisanje pojava i reči.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858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Vekslerovi testovi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Dejvid Veksler razvio je nekoliko testova za procenu inteligencije odraslih, ali i školske i predškolske dece.</a:t>
            </a:r>
            <a:endParaRPr lang="en-US" dirty="0"/>
          </a:p>
          <a:p>
            <a:r>
              <a:rPr lang="sr-Latn-RS" dirty="0"/>
              <a:t>Veksler je zamerio Bineu što njegov test pruža samo jedan skor za procenu intelektualnog funkcionisanja.</a:t>
            </a:r>
            <a:endParaRPr lang="en-US" dirty="0"/>
          </a:p>
          <a:p>
            <a:r>
              <a:rPr lang="sr-Latn-RS" dirty="0"/>
              <a:t>Vekslerovi prvi testovi daju tri skora: procena </a:t>
            </a:r>
            <a:r>
              <a:rPr lang="sr-Latn-RS" dirty="0">
                <a:solidFill>
                  <a:schemeClr val="accent2"/>
                </a:solidFill>
              </a:rPr>
              <a:t>verbalne inteligencije</a:t>
            </a:r>
            <a:r>
              <a:rPr lang="sr-Latn-RS" dirty="0"/>
              <a:t>, </a:t>
            </a:r>
            <a:r>
              <a:rPr lang="sr-Latn-RS" dirty="0">
                <a:solidFill>
                  <a:srgbClr val="92D050"/>
                </a:solidFill>
              </a:rPr>
              <a:t>neverbalne (manipulativne</a:t>
            </a:r>
            <a:r>
              <a:rPr lang="sr-Latn-RS" dirty="0"/>
              <a:t>), a treći je </a:t>
            </a:r>
            <a:r>
              <a:rPr lang="sr-Latn-RS" dirty="0">
                <a:solidFill>
                  <a:schemeClr val="accent5">
                    <a:lumMod val="75000"/>
                  </a:schemeClr>
                </a:solidFill>
              </a:rPr>
              <a:t>ukupan skor</a:t>
            </a:r>
            <a:r>
              <a:rPr lang="sr-Latn-R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995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Viti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U Vekslerovom testovima za odrasle nalazi se šest verbalnih subtestova i pet neverbalnih.</a:t>
            </a:r>
            <a:endParaRPr lang="en-US" dirty="0"/>
          </a:p>
          <a:p>
            <a:r>
              <a:rPr lang="sr-Latn-RS" dirty="0"/>
              <a:t>Verbalni subtestovi su: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Informacije: Njime se proverava znanje činjenica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Rečnik: Ispituje se znanje značenja reći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Sličnosti: (npr. po čemu su slični pesma i skulptura?)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Aritmetika: Njime se ispituje sposobnost računanja u sebi (npr. koliko je sati potrebno osobi da pređe put od 16 km, ako se kreće brzinom od 4 km na čas)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Razumevanje: Ovim subtestom se ispituje shvatanje društvenih normi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Ponavljanje serije brojeva. Jednocifreni brojevi se glasno izgovaraju, a ispitanik treba da ih ponovi ili po redosledu po kome ih je čuo ili obrnutim redosledom.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224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Viti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Neverbalni (manipulativni) subtestovi: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Dopunjavanje slika: U ovim zadacima ispitanik treba da ukaže na značajne delove koji su ispušteni na nekoj slici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Strip: Ovde ispitanik treba da rasporedi po logički koherentniom redosledu niz slika na kojima su prikazani neki događaji, kao što je to slučaj u stripovima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Kosove kocke: Prikazan je oblik koji treba da se reprodukuje sastavljanjem četiri ili više obojenih kockica tako da se na gornjoj površini ukaže tražena slika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Sastavljanje figura: Poput dečijih slagalica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Šifra: Simbolima koji odgovaraju posebnim brojevima treba što brže zameniti brojeve prikazane u seriji brojeva.</a:t>
            </a:r>
            <a:endParaRPr lang="en-US" dirty="0"/>
          </a:p>
          <a:p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3269281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Osobine testova inteligencije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Testovi inteligencije su standardizovani testovi.</a:t>
            </a:r>
            <a:endParaRPr lang="en-US" dirty="0"/>
          </a:p>
          <a:p>
            <a:r>
              <a:rPr lang="sr-Latn-RS" dirty="0"/>
              <a:t>Postoje precizna upustva koja se odnose na način zadavanja testa.</a:t>
            </a:r>
            <a:endParaRPr lang="en-US" dirty="0"/>
          </a:p>
          <a:p>
            <a:r>
              <a:rPr lang="sr-Latn-RS" dirty="0" smtClean="0"/>
              <a:t>Ispitivač </a:t>
            </a:r>
            <a:r>
              <a:rPr lang="sr-Latn-RS" dirty="0"/>
              <a:t>mora doslovno da se drži ovih upustava jer se samo na taj način obezbeđuju jednaki uslovi za sve ispitanike</a:t>
            </a:r>
            <a:r>
              <a:rPr lang="sr-Latn-RS" dirty="0" smtClean="0"/>
              <a:t>.</a:t>
            </a:r>
          </a:p>
          <a:p>
            <a:r>
              <a:rPr lang="sr-Latn-RS" dirty="0"/>
              <a:t>Postojanje normi. Norme služe kao standard za poređenje rezultata nekog pojedinca koji po svojim opštim svojstvima mora da odgovara osobama koje su činile uzorak za standardizaciju.</a:t>
            </a:r>
            <a:endParaRPr lang="en-US" dirty="0"/>
          </a:p>
          <a:p>
            <a:r>
              <a:rPr lang="sr-Latn-RS" dirty="0"/>
              <a:t>Testovne norme su obično prikazane u obliku percentila i standardnih skorova.</a:t>
            </a:r>
            <a:endParaRPr lang="en-US" dirty="0"/>
          </a:p>
          <a:p>
            <a:r>
              <a:rPr lang="sr-Latn-RS" dirty="0"/>
              <a:t>DIQ= 100 + 15 * z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28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Normalna raspodela inteligencije u opštoj populaciji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171" y="1833140"/>
            <a:ext cx="9041364" cy="4894231"/>
          </a:xfrm>
        </p:spPr>
      </p:pic>
    </p:spTree>
    <p:extLst>
      <p:ext uri="{BB962C8B-B14F-4D97-AF65-F5344CB8AC3E}">
        <p14:creationId xmlns:p14="http://schemas.microsoft.com/office/powerpoint/2010/main" val="704787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Osobine testova inteligencije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/>
              <a:t>Validnost testa.</a:t>
            </a:r>
            <a:r>
              <a:rPr lang="sr-Latn-RS" dirty="0"/>
              <a:t> Test je validan ako meri ono za šta je namenjen da meri. Validnost testa se meri koeficijentom korelacije – bilo između dva testa, bilo između testa i neke spoljašnje mere sposobnosti, a obično je to školski uspeh.</a:t>
            </a:r>
            <a:endParaRPr lang="en-US" dirty="0"/>
          </a:p>
          <a:p>
            <a:r>
              <a:rPr lang="sr-Latn-RS" b="1" dirty="0"/>
              <a:t>Konzistentnost testa. </a:t>
            </a:r>
            <a:r>
              <a:rPr lang="sr-Latn-RS" dirty="0"/>
              <a:t>Doslednost testa samom sebi.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0832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FAKTORSKA ANALIZA I TEORIJE INTELIGENCIJE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Korelacija je numerički izraz stepena i smera odnosa između dve ili više varijabli.</a:t>
            </a:r>
            <a:endParaRPr lang="en-US" dirty="0"/>
          </a:p>
          <a:p>
            <a:r>
              <a:rPr lang="sr-Latn-RS" dirty="0"/>
              <a:t>Koeficijent korelacije mogu da se kreću u rasponu od -1 do +</a:t>
            </a:r>
            <a:r>
              <a:rPr lang="sr-Latn-RS" dirty="0" smtClean="0"/>
              <a:t>1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280164"/>
              </p:ext>
            </p:extLst>
          </p:nvPr>
        </p:nvGraphicFramePr>
        <p:xfrm>
          <a:off x="2164702" y="3284377"/>
          <a:ext cx="8285584" cy="3216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3022">
                  <a:extLst>
                    <a:ext uri="{9D8B030D-6E8A-4147-A177-3AD203B41FA5}">
                      <a16:colId xmlns:a16="http://schemas.microsoft.com/office/drawing/2014/main" val="2992074759"/>
                    </a:ext>
                  </a:extLst>
                </a:gridCol>
                <a:gridCol w="1183022">
                  <a:extLst>
                    <a:ext uri="{9D8B030D-6E8A-4147-A177-3AD203B41FA5}">
                      <a16:colId xmlns:a16="http://schemas.microsoft.com/office/drawing/2014/main" val="3350955270"/>
                    </a:ext>
                  </a:extLst>
                </a:gridCol>
                <a:gridCol w="1183908">
                  <a:extLst>
                    <a:ext uri="{9D8B030D-6E8A-4147-A177-3AD203B41FA5}">
                      <a16:colId xmlns:a16="http://schemas.microsoft.com/office/drawing/2014/main" val="3951210912"/>
                    </a:ext>
                  </a:extLst>
                </a:gridCol>
                <a:gridCol w="1183908">
                  <a:extLst>
                    <a:ext uri="{9D8B030D-6E8A-4147-A177-3AD203B41FA5}">
                      <a16:colId xmlns:a16="http://schemas.microsoft.com/office/drawing/2014/main" val="869927428"/>
                    </a:ext>
                  </a:extLst>
                </a:gridCol>
                <a:gridCol w="1183908">
                  <a:extLst>
                    <a:ext uri="{9D8B030D-6E8A-4147-A177-3AD203B41FA5}">
                      <a16:colId xmlns:a16="http://schemas.microsoft.com/office/drawing/2014/main" val="1139463283"/>
                    </a:ext>
                  </a:extLst>
                </a:gridCol>
                <a:gridCol w="1183908">
                  <a:extLst>
                    <a:ext uri="{9D8B030D-6E8A-4147-A177-3AD203B41FA5}">
                      <a16:colId xmlns:a16="http://schemas.microsoft.com/office/drawing/2014/main" val="2130276283"/>
                    </a:ext>
                  </a:extLst>
                </a:gridCol>
                <a:gridCol w="1183908">
                  <a:extLst>
                    <a:ext uri="{9D8B030D-6E8A-4147-A177-3AD203B41FA5}">
                      <a16:colId xmlns:a16="http://schemas.microsoft.com/office/drawing/2014/main" val="773893048"/>
                    </a:ext>
                  </a:extLst>
                </a:gridCol>
              </a:tblGrid>
              <a:tr h="46092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Test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5143704"/>
                  </a:ext>
                </a:extLst>
              </a:tr>
              <a:tr h="4612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solidFill>
                            <a:srgbClr val="FF0000"/>
                          </a:solidFill>
                          <a:effectLst/>
                        </a:rPr>
                        <a:t>1.00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b="1" dirty="0">
                          <a:effectLst/>
                        </a:rPr>
                        <a:t>0.85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b="1" dirty="0">
                          <a:effectLst/>
                        </a:rPr>
                        <a:t>0.76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0.02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0.12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- 0.05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2105274"/>
                  </a:ext>
                </a:extLst>
              </a:tr>
              <a:tr h="4494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solidFill>
                            <a:srgbClr val="FF0000"/>
                          </a:solidFill>
                          <a:effectLst/>
                        </a:rPr>
                        <a:t>1.00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b="1" dirty="0">
                          <a:effectLst/>
                        </a:rPr>
                        <a:t>0.79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0.13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0.01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0.04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6256158"/>
                  </a:ext>
                </a:extLst>
              </a:tr>
              <a:tr h="4612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solidFill>
                            <a:srgbClr val="FF0000"/>
                          </a:solidFill>
                          <a:effectLst/>
                        </a:rPr>
                        <a:t>1.00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0.05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0.10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0.08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1432536"/>
                  </a:ext>
                </a:extLst>
              </a:tr>
              <a:tr h="4612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solidFill>
                            <a:srgbClr val="FF0000"/>
                          </a:solidFill>
                          <a:effectLst/>
                        </a:rPr>
                        <a:t>1.00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b="1" dirty="0">
                          <a:effectLst/>
                        </a:rPr>
                        <a:t>0.74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b="1" dirty="0">
                          <a:effectLst/>
                        </a:rPr>
                        <a:t>0.69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8737248"/>
                  </a:ext>
                </a:extLst>
              </a:tr>
              <a:tr h="4612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solidFill>
                            <a:srgbClr val="FF0000"/>
                          </a:solidFill>
                          <a:effectLst/>
                        </a:rPr>
                        <a:t>1.00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b="1" dirty="0">
                          <a:effectLst/>
                        </a:rPr>
                        <a:t>0.90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5870012"/>
                  </a:ext>
                </a:extLst>
              </a:tr>
              <a:tr h="4612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solidFill>
                            <a:srgbClr val="FF0000"/>
                          </a:solidFill>
                          <a:effectLst/>
                        </a:rPr>
                        <a:t>1.00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3409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4727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Spirmanova teorija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On je svoju koncepciju inteligencije objavio još 1904. godine.</a:t>
            </a:r>
            <a:endParaRPr lang="en-US" dirty="0"/>
          </a:p>
          <a:p>
            <a:r>
              <a:rPr lang="sr-Latn-RS" dirty="0"/>
              <a:t>Spirman pretpostavlja da svi intelektualni zadaci zahtevaju dve vrste sposobnosti: </a:t>
            </a:r>
            <a:r>
              <a:rPr lang="sr-Latn-RS" b="1" dirty="0"/>
              <a:t>Opštu sposobnost G faktor </a:t>
            </a:r>
            <a:r>
              <a:rPr lang="sr-Latn-RS" dirty="0"/>
              <a:t>i </a:t>
            </a:r>
            <a:r>
              <a:rPr lang="sr-Latn-RS" b="1" dirty="0"/>
              <a:t>specifičnu sposobnost </a:t>
            </a:r>
            <a:r>
              <a:rPr lang="sr-Latn-RS" b="1" dirty="0" smtClean="0"/>
              <a:t>S faktor</a:t>
            </a:r>
            <a:r>
              <a:rPr lang="sr-Latn-RS" dirty="0" smtClean="0"/>
              <a:t>.</a:t>
            </a:r>
            <a:endParaRPr lang="en-US" dirty="0"/>
          </a:p>
          <a:p>
            <a:r>
              <a:rPr lang="sr-Latn-RS" dirty="0"/>
              <a:t>Spirman je verovao da je kod razvijene opšte sposobnosti u osnovi reč o brzom misaonom shvatanju odnosa i efikasnom korišćenju znanja o tim odnosima.</a:t>
            </a:r>
            <a:endParaRPr lang="en-US" dirty="0"/>
          </a:p>
          <a:p>
            <a:r>
              <a:rPr lang="sr-Latn-RS" dirty="0"/>
              <a:t>U ljudskom mišljenju postoje dva principa funkcionisanja</a:t>
            </a:r>
            <a:r>
              <a:rPr lang="sr-Latn-RS" dirty="0" smtClean="0"/>
              <a:t>.</a:t>
            </a:r>
          </a:p>
          <a:p>
            <a:pPr>
              <a:buFont typeface="+mj-lt"/>
              <a:buAutoNum type="alphaUcPeriod"/>
            </a:pPr>
            <a:r>
              <a:rPr lang="sr-Latn-RS" dirty="0" smtClean="0"/>
              <a:t>Princip izvođenja odnosa</a:t>
            </a:r>
          </a:p>
          <a:p>
            <a:pPr>
              <a:buFont typeface="+mj-lt"/>
              <a:buAutoNum type="alphaUcPeriod"/>
            </a:pPr>
            <a:r>
              <a:rPr lang="sr-Latn-RS" dirty="0" smtClean="0"/>
              <a:t>I izvođenja korelata</a:t>
            </a:r>
          </a:p>
          <a:p>
            <a:pPr marL="0" indent="0">
              <a:buNone/>
            </a:pPr>
            <a:r>
              <a:rPr lang="sr-Latn-RS" dirty="0"/>
              <a:t>Pravnik: klijent = Lekar:?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175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Inteligencija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Prema definiciji iz psihološkog rečnika inteligenciju možemo odrediti kao sposobnost uviđanja odnosa između stvari i pojava.</a:t>
            </a:r>
            <a:endParaRPr lang="en-US" dirty="0"/>
          </a:p>
          <a:p>
            <a:r>
              <a:rPr lang="sr-Latn-RS" dirty="0"/>
              <a:t>Sposobnost apstraktnog mišljenja</a:t>
            </a:r>
            <a:endParaRPr lang="en-US" dirty="0"/>
          </a:p>
          <a:p>
            <a:r>
              <a:rPr lang="sr-Latn-RS" dirty="0" smtClean="0"/>
              <a:t>Sposobnost brzog </a:t>
            </a:r>
            <a:r>
              <a:rPr lang="sr-Latn-RS" dirty="0"/>
              <a:t>i uspešnog </a:t>
            </a:r>
            <a:r>
              <a:rPr lang="sr-Latn-RS" dirty="0" smtClean="0"/>
              <a:t>učenja</a:t>
            </a:r>
          </a:p>
          <a:p>
            <a:r>
              <a:rPr lang="sr-Latn-RS" dirty="0" smtClean="0"/>
              <a:t>Sposobnost uspešnog </a:t>
            </a:r>
            <a:r>
              <a:rPr lang="sr-Latn-RS" dirty="0"/>
              <a:t>prilagođavanja / rešavanja </a:t>
            </a:r>
            <a:r>
              <a:rPr lang="sr-Latn-RS" dirty="0" smtClean="0"/>
              <a:t>problema.</a:t>
            </a:r>
          </a:p>
          <a:p>
            <a:endParaRPr lang="sr-Latn-R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8071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Terstonova teorija primarnih mentalnih sposobnosti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Poriče postojanje jednog G faktora i inteligenciju shvata kao skup grupnih faktora.</a:t>
            </a:r>
            <a:endParaRPr lang="en-US" dirty="0"/>
          </a:p>
          <a:p>
            <a:r>
              <a:rPr lang="sr-Latn-RS" dirty="0"/>
              <a:t>Ti grupni faktori su međusobno nezavisni. </a:t>
            </a:r>
            <a:endParaRPr lang="en-US" dirty="0"/>
          </a:p>
          <a:p>
            <a:r>
              <a:rPr lang="sr-Latn-RS" dirty="0"/>
              <a:t>Sedam grupnih faktora ili primarnih mentalnih sposobnosti.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39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Terstonova teorija primarnih mentalnih sposobnosti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/>
            </a:pPr>
            <a:r>
              <a:rPr lang="sr-Latn-RS" dirty="0"/>
              <a:t>Verbalna sposobnost – sposobnost efikasnog razumevanja reči i odnosa između njih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Verbalna fluentnost – spsobnost generisanja reči, anagrami i sl.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Numerička sposobnost – sposobnost brzog izvođenja aritmetičkih operacija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Spacijalna (prostorna) – sposobnost predstavljanja prostornih odnosa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Sposobnost asocijativnog pamćenja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Perceptivna brzina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Induktivno zaključivanje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3334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Terstonova teorija primarnih mentalnih sposobnosti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Kod dece na uzrastu između pete i sedme godine prisutne su samo tri primarne sposobnosti: verbalna, perceptivna brzina i spacijalna.</a:t>
            </a:r>
            <a:endParaRPr lang="en-US" dirty="0"/>
          </a:p>
          <a:p>
            <a:r>
              <a:rPr lang="sr-Latn-RS" b="1" dirty="0"/>
              <a:t>Hijerarhijske teorije inteligencije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9724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Teorija fluidne i kristalizovane inteligencije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Prema Rejmondu Katelu treba razlikovati fluidnu i kristalizovanu inteligenciju kao dva opšta faktora.</a:t>
            </a:r>
            <a:endParaRPr lang="en-US" dirty="0"/>
          </a:p>
          <a:p>
            <a:r>
              <a:rPr lang="sr-Latn-RS" dirty="0"/>
              <a:t>Kristalizovana inteligencija se odnosi na širinu znanja, inteligenciju stečenu kroz lično iskustvo.</a:t>
            </a:r>
            <a:endParaRPr lang="en-US" dirty="0"/>
          </a:p>
          <a:p>
            <a:r>
              <a:rPr lang="sr-Latn-RS" dirty="0"/>
              <a:t>Fluidna inteligencija je vrsta mišljenja u kome je naglašeno zaključivanje (indukcija).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818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Alternative faktorskoanalitičkom pristupu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b="1" dirty="0"/>
              <a:t>Kognitivne teorija obrade informacija </a:t>
            </a:r>
            <a:r>
              <a:rPr lang="sr-Latn-RS" dirty="0"/>
              <a:t>nalaže da se opišu procesi koji se javljaju kao koraci u rešavanju intelektualnih problema.</a:t>
            </a:r>
            <a:endParaRPr lang="en-US" dirty="0"/>
          </a:p>
          <a:p>
            <a:r>
              <a:rPr lang="sr-Latn-RS" dirty="0"/>
              <a:t>Pri rešavanju različitih zadataka iz testova inteligencije na jedan organizovan način uključuju se komponente mentalnih procesa. Postoji veći broj komponenti koje se mogu razvrstati u pet kategorija</a:t>
            </a:r>
            <a:r>
              <a:rPr lang="sr-Latn-RS" dirty="0" smtClean="0"/>
              <a:t>:</a:t>
            </a:r>
          </a:p>
          <a:p>
            <a:pPr lvl="0"/>
            <a:r>
              <a:rPr lang="sr-Latn-RS" dirty="0"/>
              <a:t>Metakomponente (proces planiranja i donošenja odluka prilikom rešavanja problema)</a:t>
            </a:r>
            <a:endParaRPr lang="en-US" dirty="0"/>
          </a:p>
          <a:p>
            <a:pPr lvl="0"/>
            <a:r>
              <a:rPr lang="sr-Latn-RS" dirty="0"/>
              <a:t>Izvršne komponente</a:t>
            </a:r>
            <a:endParaRPr lang="en-US" dirty="0"/>
          </a:p>
          <a:p>
            <a:pPr lvl="0"/>
            <a:r>
              <a:rPr lang="sr-Latn-RS" dirty="0"/>
              <a:t>Komponente povezane sa učenjem novih informacija</a:t>
            </a:r>
            <a:endParaRPr lang="en-US" dirty="0"/>
          </a:p>
          <a:p>
            <a:pPr lvl="0"/>
            <a:r>
              <a:rPr lang="sr-Latn-RS" dirty="0"/>
              <a:t>Komponente aktiviranja ranije naučenih informacija</a:t>
            </a:r>
            <a:endParaRPr lang="en-US" dirty="0"/>
          </a:p>
          <a:p>
            <a:pPr lvl="0"/>
            <a:r>
              <a:rPr lang="sr-Latn-RS" dirty="0"/>
              <a:t>Transferne komponente</a:t>
            </a:r>
            <a:endParaRPr lang="en-US" dirty="0"/>
          </a:p>
          <a:p>
            <a:pPr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5817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Višestruka inteligencija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U poslednje vreme se često navodi i </a:t>
            </a:r>
            <a:r>
              <a:rPr lang="sr-Latn-RS" dirty="0" smtClean="0"/>
              <a:t>Gardnerova </a:t>
            </a:r>
            <a:r>
              <a:rPr lang="sr-Latn-RS" dirty="0"/>
              <a:t>teorija multiple (višestruke) inteligencije</a:t>
            </a:r>
            <a:endParaRPr lang="en-US" dirty="0"/>
          </a:p>
          <a:p>
            <a:r>
              <a:rPr lang="sr-Latn-RS" dirty="0"/>
              <a:t>Klasični testovi su fokusirani na lingvističke i matematičko-logičke oblike </a:t>
            </a:r>
            <a:r>
              <a:rPr lang="sr-Latn-RS" dirty="0" smtClean="0"/>
              <a:t>razmišljanja.</a:t>
            </a:r>
          </a:p>
          <a:p>
            <a:r>
              <a:rPr lang="sr-Latn-RS" dirty="0" smtClean="0"/>
              <a:t>Gardner iznosi teoriju o postojanju sedam nezavisnih inteligencija. Tu su:</a:t>
            </a:r>
          </a:p>
          <a:p>
            <a:pPr>
              <a:buFont typeface="+mj-lt"/>
              <a:buAutoNum type="arabicPeriod"/>
            </a:pPr>
            <a:r>
              <a:rPr lang="sr-Latn-RS" dirty="0" smtClean="0"/>
              <a:t>Lingvistička</a:t>
            </a:r>
          </a:p>
          <a:p>
            <a:pPr>
              <a:buFont typeface="+mj-lt"/>
              <a:buAutoNum type="arabicPeriod"/>
            </a:pPr>
            <a:r>
              <a:rPr lang="sr-Latn-RS" dirty="0" smtClean="0"/>
              <a:t>Logičko-matematička</a:t>
            </a:r>
          </a:p>
          <a:p>
            <a:pPr>
              <a:buFont typeface="+mj-lt"/>
              <a:buAutoNum type="arabicPeriod"/>
            </a:pPr>
            <a:r>
              <a:rPr lang="sr-Latn-RS" dirty="0" smtClean="0"/>
              <a:t>Spacijalna</a:t>
            </a:r>
          </a:p>
          <a:p>
            <a:pPr>
              <a:buFont typeface="+mj-lt"/>
              <a:buAutoNum type="arabicPeriod"/>
            </a:pPr>
            <a:r>
              <a:rPr lang="sr-Latn-RS" dirty="0" smtClean="0"/>
              <a:t>Muzička</a:t>
            </a:r>
          </a:p>
          <a:p>
            <a:pPr>
              <a:buFont typeface="+mj-lt"/>
              <a:buAutoNum type="arabicPeriod"/>
            </a:pPr>
            <a:r>
              <a:rPr lang="sr-Latn-RS" dirty="0" smtClean="0"/>
              <a:t>Telesno-kinestetička</a:t>
            </a:r>
          </a:p>
          <a:p>
            <a:pPr>
              <a:buFont typeface="+mj-lt"/>
              <a:buAutoNum type="arabicPeriod"/>
            </a:pPr>
            <a:r>
              <a:rPr lang="sr-Latn-RS" dirty="0" smtClean="0"/>
              <a:t>Intrapersonalna</a:t>
            </a:r>
          </a:p>
          <a:p>
            <a:pPr>
              <a:buFont typeface="+mj-lt"/>
              <a:buAutoNum type="arabicPeriod"/>
            </a:pPr>
            <a:r>
              <a:rPr lang="sr-Latn-RS" dirty="0" smtClean="0"/>
              <a:t>Interpersonalna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643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115" y="554477"/>
            <a:ext cx="9798532" cy="6070059"/>
          </a:xfrm>
        </p:spPr>
      </p:pic>
    </p:spTree>
    <p:extLst>
      <p:ext uri="{BB962C8B-B14F-4D97-AF65-F5344CB8AC3E}">
        <p14:creationId xmlns:p14="http://schemas.microsoft.com/office/powerpoint/2010/main" val="39780305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Višestruka inteligencija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Pedagoške implikacije Gardnerovih shvatanja o prirodi inteligencije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1554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Intelektualna zaostalost i obdarenost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Intelektualna zaostalost (retardacija) obično se definiše kao zaustavljeni ili nepotpuni intelektualni razvoj koji se ispoljava kroz različite teškoće u učenju, rešavanju problema, adaptaciji na nove situacije i dr.</a:t>
            </a:r>
            <a:endParaRPr lang="en-US" dirty="0"/>
          </a:p>
          <a:p>
            <a:r>
              <a:rPr lang="sr-Latn-RS" dirty="0"/>
              <a:t>Prema američkom udruženju za mentalnu zaostalost, čije razvrstavanje je prihvatilo i odgovarajuće srpsko udruženje, mogu se razlikovati sledeće kategorije kojima odgovaraju količnici inteligencije prikazani u zagradama:</a:t>
            </a:r>
            <a:endParaRPr lang="en-US" dirty="0"/>
          </a:p>
          <a:p>
            <a:r>
              <a:rPr lang="sr-Latn-RS" dirty="0"/>
              <a:t>Granični slučajevi (70-85)</a:t>
            </a:r>
            <a:endParaRPr lang="en-US" dirty="0"/>
          </a:p>
          <a:p>
            <a:r>
              <a:rPr lang="sr-Latn-RS" dirty="0"/>
              <a:t>Blaga/laka mentalna retardiranost (55-70)</a:t>
            </a:r>
            <a:endParaRPr lang="en-US" dirty="0"/>
          </a:p>
          <a:p>
            <a:r>
              <a:rPr lang="sr-Latn-RS" dirty="0"/>
              <a:t>Umerena (40-55)</a:t>
            </a:r>
            <a:endParaRPr lang="en-US" dirty="0"/>
          </a:p>
          <a:p>
            <a:r>
              <a:rPr lang="sr-Latn-RS" dirty="0"/>
              <a:t>Teška (25-40)</a:t>
            </a:r>
            <a:endParaRPr lang="en-US" dirty="0"/>
          </a:p>
          <a:p>
            <a:r>
              <a:rPr lang="sr-Latn-RS" dirty="0"/>
              <a:t>Veoma teška (ispod 25)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9168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Intelektualna zaostalost i obdarenost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Kada se donosi dijagnostička odluka kod lake retardacije pored testvonog skora uzimaju se još neki aspekti psihičkog funkcionisanja.</a:t>
            </a:r>
            <a:endParaRPr lang="en-US" dirty="0"/>
          </a:p>
          <a:p>
            <a:pPr lvl="0"/>
            <a:r>
              <a:rPr lang="sr-Latn-RS" dirty="0"/>
              <a:t>Nerazvijenost zanimanja za okolinu</a:t>
            </a:r>
            <a:endParaRPr lang="en-US" dirty="0"/>
          </a:p>
          <a:p>
            <a:pPr lvl="0"/>
            <a:r>
              <a:rPr lang="sr-Latn-RS" dirty="0"/>
              <a:t>Nesposobnost da se razumeju i koriste apstraktni pojmovi</a:t>
            </a:r>
            <a:endParaRPr lang="en-US" dirty="0"/>
          </a:p>
          <a:p>
            <a:pPr lvl="0"/>
            <a:r>
              <a:rPr lang="sr-Latn-RS" dirty="0"/>
              <a:t>Slabost u artikulaciji</a:t>
            </a:r>
            <a:endParaRPr lang="en-US" dirty="0"/>
          </a:p>
          <a:p>
            <a:pPr lvl="0"/>
            <a:r>
              <a:rPr lang="sr-Latn-RS" dirty="0"/>
              <a:t>Slaba mišićna koordinacija</a:t>
            </a:r>
            <a:endParaRPr lang="en-US" dirty="0"/>
          </a:p>
          <a:p>
            <a:pPr lvl="0"/>
            <a:r>
              <a:rPr lang="sr-Latn-RS" dirty="0"/>
              <a:t>Usporeno reagovanje na različite draži urpkos neoštećenim čulima</a:t>
            </a:r>
            <a:endParaRPr lang="en-US" dirty="0"/>
          </a:p>
          <a:p>
            <a:pPr lvl="0"/>
            <a:r>
              <a:rPr lang="sr-Latn-RS" dirty="0"/>
              <a:t>Nefleksibilnost navika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646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Problemi oko određenja inteligencije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Inteligencija je ono što mere testovi inteligencije *</a:t>
            </a:r>
          </a:p>
          <a:p>
            <a:r>
              <a:rPr lang="sr-Latn-RS" dirty="0" smtClean="0"/>
              <a:t>Dve grupe odgovora</a:t>
            </a:r>
          </a:p>
          <a:p>
            <a:pPr lvl="0">
              <a:buFont typeface="+mj-lt"/>
              <a:buAutoNum type="arabicPeriod"/>
            </a:pPr>
            <a:r>
              <a:rPr lang="sr-Latn-RS" dirty="0"/>
              <a:t>Inteligencija je sposobnost učenja i korišćenja starog iskustva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Inteligencija je sposobnost adaptacije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497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Intelektualna zaostalost i obdarenost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Intelektualno obdareni</a:t>
            </a:r>
            <a:r>
              <a:rPr lang="sr-Latn-RS" dirty="0"/>
              <a:t>: IQ iznad 130 ili 140</a:t>
            </a:r>
            <a:endParaRPr lang="en-US" dirty="0"/>
          </a:p>
          <a:p>
            <a:r>
              <a:rPr lang="sr-Latn-RS" dirty="0"/>
              <a:t>Termanova studija</a:t>
            </a:r>
            <a:endParaRPr lang="en-US" dirty="0"/>
          </a:p>
          <a:p>
            <a:r>
              <a:rPr lang="sr-Latn-RS" dirty="0"/>
              <a:t>Psihoanalitička zapažanja: Neusklađenost intelektualnog i emotivnog razvoja.</a:t>
            </a:r>
            <a:endParaRPr lang="en-US" dirty="0"/>
          </a:p>
          <a:p>
            <a:r>
              <a:rPr lang="sr-Latn-RS" dirty="0"/>
              <a:t>Intelektualna obdarenost nije dovoljna za uspeh u životu.</a:t>
            </a:r>
            <a:endParaRPr lang="en-US" dirty="0"/>
          </a:p>
          <a:p>
            <a:r>
              <a:rPr lang="sr-Latn-RS" dirty="0"/>
              <a:t>U literaturi se pronalaze i zaključci da se optimalna inteligencija kreće u rasponu od 125 do 155 i da su pojedinci sa razvijenijom inteligencijom izloženi većem riziku od abnormalnog psihičkog razvoja.</a:t>
            </a:r>
            <a:endParaRPr lang="en-US" dirty="0"/>
          </a:p>
          <a:p>
            <a:r>
              <a:rPr lang="sr-Latn-RS" dirty="0"/>
              <a:t>Klasifikacija obdarenih učenika (Beta i Najhartove)</a:t>
            </a:r>
            <a:endParaRPr lang="en-US" dirty="0"/>
          </a:p>
          <a:p>
            <a:r>
              <a:rPr lang="sr-Latn-RS" dirty="0"/>
              <a:t>Uspešni, samostalni, blokirani, izazivački, otpadnici i dvostruko etiketirani.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681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Problemi oko određenja inteligencije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U savremena određenja inteligencije uvodi se i pojam </a:t>
            </a:r>
            <a:r>
              <a:rPr lang="sr-Latn-RS" i="1" dirty="0">
                <a:solidFill>
                  <a:srgbClr val="FF0000"/>
                </a:solidFill>
              </a:rPr>
              <a:t>metakognicije</a:t>
            </a:r>
            <a:r>
              <a:rPr lang="sr-Latn-RS" dirty="0"/>
              <a:t>.</a:t>
            </a:r>
            <a:endParaRPr lang="en-US" dirty="0"/>
          </a:p>
          <a:p>
            <a:r>
              <a:rPr lang="sr-Latn-RS" dirty="0">
                <a:solidFill>
                  <a:srgbClr val="FF0000"/>
                </a:solidFill>
              </a:rPr>
              <a:t>Razumevanje i nadzor nad sopstvenim </a:t>
            </a:r>
            <a:r>
              <a:rPr lang="sr-Latn-RS" dirty="0" smtClean="0">
                <a:solidFill>
                  <a:srgbClr val="FF0000"/>
                </a:solidFill>
              </a:rPr>
              <a:t>mišljenjem.</a:t>
            </a:r>
          </a:p>
          <a:p>
            <a:r>
              <a:rPr lang="sr-Latn-RS" dirty="0"/>
              <a:t>Pod metakognicijom podrazumevamo sledeće:</a:t>
            </a:r>
            <a:endParaRPr lang="en-US" dirty="0"/>
          </a:p>
          <a:p>
            <a:r>
              <a:rPr lang="sr-Latn-RS" dirty="0"/>
              <a:t>Prepoznavanje postojanja problema</a:t>
            </a:r>
            <a:endParaRPr lang="en-US" dirty="0"/>
          </a:p>
          <a:p>
            <a:r>
              <a:rPr lang="sr-Latn-RS" dirty="0"/>
              <a:t>Izbor težišta pažnje</a:t>
            </a:r>
            <a:endParaRPr lang="en-US" dirty="0"/>
          </a:p>
          <a:p>
            <a:r>
              <a:rPr lang="sr-Latn-RS" dirty="0"/>
              <a:t>Nadgledanje rešavanja problema</a:t>
            </a:r>
            <a:endParaRPr lang="en-US" dirty="0"/>
          </a:p>
          <a:p>
            <a:r>
              <a:rPr lang="sr-Latn-RS" dirty="0"/>
              <a:t>I procena rešenja do koga se došlo</a:t>
            </a:r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051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Problemi oko određenja inteligencije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Uloga kulture u određivanju inteligencije</a:t>
            </a:r>
            <a:endParaRPr lang="en-US" dirty="0"/>
          </a:p>
          <a:p>
            <a:r>
              <a:rPr lang="sr-Latn-RS" dirty="0" smtClean="0"/>
              <a:t>Različite kulture (sociolingvističke zajednice) definišu inteligentno ponašanje na različite načine.</a:t>
            </a:r>
          </a:p>
          <a:p>
            <a:r>
              <a:rPr lang="sr-Latn-RS" dirty="0" smtClean="0"/>
              <a:t>Ono što je inteligentno za čoveka zapadne hemisfere ne mora da važi za čoveka dalekog istoka ili pripadnika nekog afričkog plemena.</a:t>
            </a:r>
          </a:p>
          <a:p>
            <a:pPr algn="just"/>
            <a:r>
              <a:rPr lang="en-US" dirty="0" err="1"/>
              <a:t>Kultura</a:t>
            </a:r>
            <a:r>
              <a:rPr lang="en-US" dirty="0"/>
              <a:t> </a:t>
            </a:r>
            <a:r>
              <a:rPr lang="en-US" dirty="0" err="1"/>
              <a:t>igra</a:t>
            </a:r>
            <a:r>
              <a:rPr lang="en-US" dirty="0"/>
              <a:t> </a:t>
            </a:r>
            <a:r>
              <a:rPr lang="en-US" dirty="0" err="1"/>
              <a:t>duboku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nedovoljno</a:t>
            </a:r>
            <a:r>
              <a:rPr lang="en-US" dirty="0"/>
              <a:t> </a:t>
            </a:r>
            <a:r>
              <a:rPr lang="en-US" dirty="0" err="1"/>
              <a:t>prepoznatu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oblikovanju</a:t>
            </a:r>
            <a:r>
              <a:rPr lang="en-US" dirty="0"/>
              <a:t> </a:t>
            </a:r>
            <a:r>
              <a:rPr lang="en-US" dirty="0" err="1"/>
              <a:t>naših</a:t>
            </a:r>
            <a:r>
              <a:rPr lang="en-US" dirty="0"/>
              <a:t> </a:t>
            </a:r>
            <a:r>
              <a:rPr lang="en-US" dirty="0" err="1"/>
              <a:t>shvatanja</a:t>
            </a:r>
            <a:r>
              <a:rPr lang="en-US" dirty="0"/>
              <a:t> o tome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"</a:t>
            </a:r>
            <a:r>
              <a:rPr lang="en-US" dirty="0" err="1"/>
              <a:t>inteligentan</a:t>
            </a:r>
            <a:r>
              <a:rPr lang="en-US" dirty="0"/>
              <a:t>". Niko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oslobođen</a:t>
            </a:r>
            <a:r>
              <a:rPr lang="en-US" dirty="0"/>
              <a:t> </a:t>
            </a:r>
            <a:r>
              <a:rPr lang="en-US" dirty="0" err="1"/>
              <a:t>kulturnih</a:t>
            </a:r>
            <a:r>
              <a:rPr lang="en-US" dirty="0"/>
              <a:t> </a:t>
            </a:r>
            <a:r>
              <a:rPr lang="en-US" dirty="0" err="1"/>
              <a:t>normi</a:t>
            </a:r>
            <a:r>
              <a:rPr lang="en-US" dirty="0"/>
              <a:t>, a to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ideje</a:t>
            </a:r>
            <a:r>
              <a:rPr lang="en-US" dirty="0"/>
              <a:t> o tome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inteligencija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razumeti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meriti</a:t>
            </a:r>
            <a:r>
              <a:rPr lang="en-US" dirty="0"/>
              <a:t>. 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da se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okviri</a:t>
            </a:r>
            <a:r>
              <a:rPr lang="en-US" dirty="0"/>
              <a:t> </a:t>
            </a:r>
            <a:r>
              <a:rPr lang="en-US" dirty="0" err="1"/>
              <a:t>razlikuju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kulturama</a:t>
            </a:r>
            <a:r>
              <a:rPr lang="en-US" dirty="0"/>
              <a:t>, </a:t>
            </a:r>
            <a:r>
              <a:rPr lang="en-US" dirty="0" err="1"/>
              <a:t>inteligencija</a:t>
            </a:r>
            <a:r>
              <a:rPr lang="en-US" dirty="0"/>
              <a:t> se mora </a:t>
            </a:r>
            <a:r>
              <a:rPr lang="en-US" dirty="0" err="1"/>
              <a:t>posmatrati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prizmu</a:t>
            </a:r>
            <a:r>
              <a:rPr lang="en-US" dirty="0"/>
              <a:t> </a:t>
            </a:r>
            <a:r>
              <a:rPr lang="en-US" dirty="0" err="1"/>
              <a:t>specifičnih</a:t>
            </a:r>
            <a:r>
              <a:rPr lang="en-US" dirty="0"/>
              <a:t> </a:t>
            </a:r>
            <a:r>
              <a:rPr lang="en-US" dirty="0" err="1"/>
              <a:t>kulturnih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normi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očekivanja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097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Testovi inteligencije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88841"/>
            <a:ext cx="8915400" cy="4222381"/>
          </a:xfrm>
        </p:spPr>
        <p:txBody>
          <a:bodyPr/>
          <a:lstStyle/>
          <a:p>
            <a:r>
              <a:rPr lang="sr-Latn-RS" dirty="0"/>
              <a:t>Ideja da se inteligencija može </a:t>
            </a:r>
            <a:r>
              <a:rPr lang="sr-Latn-RS" dirty="0" smtClean="0"/>
              <a:t>kvantifikovati </a:t>
            </a:r>
            <a:r>
              <a:rPr lang="sr-Latn-RS" dirty="0"/>
              <a:t>razvila se u XIX veku u specifičnoj intelektualnoj i društvenoj atmosferi u kojoj se ističu tri bitna momenta: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Popularnost Darvinove teorije evolucije i ideje socijalnog darvinizma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Ulazak u poznu fazu industrijske revolucije sa povećanjem broja stanovnika</a:t>
            </a:r>
            <a:endParaRPr lang="en-US" dirty="0"/>
          </a:p>
          <a:p>
            <a:pPr lvl="0">
              <a:buFont typeface="+mj-lt"/>
              <a:buAutoNum type="arabicPeriod"/>
            </a:pPr>
            <a:r>
              <a:rPr lang="sr-Latn-RS" dirty="0"/>
              <a:t>Uvođenje obaveznog školovanja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830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Testovi inteligencije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Najraniji testovi inteligencije odražavali su uverenje da inteligencija ima takvu fiziološku osnovu koju je moguće lako odrediti preko brzine izvođenja jednostavnih aktivnosti</a:t>
            </a:r>
            <a:r>
              <a:rPr lang="sr-Latn-RS" dirty="0" smtClean="0"/>
              <a:t>.</a:t>
            </a:r>
          </a:p>
          <a:p>
            <a:r>
              <a:rPr lang="sr-Latn-RS" dirty="0"/>
              <a:t>Rani testovi inteligencije merili su takve sposobnosti kao što su: čulna osetljivost, koordinacija pokreta i reakciono vreme. Čak su i mišićna snaga i kapacitet pluća uzimani kao znaci inteligencije.</a:t>
            </a:r>
            <a:endParaRPr lang="en-US" dirty="0"/>
          </a:p>
          <a:p>
            <a:r>
              <a:rPr lang="sr-Latn-RS" dirty="0"/>
              <a:t>Krajem XIX i početkom XX veka javljaju se testovi koji pokušavaju da procene inteligenciju na osnovu učinka pojedinca na složenijim intelektualnim zadacima.</a:t>
            </a:r>
            <a:endParaRPr lang="en-US" dirty="0"/>
          </a:p>
          <a:p>
            <a:r>
              <a:rPr lang="sr-Latn-RS" dirty="0"/>
              <a:t>Ebinghaus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68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Testovi inteligencije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Alfred Bine; Test mora da angažuje iste one intelektualne procese koji se inače koriste u svakodnevnim problemskim situacijama čije se rešavanje uzima kao pokazatelj inteligencije.</a:t>
            </a:r>
            <a:endParaRPr lang="en-US" dirty="0"/>
          </a:p>
          <a:p>
            <a:r>
              <a:rPr lang="sr-Latn-RS" dirty="0"/>
              <a:t>Bine i Siom 1905 konstruišu test da bi razdvojio mentalno zaostalu decu od normalne dece koja mogu uspešnije da prate školu.</a:t>
            </a:r>
            <a:endParaRPr lang="en-US" dirty="0"/>
          </a:p>
          <a:p>
            <a:r>
              <a:rPr lang="sr-Latn-RS" dirty="0"/>
              <a:t>Bine je bio uveren da je inteligencija jedinstvena sposobnost čija se razvijenost može izraziti jednom merom, uprkos heterogenosti zadataka koje sama skala za procenu inteligencije sadrži.</a:t>
            </a:r>
            <a:endParaRPr lang="en-US" dirty="0"/>
          </a:p>
          <a:p>
            <a:r>
              <a:rPr lang="sr-Latn-RS" dirty="0"/>
              <a:t>Svaki zadatak sadrži određenu vrednost izraženu u broju mentalnih meseci, pa se sabiranjem uspešno rešenih zadataka može izračunati </a:t>
            </a:r>
            <a:r>
              <a:rPr lang="sr-Latn-RS" b="1" dirty="0"/>
              <a:t>mentalni uzrast</a:t>
            </a:r>
            <a:r>
              <a:rPr lang="sr-Latn-RS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394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Testovi inteligencije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Posle Binea usvojena je Šternova ideja da se učinak na testu inteligencije izražava količnikom inteligencije (IQ). Količnik se izvodio iz odnosa mentalnog i kalendarskog uzrasta.</a:t>
            </a:r>
            <a:endParaRPr lang="en-US" dirty="0"/>
          </a:p>
          <a:p>
            <a:r>
              <a:rPr lang="sr-Latn-RS" dirty="0"/>
              <a:t>IQ = M/K * 100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79355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1725</Words>
  <Application>Microsoft Office PowerPoint</Application>
  <PresentationFormat>Widescreen</PresentationFormat>
  <Paragraphs>211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Century Gothic</vt:lpstr>
      <vt:lpstr>Times New Roman</vt:lpstr>
      <vt:lpstr>Wingdings 3</vt:lpstr>
      <vt:lpstr>Wisp</vt:lpstr>
      <vt:lpstr>Inteligencija </vt:lpstr>
      <vt:lpstr>Inteligencija</vt:lpstr>
      <vt:lpstr>Problemi oko određenja inteligencije</vt:lpstr>
      <vt:lpstr>Problemi oko određenja inteligencije</vt:lpstr>
      <vt:lpstr>Problemi oko određenja inteligencije</vt:lpstr>
      <vt:lpstr>Testovi inteligencije </vt:lpstr>
      <vt:lpstr>Testovi inteligencije</vt:lpstr>
      <vt:lpstr>Testovi inteligencije</vt:lpstr>
      <vt:lpstr>Testovi inteligencije</vt:lpstr>
      <vt:lpstr>Najpoznatiji testovi inteligencije </vt:lpstr>
      <vt:lpstr>Bine – Simonov test</vt:lpstr>
      <vt:lpstr>Vekslerovi testovi </vt:lpstr>
      <vt:lpstr>Viti</vt:lpstr>
      <vt:lpstr>Viti</vt:lpstr>
      <vt:lpstr>Osobine testova inteligencije </vt:lpstr>
      <vt:lpstr>Normalna raspodela inteligencije u opštoj populaciji</vt:lpstr>
      <vt:lpstr>Osobine testova inteligencije</vt:lpstr>
      <vt:lpstr>FAKTORSKA ANALIZA I TEORIJE INTELIGENCIJE</vt:lpstr>
      <vt:lpstr>Spirmanova teorija</vt:lpstr>
      <vt:lpstr>Terstonova teorija primarnih mentalnih sposobnosti</vt:lpstr>
      <vt:lpstr>Terstonova teorija primarnih mentalnih sposobnosti</vt:lpstr>
      <vt:lpstr>Terstonova teorija primarnih mentalnih sposobnosti</vt:lpstr>
      <vt:lpstr>Teorija fluidne i kristalizovane inteligencije </vt:lpstr>
      <vt:lpstr>Alternative faktorskoanalitičkom pristupu </vt:lpstr>
      <vt:lpstr>Višestruka inteligencija</vt:lpstr>
      <vt:lpstr>PowerPoint Presentation</vt:lpstr>
      <vt:lpstr>Višestruka inteligencija</vt:lpstr>
      <vt:lpstr>Intelektualna zaostalost i obdarenost  </vt:lpstr>
      <vt:lpstr>Intelektualna zaostalost i obdarenost  </vt:lpstr>
      <vt:lpstr>Intelektualna zaostalost i obdarenost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Inteligencija </dc:title>
  <dc:creator>PC</dc:creator>
  <cp:lastModifiedBy>PC</cp:lastModifiedBy>
  <cp:revision>6</cp:revision>
  <dcterms:created xsi:type="dcterms:W3CDTF">2024-11-28T10:22:29Z</dcterms:created>
  <dcterms:modified xsi:type="dcterms:W3CDTF">2024-11-28T11:16:11Z</dcterms:modified>
</cp:coreProperties>
</file>