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4" r:id="rId28"/>
    <p:sldId id="285" r:id="rId29"/>
    <p:sldId id="286" r:id="rId30"/>
    <p:sldId id="287" r:id="rId31"/>
    <p:sldId id="288" r:id="rId32"/>
    <p:sldId id="290" r:id="rId33"/>
    <p:sldId id="291" r:id="rId34"/>
    <p:sldId id="292" r:id="rId35"/>
    <p:sldId id="29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039CD19-A6E3-4D19-B987-5D8915AD64E4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1CD0EB4-7E6E-4B3B-B212-228E8C8A2AA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5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CD19-A6E3-4D19-B987-5D8915AD64E4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0EB4-7E6E-4B3B-B212-228E8C8A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0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CD19-A6E3-4D19-B987-5D8915AD64E4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0EB4-7E6E-4B3B-B212-228E8C8A2AA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463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CD19-A6E3-4D19-B987-5D8915AD64E4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0EB4-7E6E-4B3B-B212-228E8C8A2AA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340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CD19-A6E3-4D19-B987-5D8915AD64E4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0EB4-7E6E-4B3B-B212-228E8C8A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4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CD19-A6E3-4D19-B987-5D8915AD64E4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0EB4-7E6E-4B3B-B212-228E8C8A2AA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842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CD19-A6E3-4D19-B987-5D8915AD64E4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0EB4-7E6E-4B3B-B212-228E8C8A2AA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49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CD19-A6E3-4D19-B987-5D8915AD64E4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0EB4-7E6E-4B3B-B212-228E8C8A2AA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576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CD19-A6E3-4D19-B987-5D8915AD64E4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0EB4-7E6E-4B3B-B212-228E8C8A2AA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92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CD19-A6E3-4D19-B987-5D8915AD64E4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0EB4-7E6E-4B3B-B212-228E8C8A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6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CD19-A6E3-4D19-B987-5D8915AD64E4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0EB4-7E6E-4B3B-B212-228E8C8A2AA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51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CD19-A6E3-4D19-B987-5D8915AD64E4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0EB4-7E6E-4B3B-B212-228E8C8A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6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CD19-A6E3-4D19-B987-5D8915AD64E4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0EB4-7E6E-4B3B-B212-228E8C8A2AA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46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CD19-A6E3-4D19-B987-5D8915AD64E4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0EB4-7E6E-4B3B-B212-228E8C8A2AA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77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CD19-A6E3-4D19-B987-5D8915AD64E4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0EB4-7E6E-4B3B-B212-228E8C8A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5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CD19-A6E3-4D19-B987-5D8915AD64E4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0EB4-7E6E-4B3B-B212-228E8C8A2AA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63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CD19-A6E3-4D19-B987-5D8915AD64E4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0EB4-7E6E-4B3B-B212-228E8C8A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8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39CD19-A6E3-4D19-B987-5D8915AD64E4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CD0EB4-7E6E-4B3B-B212-228E8C8A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9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Pojedinac u društvenoj situaciji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494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Stavovi i ponašanje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 smtClean="0"/>
              <a:t>Opšti stavovi nisu dovoljno valjani prediktori da li će se osoba zaista u određenoj situaciji i ponašati u skladu sa stavom</a:t>
            </a:r>
          </a:p>
          <a:p>
            <a:r>
              <a:rPr lang="sr-Latn-RS" dirty="0" smtClean="0"/>
              <a:t>Teorija planiranog ponašanja – kada osoba ima nameru da izvede određeno ponašanje</a:t>
            </a:r>
          </a:p>
          <a:p>
            <a:r>
              <a:rPr lang="sr-Latn-RS" dirty="0" smtClean="0"/>
              <a:t>U tom smislu stav jeste dobar prediktor ponašanja ukoliko imamo informacije o :</a:t>
            </a:r>
          </a:p>
          <a:p>
            <a:pPr lvl="1"/>
            <a:r>
              <a:rPr lang="sr-Latn-RS" dirty="0" smtClean="0"/>
              <a:t>Specifičnom stavu – npr. ne stav o pozorištu (opšti stav) no stav prema određenoj pozorišnoj predstavi</a:t>
            </a:r>
          </a:p>
          <a:p>
            <a:pPr lvl="1"/>
            <a:r>
              <a:rPr lang="sr-Latn-RS" dirty="0" smtClean="0"/>
              <a:t>Subjektivnim normama – kako će nama bitni ljudi gledati na naš postupak</a:t>
            </a:r>
          </a:p>
          <a:p>
            <a:pPr lvl="1"/>
            <a:r>
              <a:rPr lang="sr-Latn-RS" dirty="0" smtClean="0"/>
              <a:t>Opaženi stepen kontorole – da li smo uvereni da ćemo ponašanje uspešno realizovati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42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Prisustvo drugih i ponašanje pojedinca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Konformizam</a:t>
            </a:r>
            <a:r>
              <a:rPr lang="en-US" dirty="0" smtClean="0"/>
              <a:t> se </a:t>
            </a:r>
            <a:r>
              <a:rPr lang="en-US" dirty="0" err="1" smtClean="0"/>
              <a:t>defini</a:t>
            </a:r>
            <a:r>
              <a:rPr lang="sr-Latn-RS" dirty="0" smtClean="0"/>
              <a:t>še kao promena u ponašanju pojedinca usled stvarnog ili zamišljenog uticaja drugih ljudi (Aronson, 2013)</a:t>
            </a:r>
          </a:p>
          <a:p>
            <a:pPr marL="609600" indent="-609600">
              <a:spcAft>
                <a:spcPct val="30000"/>
              </a:spcAft>
              <a:buFontTx/>
              <a:buAutoNum type="arabicPeriod"/>
            </a:pPr>
            <a:r>
              <a:rPr lang="hr-HR" dirty="0" smtClean="0"/>
              <a:t>zbog </a:t>
            </a:r>
            <a:r>
              <a:rPr lang="hr-HR" dirty="0" smtClean="0">
                <a:solidFill>
                  <a:schemeClr val="accent2"/>
                </a:solidFill>
              </a:rPr>
              <a:t>informacijskog uticaja</a:t>
            </a:r>
            <a:r>
              <a:rPr lang="hr-HR" dirty="0" smtClean="0"/>
              <a:t> – u novim, nejasnim ili kriznim situacijama ponašanje drugih ljudi nam je pokazatelj šta bi trebalo činiti</a:t>
            </a:r>
            <a:endParaRPr lang="hr-HR" i="1" dirty="0" smtClean="0"/>
          </a:p>
          <a:p>
            <a:pPr marL="609600" indent="-609600">
              <a:spcAft>
                <a:spcPct val="30000"/>
              </a:spcAft>
              <a:buFontTx/>
              <a:buAutoNum type="arabicPeriod"/>
            </a:pPr>
            <a:r>
              <a:rPr lang="hr-HR" dirty="0" smtClean="0"/>
              <a:t>zbog </a:t>
            </a:r>
            <a:r>
              <a:rPr lang="hr-HR" dirty="0" smtClean="0">
                <a:solidFill>
                  <a:schemeClr val="accent2"/>
                </a:solidFill>
              </a:rPr>
              <a:t>normativnog uticaja</a:t>
            </a:r>
            <a:r>
              <a:rPr lang="hr-HR" dirty="0" smtClean="0"/>
              <a:t> – poštujemo grupne norme kako bismo se ostalim članovima grupe svideli i kako bismo bili prihvaćeni</a:t>
            </a:r>
            <a:endParaRPr lang="hr-HR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92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Konformizam: kada i </a:t>
            </a:r>
            <a:r>
              <a:rPr lang="sr-Latn-RS" smtClean="0"/>
              <a:t>zašto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Volimo o sebi da mislimo da nismo pi</a:t>
            </a:r>
            <a:r>
              <a:rPr lang="sr-Latn-RS" smtClean="0"/>
              <a:t>ju</a:t>
            </a:r>
            <a:r>
              <a:rPr lang="it-IT" smtClean="0"/>
              <a:t>ni, da imamo stav, </a:t>
            </a:r>
            <a:r>
              <a:rPr lang="en-US" smtClean="0"/>
              <a:t>da samostalno odlučujemo, da smo jaki</a:t>
            </a:r>
            <a:endParaRPr lang="sr-Latn-RS" smtClean="0"/>
          </a:p>
          <a:p>
            <a:r>
              <a:rPr lang="en-US" smtClean="0"/>
              <a:t>Zapadna kultura promoviše</a:t>
            </a:r>
            <a:r>
              <a:rPr lang="sr-Latn-RS" smtClean="0"/>
              <a:t> </a:t>
            </a:r>
            <a:r>
              <a:rPr lang="en-US" smtClean="0"/>
              <a:t>individualizam, </a:t>
            </a:r>
            <a:r>
              <a:rPr lang="sr-Latn-RS" smtClean="0"/>
              <a:t>pa </a:t>
            </a:r>
            <a:r>
              <a:rPr lang="en-US" smtClean="0"/>
              <a:t>ipak postoje ekstremni</a:t>
            </a:r>
            <a:r>
              <a:rPr lang="sr-Latn-RS" smtClean="0"/>
              <a:t> </a:t>
            </a:r>
            <a:r>
              <a:rPr lang="en-US" smtClean="0"/>
              <a:t>oblici konformizma u istoriji.</a:t>
            </a:r>
          </a:p>
          <a:p>
            <a:r>
              <a:rPr lang="en-US" smtClean="0"/>
              <a:t>Koji su to primeri?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12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mtClean="0"/>
              <a:t>Informacioni socijalni uticaj: Potreba da znamo šta je ispravno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Kako da oslovimo nekog?</a:t>
            </a:r>
          </a:p>
          <a:p>
            <a:r>
              <a:rPr lang="sr-Latn-RS" dirty="0" smtClean="0"/>
              <a:t>Koliko bi novca trebalo da damo za poklon?</a:t>
            </a:r>
          </a:p>
          <a:p>
            <a:r>
              <a:rPr lang="sr-Latn-RS" dirty="0" smtClean="0"/>
              <a:t>Za koga da glasam?</a:t>
            </a:r>
          </a:p>
          <a:p>
            <a:r>
              <a:rPr lang="sr-Latn-RS" dirty="0" smtClean="0"/>
              <a:t>Kako da koristim komplikovani pribor za jelo?</a:t>
            </a:r>
          </a:p>
          <a:p>
            <a:r>
              <a:rPr lang="sr-Latn-RS" dirty="0" smtClean="0"/>
              <a:t>Kada tapšati u operi?...</a:t>
            </a:r>
          </a:p>
          <a:p>
            <a:endParaRPr lang="sr-Latn-RS" dirty="0" smtClean="0"/>
          </a:p>
        </p:txBody>
      </p:sp>
      <p:pic>
        <p:nvPicPr>
          <p:cNvPr id="5" name="Content Placeholder 4" descr="images (3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16762" y="3415506"/>
            <a:ext cx="2847975" cy="1600200"/>
          </a:xfrm>
        </p:spPr>
      </p:pic>
    </p:spTree>
    <p:extLst>
      <p:ext uri="{BB962C8B-B14F-4D97-AF65-F5344CB8AC3E}">
        <p14:creationId xmlns:p14="http://schemas.microsoft.com/office/powerpoint/2010/main" val="642785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mtClean="0"/>
              <a:t>Informacioni socijalni uticaj: Potreba da znamo šta je ispravno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pl-PL" dirty="0" smtClean="0"/>
              <a:t> Informacioni socijalni uticaj je uticaj drugih</a:t>
            </a:r>
            <a:r>
              <a:rPr lang="sr-Latn-RS" dirty="0" smtClean="0"/>
              <a:t> </a:t>
            </a:r>
            <a:r>
              <a:rPr lang="en-US" dirty="0" err="1" smtClean="0"/>
              <a:t>ljudi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dovodi</a:t>
            </a:r>
            <a:r>
              <a:rPr lang="en-US" dirty="0" smtClean="0"/>
              <a:t> do </a:t>
            </a:r>
            <a:r>
              <a:rPr lang="en-US" dirty="0" err="1" smtClean="0"/>
              <a:t>konformiranja</a:t>
            </a:r>
            <a:r>
              <a:rPr lang="en-US" dirty="0" smtClean="0"/>
              <a:t> </a:t>
            </a:r>
            <a:r>
              <a:rPr lang="en-US" dirty="0" err="1" smtClean="0"/>
              <a:t>zato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sr-Latn-RS" dirty="0" smtClean="0"/>
              <a:t> </a:t>
            </a:r>
            <a:r>
              <a:rPr lang="sr-Latn-RS" b="1" dirty="0" smtClean="0"/>
              <a:t>d</a:t>
            </a:r>
            <a:r>
              <a:rPr lang="pl-PL" b="1" dirty="0" smtClean="0"/>
              <a:t>ruge vidimo kao izvor informacija </a:t>
            </a:r>
            <a:r>
              <a:rPr lang="pl-PL" dirty="0" smtClean="0"/>
              <a:t>za </a:t>
            </a:r>
            <a:r>
              <a:rPr lang="en-US" dirty="0" err="1" smtClean="0"/>
              <a:t>usmeravanje</a:t>
            </a:r>
            <a:r>
              <a:rPr lang="en-US" dirty="0" smtClean="0"/>
              <a:t> </a:t>
            </a:r>
            <a:r>
              <a:rPr lang="en-US" dirty="0" err="1" smtClean="0"/>
              <a:t>sopstvenog</a:t>
            </a:r>
            <a:r>
              <a:rPr lang="en-US" dirty="0" smtClean="0"/>
              <a:t> </a:t>
            </a:r>
            <a:r>
              <a:rPr lang="en-US" dirty="0" err="1" smtClean="0"/>
              <a:t>ponašanja</a:t>
            </a:r>
            <a:r>
              <a:rPr lang="en-US" dirty="0" smtClean="0"/>
              <a:t>;</a:t>
            </a:r>
            <a:r>
              <a:rPr lang="sr-Latn-RS" dirty="0" smtClean="0"/>
              <a:t> </a:t>
            </a:r>
            <a:r>
              <a:rPr lang="en-US" dirty="0" err="1" smtClean="0"/>
              <a:t>konformiramo</a:t>
            </a:r>
            <a:r>
              <a:rPr lang="en-US" dirty="0" smtClean="0"/>
              <a:t> se </a:t>
            </a:r>
            <a:r>
              <a:rPr lang="en-US" dirty="0" err="1" smtClean="0"/>
              <a:t>drugima</a:t>
            </a:r>
            <a:r>
              <a:rPr lang="en-US" dirty="0" smtClean="0"/>
              <a:t> </a:t>
            </a:r>
            <a:r>
              <a:rPr lang="en-US" dirty="0" err="1" smtClean="0"/>
              <a:t>zato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sr-Latn-RS" dirty="0" smtClean="0"/>
              <a:t>	</a:t>
            </a:r>
            <a:r>
              <a:rPr lang="en-US" dirty="0" err="1" smtClean="0"/>
              <a:t>verujemo</a:t>
            </a:r>
            <a:r>
              <a:rPr lang="sr-Latn-RS" dirty="0" smtClean="0"/>
              <a:t> </a:t>
            </a:r>
            <a:r>
              <a:rPr lang="pt-BR" dirty="0" smtClean="0"/>
              <a:t>da je </a:t>
            </a:r>
            <a:r>
              <a:rPr lang="pt-BR" b="1" dirty="0" smtClean="0"/>
              <a:t>njihovo tumačenje nejasne situacije</a:t>
            </a:r>
            <a:r>
              <a:rPr lang="sr-Latn-RS" b="1" dirty="0" smtClean="0"/>
              <a:t> </a:t>
            </a:r>
            <a:r>
              <a:rPr lang="pl-PL" b="1" dirty="0" smtClean="0"/>
              <a:t>tačnije </a:t>
            </a:r>
            <a:r>
              <a:rPr lang="pl-PL" dirty="0" smtClean="0"/>
              <a:t>nego naše i da će nam pomoći u </a:t>
            </a:r>
            <a:r>
              <a:rPr lang="en-US" dirty="0" err="1" smtClean="0"/>
              <a:t>izboru</a:t>
            </a:r>
            <a:r>
              <a:rPr lang="sr-Latn-RS" dirty="0"/>
              <a:t> </a:t>
            </a:r>
            <a:r>
              <a:rPr lang="sr-Latn-RS" dirty="0" smtClean="0"/>
              <a:t> </a:t>
            </a:r>
            <a:r>
              <a:rPr lang="en-US" dirty="0" err="1" smtClean="0"/>
              <a:t>odgovarajućeg</a:t>
            </a:r>
            <a:r>
              <a:rPr lang="en-US" dirty="0" smtClean="0"/>
              <a:t> </a:t>
            </a:r>
            <a:r>
              <a:rPr lang="en-US" dirty="0" err="1" smtClean="0"/>
              <a:t>načina</a:t>
            </a:r>
            <a:r>
              <a:rPr lang="en-US" dirty="0" smtClean="0"/>
              <a:t> </a:t>
            </a:r>
            <a:r>
              <a:rPr lang="en-US" dirty="0" err="1" smtClean="0"/>
              <a:t>ponašanja</a:t>
            </a:r>
            <a:r>
              <a:rPr lang="en-US" b="1" dirty="0" smtClean="0"/>
              <a:t>.</a:t>
            </a:r>
            <a:endParaRPr lang="sr-Latn-RS" b="1" dirty="0" smtClean="0"/>
          </a:p>
          <a:p>
            <a:pPr marL="0" indent="0"/>
            <a:r>
              <a:rPr lang="sr-Latn-RS" dirty="0" smtClean="0"/>
              <a:t>Šerifova studija: autokinetički efekat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665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1800" b="1" dirty="0"/>
              <a:t/>
            </a:r>
            <a:br>
              <a:rPr lang="sr-Latn-RS" sz="1800" b="1" dirty="0"/>
            </a:br>
            <a:r>
              <a:rPr lang="sr-Latn-RS" sz="2200" b="1" dirty="0"/>
              <a:t>Autokinetički efekat:</a:t>
            </a:r>
            <a:r>
              <a:rPr lang="en-US" sz="2200" b="1" dirty="0"/>
              <a:t> </a:t>
            </a:r>
            <a:r>
              <a:rPr lang="sr-Latn-RS" sz="2200" b="1" dirty="0"/>
              <a:t> </a:t>
            </a:r>
            <a:r>
              <a:rPr lang="sr-Latn-RS" sz="2200" dirty="0"/>
              <a:t>Optička iliuzija koja se javlja kada u mraku fiksiramo nepokretnu svetlu tačku, a sastoji se u tome da nam se čini da se ova tačka kreće . Smatra se da nastaje zato što je naše opažanje pokreta relativno - oslonjeno na referentnu tačku, koja u mraku ne postoji. </a:t>
            </a:r>
            <a:r>
              <a:rPr lang="en-US" sz="2200" dirty="0">
                <a:solidFill>
                  <a:srgbClr val="000000"/>
                </a:solidFill>
                <a:latin typeface="Garamond" pitchFamily="18" charset="0"/>
              </a:rPr>
              <a:t/>
            </a:r>
            <a:br>
              <a:rPr lang="en-US" sz="2200" dirty="0">
                <a:solidFill>
                  <a:srgbClr val="000000"/>
                </a:solidFill>
                <a:latin typeface="Garamond" pitchFamily="18" charset="0"/>
              </a:rPr>
            </a:br>
            <a:endParaRPr lang="en-US" sz="2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RS" smtClean="0"/>
              <a:t>Šerifov ogled</a:t>
            </a:r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83" y="4114800"/>
            <a:ext cx="126841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689396" y="3048000"/>
            <a:ext cx="4648200" cy="244682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3822385" y="3810000"/>
            <a:ext cx="4495800" cy="609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8337596" y="3733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8915400" y="2590800"/>
            <a:ext cx="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915400" y="3581400"/>
            <a:ext cx="0" cy="533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21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72805" y="4735902"/>
            <a:ext cx="8859329" cy="1846053"/>
          </a:xfrm>
        </p:spPr>
        <p:txBody>
          <a:bodyPr>
            <a:normAutofit/>
          </a:bodyPr>
          <a:lstStyle/>
          <a:p>
            <a:r>
              <a:rPr lang="en-US" sz="2400" b="0" dirty="0" err="1" smtClean="0"/>
              <a:t>Kada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osobe</a:t>
            </a:r>
            <a:r>
              <a:rPr lang="en-US" sz="2400" b="0" dirty="0" smtClean="0"/>
              <a:t> same </a:t>
            </a:r>
            <a:r>
              <a:rPr lang="en-US" sz="2400" b="0" dirty="0" err="1" smtClean="0"/>
              <a:t>procene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kretanja</a:t>
            </a:r>
            <a:r>
              <a:rPr lang="sr-Latn-RS" sz="2400" b="0" dirty="0" smtClean="0"/>
              <a:t> </a:t>
            </a:r>
            <a:r>
              <a:rPr lang="en-US" sz="2400" b="0" dirty="0" err="1" smtClean="0"/>
              <a:t>svetla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značajno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variraju</a:t>
            </a:r>
            <a:r>
              <a:rPr lang="en-US" sz="2400" b="0" dirty="0" smtClean="0"/>
              <a:t>. U </a:t>
            </a:r>
            <a:r>
              <a:rPr lang="en-US" sz="2400" b="0" dirty="0" err="1" smtClean="0"/>
              <a:t>grupi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dolazi</a:t>
            </a:r>
            <a:r>
              <a:rPr lang="en-US" sz="2400" b="0" dirty="0" smtClean="0"/>
              <a:t> do </a:t>
            </a:r>
            <a:r>
              <a:rPr lang="en-US" sz="2400" b="0" dirty="0" err="1" smtClean="0"/>
              <a:t>konformiranja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glasno</a:t>
            </a:r>
            <a:r>
              <a:rPr lang="sr-Latn-RS" sz="2400" b="0" dirty="0" smtClean="0"/>
              <a:t> </a:t>
            </a:r>
            <a:r>
              <a:rPr lang="en-US" sz="2400" b="0" dirty="0" err="1" smtClean="0"/>
              <a:t>izrečenim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procenama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drugih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ljudi</a:t>
            </a:r>
            <a:r>
              <a:rPr lang="en-US" b="0" dirty="0" smtClean="0"/>
              <a:t>.</a:t>
            </a:r>
            <a:br>
              <a:rPr lang="en-US" b="0" dirty="0" smtClean="0"/>
            </a:br>
            <a:endParaRPr lang="en-US" b="0" dirty="0"/>
          </a:p>
        </p:txBody>
      </p:sp>
      <p:pic>
        <p:nvPicPr>
          <p:cNvPr id="4" name="Content Placeholder 3" descr="sherif-results-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837" r="10837"/>
          <a:stretch>
            <a:fillRect/>
          </a:stretch>
        </p:blipFill>
        <p:spPr>
          <a:xfrm>
            <a:off x="3321170" y="777814"/>
            <a:ext cx="5562600" cy="4343400"/>
          </a:xfrm>
        </p:spPr>
      </p:pic>
    </p:spTree>
    <p:extLst>
      <p:ext uri="{BB962C8B-B14F-4D97-AF65-F5344CB8AC3E}">
        <p14:creationId xmlns:p14="http://schemas.microsoft.com/office/powerpoint/2010/main" val="3857881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Informacioni socijalni uticaj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Važan aspekt informacionog socijalnog</a:t>
            </a:r>
            <a:r>
              <a:rPr lang="sr-Latn-RS" smtClean="0"/>
              <a:t> </a:t>
            </a:r>
            <a:r>
              <a:rPr lang="en-US" smtClean="0"/>
              <a:t>uticaja je </a:t>
            </a:r>
            <a:r>
              <a:rPr lang="en-US" i="1" smtClean="0"/>
              <a:t>privatno prihvatanje, konformiranje</a:t>
            </a:r>
            <a:r>
              <a:rPr lang="sr-Latn-RS" i="1" smtClean="0"/>
              <a:t> </a:t>
            </a:r>
            <a:r>
              <a:rPr lang="en-US" smtClean="0"/>
              <a:t>ponašanju drugih zbog iskrenog verovanja</a:t>
            </a:r>
            <a:r>
              <a:rPr lang="sr-Latn-RS" smtClean="0"/>
              <a:t> </a:t>
            </a:r>
            <a:r>
              <a:rPr lang="pl-PL" smtClean="0"/>
              <a:t>da je to što oni rade ili govore ispravno</a:t>
            </a:r>
          </a:p>
          <a:p>
            <a:r>
              <a:rPr lang="en-US" smtClean="0"/>
              <a:t>Manje verovatan rezultat informacionog</a:t>
            </a:r>
            <a:r>
              <a:rPr lang="sr-Latn-RS" smtClean="0"/>
              <a:t> </a:t>
            </a:r>
            <a:r>
              <a:rPr lang="en-US" smtClean="0"/>
              <a:t>socijalnog uticaja je </a:t>
            </a:r>
            <a:r>
              <a:rPr lang="en-US" i="1" smtClean="0"/>
              <a:t>javno popuštanje, kada</a:t>
            </a:r>
            <a:r>
              <a:rPr lang="sr-Latn-RS" i="1" smtClean="0"/>
              <a:t> </a:t>
            </a:r>
            <a:r>
              <a:rPr lang="en-US" smtClean="0"/>
              <a:t>se ljudi javno konformiraju ponašanju</a:t>
            </a:r>
            <a:r>
              <a:rPr lang="sr-Latn-RS" smtClean="0"/>
              <a:t> </a:t>
            </a:r>
            <a:r>
              <a:rPr lang="pl-PL" smtClean="0"/>
              <a:t>drugih, bez nužnog verovanja u to što radimo </a:t>
            </a:r>
            <a:r>
              <a:rPr lang="en-US" smtClean="0"/>
              <a:t>ili govorimo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11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291" y="304800"/>
            <a:ext cx="9201509" cy="1981200"/>
          </a:xfrm>
        </p:spPr>
        <p:txBody>
          <a:bodyPr>
            <a:normAutofit fontScale="90000"/>
          </a:bodyPr>
          <a:lstStyle/>
          <a:p>
            <a:r>
              <a:rPr lang="sr-Latn-RS" b="1" dirty="0" smtClean="0"/>
              <a:t/>
            </a:r>
            <a:br>
              <a:rPr lang="sr-Latn-RS" b="1" dirty="0" smtClean="0"/>
            </a:br>
            <a:r>
              <a:rPr lang="en-US" b="1" dirty="0" err="1" smtClean="0"/>
              <a:t>Kada</a:t>
            </a:r>
            <a:r>
              <a:rPr lang="en-US" b="1" dirty="0" smtClean="0"/>
              <a:t> </a:t>
            </a:r>
            <a:r>
              <a:rPr lang="en-US" b="1" dirty="0" err="1" smtClean="0"/>
              <a:t>će</a:t>
            </a:r>
            <a:r>
              <a:rPr lang="en-US" b="1" dirty="0" smtClean="0"/>
              <a:t> se </a:t>
            </a:r>
            <a:r>
              <a:rPr lang="en-US" b="1" dirty="0" err="1" smtClean="0"/>
              <a:t>ljudi</a:t>
            </a:r>
            <a:r>
              <a:rPr lang="en-US" b="1" dirty="0" smtClean="0"/>
              <a:t> </a:t>
            </a:r>
            <a:r>
              <a:rPr lang="en-US" b="1" dirty="0" err="1" smtClean="0"/>
              <a:t>konformirati</a:t>
            </a:r>
            <a:r>
              <a:rPr lang="sr-Latn-RS" b="1" dirty="0" smtClean="0"/>
              <a:t> </a:t>
            </a:r>
            <a:r>
              <a:rPr lang="en-US" b="1" dirty="0" err="1" smtClean="0"/>
              <a:t>informacionom</a:t>
            </a:r>
            <a:r>
              <a:rPr lang="en-US" b="1" dirty="0" smtClean="0"/>
              <a:t> </a:t>
            </a:r>
            <a:r>
              <a:rPr lang="en-US" b="1" dirty="0" err="1" smtClean="0"/>
              <a:t>socijalnom</a:t>
            </a:r>
            <a:r>
              <a:rPr lang="en-US" b="1" dirty="0" smtClean="0"/>
              <a:t> </a:t>
            </a:r>
            <a:r>
              <a:rPr lang="en-US" b="1" dirty="0" err="1" smtClean="0"/>
              <a:t>uticaju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r-Latn-RS" b="1" dirty="0" smtClean="0"/>
          </a:p>
          <a:p>
            <a:endParaRPr lang="sr-Latn-RS" dirty="0" smtClean="0"/>
          </a:p>
          <a:p>
            <a:r>
              <a:rPr lang="en-US" dirty="0" err="1" smtClean="0"/>
              <a:t>Kada</a:t>
            </a:r>
            <a:r>
              <a:rPr lang="en-US" dirty="0" smtClean="0"/>
              <a:t> je </a:t>
            </a:r>
            <a:r>
              <a:rPr lang="en-US" dirty="0" err="1" smtClean="0"/>
              <a:t>situacija</a:t>
            </a:r>
            <a:r>
              <a:rPr lang="en-US" dirty="0" smtClean="0"/>
              <a:t> </a:t>
            </a:r>
            <a:r>
              <a:rPr lang="en-US" dirty="0" err="1" smtClean="0"/>
              <a:t>nejasna</a:t>
            </a:r>
            <a:endParaRPr lang="en-US" dirty="0" smtClean="0"/>
          </a:p>
          <a:p>
            <a:r>
              <a:rPr lang="en-US" dirty="0" err="1" smtClean="0"/>
              <a:t>Kada</a:t>
            </a:r>
            <a:r>
              <a:rPr lang="en-US" dirty="0" smtClean="0"/>
              <a:t> je </a:t>
            </a:r>
            <a:r>
              <a:rPr lang="en-US" dirty="0" err="1" smtClean="0"/>
              <a:t>situacija</a:t>
            </a:r>
            <a:r>
              <a:rPr lang="en-US" dirty="0" smtClean="0"/>
              <a:t> </a:t>
            </a:r>
            <a:r>
              <a:rPr lang="en-US" dirty="0" err="1" smtClean="0"/>
              <a:t>krizna</a:t>
            </a:r>
            <a:endParaRPr lang="en-US" dirty="0" smtClean="0"/>
          </a:p>
          <a:p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ljudi</a:t>
            </a:r>
            <a:r>
              <a:rPr lang="en-US" dirty="0" smtClean="0"/>
              <a:t> </a:t>
            </a:r>
            <a:r>
              <a:rPr lang="en-US" dirty="0" err="1" smtClean="0"/>
              <a:t>stručnjaci</a:t>
            </a:r>
            <a:endParaRPr lang="en-US" dirty="0"/>
          </a:p>
        </p:txBody>
      </p:sp>
      <p:pic>
        <p:nvPicPr>
          <p:cNvPr id="6" name="Content Placeholder 5" descr="images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91200" y="2743200"/>
            <a:ext cx="4419600" cy="3048000"/>
          </a:xfrm>
        </p:spPr>
      </p:pic>
    </p:spTree>
    <p:extLst>
      <p:ext uri="{BB962C8B-B14F-4D97-AF65-F5344CB8AC3E}">
        <p14:creationId xmlns:p14="http://schemas.microsoft.com/office/powerpoint/2010/main" val="1572590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smtClean="0"/>
              <a:t>Normativni socijalni uticaj: Potreba da budemo prihvaćeni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Ljudi se konformiraju grupnim</a:t>
            </a:r>
            <a:r>
              <a:rPr lang="sr-Latn-RS" smtClean="0"/>
              <a:t> </a:t>
            </a:r>
            <a:r>
              <a:rPr lang="en-US" i="1" smtClean="0"/>
              <a:t>socijalnim normama, </a:t>
            </a:r>
            <a:r>
              <a:rPr lang="sr-Latn-RS" smtClean="0"/>
              <a:t>to su </a:t>
            </a:r>
            <a:r>
              <a:rPr lang="en-US" smtClean="0"/>
              <a:t>implicitna ili</a:t>
            </a:r>
            <a:r>
              <a:rPr lang="sr-Latn-RS" smtClean="0"/>
              <a:t> </a:t>
            </a:r>
            <a:r>
              <a:rPr lang="vi-VN" smtClean="0"/>
              <a:t>eksplicitna pravila određene grupe u</a:t>
            </a:r>
            <a:r>
              <a:rPr lang="sr-Latn-RS" smtClean="0"/>
              <a:t> </a:t>
            </a:r>
            <a:r>
              <a:rPr lang="en-US" smtClean="0"/>
              <a:t>vezi sa tim koja su ponašanja,</a:t>
            </a:r>
            <a:r>
              <a:rPr lang="sr-Latn-RS" smtClean="0"/>
              <a:t> </a:t>
            </a:r>
            <a:r>
              <a:rPr lang="en-US" smtClean="0"/>
              <a:t>vrednosti i verovanja prihvatljiva za</a:t>
            </a:r>
            <a:r>
              <a:rPr lang="sr-Latn-RS" smtClean="0"/>
              <a:t>  </a:t>
            </a:r>
            <a:r>
              <a:rPr lang="en-US" smtClean="0"/>
              <a:t>članove te grupe</a:t>
            </a:r>
            <a:r>
              <a:rPr lang="sr-Latn-RS" smtClean="0"/>
              <a:t> – postoje propisane i deskriptivne norme</a:t>
            </a:r>
          </a:p>
          <a:p>
            <a:r>
              <a:rPr lang="pl-PL" smtClean="0"/>
              <a:t>Ljudi su socijalna bića i imaju </a:t>
            </a:r>
            <a:r>
              <a:rPr lang="en-US" smtClean="0"/>
              <a:t>fundamentalnu potrebu da pripadaju,</a:t>
            </a:r>
            <a:r>
              <a:rPr lang="sr-Latn-RS" smtClean="0"/>
              <a:t> </a:t>
            </a:r>
            <a:r>
              <a:rPr lang="en-US" smtClean="0"/>
              <a:t>koja čini osnovu normativnog</a:t>
            </a:r>
            <a:r>
              <a:rPr lang="sr-Latn-RS" smtClean="0"/>
              <a:t> </a:t>
            </a:r>
            <a:r>
              <a:rPr lang="en-US" smtClean="0"/>
              <a:t>socijalnog uticaja, konformiraju se iz</a:t>
            </a:r>
            <a:r>
              <a:rPr lang="sr-Latn-RS" smtClean="0"/>
              <a:t> </a:t>
            </a:r>
            <a:r>
              <a:rPr lang="en-US" smtClean="0"/>
              <a:t>želje da bi nas drugi prihvatili i da</a:t>
            </a:r>
            <a:r>
              <a:rPr lang="sr-Latn-RS" smtClean="0"/>
              <a:t> </a:t>
            </a:r>
            <a:r>
              <a:rPr lang="en-US" smtClean="0"/>
              <a:t>bismo im se svideli.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57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Proces atribucije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RS" dirty="0" smtClean="0"/>
              <a:t>Intuitivno zaključivanje o uzrocima sopstvenog i tuđeg ponašanja</a:t>
            </a:r>
          </a:p>
          <a:p>
            <a:r>
              <a:rPr lang="sr-Latn-RS" dirty="0" smtClean="0"/>
              <a:t>Hajder: analiza laičkih atribucija – dve osnovne postavke:</a:t>
            </a:r>
          </a:p>
          <a:p>
            <a:pPr lvl="1"/>
            <a:r>
              <a:rPr lang="sr-Latn-RS" dirty="0" smtClean="0"/>
              <a:t>Svako ponašanje ima uzrok (kauzalistička paradigma)</a:t>
            </a:r>
          </a:p>
          <a:p>
            <a:pPr lvl="1"/>
            <a:r>
              <a:rPr lang="sr-Latn-RS" dirty="0" smtClean="0"/>
              <a:t>Uzroci ponašanja se mogu pripisati unutrašnjim dispozicijama (osobine ličnosti, sposobnosti, motivacione sklonosti i sl.) ili spoljašnjim faktorima (situaciji)</a:t>
            </a:r>
          </a:p>
          <a:p>
            <a:r>
              <a:rPr lang="sr-Latn-RS" dirty="0" smtClean="0"/>
              <a:t>Kelijev model atribucije: ljudi koriste tri vrste infomacija kada pripisuju uzroke personalnim ili sredinskim faktorima:</a:t>
            </a:r>
          </a:p>
          <a:p>
            <a:pPr lvl="1"/>
            <a:r>
              <a:rPr lang="sr-Latn-RS" dirty="0" smtClean="0"/>
              <a:t>Posebnost (distinktivnost) ponašanja – da li ponašanje je povezano sa jednom vrstom situacija?</a:t>
            </a:r>
          </a:p>
          <a:p>
            <a:pPr lvl="1"/>
            <a:r>
              <a:rPr lang="sr-Latn-RS" dirty="0" smtClean="0"/>
              <a:t>Saglasnost (konsenzus) – da li se i drugi slično ponašaju? </a:t>
            </a:r>
          </a:p>
          <a:p>
            <a:pPr lvl="1"/>
            <a:r>
              <a:rPr lang="sr-Latn-RS" dirty="0" smtClean="0"/>
              <a:t>Doslednost (konzistentnost) – da li se osoba ponaša na isti/sličan način u toj vrsti situacije tokom vremena?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05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Verovatan ishod normativnog</a:t>
            </a:r>
            <a:r>
              <a:rPr lang="sr-Latn-RS" smtClean="0"/>
              <a:t> </a:t>
            </a:r>
            <a:r>
              <a:rPr lang="en-US" smtClean="0"/>
              <a:t>socijalnog uticaja je javno popuštanje,</a:t>
            </a:r>
            <a:r>
              <a:rPr lang="sr-Latn-RS" smtClean="0"/>
              <a:t> </a:t>
            </a:r>
            <a:r>
              <a:rPr lang="en-US" smtClean="0"/>
              <a:t>kada se ljudi konformiraju sa</a:t>
            </a:r>
            <a:r>
              <a:rPr lang="sr-Latn-RS" smtClean="0"/>
              <a:t> </a:t>
            </a:r>
            <a:r>
              <a:rPr lang="pl-PL" smtClean="0"/>
              <a:t>ponašanjem drugih ljudi javno, bez </a:t>
            </a:r>
            <a:r>
              <a:rPr lang="en-US" smtClean="0"/>
              <a:t>nužnog verovanja u to što govore ili</a:t>
            </a:r>
            <a:r>
              <a:rPr lang="sr-Latn-RS" smtClean="0"/>
              <a:t> </a:t>
            </a:r>
            <a:r>
              <a:rPr lang="en-US" smtClean="0"/>
              <a:t>rade.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43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Ašov klasični eksperiment 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Aš (1951, 1956) je izveo niz sada već</a:t>
            </a:r>
            <a:r>
              <a:rPr lang="sr-Latn-RS" smtClean="0"/>
              <a:t> </a:t>
            </a:r>
            <a:r>
              <a:rPr lang="it-IT" smtClean="0"/>
              <a:t>klasičnih eksperimenata testirajući da li će se</a:t>
            </a:r>
            <a:r>
              <a:rPr lang="sr-Latn-RS" smtClean="0"/>
              <a:t> </a:t>
            </a:r>
            <a:r>
              <a:rPr lang="en-US" smtClean="0"/>
              <a:t>ljudi konformirati situaciji u kojoj su grupne</a:t>
            </a:r>
            <a:r>
              <a:rPr lang="sr-Latn-RS" smtClean="0"/>
              <a:t> </a:t>
            </a:r>
            <a:r>
              <a:rPr lang="en-US" smtClean="0"/>
              <a:t>procene očigledno pogrešne.</a:t>
            </a:r>
            <a:endParaRPr lang="sr-Latn-RS" smtClean="0"/>
          </a:p>
          <a:p>
            <a:pPr>
              <a:spcBef>
                <a:spcPct val="50000"/>
              </a:spcBef>
            </a:pPr>
            <a:r>
              <a:rPr lang="sr-Latn-RS" smtClean="0">
                <a:latin typeface="+mj-lt"/>
              </a:rPr>
              <a:t>Grupe je činilo </a:t>
            </a:r>
            <a:r>
              <a:rPr lang="en-US" smtClean="0">
                <a:latin typeface="+mj-lt"/>
              </a:rPr>
              <a:t>7 </a:t>
            </a:r>
            <a:r>
              <a:rPr lang="sr-Latn-RS" smtClean="0">
                <a:latin typeface="+mj-lt"/>
              </a:rPr>
              <a:t>do</a:t>
            </a:r>
            <a:r>
              <a:rPr lang="en-US" smtClean="0">
                <a:latin typeface="+mj-lt"/>
              </a:rPr>
              <a:t> 9</a:t>
            </a:r>
            <a:r>
              <a:rPr lang="sr-Latn-RS" smtClean="0">
                <a:latin typeface="+mj-lt"/>
              </a:rPr>
              <a:t> studenata. Ukupno je bilo 18 procena, od kojih je na 12 grupa jednoglasno davala pogrešan odgovor</a:t>
            </a:r>
            <a:endParaRPr lang="sr-Latn-RS" smtClean="0"/>
          </a:p>
          <a:p>
            <a:endParaRPr lang="en-US" smtClean="0"/>
          </a:p>
          <a:p>
            <a:endParaRPr lang="en-US"/>
          </a:p>
        </p:txBody>
      </p:sp>
      <p:pic>
        <p:nvPicPr>
          <p:cNvPr id="9" name="Content Placeholder 8" descr="download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31634" y="2794957"/>
            <a:ext cx="4114800" cy="3236343"/>
          </a:xfrm>
        </p:spPr>
      </p:pic>
    </p:spTree>
    <p:extLst>
      <p:ext uri="{BB962C8B-B14F-4D97-AF65-F5344CB8AC3E}">
        <p14:creationId xmlns:p14="http://schemas.microsoft.com/office/powerpoint/2010/main" val="1408153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Ašov klasični eksperiment </a:t>
            </a:r>
            <a:endParaRPr lang="en-US"/>
          </a:p>
        </p:txBody>
      </p:sp>
      <p:pic>
        <p:nvPicPr>
          <p:cNvPr id="10" name="Content Placeholder 9" descr="asch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8475" y="2475781"/>
            <a:ext cx="6909759" cy="2924355"/>
          </a:xfrm>
        </p:spPr>
      </p:pic>
    </p:spTree>
    <p:extLst>
      <p:ext uri="{BB962C8B-B14F-4D97-AF65-F5344CB8AC3E}">
        <p14:creationId xmlns:p14="http://schemas.microsoft.com/office/powerpoint/2010/main" val="3186949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Ašov klasični eksperiment 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50 </a:t>
            </a:r>
            <a:r>
              <a:rPr lang="en-US" dirty="0" err="1" smtClean="0"/>
              <a:t>kriti</a:t>
            </a:r>
            <a:r>
              <a:rPr lang="sr-Latn-RS" dirty="0" smtClean="0"/>
              <a:t>č</a:t>
            </a:r>
            <a:r>
              <a:rPr lang="en-US" dirty="0" err="1" smtClean="0"/>
              <a:t>kih</a:t>
            </a:r>
            <a:r>
              <a:rPr lang="en-US" dirty="0" smtClean="0"/>
              <a:t> </a:t>
            </a:r>
            <a:r>
              <a:rPr lang="en-US" dirty="0" err="1" smtClean="0"/>
              <a:t>subjeka</a:t>
            </a:r>
            <a:r>
              <a:rPr lang="sr-Latn-RS" dirty="0" smtClean="0"/>
              <a:t>ta – 600 procena</a:t>
            </a:r>
          </a:p>
          <a:p>
            <a:pPr lvl="1"/>
            <a:r>
              <a:rPr lang="sr-Latn-RS" dirty="0" smtClean="0"/>
              <a:t>32% ili 192 suda izmenjena su – sudovi netačni, istovetni sa sudovima grupe</a:t>
            </a:r>
          </a:p>
          <a:p>
            <a:pPr lvl="1"/>
            <a:r>
              <a:rPr lang="sr-Latn-RS" dirty="0" smtClean="0"/>
              <a:t>¼ ispitanika ostala potpuno nezavisna</a:t>
            </a:r>
          </a:p>
          <a:p>
            <a:pPr lvl="1"/>
            <a:r>
              <a:rPr lang="sr-Latn-RS" dirty="0" smtClean="0"/>
              <a:t>1/3 ispitanika podlegla je pritisku grupe u 6 ili više ocena</a:t>
            </a:r>
          </a:p>
          <a:p>
            <a:pPr lvl="1"/>
            <a:r>
              <a:rPr lang="en-US" dirty="0" smtClean="0"/>
              <a:t>O</a:t>
            </a:r>
            <a:r>
              <a:rPr lang="sr-Latn-RS" dirty="0" smtClean="0"/>
              <a:t>stali – 40% ispitanika povinovali su se pritisku u manje od 5 ocena</a:t>
            </a:r>
          </a:p>
          <a:p>
            <a:pPr lvl="1">
              <a:buNone/>
            </a:pPr>
            <a:endParaRPr lang="sr-Latn-RS" dirty="0" smtClean="0">
              <a:sym typeface="Wingdings"/>
            </a:endParaRPr>
          </a:p>
          <a:p>
            <a:pPr lvl="1">
              <a:buNone/>
            </a:pPr>
            <a:r>
              <a:rPr lang="sr-Latn-RS" dirty="0" smtClean="0">
                <a:sym typeface="Wingdings"/>
              </a:rPr>
              <a:t> </a:t>
            </a:r>
            <a:r>
              <a:rPr lang="sr-Latn-RS" b="1" dirty="0" smtClean="0">
                <a:sym typeface="Wingdings"/>
              </a:rPr>
              <a:t>PITANJE INTERPRETACIJE NALAZA</a:t>
            </a:r>
            <a:r>
              <a:rPr lang="sr-Latn-RS" dirty="0" smtClean="0">
                <a:sym typeface="Wingdings"/>
              </a:rPr>
              <a:t>!!!</a:t>
            </a:r>
            <a:endParaRPr lang="sr-Latn-RS" dirty="0" smtClean="0"/>
          </a:p>
          <a:p>
            <a:endParaRPr lang="en-US" dirty="0"/>
          </a:p>
        </p:txBody>
      </p:sp>
      <p:pic>
        <p:nvPicPr>
          <p:cNvPr id="7" name="Content Placeholder 6" descr="imag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83879" y="2777706"/>
            <a:ext cx="3450565" cy="2777705"/>
          </a:xfrm>
        </p:spPr>
      </p:pic>
    </p:spTree>
    <p:extLst>
      <p:ext uri="{BB962C8B-B14F-4D97-AF65-F5344CB8AC3E}">
        <p14:creationId xmlns:p14="http://schemas.microsoft.com/office/powerpoint/2010/main" val="3215949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Faktori koji su uticali na konformiranje u Ašovoj studiji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400" dirty="0"/>
              <a:t>Veličina grupe: povećavanje grupe do 3 člana povećava i nivo konformiranja. Dalje povećanje neznatno doprinosi nivou konformizma</a:t>
            </a:r>
          </a:p>
          <a:p>
            <a:r>
              <a:rPr lang="sr-Latn-RS" sz="2400" dirty="0"/>
              <a:t>Podrška: Ukoliko  naivni subjekt ima podršku makar jednog člana, konfomriranje naglo opada (samo oko 5% sudova). Čak i ako dodatni član daje pogrešan, a različit odgovor od drugih, opet se redukuje konformiranje</a:t>
            </a:r>
            <a:endParaRPr lang="en-US" sz="2400" dirty="0"/>
          </a:p>
          <a:p>
            <a:r>
              <a:rPr lang="sr-Latn-RS" sz="2400" dirty="0"/>
              <a:t>Što je veća greška većine, imaju manji uticaj</a:t>
            </a:r>
            <a:endParaRPr lang="en-US" sz="2400" dirty="0"/>
          </a:p>
          <a:p>
            <a:r>
              <a:rPr lang="sr-Latn-RS" sz="2400" dirty="0"/>
              <a:t>Ukoliko se odgovor daje “privatno”, skoro da nema konformiranja</a:t>
            </a:r>
            <a:endParaRPr lang="en-US" sz="2000" dirty="0"/>
          </a:p>
        </p:txBody>
      </p:sp>
      <p:pic>
        <p:nvPicPr>
          <p:cNvPr id="9220" name="Picture 4" descr="j00980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14626" y="4442603"/>
            <a:ext cx="1747838" cy="1820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480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err="1" smtClean="0"/>
              <a:t>Kada</a:t>
            </a:r>
            <a:r>
              <a:rPr lang="en-US" b="1" dirty="0" smtClean="0"/>
              <a:t> </a:t>
            </a:r>
            <a:r>
              <a:rPr lang="en-US" b="1" dirty="0" err="1" smtClean="0"/>
              <a:t>će</a:t>
            </a:r>
            <a:r>
              <a:rPr lang="en-US" b="1" dirty="0" smtClean="0"/>
              <a:t> se </a:t>
            </a:r>
            <a:r>
              <a:rPr lang="en-US" b="1" dirty="0" err="1" smtClean="0"/>
              <a:t>ljudi</a:t>
            </a:r>
            <a:r>
              <a:rPr lang="en-US" b="1" dirty="0" smtClean="0"/>
              <a:t> </a:t>
            </a:r>
            <a:r>
              <a:rPr lang="en-US" b="1" dirty="0" err="1" smtClean="0"/>
              <a:t>konformirati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normativnom</a:t>
            </a:r>
            <a:r>
              <a:rPr lang="en-US" b="1" dirty="0" smtClean="0"/>
              <a:t> </a:t>
            </a:r>
            <a:r>
              <a:rPr lang="en-US" b="1" dirty="0" err="1" smtClean="0"/>
              <a:t>socijalnom</a:t>
            </a:r>
            <a:r>
              <a:rPr lang="en-US" b="1" dirty="0" smtClean="0"/>
              <a:t> </a:t>
            </a:r>
            <a:r>
              <a:rPr lang="en-US" b="1" dirty="0" err="1" smtClean="0"/>
              <a:t>uticaju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Latanova</a:t>
            </a:r>
            <a:r>
              <a:rPr lang="en-US" dirty="0" smtClean="0"/>
              <a:t> </a:t>
            </a:r>
            <a:r>
              <a:rPr lang="en-US" i="1" dirty="0" err="1" smtClean="0"/>
              <a:t>teorija</a:t>
            </a:r>
            <a:r>
              <a:rPr lang="en-US" i="1" dirty="0" smtClean="0"/>
              <a:t> </a:t>
            </a:r>
            <a:r>
              <a:rPr lang="en-US" i="1" dirty="0" err="1" smtClean="0"/>
              <a:t>socijalnog</a:t>
            </a:r>
            <a:r>
              <a:rPr lang="en-US" i="1" dirty="0" smtClean="0"/>
              <a:t> </a:t>
            </a:r>
            <a:r>
              <a:rPr lang="en-US" i="1" dirty="0" err="1" smtClean="0"/>
              <a:t>uticaja</a:t>
            </a:r>
            <a:r>
              <a:rPr lang="en-US" i="1" dirty="0" smtClean="0"/>
              <a:t> je </a:t>
            </a:r>
            <a:r>
              <a:rPr lang="en-US" i="1" dirty="0" err="1" smtClean="0"/>
              <a:t>teorija</a:t>
            </a:r>
            <a:r>
              <a:rPr lang="sr-Latn-RS" i="1" dirty="0" smtClean="0"/>
              <a:t> </a:t>
            </a:r>
            <a:r>
              <a:rPr lang="pl-PL" dirty="0" smtClean="0"/>
              <a:t>po kojoj konformiranje socijalnom uticaju zavisi od </a:t>
            </a:r>
          </a:p>
          <a:p>
            <a:pPr lvl="1"/>
            <a:r>
              <a:rPr lang="pl-PL" dirty="0" smtClean="0"/>
              <a:t>važnosti, </a:t>
            </a:r>
            <a:endParaRPr lang="pl-PL" dirty="0"/>
          </a:p>
          <a:p>
            <a:pPr lvl="1"/>
            <a:r>
              <a:rPr lang="pl-PL" dirty="0" smtClean="0"/>
              <a:t>blizine i </a:t>
            </a:r>
          </a:p>
          <a:p>
            <a:pPr lvl="1"/>
            <a:r>
              <a:rPr lang="pl-PL" dirty="0" smtClean="0"/>
              <a:t>broja drugih </a:t>
            </a:r>
            <a:r>
              <a:rPr lang="sr-Latn-RS" dirty="0" smtClean="0"/>
              <a:t> l</a:t>
            </a:r>
            <a:r>
              <a:rPr lang="en-US" dirty="0" err="1" smtClean="0"/>
              <a:t>judi</a:t>
            </a:r>
            <a:r>
              <a:rPr lang="en-US" dirty="0" smtClean="0"/>
              <a:t> u </a:t>
            </a:r>
            <a:r>
              <a:rPr lang="en-US" dirty="0" err="1" smtClean="0"/>
              <a:t>grupi</a:t>
            </a:r>
            <a:endParaRPr lang="sr-Latn-RS" dirty="0" smtClean="0"/>
          </a:p>
          <a:p>
            <a:pPr marL="0" indent="0">
              <a:buNone/>
            </a:pPr>
            <a:endParaRPr lang="sr-Latn-RS" dirty="0"/>
          </a:p>
          <a:p>
            <a:r>
              <a:rPr lang="pl-PL" dirty="0" smtClean="0"/>
              <a:t>Normativni socijalni uticaj mnogo je jači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dolaze</a:t>
            </a:r>
            <a:r>
              <a:rPr lang="en-US" dirty="0" smtClean="0"/>
              <a:t> od </a:t>
            </a:r>
            <a:r>
              <a:rPr lang="en-US" dirty="0" err="1" smtClean="0"/>
              <a:t>ljudi</a:t>
            </a:r>
            <a:r>
              <a:rPr lang="en-US" dirty="0" smtClean="0"/>
              <a:t> </a:t>
            </a:r>
            <a:r>
              <a:rPr lang="en-US" dirty="0" err="1" smtClean="0"/>
              <a:t>čije</a:t>
            </a:r>
            <a:r>
              <a:rPr lang="en-US" dirty="0" smtClean="0"/>
              <a:t> </a:t>
            </a:r>
            <a:r>
              <a:rPr lang="en-US" dirty="0" err="1" smtClean="0"/>
              <a:t>prijateljstvo</a:t>
            </a:r>
            <a:r>
              <a:rPr lang="en-US" dirty="0" smtClean="0"/>
              <a:t>, </a:t>
            </a:r>
            <a:r>
              <a:rPr lang="en-US" dirty="0" err="1" smtClean="0"/>
              <a:t>ljubav</a:t>
            </a:r>
            <a:r>
              <a:rPr lang="sr-Latn-R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poštovanje</a:t>
            </a:r>
            <a:r>
              <a:rPr lang="en-US" dirty="0" smtClean="0"/>
              <a:t> </a:t>
            </a:r>
            <a:r>
              <a:rPr lang="en-US" dirty="0" err="1" smtClean="0"/>
              <a:t>negujemo</a:t>
            </a:r>
            <a:r>
              <a:rPr lang="en-US" dirty="0" smtClean="0"/>
              <a:t>, </a:t>
            </a:r>
            <a:r>
              <a:rPr lang="en-US" dirty="0" err="1" smtClean="0"/>
              <a:t>zato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je </a:t>
            </a:r>
            <a:r>
              <a:rPr lang="en-US" dirty="0" err="1" smtClean="0"/>
              <a:t>veliki</a:t>
            </a:r>
            <a:r>
              <a:rPr lang="sr-Latn-RS" dirty="0" smtClean="0"/>
              <a:t> </a:t>
            </a:r>
            <a:r>
              <a:rPr lang="en-US" dirty="0" err="1" smtClean="0"/>
              <a:t>rizik</a:t>
            </a:r>
            <a:r>
              <a:rPr lang="en-US" dirty="0" smtClean="0"/>
              <a:t> </a:t>
            </a:r>
            <a:r>
              <a:rPr lang="en-US" dirty="0" err="1" smtClean="0"/>
              <a:t>izgubiti</a:t>
            </a:r>
            <a:r>
              <a:rPr lang="en-US" dirty="0" smtClean="0"/>
              <a:t> </a:t>
            </a:r>
            <a:r>
              <a:rPr lang="en-US" dirty="0" err="1" smtClean="0"/>
              <a:t>ovu</a:t>
            </a:r>
            <a:r>
              <a:rPr lang="en-US" dirty="0" smtClean="0"/>
              <a:t> </a:t>
            </a:r>
            <a:r>
              <a:rPr lang="en-US" dirty="0" err="1" smtClean="0"/>
              <a:t>ljubav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poštovanje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86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smtClean="0"/>
              <a:t>Ali 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r-Latn-RS" dirty="0" smtClean="0"/>
              <a:t>Inteligencija</a:t>
            </a:r>
          </a:p>
          <a:p>
            <a:r>
              <a:rPr lang="sr-Latn-RS" dirty="0" smtClean="0"/>
              <a:t>Motivaciono i emotivno funkcionisanje</a:t>
            </a:r>
          </a:p>
          <a:p>
            <a:r>
              <a:rPr lang="sr-Latn-RS" dirty="0" smtClean="0"/>
              <a:t>Pojam o sebi</a:t>
            </a:r>
          </a:p>
          <a:p>
            <a:r>
              <a:rPr lang="sr-Latn-RS" dirty="0" smtClean="0"/>
              <a:t>Interpersonalni odnosi - status onoga na koga se vrši pritisak</a:t>
            </a:r>
          </a:p>
          <a:p>
            <a:r>
              <a:rPr lang="sr-Latn-RS" dirty="0" smtClean="0"/>
              <a:t>Lični stavovi i vrednosti (</a:t>
            </a:r>
            <a:r>
              <a:rPr lang="sr-Latn-RS" dirty="0"/>
              <a:t>s</a:t>
            </a:r>
            <a:r>
              <a:rPr lang="sr-Latn-RS" dirty="0" smtClean="0"/>
              <a:t>amopoštovanje, autoritarnost)</a:t>
            </a:r>
          </a:p>
          <a:p>
            <a:r>
              <a:rPr lang="sr-Latn-RS" dirty="0" smtClean="0"/>
              <a:t>Kao i: </a:t>
            </a:r>
          </a:p>
          <a:p>
            <a:pPr lvl="1"/>
            <a:r>
              <a:rPr lang="en-US" dirty="0" smtClean="0"/>
              <a:t>U</a:t>
            </a:r>
            <a:r>
              <a:rPr lang="sr-Latn-RS" dirty="0" smtClean="0"/>
              <a:t>zrast</a:t>
            </a:r>
          </a:p>
          <a:p>
            <a:pPr lvl="1"/>
            <a:r>
              <a:rPr lang="sr-Latn-RS" dirty="0" smtClean="0"/>
              <a:t>Pol: Viši procenat kod žena</a:t>
            </a:r>
          </a:p>
          <a:p>
            <a:pPr lvl="1"/>
            <a:r>
              <a:rPr lang="sr-Latn-RS" dirty="0" smtClean="0"/>
              <a:t>Kultura: </a:t>
            </a:r>
            <a:r>
              <a:rPr lang="en-US" dirty="0" err="1" smtClean="0"/>
              <a:t>Ljudi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kolektivističkih</a:t>
            </a:r>
            <a:r>
              <a:rPr lang="en-US" dirty="0" smtClean="0"/>
              <a:t> </a:t>
            </a:r>
            <a:r>
              <a:rPr lang="en-US" dirty="0" err="1" smtClean="0"/>
              <a:t>kultura</a:t>
            </a:r>
            <a:r>
              <a:rPr lang="en-US" dirty="0" smtClean="0"/>
              <a:t> </a:t>
            </a:r>
            <a:r>
              <a:rPr lang="en-US" dirty="0" err="1" smtClean="0"/>
              <a:t>pokazuju</a:t>
            </a:r>
            <a:r>
              <a:rPr lang="sr-Latn-RS" dirty="0" smtClean="0"/>
              <a:t>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stepene</a:t>
            </a:r>
            <a:r>
              <a:rPr lang="en-US" dirty="0" smtClean="0"/>
              <a:t> </a:t>
            </a:r>
            <a:r>
              <a:rPr lang="en-US" dirty="0" err="1" smtClean="0"/>
              <a:t>konformiranja</a:t>
            </a:r>
            <a:r>
              <a:rPr lang="en-US" dirty="0" smtClean="0"/>
              <a:t> </a:t>
            </a:r>
            <a:r>
              <a:rPr lang="en-US" dirty="0" err="1" smtClean="0"/>
              <a:t>normativnom</a:t>
            </a:r>
            <a:r>
              <a:rPr lang="sr-Latn-RS" dirty="0" smtClean="0"/>
              <a:t> </a:t>
            </a:r>
            <a:r>
              <a:rPr lang="en-US" dirty="0" err="1" smtClean="0"/>
              <a:t>socijalnom</a:t>
            </a:r>
            <a:r>
              <a:rPr lang="en-US" dirty="0" smtClean="0"/>
              <a:t> </a:t>
            </a:r>
            <a:r>
              <a:rPr lang="en-US" dirty="0" err="1" smtClean="0"/>
              <a:t>uticaju</a:t>
            </a:r>
            <a:r>
              <a:rPr lang="en-US" dirty="0" smtClean="0"/>
              <a:t> </a:t>
            </a:r>
            <a:r>
              <a:rPr lang="en-US" dirty="0" err="1" smtClean="0"/>
              <a:t>nego</a:t>
            </a:r>
            <a:r>
              <a:rPr lang="en-US" dirty="0" smtClean="0"/>
              <a:t> </a:t>
            </a:r>
            <a:r>
              <a:rPr lang="en-US" dirty="0" err="1" smtClean="0"/>
              <a:t>ljudi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sr-Latn-RS" dirty="0" smtClean="0"/>
              <a:t> </a:t>
            </a:r>
            <a:r>
              <a:rPr lang="en-US" dirty="0" err="1" smtClean="0"/>
              <a:t>individualističkih</a:t>
            </a:r>
            <a:r>
              <a:rPr lang="en-US" dirty="0" smtClean="0"/>
              <a:t> </a:t>
            </a:r>
            <a:r>
              <a:rPr lang="en-US" dirty="0" err="1" smtClean="0"/>
              <a:t>kultura</a:t>
            </a:r>
            <a:endParaRPr lang="sr-Latn-RS" dirty="0" smtClean="0"/>
          </a:p>
          <a:p>
            <a:r>
              <a:rPr lang="sr-Latn-RS" dirty="0" smtClean="0">
                <a:sym typeface="Wingdings"/>
              </a:rPr>
              <a:t> Iako su neke veze zabeležene, ne postoji “konformistička” ličnost, jer konformiranje zavisi od situacionih činilaca – ljudi koji se u jednoj situaciji konformiraju, u drugoj ostaju nezavisni</a:t>
            </a:r>
            <a:endParaRPr lang="sr-Latn-RS" dirty="0" smtClean="0"/>
          </a:p>
          <a:p>
            <a:endParaRPr lang="sr-Latn-RS" dirty="0" smtClean="0"/>
          </a:p>
          <a:p>
            <a:pPr lvl="1">
              <a:buNone/>
            </a:pPr>
            <a:endParaRPr lang="sr-Latn-RS" dirty="0" smtClean="0"/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656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/>
              <a:t>Normativni socijalni uticaj u</a:t>
            </a:r>
            <a:br>
              <a:rPr lang="en-US" b="1" smtClean="0"/>
            </a:br>
            <a:r>
              <a:rPr lang="en-US" b="1" smtClean="0"/>
              <a:t>svakodnevnom životu </a:t>
            </a:r>
            <a:endParaRPr lang="en-US"/>
          </a:p>
        </p:txBody>
      </p:sp>
      <p:pic>
        <p:nvPicPr>
          <p:cNvPr id="6" name="Content Placeholder 5" descr="downlo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1525" y="3459163"/>
            <a:ext cx="3028950" cy="1514475"/>
          </a:xfrm>
        </p:spPr>
      </p:pic>
    </p:spTree>
    <p:extLst>
      <p:ext uri="{BB962C8B-B14F-4D97-AF65-F5344CB8AC3E}">
        <p14:creationId xmlns:p14="http://schemas.microsoft.com/office/powerpoint/2010/main" val="765003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/>
              <a:t>Normativni socijalni uticaj u</a:t>
            </a:r>
            <a:br>
              <a:rPr lang="en-US" b="1" smtClean="0"/>
            </a:br>
            <a:r>
              <a:rPr lang="en-US" b="1" smtClean="0"/>
              <a:t>svakodnevnom životu </a:t>
            </a:r>
            <a:endParaRPr lang="en-US"/>
          </a:p>
        </p:txBody>
      </p:sp>
      <p:pic>
        <p:nvPicPr>
          <p:cNvPr id="4" name="Content Placeholder 3" descr="gijoefig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000" y="3582988"/>
            <a:ext cx="3810000" cy="1266825"/>
          </a:xfrm>
        </p:spPr>
      </p:pic>
    </p:spTree>
    <p:extLst>
      <p:ext uri="{BB962C8B-B14F-4D97-AF65-F5344CB8AC3E}">
        <p14:creationId xmlns:p14="http://schemas.microsoft.com/office/powerpoint/2010/main" val="2687593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/>
              <a:t>Normativni socijalni uticaj u</a:t>
            </a:r>
            <a:br>
              <a:rPr lang="en-US" b="1" smtClean="0"/>
            </a:br>
            <a:r>
              <a:rPr lang="en-US" b="1" smtClean="0"/>
              <a:t>svakodnevnom životu </a:t>
            </a:r>
            <a:endParaRPr lang="en-US"/>
          </a:p>
        </p:txBody>
      </p:sp>
      <p:pic>
        <p:nvPicPr>
          <p:cNvPr id="4" name="Content Placeholder 3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50" y="3587750"/>
            <a:ext cx="3619500" cy="1257300"/>
          </a:xfrm>
        </p:spPr>
      </p:pic>
    </p:spTree>
    <p:extLst>
      <p:ext uri="{BB962C8B-B14F-4D97-AF65-F5344CB8AC3E}">
        <p14:creationId xmlns:p14="http://schemas.microsoft.com/office/powerpoint/2010/main" val="1358128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2642"/>
            <a:ext cx="10515600" cy="5314321"/>
          </a:xfrm>
        </p:spPr>
        <p:txBody>
          <a:bodyPr>
            <a:normAutofit fontScale="85000" lnSpcReduction="20000"/>
          </a:bodyPr>
          <a:lstStyle/>
          <a:p>
            <a:r>
              <a:rPr lang="sr-Latn-RS" dirty="0" smtClean="0"/>
              <a:t>Npr. da li osoba voli određenog muzičkog izvođača?</a:t>
            </a:r>
          </a:p>
          <a:p>
            <a:pPr lvl="1"/>
            <a:r>
              <a:rPr lang="sr-Latn-RS" dirty="0" smtClean="0"/>
              <a:t>Visoka distinktivnost – hvali neki album, a to retko čini</a:t>
            </a:r>
          </a:p>
          <a:p>
            <a:pPr lvl="1"/>
            <a:r>
              <a:rPr lang="sr-Latn-RS" dirty="0" smtClean="0"/>
              <a:t>Visoka saglasnost – i drugi su oduševljeni albumom</a:t>
            </a:r>
          </a:p>
          <a:p>
            <a:pPr lvl="1"/>
            <a:r>
              <a:rPr lang="sr-Latn-RS" dirty="0" smtClean="0"/>
              <a:t>Visoka konzistentnost – sluša i voli i druge albume tog izvođača</a:t>
            </a:r>
          </a:p>
          <a:p>
            <a:pPr lvl="3"/>
            <a:r>
              <a:rPr lang="sr-Latn-RS" dirty="0" smtClean="0"/>
              <a:t>Najverovatnije da je reč o zaista izuzetnom albumu (svojstva situacije)</a:t>
            </a:r>
          </a:p>
          <a:p>
            <a:pPr lvl="1"/>
            <a:endParaRPr lang="sr-Latn-RS" dirty="0"/>
          </a:p>
          <a:p>
            <a:pPr lvl="1"/>
            <a:r>
              <a:rPr lang="sr-Latn-RS" dirty="0" smtClean="0"/>
              <a:t>Niska distinktivnost – hvali razne albume raznih izvođača</a:t>
            </a:r>
          </a:p>
          <a:p>
            <a:pPr lvl="1"/>
            <a:r>
              <a:rPr lang="sr-Latn-RS" dirty="0" smtClean="0"/>
              <a:t>Niska saglasnost – niko drugi ne deli njegovo oduševljenje</a:t>
            </a:r>
          </a:p>
          <a:p>
            <a:pPr lvl="1"/>
            <a:r>
              <a:rPr lang="sr-Latn-RS" dirty="0" smtClean="0"/>
              <a:t>Visoka konzistentnost – sluša i voli i druge albume tog izvođača</a:t>
            </a:r>
          </a:p>
          <a:p>
            <a:pPr lvl="3"/>
            <a:r>
              <a:rPr lang="sr-Latn-RS" dirty="0" smtClean="0"/>
              <a:t>Najverovatnije je reč o nekom specifičnom muzičkom ukusu osobe</a:t>
            </a:r>
          </a:p>
          <a:p>
            <a:pPr lvl="1"/>
            <a:endParaRPr lang="sr-Latn-RS" dirty="0"/>
          </a:p>
          <a:p>
            <a:pPr lvl="1"/>
            <a:r>
              <a:rPr lang="sr-Latn-RS" dirty="0" smtClean="0"/>
              <a:t>V</a:t>
            </a:r>
            <a:r>
              <a:rPr lang="sr-Latn-RS" dirty="0" smtClean="0">
                <a:solidFill>
                  <a:prstClr val="black"/>
                </a:solidFill>
              </a:rPr>
              <a:t>isoka </a:t>
            </a:r>
            <a:r>
              <a:rPr lang="sr-Latn-RS" dirty="0">
                <a:solidFill>
                  <a:prstClr val="black"/>
                </a:solidFill>
              </a:rPr>
              <a:t>distinktivnost – hvali neki album, a to retko čini</a:t>
            </a:r>
          </a:p>
          <a:p>
            <a:pPr lvl="1"/>
            <a:r>
              <a:rPr lang="sr-Latn-RS" dirty="0">
                <a:solidFill>
                  <a:prstClr val="black"/>
                </a:solidFill>
              </a:rPr>
              <a:t>Niska saglasnost – niko drugi ne deli njegovo oduševljenje</a:t>
            </a:r>
          </a:p>
          <a:p>
            <a:pPr lvl="1"/>
            <a:r>
              <a:rPr lang="sr-Latn-RS" dirty="0" smtClean="0"/>
              <a:t>Niska konzistentnost – ne sluša i ne voli druge albume tog izvođača</a:t>
            </a:r>
          </a:p>
          <a:p>
            <a:pPr lvl="3"/>
            <a:r>
              <a:rPr lang="sr-Latn-RS" dirty="0" smtClean="0"/>
              <a:t>Najverovatnije je neki sticaj okolnosti – slušao ga je u specifičnom raspoloženju itd</a:t>
            </a:r>
          </a:p>
          <a:p>
            <a:pPr lvl="1"/>
            <a:endParaRPr lang="sr-Latn-R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843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/>
              <a:t>Normativni socijalni uticaj u</a:t>
            </a:r>
            <a:br>
              <a:rPr lang="en-US" b="1" smtClean="0"/>
            </a:br>
            <a:r>
              <a:rPr lang="en-US" b="1" smtClean="0"/>
              <a:t>svakodnevnom životu </a:t>
            </a:r>
            <a:endParaRPr lang="en-US"/>
          </a:p>
        </p:txBody>
      </p:sp>
      <p:pic>
        <p:nvPicPr>
          <p:cNvPr id="4" name="Content Placeholder 3" descr="4069114095_8c8168cc04_z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2549" y="2557463"/>
            <a:ext cx="4666901" cy="3317875"/>
          </a:xfrm>
        </p:spPr>
      </p:pic>
    </p:spTree>
    <p:extLst>
      <p:ext uri="{BB962C8B-B14F-4D97-AF65-F5344CB8AC3E}">
        <p14:creationId xmlns:p14="http://schemas.microsoft.com/office/powerpoint/2010/main" val="5072838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170" y="274638"/>
            <a:ext cx="9175630" cy="1209105"/>
          </a:xfrm>
        </p:spPr>
        <p:txBody>
          <a:bodyPr>
            <a:normAutofit fontScale="90000"/>
          </a:bodyPr>
          <a:lstStyle/>
          <a:p>
            <a:r>
              <a:rPr lang="sr-Latn-RS" b="1" dirty="0" smtClean="0"/>
              <a:t/>
            </a:r>
            <a:br>
              <a:rPr lang="sr-Latn-RS" b="1" dirty="0" smtClean="0"/>
            </a:br>
            <a:r>
              <a:rPr lang="sr-Latn-RS" b="1" dirty="0" smtClean="0"/>
              <a:t/>
            </a:r>
            <a:br>
              <a:rPr lang="sr-Latn-R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Uticaj</a:t>
            </a:r>
            <a:r>
              <a:rPr lang="en-US" b="1" dirty="0" smtClean="0"/>
              <a:t> </a:t>
            </a:r>
            <a:r>
              <a:rPr lang="en-US" b="1" dirty="0" err="1" smtClean="0"/>
              <a:t>manjine</a:t>
            </a:r>
            <a:r>
              <a:rPr lang="en-US" b="1" dirty="0" smtClean="0"/>
              <a:t>: </a:t>
            </a:r>
            <a:r>
              <a:rPr lang="en-US" b="1" dirty="0" err="1" smtClean="0"/>
              <a:t>kad</a:t>
            </a:r>
            <a:r>
              <a:rPr lang="en-US" b="1" dirty="0" smtClean="0"/>
              <a:t> </a:t>
            </a:r>
            <a:r>
              <a:rPr lang="en-US" b="1" dirty="0" err="1" smtClean="0"/>
              <a:t>nekolicina</a:t>
            </a:r>
            <a:r>
              <a:rPr lang="en-US" b="1" dirty="0" smtClean="0"/>
              <a:t> </a:t>
            </a:r>
            <a:r>
              <a:rPr lang="en-US" b="1" dirty="0" err="1" smtClean="0"/>
              <a:t>utiče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sr-Latn-RS" b="1" dirty="0" smtClean="0"/>
              <a:t> </a:t>
            </a:r>
            <a:r>
              <a:rPr lang="en-US" b="1" dirty="0" err="1" smtClean="0"/>
              <a:t>mnoštvo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774" y="2355011"/>
            <a:ext cx="9305026" cy="3771153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+mj-lt"/>
              </a:rPr>
              <a:t>Moscovici (1985) tvrdi da pojedinac ili</a:t>
            </a:r>
            <a:r>
              <a:rPr lang="sr-Latn-R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manjina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članova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grupe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može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uticati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na</a:t>
            </a:r>
            <a:r>
              <a:rPr lang="sr-Latn-R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ponašanje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ili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uverenja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većine</a:t>
            </a:r>
            <a:r>
              <a:rPr lang="en-US" dirty="0" smtClean="0">
                <a:latin typeface="+mj-lt"/>
              </a:rPr>
              <a:t>. </a:t>
            </a:r>
            <a:r>
              <a:rPr lang="en-US" dirty="0" err="1" smtClean="0">
                <a:latin typeface="+mj-lt"/>
              </a:rPr>
              <a:t>Ključ</a:t>
            </a:r>
            <a:r>
              <a:rPr lang="en-US" dirty="0" smtClean="0">
                <a:latin typeface="+mj-lt"/>
              </a:rPr>
              <a:t> je u</a:t>
            </a:r>
            <a:r>
              <a:rPr lang="sr-Latn-RS" dirty="0" smtClean="0">
                <a:latin typeface="+mj-lt"/>
              </a:rPr>
              <a:t> </a:t>
            </a:r>
            <a:r>
              <a:rPr lang="it-IT" dirty="0" smtClean="0">
                <a:latin typeface="+mj-lt"/>
              </a:rPr>
              <a:t>doslednosti: ljudi sa gledištima manjine,</a:t>
            </a:r>
            <a:r>
              <a:rPr lang="sr-Latn-R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moraju</a:t>
            </a:r>
            <a:r>
              <a:rPr lang="en-US" dirty="0" smtClean="0">
                <a:latin typeface="+mj-lt"/>
              </a:rPr>
              <a:t> da </a:t>
            </a:r>
            <a:r>
              <a:rPr lang="en-US" dirty="0" err="1" smtClean="0">
                <a:latin typeface="+mj-lt"/>
              </a:rPr>
              <a:t>izražavaju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isto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mišljenje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tokom</a:t>
            </a:r>
            <a:r>
              <a:rPr lang="sr-Latn-RS" dirty="0" smtClean="0">
                <a:latin typeface="+mj-lt"/>
              </a:rPr>
              <a:t> </a:t>
            </a:r>
            <a:r>
              <a:rPr lang="it-IT" dirty="0" smtClean="0">
                <a:latin typeface="+mj-lt"/>
              </a:rPr>
              <a:t>vremena, i različiti članovi manjine moraju</a:t>
            </a:r>
            <a:r>
              <a:rPr lang="sr-Latn-RS" dirty="0" smtClean="0">
                <a:latin typeface="+mj-lt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se međusobno slagati</a:t>
            </a:r>
            <a:r>
              <a:rPr lang="vi-VN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1976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Deindividuacija – „gubljenje“ u mnoštvu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i="1" dirty="0" err="1" smtClean="0">
                <a:latin typeface="+mj-lt"/>
              </a:rPr>
              <a:t>Deindividuacija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dirty="0">
                <a:latin typeface="+mj-lt"/>
              </a:rPr>
              <a:t>je </a:t>
            </a:r>
            <a:r>
              <a:rPr lang="en-US" b="1" dirty="0" err="1">
                <a:latin typeface="+mj-lt"/>
              </a:rPr>
              <a:t>slabljenje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normalnih</a:t>
            </a:r>
            <a:r>
              <a:rPr lang="sr-Latn-R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ograničenja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>
                <a:latin typeface="+mj-lt"/>
              </a:rPr>
              <a:t>u </a:t>
            </a:r>
            <a:r>
              <a:rPr lang="en-US" b="1" dirty="0" err="1">
                <a:latin typeface="+mj-lt"/>
              </a:rPr>
              <a:t>ponašanju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kada</a:t>
            </a:r>
            <a:r>
              <a:rPr lang="en-US" b="1" dirty="0">
                <a:latin typeface="+mj-lt"/>
              </a:rPr>
              <a:t> se </a:t>
            </a:r>
            <a:r>
              <a:rPr lang="en-US" b="1" dirty="0" err="1" smtClean="0">
                <a:latin typeface="+mj-lt"/>
              </a:rPr>
              <a:t>osoba</a:t>
            </a:r>
            <a:r>
              <a:rPr lang="sr-Latn-R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nalazi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>
                <a:latin typeface="+mj-lt"/>
              </a:rPr>
              <a:t>u </a:t>
            </a:r>
            <a:r>
              <a:rPr lang="en-US" b="1" dirty="0" err="1">
                <a:latin typeface="+mj-lt"/>
              </a:rPr>
              <a:t>gomili</a:t>
            </a:r>
            <a:r>
              <a:rPr lang="en-US" b="1" dirty="0">
                <a:latin typeface="+mj-lt"/>
              </a:rPr>
              <a:t>, </a:t>
            </a:r>
            <a:r>
              <a:rPr lang="en-US" b="1" dirty="0" err="1">
                <a:latin typeface="+mj-lt"/>
              </a:rPr>
              <a:t>što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vodi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ka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pojačavanju</a:t>
            </a:r>
            <a:r>
              <a:rPr lang="sr-Latn-R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impulsivnog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i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devijantnog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ponašanja</a:t>
            </a:r>
            <a:r>
              <a:rPr lang="en-US" b="1" dirty="0">
                <a:latin typeface="+mj-lt"/>
              </a:rPr>
              <a:t>.</a:t>
            </a:r>
            <a:r>
              <a:rPr lang="en-US" dirty="0" smtClean="0">
                <a:latin typeface="+mj-lt"/>
              </a:rPr>
              <a:t> </a:t>
            </a:r>
            <a:endParaRPr lang="sr-Latn-RS" dirty="0" smtClean="0">
              <a:latin typeface="+mj-lt"/>
            </a:endParaRPr>
          </a:p>
          <a:p>
            <a:r>
              <a:rPr lang="en-US" b="1" dirty="0" err="1" smtClean="0">
                <a:latin typeface="+mj-lt"/>
              </a:rPr>
              <a:t>Postoje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dva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faktora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koja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su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važna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kod</a:t>
            </a:r>
            <a:r>
              <a:rPr lang="sr-Latn-R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deindividuacije</a:t>
            </a:r>
            <a:r>
              <a:rPr lang="en-US" b="1" dirty="0">
                <a:latin typeface="+mj-lt"/>
              </a:rPr>
              <a:t>. </a:t>
            </a:r>
            <a:r>
              <a:rPr lang="en-US" b="1" dirty="0" err="1">
                <a:latin typeface="+mj-lt"/>
              </a:rPr>
              <a:t>Jedan</a:t>
            </a:r>
            <a:r>
              <a:rPr lang="en-US" b="1" dirty="0">
                <a:latin typeface="+mj-lt"/>
              </a:rPr>
              <a:t> je da </a:t>
            </a:r>
            <a:r>
              <a:rPr lang="en-US" b="1" dirty="0" err="1" smtClean="0">
                <a:latin typeface="+mj-lt"/>
              </a:rPr>
              <a:t>deindividuacija</a:t>
            </a:r>
            <a:r>
              <a:rPr lang="sr-Latn-R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smanjuje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osećaj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odgovornosti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za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sopstvene</a:t>
            </a:r>
            <a:r>
              <a:rPr lang="sr-Latn-R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postupke</a:t>
            </a:r>
            <a:r>
              <a:rPr lang="en-US" b="1" dirty="0">
                <a:latin typeface="+mj-lt"/>
              </a:rPr>
              <a:t>. </a:t>
            </a:r>
            <a:r>
              <a:rPr lang="en-US" b="1" dirty="0" err="1">
                <a:latin typeface="+mj-lt"/>
              </a:rPr>
              <a:t>Drugi</a:t>
            </a:r>
            <a:r>
              <a:rPr lang="en-US" b="1" dirty="0">
                <a:latin typeface="+mj-lt"/>
              </a:rPr>
              <a:t> je da </a:t>
            </a:r>
            <a:r>
              <a:rPr lang="en-US" b="1" dirty="0" err="1">
                <a:latin typeface="+mj-lt"/>
              </a:rPr>
              <a:t>deindividuacija</a:t>
            </a:r>
            <a:r>
              <a:rPr lang="en-US" b="1" dirty="0">
                <a:latin typeface="+mj-lt"/>
              </a:rPr>
              <a:t/>
            </a:r>
            <a:br>
              <a:rPr lang="en-US" b="1" dirty="0">
                <a:latin typeface="+mj-lt"/>
              </a:rPr>
            </a:br>
            <a:r>
              <a:rPr lang="en-US" b="1" dirty="0" err="1">
                <a:latin typeface="+mj-lt"/>
              </a:rPr>
              <a:t>povećava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stepen</a:t>
            </a:r>
            <a:r>
              <a:rPr lang="en-US" b="1" dirty="0">
                <a:latin typeface="+mj-lt"/>
              </a:rPr>
              <a:t> u </a:t>
            </a:r>
            <a:r>
              <a:rPr lang="en-US" b="1" dirty="0" err="1">
                <a:latin typeface="+mj-lt"/>
              </a:rPr>
              <a:t>kome</a:t>
            </a:r>
            <a:r>
              <a:rPr lang="en-US" b="1" dirty="0">
                <a:latin typeface="+mj-lt"/>
              </a:rPr>
              <a:t> se </a:t>
            </a:r>
            <a:r>
              <a:rPr lang="en-US" b="1" dirty="0" err="1" smtClean="0">
                <a:latin typeface="+mj-lt"/>
              </a:rPr>
              <a:t>pojedinci</a:t>
            </a:r>
            <a:r>
              <a:rPr lang="sr-Latn-R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pokoravaju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grupnim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normama</a:t>
            </a:r>
            <a:r>
              <a:rPr lang="en-US" b="1" dirty="0" smtClean="0">
                <a:latin typeface="+mj-lt"/>
              </a:rPr>
              <a:t>.</a:t>
            </a:r>
            <a:endParaRPr lang="sr-Latn-RS" dirty="0">
              <a:latin typeface="+mj-lt"/>
            </a:endParaRPr>
          </a:p>
          <a:p>
            <a:r>
              <a:rPr lang="en-US" b="1" dirty="0" err="1" smtClean="0">
                <a:latin typeface="+mj-lt"/>
              </a:rPr>
              <a:t>Deindividuacija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>
                <a:latin typeface="+mj-lt"/>
              </a:rPr>
              <a:t>ne </a:t>
            </a:r>
            <a:r>
              <a:rPr lang="en-US" b="1" dirty="0" err="1">
                <a:latin typeface="+mj-lt"/>
              </a:rPr>
              <a:t>dovodi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uvek</a:t>
            </a:r>
            <a:r>
              <a:rPr lang="en-US" b="1" dirty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do</a:t>
            </a:r>
            <a:r>
              <a:rPr lang="sr-Latn-R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agresivnog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ili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antisocijalnog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ponašanja</a:t>
            </a:r>
            <a:r>
              <a:rPr lang="en-US" b="1" dirty="0">
                <a:latin typeface="+mj-lt"/>
              </a:rPr>
              <a:t>.</a:t>
            </a:r>
            <a:br>
              <a:rPr lang="en-US" b="1" dirty="0">
                <a:latin typeface="+mj-lt"/>
              </a:rPr>
            </a:br>
            <a:r>
              <a:rPr lang="en-US" b="1" dirty="0" err="1" smtClean="0">
                <a:latin typeface="+mj-lt"/>
              </a:rPr>
              <a:t>Deindividuacija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može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dovesti</a:t>
            </a:r>
            <a:r>
              <a:rPr lang="en-US" b="1" dirty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do</a:t>
            </a:r>
            <a:r>
              <a:rPr lang="sr-Latn-R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prosocijalnog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ili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antisocijalnog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ponašanja</a:t>
            </a:r>
            <a:r>
              <a:rPr lang="en-US" b="1" dirty="0">
                <a:latin typeface="+mj-lt"/>
              </a:rPr>
              <a:t> –</a:t>
            </a:r>
            <a:br>
              <a:rPr lang="en-US" b="1" dirty="0">
                <a:latin typeface="+mj-lt"/>
              </a:rPr>
            </a:br>
            <a:r>
              <a:rPr lang="en-US" b="1" dirty="0">
                <a:latin typeface="+mj-lt"/>
              </a:rPr>
              <a:t>to </a:t>
            </a:r>
            <a:r>
              <a:rPr lang="en-US" b="1" dirty="0" err="1">
                <a:latin typeface="+mj-lt"/>
              </a:rPr>
              <a:t>zavisi</a:t>
            </a:r>
            <a:r>
              <a:rPr lang="en-US" b="1" dirty="0">
                <a:latin typeface="+mj-lt"/>
              </a:rPr>
              <a:t> od toga </a:t>
            </a:r>
            <a:r>
              <a:rPr lang="en-US" b="1" dirty="0" err="1">
                <a:latin typeface="+mj-lt"/>
              </a:rPr>
              <a:t>kakve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su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grupne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norme</a:t>
            </a:r>
            <a:r>
              <a:rPr lang="en-US" b="1" dirty="0">
                <a:latin typeface="+mj-lt"/>
              </a:rPr>
              <a:t>.</a:t>
            </a:r>
            <a:r>
              <a:rPr lang="en-US" dirty="0" smtClean="0">
                <a:latin typeface="+mj-lt"/>
              </a:rPr>
              <a:t> </a:t>
            </a:r>
            <a:br>
              <a:rPr lang="en-US" dirty="0" smtClean="0">
                <a:latin typeface="+mj-lt"/>
              </a:rPr>
            </a:b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77194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Prosocijalno </a:t>
            </a:r>
            <a:r>
              <a:rPr lang="sr-Latn-RS" dirty="0" smtClean="0"/>
              <a:t>ponašanje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err="1" smtClean="0">
                <a:solidFill>
                  <a:schemeClr val="tx1"/>
                </a:solidFill>
                <a:effectLst/>
                <a:latin typeface="+mj-lt"/>
              </a:rPr>
              <a:t>Prosocijalno</a:t>
            </a:r>
            <a:r>
              <a:rPr lang="en-US" b="1" i="1" dirty="0" smtClean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effectLst/>
                <a:latin typeface="+mj-lt"/>
              </a:rPr>
              <a:t>ponašanje</a:t>
            </a:r>
            <a:r>
              <a:rPr lang="en-US" b="1" i="1" dirty="0" smtClean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1" i="0" dirty="0" smtClean="0">
                <a:solidFill>
                  <a:schemeClr val="tx1"/>
                </a:solidFill>
                <a:effectLst/>
                <a:latin typeface="+mj-lt"/>
              </a:rPr>
              <a:t>je </a:t>
            </a:r>
            <a:r>
              <a:rPr lang="en-US" b="1" i="0" dirty="0" err="1" smtClean="0">
                <a:solidFill>
                  <a:schemeClr val="tx1"/>
                </a:solidFill>
                <a:effectLst/>
                <a:latin typeface="+mj-lt"/>
              </a:rPr>
              <a:t>bilo</a:t>
            </a:r>
            <a:r>
              <a:rPr lang="en-US" b="1" i="0" dirty="0" smtClean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1" i="0" dirty="0" err="1" smtClean="0">
                <a:solidFill>
                  <a:schemeClr val="tx1"/>
                </a:solidFill>
                <a:effectLst/>
                <a:latin typeface="+mj-lt"/>
              </a:rPr>
              <a:t>koje</a:t>
            </a:r>
            <a:r>
              <a:rPr lang="en-US" b="1" i="0" dirty="0" smtClean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1" i="0" dirty="0" err="1" smtClean="0">
                <a:solidFill>
                  <a:schemeClr val="tx1"/>
                </a:solidFill>
                <a:effectLst/>
                <a:latin typeface="+mj-lt"/>
              </a:rPr>
              <a:t>delo</a:t>
            </a:r>
            <a:r>
              <a:rPr lang="sr-Latn-RS" b="1" i="0" dirty="0" smtClean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1" i="0" dirty="0" err="1" smtClean="0">
                <a:solidFill>
                  <a:schemeClr val="tx1"/>
                </a:solidFill>
                <a:effectLst/>
                <a:latin typeface="+mj-lt"/>
              </a:rPr>
              <a:t>učinjeno</a:t>
            </a:r>
            <a:r>
              <a:rPr lang="en-US" b="1" i="0" dirty="0" smtClean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1" i="0" dirty="0" err="1" smtClean="0">
                <a:solidFill>
                  <a:schemeClr val="tx1"/>
                </a:solidFill>
                <a:effectLst/>
                <a:latin typeface="+mj-lt"/>
              </a:rPr>
              <a:t>sa</a:t>
            </a:r>
            <a:r>
              <a:rPr lang="en-US" b="1" i="0" dirty="0" smtClean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1" i="0" dirty="0" err="1" smtClean="0">
                <a:solidFill>
                  <a:schemeClr val="tx1"/>
                </a:solidFill>
                <a:effectLst/>
                <a:latin typeface="+mj-lt"/>
              </a:rPr>
              <a:t>ciljem</a:t>
            </a:r>
            <a:r>
              <a:rPr lang="en-US" b="1" i="0" dirty="0" smtClean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sr-Latn-RS" b="1" i="0" dirty="0" smtClean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1" i="0" dirty="0" err="1" smtClean="0">
                <a:solidFill>
                  <a:schemeClr val="tx1"/>
                </a:solidFill>
                <a:effectLst/>
                <a:latin typeface="+mj-lt"/>
              </a:rPr>
              <a:t>stvarivanja</a:t>
            </a:r>
            <a:r>
              <a:rPr lang="en-US" b="1" i="0" dirty="0" smtClean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1" i="0" dirty="0" err="1" smtClean="0">
                <a:solidFill>
                  <a:schemeClr val="tx1"/>
                </a:solidFill>
                <a:effectLst/>
                <a:latin typeface="+mj-lt"/>
              </a:rPr>
              <a:t>dobrobiti</a:t>
            </a:r>
            <a:r>
              <a:rPr lang="sr-Latn-RS" b="1" i="0" dirty="0" smtClean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1" i="0" dirty="0" err="1" smtClean="0">
                <a:solidFill>
                  <a:schemeClr val="tx1"/>
                </a:solidFill>
                <a:effectLst/>
                <a:latin typeface="+mj-lt"/>
              </a:rPr>
              <a:t>za</a:t>
            </a:r>
            <a:r>
              <a:rPr lang="en-US" b="1" i="0" dirty="0" smtClean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1" i="0" dirty="0" err="1" smtClean="0">
                <a:solidFill>
                  <a:schemeClr val="tx1"/>
                </a:solidFill>
                <a:effectLst/>
                <a:latin typeface="+mj-lt"/>
              </a:rPr>
              <a:t>drugu</a:t>
            </a:r>
            <a:r>
              <a:rPr lang="en-US" b="1" i="0" dirty="0" smtClean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1" i="0" dirty="0" err="1" smtClean="0">
                <a:solidFill>
                  <a:schemeClr val="tx1"/>
                </a:solidFill>
                <a:effectLst/>
                <a:latin typeface="+mj-lt"/>
              </a:rPr>
              <a:t>osobu</a:t>
            </a:r>
            <a:endParaRPr lang="sr-Latn-RS" b="1" i="0" dirty="0" smtClean="0">
              <a:solidFill>
                <a:schemeClr val="tx1"/>
              </a:solidFill>
              <a:effectLst/>
              <a:latin typeface="+mj-lt"/>
            </a:endParaRPr>
          </a:p>
          <a:p>
            <a:r>
              <a:rPr lang="en-US" b="1" i="1" dirty="0" err="1" smtClean="0">
                <a:solidFill>
                  <a:schemeClr val="tx1"/>
                </a:solidFill>
                <a:effectLst/>
                <a:latin typeface="+mj-lt"/>
              </a:rPr>
              <a:t>Altruizam</a:t>
            </a:r>
            <a:r>
              <a:rPr lang="en-US" b="1" i="1" dirty="0" smtClean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1" i="0" dirty="0" smtClean="0">
                <a:solidFill>
                  <a:schemeClr val="tx1"/>
                </a:solidFill>
                <a:effectLst/>
                <a:latin typeface="+mj-lt"/>
              </a:rPr>
              <a:t>je </a:t>
            </a:r>
            <a:r>
              <a:rPr lang="en-US" b="1" i="0" dirty="0" err="1" smtClean="0">
                <a:solidFill>
                  <a:schemeClr val="tx1"/>
                </a:solidFill>
                <a:effectLst/>
                <a:latin typeface="+mj-lt"/>
              </a:rPr>
              <a:t>želja</a:t>
            </a:r>
            <a:r>
              <a:rPr lang="en-US" b="1" i="0" dirty="0" smtClean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+mj-lt"/>
              </a:rPr>
              <a:t>da se </a:t>
            </a:r>
            <a:r>
              <a:rPr lang="en-US" b="1" i="0" dirty="0" err="1" smtClean="0">
                <a:solidFill>
                  <a:srgbClr val="000000"/>
                </a:solidFill>
                <a:effectLst/>
                <a:latin typeface="+mj-lt"/>
              </a:rPr>
              <a:t>pomogne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b="1" i="0" dirty="0" err="1" smtClean="0">
                <a:solidFill>
                  <a:srgbClr val="000000"/>
                </a:solidFill>
                <a:effectLst/>
                <a:latin typeface="+mj-lt"/>
              </a:rPr>
              <a:t>drugoj</a:t>
            </a:r>
            <a:r>
              <a:rPr lang="sr-Latn-RS" b="1" i="0" dirty="0" smtClean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b="1" i="0" dirty="0" err="1" smtClean="0">
                <a:solidFill>
                  <a:srgbClr val="000000"/>
                </a:solidFill>
                <a:effectLst/>
                <a:latin typeface="+mj-lt"/>
              </a:rPr>
              <a:t>osobi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en-US" b="1" i="0" dirty="0" err="1" smtClean="0">
                <a:solidFill>
                  <a:srgbClr val="000000"/>
                </a:solidFill>
                <a:effectLst/>
                <a:latin typeface="+mj-lt"/>
              </a:rPr>
              <a:t>čak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b="1" i="0" dirty="0" err="1" smtClean="0">
                <a:solidFill>
                  <a:srgbClr val="000000"/>
                </a:solidFill>
                <a:effectLst/>
                <a:latin typeface="+mj-lt"/>
              </a:rPr>
              <a:t>i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b="1" i="0" dirty="0" err="1" smtClean="0">
                <a:solidFill>
                  <a:srgbClr val="000000"/>
                </a:solidFill>
                <a:effectLst/>
                <a:latin typeface="+mj-lt"/>
              </a:rPr>
              <a:t>ako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+mj-lt"/>
              </a:rPr>
              <a:t> to </a:t>
            </a:r>
            <a:r>
              <a:rPr lang="en-US" b="1" i="0" dirty="0" err="1" smtClean="0">
                <a:solidFill>
                  <a:srgbClr val="000000"/>
                </a:solidFill>
                <a:effectLst/>
                <a:latin typeface="+mj-lt"/>
              </a:rPr>
              <a:t>podrazumeva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b="1" i="0" dirty="0" err="1" smtClean="0">
                <a:solidFill>
                  <a:srgbClr val="000000"/>
                </a:solidFill>
                <a:effectLst/>
                <a:latin typeface="+mj-lt"/>
              </a:rPr>
              <a:t>gubitak</a:t>
            </a:r>
            <a:r>
              <a:rPr lang="sr-Latn-RS" b="1" i="0" dirty="0" smtClean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b="1" i="0" dirty="0" err="1" smtClean="0">
                <a:solidFill>
                  <a:srgbClr val="000000"/>
                </a:solidFill>
                <a:effectLst/>
                <a:latin typeface="+mj-lt"/>
              </a:rPr>
              <a:t>za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b="1" i="0" dirty="0" err="1" smtClean="0">
                <a:solidFill>
                  <a:srgbClr val="000000"/>
                </a:solidFill>
                <a:effectLst/>
                <a:latin typeface="+mj-lt"/>
              </a:rPr>
              <a:t>osobu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b="1" i="0" dirty="0" err="1" smtClean="0">
                <a:solidFill>
                  <a:srgbClr val="000000"/>
                </a:solidFill>
                <a:effectLst/>
                <a:latin typeface="+mj-lt"/>
              </a:rPr>
              <a:t>koja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b="1" i="0" dirty="0" err="1" smtClean="0">
                <a:solidFill>
                  <a:srgbClr val="000000"/>
                </a:solidFill>
                <a:effectLst/>
                <a:latin typeface="+mj-lt"/>
              </a:rPr>
              <a:t>pomaže</a:t>
            </a:r>
            <a:endParaRPr lang="sr-Latn-RS" b="1" i="0" dirty="0" smtClean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en-US" b="1" dirty="0" err="1" smtClean="0">
                <a:latin typeface="+mj-lt"/>
              </a:rPr>
              <a:t>Individualne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razlike</a:t>
            </a:r>
            <a:r>
              <a:rPr lang="en-US" b="1" dirty="0" smtClean="0">
                <a:latin typeface="+mj-lt"/>
              </a:rPr>
              <a:t>: </a:t>
            </a:r>
            <a:r>
              <a:rPr lang="en-US" b="1" dirty="0" err="1" smtClean="0">
                <a:latin typeface="+mj-lt"/>
              </a:rPr>
              <a:t>altruistična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ličnost</a:t>
            </a:r>
            <a:r>
              <a:rPr lang="sr-Latn-R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Karakteristike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ličnosti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koje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podstiču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osobu</a:t>
            </a:r>
            <a:r>
              <a:rPr lang="sr-Latn-RS" b="1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da </a:t>
            </a:r>
            <a:r>
              <a:rPr lang="en-US" b="1" dirty="0" err="1" smtClean="0">
                <a:latin typeface="+mj-lt"/>
              </a:rPr>
              <a:t>pomaže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drugima</a:t>
            </a:r>
            <a:r>
              <a:rPr lang="en-US" b="1" dirty="0" smtClean="0">
                <a:latin typeface="+mj-lt"/>
              </a:rPr>
              <a:t> u </a:t>
            </a:r>
            <a:r>
              <a:rPr lang="en-US" b="1" dirty="0" err="1" smtClean="0">
                <a:latin typeface="+mj-lt"/>
              </a:rPr>
              <a:t>nizu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različitih</a:t>
            </a:r>
            <a:r>
              <a:rPr lang="sr-Latn-R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situacija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definiše</a:t>
            </a:r>
            <a:r>
              <a:rPr lang="en-US" b="1" dirty="0" smtClean="0">
                <a:latin typeface="+mj-lt"/>
              </a:rPr>
              <a:t> se </a:t>
            </a:r>
            <a:r>
              <a:rPr lang="en-US" b="1" dirty="0" err="1" smtClean="0">
                <a:latin typeface="+mj-lt"/>
              </a:rPr>
              <a:t>kao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altruistička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ličnost</a:t>
            </a:r>
            <a:r>
              <a:rPr lang="en-US" b="1" dirty="0" smtClean="0">
                <a:latin typeface="+mj-lt"/>
              </a:rPr>
              <a:t>.</a:t>
            </a:r>
            <a:r>
              <a:rPr lang="sr-Latn-R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Izgleda</a:t>
            </a:r>
            <a:r>
              <a:rPr lang="en-US" b="1" dirty="0" smtClean="0">
                <a:latin typeface="+mj-lt"/>
              </a:rPr>
              <a:t> da </a:t>
            </a:r>
            <a:r>
              <a:rPr lang="en-US" b="1" dirty="0" err="1" smtClean="0">
                <a:latin typeface="+mj-lt"/>
              </a:rPr>
              <a:t>različiti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tipovi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ljudi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žele</a:t>
            </a:r>
            <a:r>
              <a:rPr lang="en-US" b="1" dirty="0" smtClean="0">
                <a:latin typeface="+mj-lt"/>
              </a:rPr>
              <a:t> da</a:t>
            </a:r>
            <a:br>
              <a:rPr lang="en-US" b="1" dirty="0" smtClean="0">
                <a:latin typeface="+mj-lt"/>
              </a:rPr>
            </a:br>
            <a:r>
              <a:rPr lang="en-US" b="1" dirty="0" err="1" smtClean="0">
                <a:latin typeface="+mj-lt"/>
              </a:rPr>
              <a:t>pomognu</a:t>
            </a:r>
            <a:r>
              <a:rPr lang="en-US" b="1" dirty="0" smtClean="0">
                <a:latin typeface="+mj-lt"/>
              </a:rPr>
              <a:t> u </a:t>
            </a:r>
            <a:r>
              <a:rPr lang="en-US" b="1" dirty="0" err="1" smtClean="0">
                <a:latin typeface="+mj-lt"/>
              </a:rPr>
              <a:t>različitim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tipovima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situacija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7517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Situacione</a:t>
            </a:r>
            <a:r>
              <a:rPr lang="en-US" b="1" dirty="0" smtClean="0"/>
              <a:t> </a:t>
            </a:r>
            <a:r>
              <a:rPr lang="en-US" b="1" dirty="0" err="1" smtClean="0"/>
              <a:t>odrednice</a:t>
            </a:r>
            <a:r>
              <a:rPr lang="en-US" b="1" dirty="0" smtClean="0"/>
              <a:t> </a:t>
            </a:r>
            <a:r>
              <a:rPr lang="en-US" b="1" dirty="0" err="1" smtClean="0"/>
              <a:t>prosocijalnog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ponašanja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Okolina</a:t>
            </a:r>
            <a:r>
              <a:rPr lang="en-US" b="1" dirty="0"/>
              <a:t>: </a:t>
            </a:r>
            <a:r>
              <a:rPr lang="en-US" b="1" dirty="0" err="1"/>
              <a:t>Ruralna</a:t>
            </a:r>
            <a:r>
              <a:rPr lang="en-US" b="1" dirty="0"/>
              <a:t> </a:t>
            </a:r>
            <a:r>
              <a:rPr lang="en-US" b="1" dirty="0" err="1"/>
              <a:t>nasuprot</a:t>
            </a:r>
            <a:r>
              <a:rPr lang="en-US" b="1" dirty="0"/>
              <a:t> </a:t>
            </a:r>
            <a:r>
              <a:rPr lang="en-US" b="1" dirty="0" err="1"/>
              <a:t>urbanoj</a:t>
            </a:r>
            <a:r>
              <a:rPr lang="en-US" b="1" dirty="0"/>
              <a:t/>
            </a:r>
            <a:br>
              <a:rPr lang="en-US" b="1" dirty="0"/>
            </a:br>
            <a:endParaRPr lang="sr-Latn-RS" b="1" dirty="0" smtClean="0"/>
          </a:p>
          <a:p>
            <a:r>
              <a:rPr lang="en-US" dirty="0" err="1" smtClean="0"/>
              <a:t>Ljudi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manjoj</a:t>
            </a:r>
            <a:r>
              <a:rPr lang="en-US" dirty="0"/>
              <a:t> </a:t>
            </a:r>
            <a:r>
              <a:rPr lang="en-US" dirty="0" err="1"/>
              <a:t>meri</a:t>
            </a:r>
            <a:r>
              <a:rPr lang="en-US" dirty="0"/>
              <a:t> </a:t>
            </a:r>
            <a:r>
              <a:rPr lang="en-US" dirty="0" err="1"/>
              <a:t>pružaju</a:t>
            </a:r>
            <a:r>
              <a:rPr lang="en-US" dirty="0"/>
              <a:t> </a:t>
            </a:r>
            <a:r>
              <a:rPr lang="en-US" dirty="0" err="1"/>
              <a:t>pomoć</a:t>
            </a:r>
            <a:r>
              <a:rPr lang="en-US" dirty="0"/>
              <a:t> u </a:t>
            </a:r>
            <a:r>
              <a:rPr lang="en-US" dirty="0" err="1" smtClean="0"/>
              <a:t>većim</a:t>
            </a:r>
            <a:r>
              <a:rPr lang="sr-Latn-RS" dirty="0" smtClean="0"/>
              <a:t> </a:t>
            </a:r>
            <a:r>
              <a:rPr lang="en-US" dirty="0" err="1" smtClean="0"/>
              <a:t>gradovima</a:t>
            </a:r>
            <a:r>
              <a:rPr lang="en-US" dirty="0"/>
              <a:t>, </a:t>
            </a:r>
            <a:r>
              <a:rPr lang="en-US" dirty="0" err="1"/>
              <a:t>nego</a:t>
            </a:r>
            <a:r>
              <a:rPr lang="en-US" dirty="0"/>
              <a:t> u </a:t>
            </a:r>
            <a:r>
              <a:rPr lang="en-US" dirty="0" err="1"/>
              <a:t>manjim</a:t>
            </a:r>
            <a:r>
              <a:rPr lang="en-US" dirty="0"/>
              <a:t>, ne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 smtClean="0"/>
              <a:t>razlike</a:t>
            </a:r>
            <a:r>
              <a:rPr lang="sr-Latn-RS" dirty="0" smtClean="0"/>
              <a:t> </a:t>
            </a:r>
            <a:r>
              <a:rPr lang="en-US" dirty="0" smtClean="0"/>
              <a:t>u </a:t>
            </a:r>
            <a:r>
              <a:rPr lang="en-US" dirty="0" err="1"/>
              <a:t>vrednostima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stres</a:t>
            </a:r>
            <a:r>
              <a:rPr lang="en-US" dirty="0"/>
              <a:t> </a:t>
            </a:r>
            <a:r>
              <a:rPr lang="en-US" dirty="0" err="1"/>
              <a:t>urbanog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života</a:t>
            </a:r>
            <a:r>
              <a:rPr lang="en-US" dirty="0"/>
              <a:t> </a:t>
            </a:r>
            <a:r>
              <a:rPr lang="en-US" dirty="0" err="1"/>
              <a:t>tera</a:t>
            </a:r>
            <a:r>
              <a:rPr lang="en-US" dirty="0"/>
              <a:t> da se </a:t>
            </a:r>
            <a:r>
              <a:rPr lang="en-US" dirty="0" err="1" smtClean="0"/>
              <a:t>osamljuju</a:t>
            </a:r>
            <a:r>
              <a:rPr lang="sr-Latn-RS" b="1" dirty="0"/>
              <a:t> </a:t>
            </a:r>
            <a:r>
              <a:rPr lang="sr-Latn-RS" b="1" dirty="0" smtClean="0"/>
              <a:t>– hipoteza urbane preopterećenosti</a:t>
            </a:r>
            <a:r>
              <a:rPr lang="en-US" dirty="0" smtClean="0"/>
              <a:t> </a:t>
            </a:r>
            <a:endParaRPr lang="sr-Latn-RS" dirty="0" smtClean="0"/>
          </a:p>
          <a:p>
            <a:r>
              <a:rPr lang="sr-Latn-RS" dirty="0" smtClean="0"/>
              <a:t>Kulturološke razlike: u svim kulturama ljudi će pre pomoći pripadnicima sopstvene no tuđe grupe; u kolektivističkim kulturama ovo je izraženije; mada će češće pružati pomoć ukoliko se radi o sopstvenom grupi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20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Broj</a:t>
            </a:r>
            <a:r>
              <a:rPr lang="en-US" b="1" dirty="0" smtClean="0"/>
              <a:t> </a:t>
            </a:r>
            <a:r>
              <a:rPr lang="en-US" b="1" dirty="0" err="1" smtClean="0"/>
              <a:t>posmatrača</a:t>
            </a:r>
            <a:r>
              <a:rPr lang="en-US" b="1" dirty="0" smtClean="0"/>
              <a:t>: </a:t>
            </a:r>
            <a:r>
              <a:rPr lang="en-US" b="1" dirty="0" err="1" smtClean="0"/>
              <a:t>Efekat</a:t>
            </a:r>
            <a:r>
              <a:rPr lang="en-US" b="1" dirty="0" smtClean="0"/>
              <a:t> </a:t>
            </a:r>
            <a:r>
              <a:rPr lang="en-US" b="1" dirty="0" err="1" smtClean="0"/>
              <a:t>broja</a:t>
            </a:r>
            <a:r>
              <a:rPr lang="en-US" b="1" dirty="0" smtClean="0"/>
              <a:t> </a:t>
            </a:r>
            <a:r>
              <a:rPr lang="en-US" b="1" dirty="0" err="1" smtClean="0"/>
              <a:t>posmatrača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dirty="0" err="1" smtClean="0"/>
              <a:t>Efekat</a:t>
            </a:r>
            <a:r>
              <a:rPr lang="en-US" b="1" i="1" dirty="0" smtClean="0"/>
              <a:t> </a:t>
            </a:r>
            <a:r>
              <a:rPr lang="en-US" b="1" i="1" dirty="0" err="1"/>
              <a:t>broja</a:t>
            </a:r>
            <a:r>
              <a:rPr lang="en-US" b="1" i="1" dirty="0"/>
              <a:t> </a:t>
            </a:r>
            <a:r>
              <a:rPr lang="en-US" b="1" i="1" dirty="0" err="1"/>
              <a:t>posmatrača</a:t>
            </a:r>
            <a:r>
              <a:rPr lang="en-US" b="1" i="1" dirty="0"/>
              <a:t> </a:t>
            </a:r>
            <a:r>
              <a:rPr lang="en-US" b="1" dirty="0"/>
              <a:t>je </a:t>
            </a:r>
            <a:r>
              <a:rPr lang="en-US" b="1" dirty="0" err="1"/>
              <a:t>nalaz</a:t>
            </a:r>
            <a:r>
              <a:rPr lang="en-US" b="1" dirty="0"/>
              <a:t> da </a:t>
            </a:r>
            <a:r>
              <a:rPr lang="en-US" b="1" dirty="0" err="1"/>
              <a:t>što</a:t>
            </a:r>
            <a:r>
              <a:rPr lang="en-US" b="1" dirty="0"/>
              <a:t> </a:t>
            </a:r>
            <a:r>
              <a:rPr lang="en-US" b="1" dirty="0" smtClean="0"/>
              <a:t>je</a:t>
            </a:r>
            <a:r>
              <a:rPr lang="sr-Latn-RS" b="1" dirty="0" smtClean="0"/>
              <a:t> </a:t>
            </a:r>
            <a:r>
              <a:rPr lang="en-US" b="1" dirty="0" err="1" smtClean="0"/>
              <a:t>veći</a:t>
            </a:r>
            <a:r>
              <a:rPr lang="en-US" b="1" dirty="0" smtClean="0"/>
              <a:t> </a:t>
            </a:r>
            <a:r>
              <a:rPr lang="en-US" b="1" dirty="0" err="1"/>
              <a:t>broj</a:t>
            </a:r>
            <a:r>
              <a:rPr lang="en-US" b="1" dirty="0"/>
              <a:t> </a:t>
            </a:r>
            <a:r>
              <a:rPr lang="en-US" b="1" dirty="0" err="1"/>
              <a:t>posmatrača</a:t>
            </a:r>
            <a:r>
              <a:rPr lang="en-US" b="1" dirty="0"/>
              <a:t> </a:t>
            </a:r>
            <a:r>
              <a:rPr lang="en-US" b="1" dirty="0" err="1"/>
              <a:t>koji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 smtClean="0"/>
              <a:t>svedoci</a:t>
            </a:r>
            <a:r>
              <a:rPr lang="sr-Latn-RS" b="1" dirty="0" smtClean="0"/>
              <a:t> </a:t>
            </a:r>
            <a:r>
              <a:rPr lang="en-US" b="1" dirty="0" err="1" smtClean="0"/>
              <a:t>nesreće</a:t>
            </a:r>
            <a:r>
              <a:rPr lang="en-US" b="1" dirty="0"/>
              <a:t>, to je </a:t>
            </a:r>
            <a:r>
              <a:rPr lang="en-US" b="1" dirty="0" err="1"/>
              <a:t>manja</a:t>
            </a:r>
            <a:r>
              <a:rPr lang="en-US" b="1" dirty="0"/>
              <a:t> </a:t>
            </a:r>
            <a:r>
              <a:rPr lang="en-US" b="1" dirty="0" err="1"/>
              <a:t>verovatnoća</a:t>
            </a:r>
            <a:r>
              <a:rPr lang="en-US" b="1" dirty="0"/>
              <a:t> da </a:t>
            </a:r>
            <a:r>
              <a:rPr lang="en-US" b="1" dirty="0" err="1" smtClean="0"/>
              <a:t>će</a:t>
            </a:r>
            <a:r>
              <a:rPr lang="sr-Latn-RS" b="1" dirty="0" smtClean="0"/>
              <a:t> </a:t>
            </a:r>
            <a:r>
              <a:rPr lang="en-US" b="1" dirty="0" err="1" smtClean="0"/>
              <a:t>neko</a:t>
            </a:r>
            <a:r>
              <a:rPr lang="en-US" b="1" dirty="0" smtClean="0"/>
              <a:t> </a:t>
            </a:r>
            <a:r>
              <a:rPr lang="en-US" b="1" dirty="0"/>
              <a:t>od </a:t>
            </a:r>
            <a:r>
              <a:rPr lang="en-US" b="1" dirty="0" err="1"/>
              <a:t>njih</a:t>
            </a:r>
            <a:r>
              <a:rPr lang="en-US" b="1" dirty="0"/>
              <a:t> </a:t>
            </a:r>
            <a:r>
              <a:rPr lang="en-US" b="1" dirty="0" err="1" smtClean="0"/>
              <a:t>pomoći</a:t>
            </a:r>
            <a:endParaRPr lang="sr-Latn-RS" dirty="0"/>
          </a:p>
          <a:p>
            <a:r>
              <a:rPr lang="en-US" b="1" dirty="0" err="1" smtClean="0"/>
              <a:t>Latané</a:t>
            </a:r>
            <a:r>
              <a:rPr lang="en-US" b="1" dirty="0" smtClean="0"/>
              <a:t> </a:t>
            </a:r>
            <a:r>
              <a:rPr lang="en-US" b="1" dirty="0"/>
              <a:t>&amp; Darley (1970)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pokazali</a:t>
            </a:r>
            <a:r>
              <a:rPr lang="en-US" b="1" dirty="0"/>
              <a:t> da </a:t>
            </a:r>
            <a:r>
              <a:rPr lang="en-US" b="1" dirty="0" err="1"/>
              <a:t>ljudi</a:t>
            </a:r>
            <a:r>
              <a:rPr lang="en-US" b="1" dirty="0"/>
              <a:t> </a:t>
            </a:r>
            <a:r>
              <a:rPr lang="en-US" b="1" dirty="0" err="1" smtClean="0"/>
              <a:t>prolaze</a:t>
            </a:r>
            <a:r>
              <a:rPr lang="sr-Latn-RS" b="1" dirty="0" smtClean="0"/>
              <a:t> </a:t>
            </a:r>
            <a:r>
              <a:rPr lang="en-US" b="1" dirty="0" smtClean="0"/>
              <a:t>pet </a:t>
            </a:r>
            <a:r>
              <a:rPr lang="en-US" b="1" dirty="0" err="1"/>
              <a:t>koraka</a:t>
            </a:r>
            <a:r>
              <a:rPr lang="en-US" b="1" dirty="0"/>
              <a:t> u </a:t>
            </a:r>
            <a:r>
              <a:rPr lang="sr-Latn-RS" b="1" dirty="0" smtClean="0"/>
              <a:t>d</a:t>
            </a:r>
            <a:r>
              <a:rPr lang="en-US" b="1" dirty="0" err="1" smtClean="0"/>
              <a:t>onošenju</a:t>
            </a:r>
            <a:r>
              <a:rPr lang="en-US" b="1" dirty="0" smtClean="0"/>
              <a:t> </a:t>
            </a:r>
            <a:r>
              <a:rPr lang="en-US" b="1" dirty="0" err="1"/>
              <a:t>odluke</a:t>
            </a:r>
            <a:r>
              <a:rPr lang="en-US" b="1" dirty="0"/>
              <a:t> pre </a:t>
            </a:r>
            <a:r>
              <a:rPr lang="en-US" b="1" dirty="0" err="1"/>
              <a:t>nego</a:t>
            </a:r>
            <a:r>
              <a:rPr lang="en-US" b="1" dirty="0"/>
              <a:t> </a:t>
            </a:r>
            <a:r>
              <a:rPr lang="en-US" b="1" dirty="0" err="1"/>
              <a:t>što</a:t>
            </a:r>
            <a:r>
              <a:rPr lang="en-US" b="1" dirty="0"/>
              <a:t> </a:t>
            </a:r>
            <a:r>
              <a:rPr lang="en-US" b="1" dirty="0" err="1" smtClean="0"/>
              <a:t>nekome</a:t>
            </a:r>
            <a:r>
              <a:rPr lang="sr-Latn-RS" b="1" dirty="0" smtClean="0"/>
              <a:t> </a:t>
            </a:r>
            <a:r>
              <a:rPr lang="en-US" b="1" dirty="0" err="1" smtClean="0"/>
              <a:t>pomognu</a:t>
            </a:r>
            <a:r>
              <a:rPr lang="en-US" b="1" dirty="0" smtClean="0"/>
              <a:t> </a:t>
            </a:r>
            <a:r>
              <a:rPr lang="en-US" b="1" dirty="0"/>
              <a:t>u </a:t>
            </a:r>
            <a:r>
              <a:rPr lang="en-US" b="1" dirty="0" err="1"/>
              <a:t>slučaju</a:t>
            </a:r>
            <a:r>
              <a:rPr lang="en-US" b="1" dirty="0"/>
              <a:t> </a:t>
            </a:r>
            <a:r>
              <a:rPr lang="en-US" b="1" dirty="0" err="1"/>
              <a:t>nesreće</a:t>
            </a:r>
            <a:r>
              <a:rPr lang="en-US" b="1" dirty="0"/>
              <a:t>:</a:t>
            </a:r>
            <a:br>
              <a:rPr lang="en-US" b="1" dirty="0"/>
            </a:br>
            <a:r>
              <a:rPr lang="en-US" b="1" dirty="0" smtClean="0"/>
              <a:t>1</a:t>
            </a:r>
            <a:r>
              <a:rPr lang="en-US" b="1" dirty="0"/>
              <a:t>. </a:t>
            </a:r>
            <a:r>
              <a:rPr lang="en-US" b="1" dirty="0" err="1"/>
              <a:t>Primetiti</a:t>
            </a:r>
            <a:r>
              <a:rPr lang="en-US" b="1" dirty="0"/>
              <a:t> </a:t>
            </a:r>
            <a:r>
              <a:rPr lang="en-US" b="1" dirty="0" err="1"/>
              <a:t>događaj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2. </a:t>
            </a:r>
            <a:r>
              <a:rPr lang="en-US" b="1" dirty="0" err="1"/>
              <a:t>Protumačiti</a:t>
            </a:r>
            <a:r>
              <a:rPr lang="en-US" b="1" dirty="0"/>
              <a:t> </a:t>
            </a:r>
            <a:r>
              <a:rPr lang="en-US" b="1" dirty="0" err="1"/>
              <a:t>događaj</a:t>
            </a:r>
            <a:r>
              <a:rPr lang="en-US" b="1" dirty="0"/>
              <a:t> </a:t>
            </a:r>
            <a:r>
              <a:rPr lang="en-US" b="1" dirty="0" err="1"/>
              <a:t>kao</a:t>
            </a:r>
            <a:r>
              <a:rPr lang="en-US" b="1" dirty="0"/>
              <a:t> </a:t>
            </a:r>
            <a:r>
              <a:rPr lang="en-US" b="1" dirty="0" err="1"/>
              <a:t>nesreću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3. </a:t>
            </a:r>
            <a:r>
              <a:rPr lang="en-US" b="1" dirty="0" err="1"/>
              <a:t>Preuzeti</a:t>
            </a:r>
            <a:r>
              <a:rPr lang="en-US" b="1" dirty="0"/>
              <a:t> </a:t>
            </a:r>
            <a:r>
              <a:rPr lang="en-US" b="1" dirty="0" err="1"/>
              <a:t>odgovornost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4. </a:t>
            </a:r>
            <a:r>
              <a:rPr lang="en-US" b="1" dirty="0" err="1"/>
              <a:t>Znati</a:t>
            </a:r>
            <a:r>
              <a:rPr lang="en-US" b="1" dirty="0"/>
              <a:t> </a:t>
            </a:r>
            <a:r>
              <a:rPr lang="en-US" b="1" dirty="0" err="1"/>
              <a:t>odgovarajući</a:t>
            </a:r>
            <a:r>
              <a:rPr lang="en-US" b="1" dirty="0"/>
              <a:t> </a:t>
            </a:r>
            <a:r>
              <a:rPr lang="en-US" b="1" dirty="0" err="1"/>
              <a:t>oblik</a:t>
            </a:r>
            <a:r>
              <a:rPr lang="en-US" b="1" dirty="0"/>
              <a:t> </a:t>
            </a:r>
            <a:r>
              <a:rPr lang="en-US" b="1" dirty="0" err="1"/>
              <a:t>pomoći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5. </a:t>
            </a:r>
            <a:r>
              <a:rPr lang="en-US" b="1" dirty="0" err="1"/>
              <a:t>Primeniti</a:t>
            </a:r>
            <a:r>
              <a:rPr lang="en-US" b="1" dirty="0"/>
              <a:t> </a:t>
            </a:r>
            <a:r>
              <a:rPr lang="en-US" b="1" dirty="0" err="1"/>
              <a:t>odluku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2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Greške u procesu atribucije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Osnovna greška atribucije: Sklonost ljudi da kada tumače ponašanje drugih previde uticaj situacije i da uzroke ponašanja pripisuju njihovim ličnim dispozicijama (ne i kada je u pitanju sopstveno ponašanje)</a:t>
            </a:r>
          </a:p>
          <a:p>
            <a:r>
              <a:rPr lang="sr-Latn-RS" dirty="0" smtClean="0"/>
              <a:t>Opažanje uzroka uspeha i neuspeha: </a:t>
            </a:r>
          </a:p>
          <a:p>
            <a:pPr lvl="1"/>
            <a:r>
              <a:rPr lang="sr-Latn-RS" dirty="0" smtClean="0"/>
              <a:t>Da li uzrok treba tražiti u ličnim sklonostima ili svojstvima situacije?</a:t>
            </a:r>
          </a:p>
          <a:p>
            <a:pPr lvl="1"/>
            <a:r>
              <a:rPr lang="sr-Latn-RS" dirty="0" smtClean="0"/>
              <a:t>Da li je uzrok trajan ili promenjiv?</a:t>
            </a:r>
          </a:p>
          <a:p>
            <a:r>
              <a:rPr lang="sr-Latn-RS" dirty="0" smtClean="0"/>
              <a:t>Skloni smo da svoj i speh osoba koje volimo pripisujemo ličnim, a neuspeh situacionim faktorima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515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</a:t>
            </a:r>
            <a:r>
              <a:rPr lang="sr-Latn-RS" dirty="0" smtClean="0"/>
              <a:t>tavovi, promena stava i ponašanje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r-Latn-RS" dirty="0" smtClean="0"/>
              <a:t>Stav je mentalno stanje spremnosti formirano na osnovu iskustva koje ima usmeravajuće i dinamičko dejstvo na ponašanje pojedinca prema objektima i situacijama na koje se stav odnosi</a:t>
            </a:r>
          </a:p>
          <a:p>
            <a:r>
              <a:rPr lang="sr-Latn-RS" dirty="0" smtClean="0"/>
              <a:t>Svaki stav ima tri komponente</a:t>
            </a:r>
          </a:p>
          <a:p>
            <a:pPr lvl="1"/>
            <a:r>
              <a:rPr lang="sr-Latn-RS" dirty="0" smtClean="0"/>
              <a:t>Kognitivna – znanja i iskustva o objektu stava</a:t>
            </a:r>
          </a:p>
          <a:p>
            <a:pPr lvl="1"/>
            <a:r>
              <a:rPr lang="sr-Latn-RS" dirty="0" smtClean="0"/>
              <a:t>Afektivno-evaluativna– dopadanje/nedopadanje</a:t>
            </a:r>
          </a:p>
          <a:p>
            <a:pPr lvl="1"/>
            <a:r>
              <a:rPr lang="sr-Latn-RS" dirty="0" smtClean="0"/>
              <a:t>Ponašajna – spremnost da se dela u prilog ili protiv objekta stava</a:t>
            </a:r>
          </a:p>
          <a:p>
            <a:r>
              <a:rPr lang="sr-Latn-RS" dirty="0" smtClean="0"/>
              <a:t>Stavovi mogu biti:</a:t>
            </a:r>
          </a:p>
          <a:p>
            <a:pPr lvl="1"/>
            <a:r>
              <a:rPr lang="sr-Latn-RS" dirty="0" smtClean="0"/>
              <a:t>Lični – svojstveni samo određenom pojedincu (npr. Prema sopstvenim roditeljima</a:t>
            </a:r>
          </a:p>
          <a:p>
            <a:pPr lvl="1"/>
            <a:r>
              <a:rPr lang="sr-Latn-RS" dirty="0" smtClean="0"/>
              <a:t>Socijalni – odnose se na pojave, objekte i situacije od značaja za mnoge pojedince i društvo</a:t>
            </a:r>
          </a:p>
          <a:p>
            <a:r>
              <a:rPr lang="sr-Latn-RS" dirty="0" smtClean="0"/>
              <a:t>Kao i:</a:t>
            </a:r>
          </a:p>
          <a:p>
            <a:pPr lvl="1"/>
            <a:r>
              <a:rPr lang="sr-Latn-RS" dirty="0" smtClean="0"/>
              <a:t>Eksplicitni – svesni smo ih i možemo ih lako saopštiti</a:t>
            </a:r>
          </a:p>
          <a:p>
            <a:pPr lvl="1"/>
            <a:r>
              <a:rPr lang="sr-Latn-RS" dirty="0" smtClean="0"/>
              <a:t>Implicitni - nesvesni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18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Funkcije stavova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Saznajna funkcija</a:t>
            </a:r>
          </a:p>
          <a:p>
            <a:pPr lvl="1"/>
            <a:r>
              <a:rPr lang="sr-Latn-RS" dirty="0" smtClean="0"/>
              <a:t>konzistentnost, predvidivost i postojanost sveta</a:t>
            </a:r>
          </a:p>
          <a:p>
            <a:pPr lvl="1"/>
            <a:r>
              <a:rPr lang="sr-Latn-RS" dirty="0"/>
              <a:t>r</a:t>
            </a:r>
            <a:r>
              <a:rPr lang="sr-Latn-RS" dirty="0" smtClean="0"/>
              <a:t>azumevanje različitih informacija i iskustava, ali i </a:t>
            </a:r>
          </a:p>
          <a:p>
            <a:pPr lvl="1"/>
            <a:r>
              <a:rPr lang="sr-Latn-RS" dirty="0"/>
              <a:t>p</a:t>
            </a:r>
            <a:r>
              <a:rPr lang="sr-Latn-RS" dirty="0" smtClean="0"/>
              <a:t>reterano uprošćavanje i pristrasnost percepcija</a:t>
            </a:r>
          </a:p>
          <a:p>
            <a:r>
              <a:rPr lang="sr-Latn-RS" dirty="0" smtClean="0"/>
              <a:t>Praktična korist</a:t>
            </a:r>
          </a:p>
          <a:p>
            <a:r>
              <a:rPr lang="sr-Latn-RS" dirty="0" smtClean="0"/>
              <a:t>Izražavanje šire vrednosne orijentacije</a:t>
            </a:r>
          </a:p>
          <a:p>
            <a:r>
              <a:rPr lang="sr-Latn-RS" dirty="0"/>
              <a:t>O</a:t>
            </a:r>
            <a:r>
              <a:rPr lang="sr-Latn-RS" dirty="0" smtClean="0"/>
              <a:t>dbrambena funkcija  - štit od anksioznosti i ugrožavanja  samopoštovanja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112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b="1" dirty="0">
                <a:solidFill>
                  <a:schemeClr val="accent2"/>
                </a:solidFill>
              </a:rPr>
              <a:t>S</a:t>
            </a:r>
            <a:r>
              <a:rPr lang="hr-HR" altLang="en-US" b="1" dirty="0" smtClean="0">
                <a:solidFill>
                  <a:schemeClr val="accent2"/>
                </a:solidFill>
              </a:rPr>
              <a:t>amoispunjavajuće proročanstvo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altLang="en-US" dirty="0" smtClean="0"/>
              <a:t>slučaj kada ljudi (1) imaju očekivanje o tome kakva je druga osoba</a:t>
            </a:r>
            <a:r>
              <a:rPr lang="en-US" altLang="en-US" dirty="0" smtClean="0"/>
              <a:t>, </a:t>
            </a:r>
            <a:r>
              <a:rPr lang="hr-HR" altLang="en-US" dirty="0" smtClean="0"/>
              <a:t>što (2) utiče na njihovo ponašanje prema toj osobi</a:t>
            </a:r>
            <a:r>
              <a:rPr lang="en-US" altLang="en-US" dirty="0" smtClean="0"/>
              <a:t>, </a:t>
            </a:r>
            <a:r>
              <a:rPr lang="hr-HR" altLang="en-US" dirty="0" smtClean="0"/>
              <a:t>što (3) izaziva da se ta osoba ponaša u skladu s početnim očekivanjima, čineći tako da se ta očekivanja pokažu istinitim</a:t>
            </a:r>
            <a:r>
              <a:rPr lang="en-US" altLang="en-US" dirty="0" smtClean="0"/>
              <a:t>.</a:t>
            </a:r>
          </a:p>
          <a:p>
            <a:endParaRPr lang="en-US" dirty="0"/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98433128"/>
              </p:ext>
            </p:extLst>
          </p:nvPr>
        </p:nvGraphicFramePr>
        <p:xfrm>
          <a:off x="6459538" y="2560638"/>
          <a:ext cx="4160837" cy="330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Bitmap Image" r:id="rId3" imgW="9495238" imgH="7552381" progId="PBrush">
                  <p:embed/>
                </p:oleObj>
              </mc:Choice>
              <mc:Fallback>
                <p:oleObj name="Bitmap Image" r:id="rId3" imgW="9495238" imgH="755238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538" y="2560638"/>
                        <a:ext cx="4160837" cy="330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9489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Menjanje stavova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RS" dirty="0" smtClean="0"/>
              <a:t>Na osnovu novih uvida; promene vrednosnog sistema; ili iz pragmatičnih razloga</a:t>
            </a:r>
          </a:p>
          <a:p>
            <a:r>
              <a:rPr lang="sr-Latn-RS" dirty="0" smtClean="0"/>
              <a:t>Klasičnim uslovljavanjem – uslovčjavanje emocija</a:t>
            </a:r>
          </a:p>
          <a:p>
            <a:r>
              <a:rPr lang="sr-Latn-RS" dirty="0" smtClean="0"/>
              <a:t>Instrumentalno učenje – nagrada/kazna</a:t>
            </a:r>
          </a:p>
          <a:p>
            <a:r>
              <a:rPr lang="sr-Latn-RS" dirty="0" smtClean="0"/>
              <a:t>Kognitivna disonanca (saznajna neusklađenost) – u odsudstvu značajne nagrade/stroge kazne – kada naše ponašanje nije u skladu sa stavom osoba će osećati neprijatnost i tendenciju za usaglašavanjem stava i ponašanja – ukoliko ne promeni (uskladi) ponašanje – promeniće stav tako da bude skladan sa ponašanjem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3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Persuazija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Komunikacija usmerena na veću grupu sa ciljem da se ubede u ispravnost određenog stava</a:t>
            </a:r>
          </a:p>
          <a:p>
            <a:r>
              <a:rPr lang="sr-Latn-RS" dirty="0" smtClean="0"/>
              <a:t>Stavovi se putem persuazije mogu menjati:</a:t>
            </a:r>
          </a:p>
          <a:p>
            <a:pPr lvl="1"/>
            <a:r>
              <a:rPr lang="sr-Latn-RS" dirty="0" smtClean="0"/>
              <a:t>Centralni put promene – kada je publika motivisana (lično relevantna tema) i sposobna da obrati pažnju na argumente i menja stav na osnovu njihove logičke uverljivosti</a:t>
            </a:r>
          </a:p>
          <a:p>
            <a:pPr lvl="1"/>
            <a:r>
              <a:rPr lang="sr-Latn-RS" dirty="0" smtClean="0"/>
              <a:t>Periferni put promene – kada publika pažnju posvećuje nebitnim, „perifernim“ aspektima – ugledu govornika, dužini govora, estetskim detaljima i sl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8924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2917</TotalTime>
  <Words>1774</Words>
  <Application>Microsoft Office PowerPoint</Application>
  <PresentationFormat>Widescreen</PresentationFormat>
  <Paragraphs>164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Garamond</vt:lpstr>
      <vt:lpstr>Times New Roman</vt:lpstr>
      <vt:lpstr>Wingdings</vt:lpstr>
      <vt:lpstr>Organic</vt:lpstr>
      <vt:lpstr>Bitmap Image</vt:lpstr>
      <vt:lpstr>Pojedinac u društvenoj situaciji</vt:lpstr>
      <vt:lpstr>Proces atribucije</vt:lpstr>
      <vt:lpstr>PowerPoint Presentation</vt:lpstr>
      <vt:lpstr>Greške u procesu atribucije</vt:lpstr>
      <vt:lpstr>Stavovi, promena stava i ponašanje</vt:lpstr>
      <vt:lpstr>Funkcije stavova</vt:lpstr>
      <vt:lpstr>Samoispunjavajuće proročanstvo</vt:lpstr>
      <vt:lpstr>Menjanje stavova</vt:lpstr>
      <vt:lpstr>Persuazija</vt:lpstr>
      <vt:lpstr>Stavovi i ponašanje</vt:lpstr>
      <vt:lpstr>Prisustvo drugih i ponašanje pojedinca</vt:lpstr>
      <vt:lpstr>Konformizam: kada i zašto</vt:lpstr>
      <vt:lpstr>Informacioni socijalni uticaj: Potreba da znamo šta je ispravno</vt:lpstr>
      <vt:lpstr>Informacioni socijalni uticaj: Potreba da znamo šta je ispravno</vt:lpstr>
      <vt:lpstr> Autokinetički efekat:  Optička iliuzija koja se javlja kada u mraku fiksiramo nepokretnu svetlu tačku, a sastoji se u tome da nam se čini da se ova tačka kreće . Smatra se da nastaje zato što je naše opažanje pokreta relativno - oslonjeno na referentnu tačku, koja u mraku ne postoji.  </vt:lpstr>
      <vt:lpstr>Kada su osobe same procene kretanja svetla značajno variraju. U grupi dolazi do konformiranja glasno izrečenim procenama drugih ljudi. </vt:lpstr>
      <vt:lpstr>Informacioni socijalni uticaj</vt:lpstr>
      <vt:lpstr> Kada će se ljudi konformirati informacionom socijalnom uticaju?</vt:lpstr>
      <vt:lpstr>Normativni socijalni uticaj: Potreba da budemo prihvaćeni</vt:lpstr>
      <vt:lpstr>PowerPoint Presentation</vt:lpstr>
      <vt:lpstr>Ašov klasični eksperiment </vt:lpstr>
      <vt:lpstr>Ašov klasični eksperiment </vt:lpstr>
      <vt:lpstr>Ašov klasični eksperiment </vt:lpstr>
      <vt:lpstr>Faktori koji su uticali na konformiranje u Ašovoj studiji</vt:lpstr>
      <vt:lpstr>Kada će se ljudi konformirati normativnom socijalnom uticaju?</vt:lpstr>
      <vt:lpstr>Ali i</vt:lpstr>
      <vt:lpstr>Normativni socijalni uticaj u svakodnevnom životu </vt:lpstr>
      <vt:lpstr>Normativni socijalni uticaj u svakodnevnom životu </vt:lpstr>
      <vt:lpstr>Normativni socijalni uticaj u svakodnevnom životu </vt:lpstr>
      <vt:lpstr>Normativni socijalni uticaj u svakodnevnom životu </vt:lpstr>
      <vt:lpstr>   Uticaj manjine: kad nekolicina utiče na mnoštvo</vt:lpstr>
      <vt:lpstr>Deindividuacija – „gubljenje“ u mnoštvu</vt:lpstr>
      <vt:lpstr>Prosocijalno ponašanje</vt:lpstr>
      <vt:lpstr>Situacione odrednice prosocijalnog ponašanja</vt:lpstr>
      <vt:lpstr>Broj posmatrača: Efekat broja posmatrača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Pojedinac u društvenoj situaciji</dc:title>
  <dc:creator>Olivera</dc:creator>
  <cp:lastModifiedBy>Olivera</cp:lastModifiedBy>
  <cp:revision>22</cp:revision>
  <dcterms:created xsi:type="dcterms:W3CDTF">2025-06-19T13:27:21Z</dcterms:created>
  <dcterms:modified xsi:type="dcterms:W3CDTF">2025-06-22T11:04:33Z</dcterms:modified>
</cp:coreProperties>
</file>