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7" r:id="rId13"/>
    <p:sldId id="269" r:id="rId14"/>
    <p:sldId id="270" r:id="rId15"/>
    <p:sldId id="271" r:id="rId16"/>
    <p:sldId id="272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319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1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220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8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360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0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8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0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63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4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59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7C486D-C598-432B-8267-2FAF33C40AF9}" type="datetimeFigureOut">
              <a:rPr lang="en-US" smtClean="0"/>
              <a:t>6/22/2025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81A08DD-F7A7-4615-AE94-011CAA7CEF3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22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Motivi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4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48906"/>
            <a:ext cx="10515600" cy="522805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sr-Latn-RS" dirty="0" smtClean="0"/>
              <a:t>Falusni stadijum (oko 5.godine)</a:t>
            </a:r>
          </a:p>
          <a:p>
            <a:pPr lvl="1"/>
            <a:r>
              <a:rPr lang="sr-Latn-RS" dirty="0"/>
              <a:t>d</a:t>
            </a:r>
            <a:r>
              <a:rPr lang="sr-Latn-RS" dirty="0" smtClean="0"/>
              <a:t>ete zapaža razliku između polova, zadovoljstvo se seli u genitalije</a:t>
            </a:r>
          </a:p>
          <a:p>
            <a:pPr lvl="1"/>
            <a:r>
              <a:rPr lang="sr-Latn-RS" dirty="0"/>
              <a:t>k</a:t>
            </a:r>
            <a:r>
              <a:rPr lang="sr-Latn-RS" dirty="0" smtClean="0"/>
              <a:t>od dečaka se razvija Edipov kompleks – otac postaje rival u borbi za majčinu ljubav i nepodeljenu pažnju – dete razvija neprijateljska osećanja prema ocu koja projektuje u očinsku figuru (ona je preteća) a time razvija i strah od očeve kazne (kastracije)</a:t>
            </a:r>
          </a:p>
          <a:p>
            <a:pPr lvl="1"/>
            <a:r>
              <a:rPr lang="sr-Latn-RS" dirty="0"/>
              <a:t>d</a:t>
            </a:r>
            <a:r>
              <a:rPr lang="sr-Latn-RS" dirty="0" smtClean="0"/>
              <a:t>evojčice razvijaju zavist prema penisu – okreću se ocu kao objektu ljubavi i ozlojeđenost prema majci što je rođena bez muških genitalija</a:t>
            </a:r>
          </a:p>
          <a:p>
            <a:pPr lvl="1"/>
            <a:r>
              <a:rPr lang="sr-Latn-RS" dirty="0"/>
              <a:t>s</a:t>
            </a:r>
            <a:r>
              <a:rPr lang="sr-Latn-RS" dirty="0" smtClean="0"/>
              <a:t>va sećanja iz ovog perioda su duboko potisnuta, a razrešenje anksioznosti dolazi iz dečije identifikacije sa roditeljem istog pola – usvajaju njihove vrednosti i moral, i to je rađanje savesti (Superega)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sr-Latn-RS" dirty="0" smtClean="0"/>
              <a:t>Faza latencije (6. godina do puberteta)</a:t>
            </a:r>
          </a:p>
          <a:p>
            <a:pPr lvl="1"/>
            <a:r>
              <a:rPr lang="sr-Latn-RS" dirty="0"/>
              <a:t>s</a:t>
            </a:r>
            <a:r>
              <a:rPr lang="sr-Latn-RS" dirty="0" smtClean="0"/>
              <a:t>mirivanje nagonskih težnji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sr-Latn-RS" dirty="0" smtClean="0"/>
              <a:t>Genitalni stadijum</a:t>
            </a:r>
          </a:p>
          <a:p>
            <a:pPr lvl="1"/>
            <a:r>
              <a:rPr lang="sr-Latn-RS" dirty="0"/>
              <a:t>o</a:t>
            </a:r>
            <a:r>
              <a:rPr lang="sr-Latn-RS" dirty="0" smtClean="0"/>
              <a:t>življavanje nagonskih težnji iz falusnog stasijuma, zavisnosti i neprijateljstva prema roditeljima (osnova adolescentske krize), okretanje grupi vršnjaka, traženje partnerskog odnosa koji će doneti uzajamno zadovoljenje</a:t>
            </a:r>
          </a:p>
          <a:p>
            <a:pPr lvl="1"/>
            <a:endParaRPr lang="sr-Latn-R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95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Motiv postignuća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Težnja ka uspehu u radu, ličnim i društvenim odnosima i postizanju nekog savršenstva</a:t>
            </a:r>
          </a:p>
          <a:p>
            <a:r>
              <a:rPr lang="sr-Latn-RS" dirty="0" smtClean="0"/>
              <a:t>MekKlilend i Etkinson – test tematske apercepcije/koliko se likovima u kratkim pričama pripisuje želja za uspehom</a:t>
            </a:r>
          </a:p>
          <a:p>
            <a:r>
              <a:rPr lang="sr-Latn-RS" dirty="0" smtClean="0"/>
              <a:t>Osobe sa jakim motivom postignuća</a:t>
            </a:r>
          </a:p>
          <a:p>
            <a:pPr lvl="1"/>
            <a:r>
              <a:rPr lang="sr-Latn-RS" dirty="0"/>
              <a:t>a</a:t>
            </a:r>
            <a:r>
              <a:rPr lang="sr-Latn-RS" dirty="0" smtClean="0"/>
              <a:t>mbiciozne, uživaju u takmičenju, istrajne, sposobne da odlože neposredno zadovoljstvo zarad višeg cilja</a:t>
            </a:r>
          </a:p>
          <a:p>
            <a:pPr lvl="1"/>
            <a:r>
              <a:rPr lang="sr-Latn-RS" dirty="0"/>
              <a:t>a</a:t>
            </a:r>
            <a:r>
              <a:rPr lang="sr-Latn-RS" dirty="0" smtClean="0"/>
              <a:t>li i čećše perforacije čira, hipertenzije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085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5992"/>
            <a:ext cx="10515600" cy="5460971"/>
          </a:xfrm>
        </p:spPr>
        <p:txBody>
          <a:bodyPr/>
          <a:lstStyle/>
          <a:p>
            <a:r>
              <a:rPr lang="sr-Latn-RS" dirty="0" smtClean="0"/>
              <a:t>Strah od neuspeha</a:t>
            </a:r>
          </a:p>
          <a:p>
            <a:pPr lvl="1"/>
            <a:r>
              <a:rPr lang="sr-Latn-RS" dirty="0" smtClean="0"/>
              <a:t>Moguće taktike izbegavanja: postavljenje lako dostižnih ciljeva; odustajanje od ciljeva ili postavljanje teško ostvarivih ciljeva (ako ne uspem nema osude okoline)</a:t>
            </a:r>
          </a:p>
          <a:p>
            <a:r>
              <a:rPr lang="sr-Latn-RS" dirty="0" smtClean="0"/>
              <a:t>Strah od uspeha</a:t>
            </a:r>
          </a:p>
          <a:p>
            <a:pPr lvl="1"/>
            <a:r>
              <a:rPr lang="sr-Latn-RS" dirty="0" smtClean="0"/>
              <a:t>U osnovi strah od preuzimanja odgovornosti i odrastanja</a:t>
            </a:r>
          </a:p>
          <a:p>
            <a:r>
              <a:rPr lang="sr-Latn-RS" dirty="0" smtClean="0"/>
              <a:t>Ulaganje napora je bitna determinanta uspeha – istraživanja govore da će ljudi uložiti značajan napor ako veruju da imaju veštine i sposobnosti da ostvare neki cilj i ukoliko lično vrednuju ostvarenje tog cilja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6765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Afilijativni motiv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Težnja za druženjem sa prijateljima i poznanicima</a:t>
            </a:r>
          </a:p>
          <a:p>
            <a:r>
              <a:rPr lang="sr-Latn-RS" dirty="0" smtClean="0"/>
              <a:t>Druženjem se mogu ostvarivati i drugi motivi – npr. </a:t>
            </a:r>
            <a:r>
              <a:rPr lang="sr-Latn-RS" dirty="0"/>
              <a:t>t</a:t>
            </a:r>
            <a:r>
              <a:rPr lang="sr-Latn-RS" dirty="0" smtClean="0"/>
              <a:t>ežnja za prestižom, vlašću ili neki ekonomski motiv</a:t>
            </a:r>
          </a:p>
          <a:p>
            <a:r>
              <a:rPr lang="sr-Latn-RS" dirty="0" smtClean="0"/>
              <a:t>Nekada je anksioznost u osnovi udruživanja – ljudi koji su uznemireni teže ka društvu osoba koje su u sličnom položaju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Hijerarhija motiva - Maslovljeva hijerarhija potreba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Fiziološke potrebe – nužne za samoodržanje (hrana, voda, vazduh)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Potreba za sigurnošću i bezbednošću – stabilnost, predvidivost i zaštićenost (od bolesti, haosa i sl)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Potreba za pripadanjem i ljubavlju – žudnja za emocionalnim povezivanjem sa drugima (iz tog razloga se društveno odbacivanje, usamljenost i sl. Teško podnose)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Potreba za samopoštovanjem – težnja ka samouvažavanju i da nas drugi uvažavaju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Potreba za samoaktualizacijom – težnja ka ostvarivanju svih svojih potencijala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046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/>
          </a:bodyPr>
          <a:lstStyle/>
          <a:p>
            <a:r>
              <a:rPr lang="sr-Latn-RS" dirty="0" smtClean="0"/>
              <a:t>Pretpostavlja se da potrebe koje stoje niže u hijerarhiji moraju da budu u izvesnom stepenu zadovoljene da bi ponašanje moglo da se organizuje pod uticajem viših potreba u hijerarhiji</a:t>
            </a:r>
          </a:p>
          <a:p>
            <a:r>
              <a:rPr lang="sr-Latn-RS" dirty="0" smtClean="0"/>
              <a:t>Agresivne potrebe po Maslovu se javljaju samo ukoliko je čovekova unutrašnja priroda podvrgnuta nasilju ili je pojedinac odbačen</a:t>
            </a:r>
          </a:p>
          <a:p>
            <a:r>
              <a:rPr lang="sr-Latn-RS" dirty="0" smtClean="0"/>
              <a:t>Osnovne potrebe/metapotrebe</a:t>
            </a:r>
          </a:p>
          <a:p>
            <a:pPr lvl="1"/>
            <a:r>
              <a:rPr lang="sr-Latn-RS" dirty="0" smtClean="0"/>
              <a:t>Osnovne nastaju usled nedostataka, kada su zadovoljene javljaju se metapotrebe – one nastaju usled razvoja i bogaćenja ličnosti (za lepotom, pravdom, dobrotom itd) i ne podležu hijerarhiji</a:t>
            </a:r>
          </a:p>
          <a:p>
            <a:pPr lvl="1"/>
            <a:r>
              <a:rPr lang="sr-Latn-RS" dirty="0" smtClean="0"/>
              <a:t>I metapotrebe su instinktivno inherentne čoveku, njihovo neispunjenje vodi metapatplogiji – apatiji, depresiji, otuđenosti, cinizmu...</a:t>
            </a:r>
          </a:p>
          <a:p>
            <a:r>
              <a:rPr lang="sr-Latn-RS" dirty="0" smtClean="0"/>
              <a:t>Kritike: kulturološke razlike, samoaktualizacija kod jednog od sto ljudi (zanemarivanje kontekstualnih faktora), mnoštvo primera da su ljudi spremni da žrtvuju osnovne potrebe zarad višeg cilja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64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Frustracija motiva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Frustracija – nemogućnost ostvarivanja cilja (motiva)</a:t>
            </a:r>
          </a:p>
          <a:p>
            <a:r>
              <a:rPr lang="sr-Latn-RS" dirty="0" smtClean="0"/>
              <a:t>Frustriranost – doživlja neuspeha, osećanje napetosti, neprijatnosti , ljutnje koje prati sprečenost u ostvarivanju cilja</a:t>
            </a:r>
          </a:p>
          <a:p>
            <a:r>
              <a:rPr lang="sr-Latn-RS" dirty="0" smtClean="0"/>
              <a:t>Konflikt motiva</a:t>
            </a:r>
          </a:p>
          <a:p>
            <a:pPr lvl="1"/>
            <a:r>
              <a:rPr lang="sr-Latn-RS" dirty="0" smtClean="0"/>
              <a:t>Dva cilja se međusobno isključuju (konflikt dvostukog privlačenja)</a:t>
            </a:r>
          </a:p>
          <a:p>
            <a:pPr lvl="1"/>
            <a:r>
              <a:rPr lang="sr-Latn-RS" dirty="0" smtClean="0"/>
              <a:t>Želja za izbegavanjem neugodnosti koja vodi ka drugim lošim posledicama (konflikt dvostrukog odbijanja)</a:t>
            </a:r>
          </a:p>
          <a:p>
            <a:pPr lvl="1"/>
            <a:r>
              <a:rPr lang="sr-Latn-RS" dirty="0" smtClean="0"/>
              <a:t>Neki cilj se istovremeno želi i izbegava (ambivalencija)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6480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Konstruktivne posledice frustracije motiva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Pokušaj da se cilj postigne intenzivnijim naporima (kompenzacija)</a:t>
            </a:r>
          </a:p>
          <a:p>
            <a:r>
              <a:rPr lang="sr-Latn-RS" dirty="0" smtClean="0"/>
              <a:t>Nalaženje alternativnih puteva za postizanje cilja</a:t>
            </a:r>
          </a:p>
          <a:p>
            <a:r>
              <a:rPr lang="sr-Latn-RS" dirty="0" smtClean="0"/>
              <a:t>Zamena ciljeva (indirektna kompenzacija)</a:t>
            </a:r>
          </a:p>
          <a:p>
            <a:r>
              <a:rPr lang="sr-Latn-RS" dirty="0" smtClean="0"/>
              <a:t>Redefinisanje situacije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810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Štetni efekti frustracije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 smtClean="0"/>
              <a:t>Produžavanje frustracije može voditi destruktivnim emocijama koje otažavaju racionalan pristup problemu</a:t>
            </a:r>
          </a:p>
          <a:p>
            <a:r>
              <a:rPr lang="sr-Latn-RS" dirty="0" smtClean="0"/>
              <a:t>Prag tolerancije na frustraciju – kada izloženost frustraciji okida agresivno/dezorganizovano ponašanje</a:t>
            </a:r>
          </a:p>
          <a:p>
            <a:r>
              <a:rPr lang="sr-Latn-RS" dirty="0" smtClean="0"/>
              <a:t>Mehanizmi odbrane – nevoljni/nekontrolisani odgovori koji umanjuju neprijatne emocije u vezi sa frustracijom</a:t>
            </a:r>
          </a:p>
          <a:p>
            <a:pPr lvl="1"/>
            <a:r>
              <a:rPr lang="sr-Latn-RS" dirty="0" smtClean="0"/>
              <a:t>Racionalizacija – nalaženje izgovora za neuspeh</a:t>
            </a:r>
          </a:p>
          <a:p>
            <a:pPr lvl="1"/>
            <a:r>
              <a:rPr lang="sr-Latn-RS" dirty="0" smtClean="0"/>
              <a:t>Potiskivanje – zaboravlja se frustrirajuća epizoda</a:t>
            </a:r>
          </a:p>
          <a:p>
            <a:pPr lvl="1"/>
            <a:r>
              <a:rPr lang="sr-Latn-RS" dirty="0" smtClean="0"/>
              <a:t>Regresija – vraćanje na ranije/manje zrele oblike ponašanja</a:t>
            </a:r>
          </a:p>
          <a:p>
            <a:pPr lvl="1"/>
            <a:r>
              <a:rPr lang="sr-Latn-RS" dirty="0" smtClean="0"/>
              <a:t>Kompenzacija – zdrava, naličje je Nadkompenzacija – isticanje spoljnih obeležja koja treba da podignu ugled pojedinca</a:t>
            </a:r>
          </a:p>
          <a:p>
            <a:pPr lvl="1"/>
            <a:r>
              <a:rPr lang="sr-Latn-RS" dirty="0" smtClean="0"/>
              <a:t>Fiksacija – rigidno ponavljanje neke aktivnosti koja ne dovodi do ostvarenja cilja</a:t>
            </a:r>
          </a:p>
          <a:p>
            <a:pPr lvl="1"/>
            <a:r>
              <a:rPr lang="sr-Latn-RS" smtClean="0"/>
              <a:t>Sanjarenje – zamišljanje aktivnosti ili prizora u kojima se motiv ostvaruje (normalna pojava i zdrav dok osoba drži kontakt sa realnošću)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776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Definicija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Prema Obuhvatnom rečniku psiholoških i psihoanalitičkih termina (Ingliš &amp; Ingliš, 1952/1972) postoje tri značenja termina: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RS" dirty="0" smtClean="0"/>
              <a:t>Ono što pojedinac svesno označava kao osnovu svog ponašanja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RS" dirty="0" smtClean="0"/>
              <a:t>Svesne težnje za nekim ciljem</a:t>
            </a:r>
          </a:p>
          <a:p>
            <a:pPr marL="971550" lvl="1" indent="-514350">
              <a:buFont typeface="+mj-lt"/>
              <a:buAutoNum type="arabicPeriod"/>
            </a:pPr>
            <a:r>
              <a:rPr lang="sr-Latn-RS" dirty="0" smtClean="0"/>
              <a:t>Stanje unutar organizma koje (pod podesnim okolnostima) započinje ili reguliše ponašanje</a:t>
            </a:r>
          </a:p>
          <a:p>
            <a:pPr marL="457200" lvl="1" indent="0">
              <a:buNone/>
            </a:pPr>
            <a:r>
              <a:rPr lang="sr-Latn-RS" dirty="0" smtClean="0"/>
              <a:t>Onaj koji vrši radnju ne mora biti svestan motiva koji je pokreće </a:t>
            </a:r>
            <a:r>
              <a:rPr lang="sr-Latn-RS" dirty="0" smtClean="0">
                <a:sym typeface="Wingdings" panose="05000000000000000000" pitchFamily="2" charset="2"/>
              </a:rPr>
              <a:t></a:t>
            </a:r>
            <a:endParaRPr lang="sr-Latn-RS" dirty="0">
              <a:sym typeface="Wingdings" panose="05000000000000000000" pitchFamily="2" charset="2"/>
            </a:endParaRPr>
          </a:p>
          <a:p>
            <a:r>
              <a:rPr lang="sr-Latn-RS" b="1" dirty="0" smtClean="0">
                <a:sym typeface="Wingdings" panose="05000000000000000000" pitchFamily="2" charset="2"/>
              </a:rPr>
              <a:t>Potrebe</a:t>
            </a:r>
            <a:r>
              <a:rPr lang="sr-Latn-RS" dirty="0" smtClean="0">
                <a:sym typeface="Wingdings" panose="05000000000000000000" pitchFamily="2" charset="2"/>
              </a:rPr>
              <a:t> – organske (neki nedostatak organske prirode, hrana, voda, san, seks </a:t>
            </a:r>
            <a:r>
              <a:rPr lang="sr-Latn-RS" dirty="0">
                <a:sym typeface="Wingdings" panose="05000000000000000000" pitchFamily="2" charset="2"/>
              </a:rPr>
              <a:t>-</a:t>
            </a:r>
            <a:r>
              <a:rPr lang="sr-Latn-RS" dirty="0" smtClean="0">
                <a:sym typeface="Wingdings" panose="05000000000000000000" pitchFamily="2" charset="2"/>
              </a:rPr>
              <a:t> </a:t>
            </a:r>
            <a:r>
              <a:rPr lang="sr-Latn-RS" b="1" dirty="0" smtClean="0">
                <a:sym typeface="Wingdings" panose="05000000000000000000" pitchFamily="2" charset="2"/>
              </a:rPr>
              <a:t>nagon</a:t>
            </a:r>
            <a:r>
              <a:rPr lang="sr-Latn-RS" dirty="0" smtClean="0">
                <a:sym typeface="Wingdings" panose="05000000000000000000" pitchFamily="2" charset="2"/>
              </a:rPr>
              <a:t>) i psihološke (usmerene ka drugim ljudima ili ka samom sebi)</a:t>
            </a:r>
          </a:p>
          <a:p>
            <a:r>
              <a:rPr lang="sr-Latn-RS" dirty="0" smtClean="0">
                <a:sym typeface="Wingdings" panose="05000000000000000000" pitchFamily="2" charset="2"/>
              </a:rPr>
              <a:t>Doživljena potreba + svrsishodna akcija da se zadovolji =&gt; </a:t>
            </a:r>
            <a:r>
              <a:rPr lang="sr-Latn-RS" b="1" dirty="0" smtClean="0">
                <a:sym typeface="Wingdings" panose="05000000000000000000" pitchFamily="2" charset="2"/>
              </a:rPr>
              <a:t>Motiv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776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Vrste motiva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Na osnovu potrebe koja je u osnovi</a:t>
            </a:r>
          </a:p>
          <a:p>
            <a:pPr lvl="1"/>
            <a:r>
              <a:rPr lang="sr-Latn-RS" dirty="0" smtClean="0"/>
              <a:t>Urođeni (npr. glad)</a:t>
            </a:r>
          </a:p>
          <a:p>
            <a:pPr lvl="1"/>
            <a:r>
              <a:rPr lang="sr-Latn-RS" dirty="0" smtClean="0"/>
              <a:t>Stečeni (npr. bogatstvo)</a:t>
            </a:r>
          </a:p>
          <a:p>
            <a:r>
              <a:rPr lang="sr-Latn-RS" dirty="0" smtClean="0"/>
              <a:t>Prema vrsti potreba u osnovi</a:t>
            </a:r>
          </a:p>
          <a:p>
            <a:pPr lvl="1"/>
            <a:r>
              <a:rPr lang="sr-Latn-RS" dirty="0" smtClean="0"/>
              <a:t>Organski – fiziološka potreba, može biti i stečena (npr. </a:t>
            </a:r>
            <a:r>
              <a:rPr lang="sr-Latn-RS" dirty="0"/>
              <a:t>n</a:t>
            </a:r>
            <a:r>
              <a:rPr lang="sr-Latn-RS" dirty="0" smtClean="0"/>
              <a:t>arkomanija)</a:t>
            </a:r>
          </a:p>
          <a:p>
            <a:pPr lvl="1"/>
            <a:r>
              <a:rPr lang="sr-Latn-RS" dirty="0" smtClean="0"/>
              <a:t>Psihološki – tenzija usled neispunjenja nema organsku osnovu</a:t>
            </a:r>
          </a:p>
          <a:p>
            <a:pPr lvl="2"/>
            <a:r>
              <a:rPr lang="sr-Latn-RS" dirty="0" smtClean="0"/>
              <a:t>Lični – razvoj i zaštita sopstvenog bića (npr. </a:t>
            </a:r>
            <a:r>
              <a:rPr lang="sr-Latn-RS" dirty="0"/>
              <a:t>n</a:t>
            </a:r>
            <a:r>
              <a:rPr lang="sr-Latn-RS" dirty="0" smtClean="0"/>
              <a:t>ezavisnost, postignuće, samoaktualizacija)</a:t>
            </a:r>
          </a:p>
          <a:p>
            <a:pPr lvl="2"/>
            <a:r>
              <a:rPr lang="sr-Latn-RS" dirty="0" smtClean="0"/>
              <a:t>Socijalni – zadovoljavaju se u kontaktu sa drugima (npr. </a:t>
            </a:r>
            <a:r>
              <a:rPr lang="sr-Latn-RS" dirty="0"/>
              <a:t>a</a:t>
            </a:r>
            <a:r>
              <a:rPr lang="sr-Latn-RS" dirty="0" smtClean="0"/>
              <a:t>filijativni, emotivna povezanost, ali i agresivni motiv)</a:t>
            </a:r>
          </a:p>
          <a:p>
            <a:r>
              <a:rPr lang="sr-Latn-RS" dirty="0" smtClean="0"/>
              <a:t>Prema stepenu uvida</a:t>
            </a:r>
          </a:p>
          <a:p>
            <a:pPr lvl="1"/>
            <a:r>
              <a:rPr lang="sr-Latn-RS" dirty="0" smtClean="0"/>
              <a:t>Svesni</a:t>
            </a:r>
          </a:p>
          <a:p>
            <a:pPr lvl="1"/>
            <a:r>
              <a:rPr lang="sr-Latn-RS" dirty="0" smtClean="0"/>
              <a:t>Nesvesni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158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Vrste motiva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Prema izvoru zadovoljenja:</a:t>
            </a:r>
          </a:p>
          <a:p>
            <a:pPr lvl="1"/>
            <a:r>
              <a:rPr lang="sr-Latn-RS" dirty="0" smtClean="0"/>
              <a:t>Unutrašnji – zadovoljavaju se u vršenju aktivnosti koju pokreću (motiv za saznanjem npr)</a:t>
            </a:r>
          </a:p>
          <a:p>
            <a:pPr lvl="1"/>
            <a:r>
              <a:rPr lang="sr-Latn-RS" dirty="0" smtClean="0"/>
              <a:t>Spoljašnji – usmereni na cilj van osobe (dobiti nagradu za neko delovanje)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Glad i žeđ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Homeostatski motivi</a:t>
            </a:r>
          </a:p>
          <a:p>
            <a:r>
              <a:rPr lang="sr-Latn-RS" dirty="0" smtClean="0"/>
              <a:t>Homeostaza – održavanje stalnosti odnosa ili ravnoteže u telesnim procesima</a:t>
            </a:r>
          </a:p>
          <a:p>
            <a:r>
              <a:rPr lang="sr-Latn-RS" dirty="0" smtClean="0"/>
              <a:t>Motivacioni ciklus:</a:t>
            </a:r>
          </a:p>
          <a:p>
            <a:pPr lvl="1"/>
            <a:r>
              <a:rPr lang="sr-Latn-RS" dirty="0" smtClean="0"/>
              <a:t>Javljanje potrebe i doživljaj tenzije i neprijatnosti</a:t>
            </a:r>
          </a:p>
          <a:p>
            <a:pPr lvl="1"/>
            <a:r>
              <a:rPr lang="sr-Latn-RS" dirty="0" smtClean="0"/>
              <a:t>Automatske reakcije i instrumentalni akti koji vode zadovoljavanju nastale potrebe</a:t>
            </a:r>
          </a:p>
          <a:p>
            <a:pPr lvl="1"/>
            <a:r>
              <a:rPr lang="sr-Latn-RS" dirty="0" smtClean="0"/>
              <a:t>Postizanje cilja i vraćanje organizma u stanje ravnoteže što je praćeno doživljajem zadovoljstva</a:t>
            </a:r>
          </a:p>
          <a:p>
            <a:r>
              <a:rPr lang="sr-Latn-RS" dirty="0" smtClean="0"/>
              <a:t>Kod nehomeostatskih motiva prijatnost se ne ostvaruje usled smanjenja napetosti, već usled povećanja napetosti i stimulacije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127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21766"/>
            <a:ext cx="9720073" cy="4023360"/>
          </a:xfrm>
        </p:spPr>
        <p:txBody>
          <a:bodyPr>
            <a:normAutofit/>
          </a:bodyPr>
          <a:lstStyle/>
          <a:p>
            <a:r>
              <a:rPr lang="sr-Latn-RS" dirty="0" smtClean="0"/>
              <a:t>Specifična glad – promena preferencija u ishrani usled specifičnih fizioloških potreba </a:t>
            </a:r>
          </a:p>
          <a:p>
            <a:r>
              <a:rPr lang="sr-Latn-RS" dirty="0" smtClean="0"/>
              <a:t>„Mudrost organizma“ – tendencija da biramo upravo harnu koja sadrži nutritijente koji nam nedostaju</a:t>
            </a:r>
          </a:p>
          <a:p>
            <a:r>
              <a:rPr lang="sr-Latn-RS" dirty="0" smtClean="0"/>
              <a:t>Navike mogu moderirati ovu „mudrost“</a:t>
            </a:r>
          </a:p>
          <a:p>
            <a:r>
              <a:rPr lang="sr-Latn-RS" dirty="0" smtClean="0"/>
              <a:t>Zadovoljavanje motiva gladi i žeđi je kulturološki oblikovano</a:t>
            </a:r>
          </a:p>
          <a:p>
            <a:r>
              <a:rPr lang="sr-Latn-RS" dirty="0" smtClean="0"/>
              <a:t>Poremećaji motiva gladi – anoreksija (izgladnjivanje) i bulimija (prejedanje)</a:t>
            </a:r>
          </a:p>
          <a:p>
            <a:r>
              <a:rPr lang="sr-Latn-RS" dirty="0" smtClean="0"/>
              <a:t>Anoreksija često povezana sa perfekcionizmom i težnjom da se postignu izuzetni nivoi izvođenja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50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Seksualni motiv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Biološki, ali sa promenjivim intervalima aktivacija, zavisan od velikog broja okidača koji ga podstiču ili inhibiraju</a:t>
            </a:r>
          </a:p>
          <a:p>
            <a:r>
              <a:rPr lang="sr-Latn-RS" dirty="0" smtClean="0"/>
              <a:t>Kod ljudi: fuzija ponašanja koja teže reprodukciji i ponašanja koja izražavaju privrženost i nežnost</a:t>
            </a:r>
          </a:p>
          <a:p>
            <a:r>
              <a:rPr lang="sr-Latn-RS" dirty="0" smtClean="0"/>
              <a:t>Kod životinja – hormonski regulisan; kod ljudi – pod uplivom raznih kognitivnih, emocionalnih faktora i prethodnog učenja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60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Frojdovo shvatanje dečije seksualnosti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Seksualne potrebe prisutne od samog rođenja, a razvoj vezan za biološki programiranu smenu dominantnih erogenih zona</a:t>
            </a:r>
          </a:p>
          <a:p>
            <a:r>
              <a:rPr lang="sr-Latn-RS" dirty="0" smtClean="0"/>
              <a:t>U ranim seksualnim potrebama deteta ne postoji cilj genitalnog zadovoljstva</a:t>
            </a:r>
          </a:p>
          <a:p>
            <a:r>
              <a:rPr lang="sr-Latn-RS" dirty="0" smtClean="0"/>
              <a:t>Mentalni i emotivni razvoj deteta uspostavlja se preko društvenih interakcija, anksioznosti i zadovoljstva u vezi sa erogenim zonama (usta, anus, genitalije) </a:t>
            </a:r>
          </a:p>
          <a:p>
            <a:r>
              <a:rPr lang="sr-Latn-RS" dirty="0" smtClean="0"/>
              <a:t>Zrela ličnost – sposobnost za heteroseksualnu ljubav, odgovorna briga za druge i produktivan život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93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958" y="1837426"/>
            <a:ext cx="10515600" cy="529706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Oralni stadijum (od rođenja)</a:t>
            </a:r>
          </a:p>
          <a:p>
            <a:pPr lvl="1"/>
            <a:r>
              <a:rPr lang="sr-Latn-RS" dirty="0" smtClean="0"/>
              <a:t>glavna zadovoljstva hranjenje, sisanje prsta i sl. </a:t>
            </a:r>
            <a:r>
              <a:rPr lang="sr-Latn-RS" dirty="0"/>
              <a:t>u</a:t>
            </a:r>
            <a:r>
              <a:rPr lang="sr-Latn-RS" dirty="0" smtClean="0"/>
              <a:t> kasnijoj fazi i zadovoljstvo u ujedanju</a:t>
            </a:r>
          </a:p>
          <a:p>
            <a:pPr lvl="1"/>
            <a:r>
              <a:rPr lang="sr-Latn-RS" dirty="0"/>
              <a:t>u</a:t>
            </a:r>
            <a:r>
              <a:rPr lang="sr-Latn-RS" dirty="0" smtClean="0"/>
              <a:t> odraslom dobu fuzija povezana sa cinizmom, sklonošću polemikama, ali i optimizmom/pesimizmom</a:t>
            </a:r>
          </a:p>
          <a:p>
            <a:pPr marL="514350" indent="-514350">
              <a:buFont typeface="+mj-lt"/>
              <a:buAutoNum type="arabicPeriod"/>
            </a:pPr>
            <a:r>
              <a:rPr lang="sr-Latn-RS" dirty="0" smtClean="0"/>
              <a:t>Analni stadijum (od 2-3. godine)</a:t>
            </a:r>
          </a:p>
          <a:p>
            <a:pPr lvl="1"/>
            <a:r>
              <a:rPr lang="sr-Latn-RS" dirty="0"/>
              <a:t>k</a:t>
            </a:r>
            <a:r>
              <a:rPr lang="sr-Latn-RS" dirty="0" smtClean="0"/>
              <a:t>onflikt izbacivanja/zadržavanja izmeta</a:t>
            </a:r>
          </a:p>
          <a:p>
            <a:pPr lvl="1"/>
            <a:r>
              <a:rPr lang="sr-Latn-RS" dirty="0" smtClean="0"/>
              <a:t>konflikt zadovoljstva koje donosi nekontrolisano pražnjenje i zahteva sredine (roditelja) za kontrolom vršenja nužde =&gt; prvi sukob pojedinca i društvenih zahteva</a:t>
            </a:r>
          </a:p>
          <a:p>
            <a:pPr lvl="1"/>
            <a:r>
              <a:rPr lang="sr-Latn-RS" dirty="0" smtClean="0"/>
              <a:t>strogi zahtevi roditelja/nemogućnost deteta da ih ispuni zbog organske ili psihičke zrelosti =&gt; u odraslom dobu tvrdoglavost, pedantnost, škrtost</a:t>
            </a:r>
          </a:p>
          <a:p>
            <a:pPr lvl="1"/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2627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1110</TotalTime>
  <Words>1339</Words>
  <Application>Microsoft Office PowerPoint</Application>
  <PresentationFormat>Widescreen</PresentationFormat>
  <Paragraphs>113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Tw Cen MT</vt:lpstr>
      <vt:lpstr>Tw Cen MT Condensed</vt:lpstr>
      <vt:lpstr>Wingdings</vt:lpstr>
      <vt:lpstr>Wingdings 3</vt:lpstr>
      <vt:lpstr>Integral</vt:lpstr>
      <vt:lpstr>Motivi</vt:lpstr>
      <vt:lpstr>Definicija</vt:lpstr>
      <vt:lpstr>Vrste motiva</vt:lpstr>
      <vt:lpstr>Vrste motiva</vt:lpstr>
      <vt:lpstr>Glad i žeđ</vt:lpstr>
      <vt:lpstr>PowerPoint Presentation</vt:lpstr>
      <vt:lpstr>Seksualni motiv</vt:lpstr>
      <vt:lpstr>Frojdovo shvatanje dečije seksualnosti</vt:lpstr>
      <vt:lpstr>PowerPoint Presentation</vt:lpstr>
      <vt:lpstr>PowerPoint Presentation</vt:lpstr>
      <vt:lpstr>Motiv postignuća</vt:lpstr>
      <vt:lpstr>PowerPoint Presentation</vt:lpstr>
      <vt:lpstr>Afilijativni motiv</vt:lpstr>
      <vt:lpstr>Hijerarhija motiva - Maslovljeva hijerarhija potreba </vt:lpstr>
      <vt:lpstr>PowerPoint Presentation</vt:lpstr>
      <vt:lpstr>Frustracija motiva</vt:lpstr>
      <vt:lpstr>Konstruktivne posledice frustracije motiva</vt:lpstr>
      <vt:lpstr>Štetni efekti frustracije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Motivi</dc:title>
  <dc:creator>Olivera</dc:creator>
  <cp:lastModifiedBy>Olivera</cp:lastModifiedBy>
  <cp:revision>31</cp:revision>
  <dcterms:created xsi:type="dcterms:W3CDTF">2025-06-18T12:18:27Z</dcterms:created>
  <dcterms:modified xsi:type="dcterms:W3CDTF">2025-06-22T06:53:36Z</dcterms:modified>
</cp:coreProperties>
</file>