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79" r:id="rId12"/>
    <p:sldId id="270" r:id="rId13"/>
    <p:sldId id="272" r:id="rId14"/>
    <p:sldId id="273" r:id="rId15"/>
    <p:sldId id="274" r:id="rId16"/>
    <p:sldId id="275" r:id="rId17"/>
    <p:sldId id="276" r:id="rId18"/>
    <p:sldId id="277" r:id="rId19"/>
    <p:sldId id="280" r:id="rId20"/>
    <p:sldId id="2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CF88D82-F163-4944-ADA5-66249148D54C}" type="datetimeFigureOut">
              <a:rPr lang="en-US" smtClean="0"/>
              <a:t>6/22/2025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3354366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F88D82-F163-4944-ADA5-66249148D54C}" type="datetimeFigureOut">
              <a:rPr lang="en-US" smtClean="0"/>
              <a:t>6/22/2025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4151093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F88D82-F163-4944-ADA5-66249148D54C}" type="datetimeFigureOut">
              <a:rPr lang="en-US" smtClean="0"/>
              <a:t>6/22/2025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56DEB2-679D-4179-A27F-6C6D93D33F3F}"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2471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CF88D82-F163-4944-ADA5-66249148D54C}" type="datetimeFigureOut">
              <a:rPr lang="en-US" smtClean="0"/>
              <a:t>6/22/2025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1301458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CF88D82-F163-4944-ADA5-66249148D54C}" type="datetimeFigureOut">
              <a:rPr lang="en-US" smtClean="0"/>
              <a:t>6/22/2025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56DEB2-679D-4179-A27F-6C6D93D33F3F}"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505385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CF88D82-F163-4944-ADA5-66249148D54C}" type="datetimeFigureOut">
              <a:rPr lang="en-US" smtClean="0"/>
              <a:t>6/22/2025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1256737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F88D82-F163-4944-ADA5-66249148D54C}" type="datetimeFigureOut">
              <a:rPr lang="en-US" smtClean="0"/>
              <a:t>6/22/2025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3293969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F88D82-F163-4944-ADA5-66249148D54C}" type="datetimeFigureOut">
              <a:rPr lang="en-US" smtClean="0"/>
              <a:t>6/22/2025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264663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F88D82-F163-4944-ADA5-66249148D54C}" type="datetimeFigureOut">
              <a:rPr lang="en-US" smtClean="0"/>
              <a:t>6/22/2025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810770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F88D82-F163-4944-ADA5-66249148D54C}" type="datetimeFigureOut">
              <a:rPr lang="en-US" smtClean="0"/>
              <a:t>6/22/2025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2061955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F88D82-F163-4944-ADA5-66249148D54C}" type="datetimeFigureOut">
              <a:rPr lang="en-US" smtClean="0"/>
              <a:t>6/22/2025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4189471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CF88D82-F163-4944-ADA5-66249148D54C}" type="datetimeFigureOut">
              <a:rPr lang="en-US" smtClean="0"/>
              <a:t>6/22/2025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2568640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CF88D82-F163-4944-ADA5-66249148D54C}" type="datetimeFigureOut">
              <a:rPr lang="en-US" smtClean="0"/>
              <a:t>6/22/2025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277351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F88D82-F163-4944-ADA5-66249148D54C}" type="datetimeFigureOut">
              <a:rPr lang="en-US" smtClean="0"/>
              <a:t>6/22/2025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929443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88D82-F163-4944-ADA5-66249148D54C}" type="datetimeFigureOut">
              <a:rPr lang="en-US" smtClean="0"/>
              <a:t>6/22/2025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1794914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88D82-F163-4944-ADA5-66249148D54C}" type="datetimeFigureOut">
              <a:rPr lang="en-US" smtClean="0"/>
              <a:t>6/22/2025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56DEB2-679D-4179-A27F-6C6D93D33F3F}" type="slidenum">
              <a:rPr lang="en-US" smtClean="0"/>
              <a:t>‹#›</a:t>
            </a:fld>
            <a:endParaRPr lang="en-US"/>
          </a:p>
        </p:txBody>
      </p:sp>
    </p:spTree>
    <p:extLst>
      <p:ext uri="{BB962C8B-B14F-4D97-AF65-F5344CB8AC3E}">
        <p14:creationId xmlns:p14="http://schemas.microsoft.com/office/powerpoint/2010/main" val="2124274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CF88D82-F163-4944-ADA5-66249148D54C}" type="datetimeFigureOut">
              <a:rPr lang="en-US" smtClean="0"/>
              <a:t>6/22/2025</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256DEB2-679D-4179-A27F-6C6D93D33F3F}" type="slidenum">
              <a:rPr lang="en-US" smtClean="0"/>
              <a:t>‹#›</a:t>
            </a:fld>
            <a:endParaRPr lang="en-US"/>
          </a:p>
        </p:txBody>
      </p:sp>
    </p:spTree>
    <p:extLst>
      <p:ext uri="{BB962C8B-B14F-4D97-AF65-F5344CB8AC3E}">
        <p14:creationId xmlns:p14="http://schemas.microsoft.com/office/powerpoint/2010/main" val="3846246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dirty="0" smtClean="0"/>
              <a:t>Mišljenje</a:t>
            </a:r>
            <a:endParaRPr lang="en-US" dirty="0"/>
          </a:p>
        </p:txBody>
      </p:sp>
    </p:spTree>
    <p:extLst>
      <p:ext uri="{BB962C8B-B14F-4D97-AF65-F5344CB8AC3E}">
        <p14:creationId xmlns:p14="http://schemas.microsoft.com/office/powerpoint/2010/main" val="549624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Suđenje i donošenje odluka</a:t>
            </a:r>
            <a:endParaRPr lang="en-US" dirty="0"/>
          </a:p>
        </p:txBody>
      </p:sp>
      <p:sp>
        <p:nvSpPr>
          <p:cNvPr id="3" name="Content Placeholder 2"/>
          <p:cNvSpPr>
            <a:spLocks noGrp="1"/>
          </p:cNvSpPr>
          <p:nvPr>
            <p:ph idx="1"/>
          </p:nvPr>
        </p:nvSpPr>
        <p:spPr/>
        <p:txBody>
          <a:bodyPr>
            <a:normAutofit/>
          </a:bodyPr>
          <a:lstStyle/>
          <a:p>
            <a:r>
              <a:rPr lang="sr-Latn-RS" dirty="0" smtClean="0"/>
              <a:t>Pri suđenju ljudi se oslanjaju na heuristike, koje neretko dovode do grešaka u suđenju koje se označavaju kao kognitivne pristrasnosti</a:t>
            </a:r>
          </a:p>
          <a:p>
            <a:r>
              <a:rPr lang="sr-Latn-RS" dirty="0" smtClean="0"/>
              <a:t>Tri prototipske heuristike:</a:t>
            </a:r>
          </a:p>
          <a:p>
            <a:pPr marL="0" indent="0">
              <a:buNone/>
            </a:pPr>
            <a:endParaRPr lang="sr-Latn-RS" dirty="0" smtClean="0"/>
          </a:p>
          <a:p>
            <a:r>
              <a:rPr lang="sr-Latn-RS" b="1" dirty="0" smtClean="0"/>
              <a:t>Heuristika reprezentativnosti</a:t>
            </a:r>
          </a:p>
          <a:p>
            <a:pPr lvl="1"/>
            <a:r>
              <a:rPr lang="sr-Latn-RS" dirty="0" smtClean="0"/>
              <a:t>Koliko je A reprezentativno za B</a:t>
            </a:r>
          </a:p>
          <a:p>
            <a:pPr lvl="1"/>
            <a:r>
              <a:rPr lang="sr-Latn-RS" dirty="0" smtClean="0"/>
              <a:t>Ako kvače kao patka i pliva kao patka, onda je patka. </a:t>
            </a:r>
          </a:p>
          <a:p>
            <a:pPr lvl="1"/>
            <a:r>
              <a:rPr lang="sr-Latn-RS" dirty="0" smtClean="0"/>
              <a:t>Ako čovek nosi dugu kosu, bradu i brkove, sigurno je ?</a:t>
            </a:r>
          </a:p>
          <a:p>
            <a:pPr marL="457200" lvl="1" indent="0">
              <a:buNone/>
            </a:pPr>
            <a:endParaRPr lang="sr-Latn-RS" dirty="0" smtClean="0"/>
          </a:p>
        </p:txBody>
      </p:sp>
    </p:spTree>
    <p:extLst>
      <p:ext uri="{BB962C8B-B14F-4D97-AF65-F5344CB8AC3E}">
        <p14:creationId xmlns:p14="http://schemas.microsoft.com/office/powerpoint/2010/main" val="1685086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414732"/>
            <a:ext cx="8915400" cy="4496490"/>
          </a:xfrm>
        </p:spPr>
        <p:txBody>
          <a:bodyPr>
            <a:noAutofit/>
          </a:bodyPr>
          <a:lstStyle/>
          <a:p>
            <a:pPr lvl="0">
              <a:buClr>
                <a:srgbClr val="A53010"/>
              </a:buClr>
            </a:pPr>
            <a:r>
              <a:rPr lang="sr-Latn-RS" sz="2000" b="1" dirty="0">
                <a:solidFill>
                  <a:prstClr val="black">
                    <a:lumMod val="75000"/>
                    <a:lumOff val="25000"/>
                  </a:prstClr>
                </a:solidFill>
              </a:rPr>
              <a:t>Heuristika dostupnosti</a:t>
            </a:r>
          </a:p>
          <a:p>
            <a:pPr lvl="1">
              <a:buClr>
                <a:srgbClr val="A53010"/>
              </a:buClr>
            </a:pPr>
            <a:r>
              <a:rPr lang="sr-Latn-RS" sz="2000" dirty="0">
                <a:solidFill>
                  <a:prstClr val="black">
                    <a:lumMod val="75000"/>
                    <a:lumOff val="25000"/>
                  </a:prstClr>
                </a:solidFill>
              </a:rPr>
              <a:t>Koliko slučajeva možemo da se setimo (koliko je nešto poznato)</a:t>
            </a:r>
          </a:p>
          <a:p>
            <a:pPr lvl="1">
              <a:buClr>
                <a:srgbClr val="A53010"/>
              </a:buClr>
            </a:pPr>
            <a:r>
              <a:rPr lang="sr-Latn-RS" sz="2000" dirty="0">
                <a:solidFill>
                  <a:prstClr val="black">
                    <a:lumMod val="75000"/>
                    <a:lumOff val="25000"/>
                  </a:prstClr>
                </a:solidFill>
              </a:rPr>
              <a:t>Npr. Avionske/automobilske nesreće, koje prevozno sredstvo je bezbednije?</a:t>
            </a:r>
          </a:p>
          <a:p>
            <a:pPr lvl="0">
              <a:buClr>
                <a:srgbClr val="A53010"/>
              </a:buClr>
            </a:pPr>
            <a:r>
              <a:rPr lang="sr-Latn-RS" sz="2000" b="1" dirty="0">
                <a:solidFill>
                  <a:prstClr val="black">
                    <a:lumMod val="75000"/>
                    <a:lumOff val="25000"/>
                  </a:prstClr>
                </a:solidFill>
              </a:rPr>
              <a:t>Heuristika referentne tačke</a:t>
            </a:r>
          </a:p>
          <a:p>
            <a:pPr lvl="1">
              <a:buClr>
                <a:srgbClr val="A53010"/>
              </a:buClr>
            </a:pPr>
            <a:r>
              <a:rPr lang="sr-Latn-RS" sz="2000" dirty="0">
                <a:solidFill>
                  <a:prstClr val="black">
                    <a:lumMod val="75000"/>
                    <a:lumOff val="25000"/>
                  </a:prstClr>
                </a:solidFill>
              </a:rPr>
              <a:t>Nedovoljan pomak od neke referentne vrednosti koja može biti i irelevantna</a:t>
            </a:r>
          </a:p>
          <a:p>
            <a:pPr lvl="2">
              <a:buClr>
                <a:srgbClr val="A53010"/>
              </a:buClr>
            </a:pPr>
            <a:r>
              <a:rPr lang="sr-Latn-RS" sz="1800" dirty="0">
                <a:solidFill>
                  <a:prstClr val="black">
                    <a:lumMod val="75000"/>
                    <a:lumOff val="25000"/>
                  </a:prstClr>
                </a:solidFill>
              </a:rPr>
              <a:t>Da li u Vojvodini ima više ili manje od 20 dvoraca? Koliko mislite da ih ima?</a:t>
            </a:r>
          </a:p>
          <a:p>
            <a:pPr lvl="2">
              <a:buClr>
                <a:srgbClr val="A53010"/>
              </a:buClr>
            </a:pPr>
            <a:r>
              <a:rPr lang="sr-Latn-RS" sz="1800" dirty="0">
                <a:solidFill>
                  <a:prstClr val="black"/>
                </a:solidFill>
              </a:rPr>
              <a:t>Da li u Vojvodini ima više ili manje od 100 dvoraca? Koliko mislite da ih ima?</a:t>
            </a:r>
          </a:p>
          <a:p>
            <a:pPr lvl="1">
              <a:buClr>
                <a:srgbClr val="A53010"/>
              </a:buClr>
            </a:pPr>
            <a:endParaRPr lang="en-US" sz="2000" dirty="0">
              <a:solidFill>
                <a:prstClr val="black">
                  <a:lumMod val="75000"/>
                  <a:lumOff val="25000"/>
                </a:prstClr>
              </a:solidFill>
            </a:endParaRPr>
          </a:p>
          <a:p>
            <a:endParaRPr lang="en-US" sz="2000" dirty="0"/>
          </a:p>
        </p:txBody>
      </p:sp>
    </p:spTree>
    <p:extLst>
      <p:ext uri="{BB962C8B-B14F-4D97-AF65-F5344CB8AC3E}">
        <p14:creationId xmlns:p14="http://schemas.microsoft.com/office/powerpoint/2010/main" val="22189653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200" y="228600"/>
            <a:ext cx="8229600" cy="990600"/>
          </a:xfrm>
        </p:spPr>
        <p:txBody>
          <a:bodyPr>
            <a:normAutofit/>
          </a:bodyPr>
          <a:lstStyle/>
          <a:p>
            <a:r>
              <a:rPr lang="sr-Latn-RS" dirty="0" smtClean="0">
                <a:latin typeface="Century Gothic" panose="020B0502020202020204" pitchFamily="34" charset="0"/>
                <a:cs typeface="Calibri" pitchFamily="34" charset="0"/>
              </a:rPr>
              <a:t>Istraživanja pristrasnosti</a:t>
            </a:r>
            <a:endParaRPr lang="en-US" dirty="0">
              <a:latin typeface="Century Gothic" panose="020B0502020202020204" pitchFamily="34" charset="0"/>
              <a:cs typeface="Calibri" pitchFamily="34" charset="0"/>
            </a:endParaRPr>
          </a:p>
        </p:txBody>
      </p:sp>
      <p:sp>
        <p:nvSpPr>
          <p:cNvPr id="3" name="Content Placeholder 2"/>
          <p:cNvSpPr>
            <a:spLocks noGrp="1"/>
          </p:cNvSpPr>
          <p:nvPr>
            <p:ph idx="1"/>
          </p:nvPr>
        </p:nvSpPr>
        <p:spPr>
          <a:xfrm>
            <a:off x="1981200" y="1981201"/>
            <a:ext cx="8229600" cy="4144963"/>
          </a:xfrm>
        </p:spPr>
        <p:txBody>
          <a:bodyPr>
            <a:noAutofit/>
          </a:bodyPr>
          <a:lstStyle/>
          <a:p>
            <a:r>
              <a:rPr lang="sr-Latn-RS" sz="2800" dirty="0">
                <a:latin typeface="+mj-lt"/>
                <a:cs typeface="Calibri" pitchFamily="34" charset="0"/>
              </a:rPr>
              <a:t>P</a:t>
            </a:r>
            <a:r>
              <a:rPr lang="vi-VN" sz="2800" dirty="0">
                <a:latin typeface="+mj-lt"/>
                <a:cs typeface="Calibri" pitchFamily="34" charset="0"/>
              </a:rPr>
              <a:t>očetn</a:t>
            </a:r>
            <a:r>
              <a:rPr lang="sr-Latn-RS" sz="2800" dirty="0">
                <a:latin typeface="+mj-lt"/>
                <a:cs typeface="Calibri" pitchFamily="34" charset="0"/>
              </a:rPr>
              <a:t>a</a:t>
            </a:r>
            <a:r>
              <a:rPr lang="vi-VN" sz="2800" dirty="0">
                <a:latin typeface="+mj-lt"/>
                <a:cs typeface="Calibri" pitchFamily="34" charset="0"/>
              </a:rPr>
              <a:t> list</a:t>
            </a:r>
            <a:r>
              <a:rPr lang="sr-Latn-RS" sz="2800" dirty="0">
                <a:latin typeface="+mj-lt"/>
                <a:cs typeface="Calibri" pitchFamily="34" charset="0"/>
              </a:rPr>
              <a:t>a</a:t>
            </a:r>
            <a:r>
              <a:rPr lang="vi-VN" sz="2800" dirty="0">
                <a:latin typeface="+mj-lt"/>
                <a:cs typeface="Calibri" pitchFamily="34" charset="0"/>
              </a:rPr>
              <a:t> Tverskog i Kanemana (1974)</a:t>
            </a:r>
            <a:r>
              <a:rPr lang="sr-Latn-RS" sz="2800" dirty="0">
                <a:latin typeface="+mj-lt"/>
                <a:cs typeface="Calibri" pitchFamily="34" charset="0"/>
              </a:rPr>
              <a:t> imala je 13 opisanih kognitivnih pristrasnosti</a:t>
            </a:r>
          </a:p>
          <a:p>
            <a:r>
              <a:rPr lang="sr-Latn-RS" sz="2800" dirty="0">
                <a:latin typeface="+mj-lt"/>
                <a:cs typeface="Calibri" pitchFamily="34" charset="0"/>
              </a:rPr>
              <a:t>S</a:t>
            </a:r>
            <a:r>
              <a:rPr lang="vi-VN" sz="2800" dirty="0">
                <a:latin typeface="+mj-lt"/>
                <a:cs typeface="Calibri" pitchFamily="34" charset="0"/>
              </a:rPr>
              <a:t>avremeni popis (List of cognitive biases, 2013) preko stotinu</a:t>
            </a:r>
            <a:r>
              <a:rPr lang="sr-Latn-RS" sz="2800" dirty="0">
                <a:latin typeface="+mj-lt"/>
                <a:cs typeface="Calibri" pitchFamily="34" charset="0"/>
              </a:rPr>
              <a:t>!</a:t>
            </a:r>
          </a:p>
          <a:p>
            <a:endParaRPr lang="vi-VN" sz="2800" dirty="0">
              <a:latin typeface="Calibri" pitchFamily="34" charset="0"/>
              <a:cs typeface="Calibri" pitchFamily="34" charset="0"/>
            </a:endParaRPr>
          </a:p>
        </p:txBody>
      </p:sp>
    </p:spTree>
    <p:extLst>
      <p:ext uri="{BB962C8B-B14F-4D97-AF65-F5344CB8AC3E}">
        <p14:creationId xmlns:p14="http://schemas.microsoft.com/office/powerpoint/2010/main" val="4825592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 primer:</a:t>
            </a:r>
            <a:endParaRPr lang="en-US" dirty="0"/>
          </a:p>
        </p:txBody>
      </p:sp>
      <p:sp>
        <p:nvSpPr>
          <p:cNvPr id="3" name="Content Placeholder 2"/>
          <p:cNvSpPr>
            <a:spLocks noGrp="1"/>
          </p:cNvSpPr>
          <p:nvPr>
            <p:ph idx="1"/>
          </p:nvPr>
        </p:nvSpPr>
        <p:spPr/>
        <p:txBody>
          <a:bodyPr/>
          <a:lstStyle/>
          <a:p>
            <a:r>
              <a:rPr lang="en-US" dirty="0"/>
              <a:t>Da li </a:t>
            </a:r>
            <a:r>
              <a:rPr lang="en-US" dirty="0" err="1"/>
              <a:t>vam</a:t>
            </a:r>
            <a:r>
              <a:rPr lang="en-US" dirty="0"/>
              <a:t> je </a:t>
            </a:r>
            <a:r>
              <a:rPr lang="en-US" dirty="0" err="1"/>
              <a:t>poznato</a:t>
            </a:r>
            <a:r>
              <a:rPr lang="en-US" dirty="0"/>
              <a:t> da </a:t>
            </a:r>
            <a:r>
              <a:rPr lang="en-US" dirty="0" err="1"/>
              <a:t>su</a:t>
            </a:r>
            <a:r>
              <a:rPr lang="en-US" dirty="0"/>
              <a:t> </a:t>
            </a:r>
            <a:r>
              <a:rPr lang="en-US" dirty="0" err="1"/>
              <a:t>natprosečno</a:t>
            </a:r>
            <a:r>
              <a:rPr lang="en-US" dirty="0"/>
              <a:t> </a:t>
            </a:r>
            <a:r>
              <a:rPr lang="en-US" dirty="0" err="1"/>
              <a:t>inteligentne</a:t>
            </a:r>
            <a:r>
              <a:rPr lang="en-US" dirty="0"/>
              <a:t> </a:t>
            </a:r>
            <a:r>
              <a:rPr lang="en-US" dirty="0" err="1"/>
              <a:t>žene</a:t>
            </a:r>
            <a:r>
              <a:rPr lang="en-US" dirty="0"/>
              <a:t> </a:t>
            </a:r>
            <a:r>
              <a:rPr lang="en-US" dirty="0" err="1"/>
              <a:t>sklonije</a:t>
            </a:r>
            <a:r>
              <a:rPr lang="en-US" dirty="0"/>
              <a:t> da se </a:t>
            </a:r>
            <a:r>
              <a:rPr lang="en-US" dirty="0" err="1"/>
              <a:t>udaju</a:t>
            </a:r>
            <a:r>
              <a:rPr lang="en-US" dirty="0"/>
              <a:t> </a:t>
            </a:r>
            <a:r>
              <a:rPr lang="en-US" dirty="0" err="1"/>
              <a:t>za</a:t>
            </a:r>
            <a:r>
              <a:rPr lang="en-US" dirty="0"/>
              <a:t> </a:t>
            </a:r>
            <a:r>
              <a:rPr lang="en-US" dirty="0" err="1"/>
              <a:t>manje</a:t>
            </a:r>
            <a:r>
              <a:rPr lang="en-US" dirty="0"/>
              <a:t> </a:t>
            </a:r>
            <a:r>
              <a:rPr lang="en-US" dirty="0" err="1"/>
              <a:t>inteligentne</a:t>
            </a:r>
            <a:r>
              <a:rPr lang="en-US" dirty="0"/>
              <a:t> </a:t>
            </a:r>
            <a:r>
              <a:rPr lang="en-US" dirty="0" err="1"/>
              <a:t>muškarce</a:t>
            </a:r>
            <a:r>
              <a:rPr lang="en-US" dirty="0"/>
              <a:t> od </a:t>
            </a:r>
            <a:r>
              <a:rPr lang="en-US" dirty="0" err="1"/>
              <a:t>sebe</a:t>
            </a:r>
            <a:r>
              <a:rPr lang="en-US" dirty="0"/>
              <a:t> </a:t>
            </a:r>
            <a:r>
              <a:rPr lang="en-US" dirty="0" err="1"/>
              <a:t>nego</a:t>
            </a:r>
            <a:r>
              <a:rPr lang="en-US" dirty="0"/>
              <a:t> </a:t>
            </a:r>
            <a:r>
              <a:rPr lang="en-US" dirty="0" err="1"/>
              <a:t>žene</a:t>
            </a:r>
            <a:r>
              <a:rPr lang="en-US" dirty="0"/>
              <a:t> </a:t>
            </a:r>
            <a:r>
              <a:rPr lang="en-US" dirty="0" err="1"/>
              <a:t>prosečnih</a:t>
            </a:r>
            <a:r>
              <a:rPr lang="en-US" dirty="0"/>
              <a:t> </a:t>
            </a:r>
            <a:r>
              <a:rPr lang="en-US" dirty="0" err="1"/>
              <a:t>kognitivnih</a:t>
            </a:r>
            <a:r>
              <a:rPr lang="en-US" dirty="0"/>
              <a:t> </a:t>
            </a:r>
            <a:r>
              <a:rPr lang="en-US" dirty="0" err="1"/>
              <a:t>sposobnosti</a:t>
            </a:r>
            <a:r>
              <a:rPr lang="en-US" dirty="0"/>
              <a:t>?</a:t>
            </a:r>
          </a:p>
        </p:txBody>
      </p:sp>
    </p:spTree>
    <p:extLst>
      <p:ext uri="{BB962C8B-B14F-4D97-AF65-F5344CB8AC3E}">
        <p14:creationId xmlns:p14="http://schemas.microsoft.com/office/powerpoint/2010/main" val="27966019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sr-Latn-RS" dirty="0" smtClean="0">
                <a:cs typeface="Calibri" panose="020F0502020204030204" pitchFamily="34" charset="0"/>
              </a:rPr>
              <a:t>Na prvu loptu, većina ljudi se duboko zamisli nad ovim pitanjem. Tek ako im se ostavi nešto vremena za razmišljanje – i tada ne svi – shvatiće da se ne radi ni o kakvom uvidu u egzistenciju savremene žene, već o pukoj statističkoj nužnosti. Naime, sve dok između partnera ne postoji apsolutna podudarnost u pogledu IQ-a, verovatnoća da će natprosečno inteligentan pojedinac biti u partnerskom odnosu sa osobom čiji je IQ manji velika je zahvaljujući banalnoj činjenici da većina ljudi nije nadprosečno inteligentna. </a:t>
            </a:r>
            <a:endParaRPr lang="en-US" dirty="0">
              <a:latin typeface="Century Gothic" panose="020B0502020202020204" pitchFamily="34" charset="0"/>
              <a:cs typeface="Calibri" panose="020F0502020204030204" pitchFamily="34" charset="0"/>
            </a:endParaRPr>
          </a:p>
        </p:txBody>
      </p:sp>
    </p:spTree>
    <p:extLst>
      <p:ext uri="{BB962C8B-B14F-4D97-AF65-F5344CB8AC3E}">
        <p14:creationId xmlns:p14="http://schemas.microsoft.com/office/powerpoint/2010/main" val="3460042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cs typeface="Calibri" panose="020F0502020204030204" pitchFamily="34" charset="0"/>
              </a:rPr>
              <a:t>Na primer:</a:t>
            </a:r>
            <a:endParaRPr lang="en-US" dirty="0">
              <a:cs typeface="Calibri" panose="020F0502020204030204" pitchFamily="34" charset="0"/>
            </a:endParaRPr>
          </a:p>
        </p:txBody>
      </p:sp>
      <p:sp>
        <p:nvSpPr>
          <p:cNvPr id="3" name="Content Placeholder 2"/>
          <p:cNvSpPr>
            <a:spLocks noGrp="1"/>
          </p:cNvSpPr>
          <p:nvPr>
            <p:ph idx="1"/>
          </p:nvPr>
        </p:nvSpPr>
        <p:spPr/>
        <p:txBody>
          <a:bodyPr/>
          <a:lstStyle/>
          <a:p>
            <a:r>
              <a:rPr lang="en-US" dirty="0">
                <a:latin typeface="+mj-lt"/>
                <a:cs typeface="Calibri" panose="020F0502020204030204" pitchFamily="34" charset="0"/>
              </a:rPr>
              <a:t>U </a:t>
            </a:r>
            <a:r>
              <a:rPr lang="en-US" dirty="0" err="1">
                <a:latin typeface="+mj-lt"/>
                <a:cs typeface="Calibri" panose="020F0502020204030204" pitchFamily="34" charset="0"/>
              </a:rPr>
              <a:t>epruveti</a:t>
            </a:r>
            <a:r>
              <a:rPr lang="en-US" dirty="0">
                <a:latin typeface="+mj-lt"/>
                <a:cs typeface="Calibri" panose="020F0502020204030204" pitchFamily="34" charset="0"/>
              </a:rPr>
              <a:t> se </a:t>
            </a:r>
            <a:r>
              <a:rPr lang="en-US" dirty="0" err="1">
                <a:latin typeface="+mj-lt"/>
                <a:cs typeface="Calibri" panose="020F0502020204030204" pitchFamily="34" charset="0"/>
              </a:rPr>
              <a:t>nalazi</a:t>
            </a:r>
            <a:r>
              <a:rPr lang="en-US" dirty="0">
                <a:latin typeface="+mj-lt"/>
                <a:cs typeface="Calibri" panose="020F0502020204030204" pitchFamily="34" charset="0"/>
              </a:rPr>
              <a:t> </a:t>
            </a:r>
            <a:r>
              <a:rPr lang="en-US" dirty="0" err="1">
                <a:latin typeface="+mj-lt"/>
                <a:cs typeface="Calibri" panose="020F0502020204030204" pitchFamily="34" charset="0"/>
              </a:rPr>
              <a:t>jedna</a:t>
            </a:r>
            <a:r>
              <a:rPr lang="en-US" dirty="0">
                <a:latin typeface="+mj-lt"/>
                <a:cs typeface="Calibri" panose="020F0502020204030204" pitchFamily="34" charset="0"/>
              </a:rPr>
              <a:t> ameba. </a:t>
            </a:r>
            <a:r>
              <a:rPr lang="en-US" dirty="0" err="1">
                <a:latin typeface="+mj-lt"/>
                <a:cs typeface="Calibri" panose="020F0502020204030204" pitchFamily="34" charset="0"/>
              </a:rPr>
              <a:t>Svakog</a:t>
            </a:r>
            <a:r>
              <a:rPr lang="en-US" dirty="0">
                <a:latin typeface="+mj-lt"/>
                <a:cs typeface="Calibri" panose="020F0502020204030204" pitchFamily="34" charset="0"/>
              </a:rPr>
              <a:t> </a:t>
            </a:r>
            <a:r>
              <a:rPr lang="en-US" dirty="0" err="1">
                <a:latin typeface="+mj-lt"/>
                <a:cs typeface="Calibri" panose="020F0502020204030204" pitchFamily="34" charset="0"/>
              </a:rPr>
              <a:t>minuta</a:t>
            </a:r>
            <a:r>
              <a:rPr lang="en-US" dirty="0">
                <a:latin typeface="+mj-lt"/>
                <a:cs typeface="Calibri" panose="020F0502020204030204" pitchFamily="34" charset="0"/>
              </a:rPr>
              <a:t>, </a:t>
            </a:r>
            <a:r>
              <a:rPr lang="en-US" dirty="0" err="1">
                <a:latin typeface="+mj-lt"/>
                <a:cs typeface="Calibri" panose="020F0502020204030204" pitchFamily="34" charset="0"/>
              </a:rPr>
              <a:t>ona</a:t>
            </a:r>
            <a:r>
              <a:rPr lang="en-US" dirty="0">
                <a:latin typeface="+mj-lt"/>
                <a:cs typeface="Calibri" panose="020F0502020204030204" pitchFamily="34" charset="0"/>
              </a:rPr>
              <a:t> se </a:t>
            </a:r>
            <a:r>
              <a:rPr lang="en-US" dirty="0" err="1">
                <a:latin typeface="+mj-lt"/>
                <a:cs typeface="Calibri" panose="020F0502020204030204" pitchFamily="34" charset="0"/>
              </a:rPr>
              <a:t>razmnožava</a:t>
            </a:r>
            <a:r>
              <a:rPr lang="en-US" dirty="0">
                <a:latin typeface="+mj-lt"/>
                <a:cs typeface="Calibri" panose="020F0502020204030204" pitchFamily="34" charset="0"/>
              </a:rPr>
              <a:t> </a:t>
            </a:r>
            <a:r>
              <a:rPr lang="en-US" dirty="0" err="1">
                <a:latin typeface="+mj-lt"/>
                <a:cs typeface="Calibri" panose="020F0502020204030204" pitchFamily="34" charset="0"/>
              </a:rPr>
              <a:t>prostom</a:t>
            </a:r>
            <a:r>
              <a:rPr lang="en-US" dirty="0">
                <a:latin typeface="+mj-lt"/>
                <a:cs typeface="Calibri" panose="020F0502020204030204" pitchFamily="34" charset="0"/>
              </a:rPr>
              <a:t> </a:t>
            </a:r>
            <a:r>
              <a:rPr lang="en-US" dirty="0" err="1">
                <a:latin typeface="+mj-lt"/>
                <a:cs typeface="Calibri" panose="020F0502020204030204" pitchFamily="34" charset="0"/>
              </a:rPr>
              <a:t>deobom</a:t>
            </a:r>
            <a:r>
              <a:rPr lang="en-US" dirty="0">
                <a:latin typeface="+mj-lt"/>
                <a:cs typeface="Calibri" panose="020F0502020204030204" pitchFamily="34" charset="0"/>
              </a:rPr>
              <a:t>: od </a:t>
            </a:r>
            <a:r>
              <a:rPr lang="en-US" dirty="0" err="1">
                <a:latin typeface="+mj-lt"/>
                <a:cs typeface="Calibri" panose="020F0502020204030204" pitchFamily="34" charset="0"/>
              </a:rPr>
              <a:t>jedne</a:t>
            </a:r>
            <a:r>
              <a:rPr lang="en-US" dirty="0">
                <a:latin typeface="+mj-lt"/>
                <a:cs typeface="Calibri" panose="020F0502020204030204" pitchFamily="34" charset="0"/>
              </a:rPr>
              <a:t> </a:t>
            </a:r>
            <a:r>
              <a:rPr lang="en-US" dirty="0" err="1">
                <a:latin typeface="+mj-lt"/>
                <a:cs typeface="Calibri" panose="020F0502020204030204" pitchFamily="34" charset="0"/>
              </a:rPr>
              <a:t>nastanu</a:t>
            </a:r>
            <a:r>
              <a:rPr lang="en-US" dirty="0">
                <a:latin typeface="+mj-lt"/>
                <a:cs typeface="Calibri" panose="020F0502020204030204" pitchFamily="34" charset="0"/>
              </a:rPr>
              <a:t> </a:t>
            </a:r>
            <a:r>
              <a:rPr lang="en-US" dirty="0" err="1">
                <a:latin typeface="+mj-lt"/>
                <a:cs typeface="Calibri" panose="020F0502020204030204" pitchFamily="34" charset="0"/>
              </a:rPr>
              <a:t>dve</a:t>
            </a:r>
            <a:r>
              <a:rPr lang="en-US" dirty="0">
                <a:latin typeface="+mj-lt"/>
                <a:cs typeface="Calibri" panose="020F0502020204030204" pitchFamily="34" charset="0"/>
              </a:rPr>
              <a:t>; od </a:t>
            </a:r>
            <a:r>
              <a:rPr lang="en-US" dirty="0" err="1">
                <a:latin typeface="+mj-lt"/>
                <a:cs typeface="Calibri" panose="020F0502020204030204" pitchFamily="34" charset="0"/>
              </a:rPr>
              <a:t>dve</a:t>
            </a:r>
            <a:r>
              <a:rPr lang="en-US" dirty="0">
                <a:latin typeface="+mj-lt"/>
                <a:cs typeface="Calibri" panose="020F0502020204030204" pitchFamily="34" charset="0"/>
              </a:rPr>
              <a:t> </a:t>
            </a:r>
            <a:r>
              <a:rPr lang="en-US" dirty="0" err="1">
                <a:latin typeface="+mj-lt"/>
                <a:cs typeface="Calibri" panose="020F0502020204030204" pitchFamily="34" charset="0"/>
              </a:rPr>
              <a:t>nastanu</a:t>
            </a:r>
            <a:r>
              <a:rPr lang="en-US" dirty="0">
                <a:latin typeface="+mj-lt"/>
                <a:cs typeface="Calibri" panose="020F0502020204030204" pitchFamily="34" charset="0"/>
              </a:rPr>
              <a:t> </a:t>
            </a:r>
            <a:r>
              <a:rPr lang="en-US" dirty="0" err="1">
                <a:latin typeface="+mj-lt"/>
                <a:cs typeface="Calibri" panose="020F0502020204030204" pitchFamily="34" charset="0"/>
              </a:rPr>
              <a:t>četiri</a:t>
            </a:r>
            <a:r>
              <a:rPr lang="en-US" dirty="0">
                <a:latin typeface="+mj-lt"/>
                <a:cs typeface="Calibri" panose="020F0502020204030204" pitchFamily="34" charset="0"/>
              </a:rPr>
              <a:t>; od </a:t>
            </a:r>
            <a:r>
              <a:rPr lang="en-US" dirty="0" err="1">
                <a:latin typeface="+mj-lt"/>
                <a:cs typeface="Calibri" panose="020F0502020204030204" pitchFamily="34" charset="0"/>
              </a:rPr>
              <a:t>četiri</a:t>
            </a:r>
            <a:r>
              <a:rPr lang="en-US" dirty="0">
                <a:latin typeface="+mj-lt"/>
                <a:cs typeface="Calibri" panose="020F0502020204030204" pitchFamily="34" charset="0"/>
              </a:rPr>
              <a:t> </a:t>
            </a:r>
            <a:r>
              <a:rPr lang="en-US" dirty="0" err="1">
                <a:latin typeface="+mj-lt"/>
                <a:cs typeface="Calibri" panose="020F0502020204030204" pitchFamily="34" charset="0"/>
              </a:rPr>
              <a:t>nastane</a:t>
            </a:r>
            <a:r>
              <a:rPr lang="en-US" dirty="0">
                <a:latin typeface="+mj-lt"/>
                <a:cs typeface="Calibri" panose="020F0502020204030204" pitchFamily="34" charset="0"/>
              </a:rPr>
              <a:t> </a:t>
            </a:r>
            <a:r>
              <a:rPr lang="en-US" dirty="0" err="1">
                <a:latin typeface="+mj-lt"/>
                <a:cs typeface="Calibri" panose="020F0502020204030204" pitchFamily="34" charset="0"/>
              </a:rPr>
              <a:t>osam</a:t>
            </a:r>
            <a:r>
              <a:rPr lang="en-US" dirty="0">
                <a:latin typeface="+mj-lt"/>
                <a:cs typeface="Calibri" panose="020F0502020204030204" pitchFamily="34" charset="0"/>
              </a:rPr>
              <a:t>… </a:t>
            </a:r>
            <a:r>
              <a:rPr lang="en-US" dirty="0" err="1">
                <a:latin typeface="+mj-lt"/>
                <a:cs typeface="Calibri" panose="020F0502020204030204" pitchFamily="34" charset="0"/>
              </a:rPr>
              <a:t>Epruveta</a:t>
            </a:r>
            <a:r>
              <a:rPr lang="en-US" dirty="0">
                <a:latin typeface="+mj-lt"/>
                <a:cs typeface="Calibri" panose="020F0502020204030204" pitchFamily="34" charset="0"/>
              </a:rPr>
              <a:t> se </a:t>
            </a:r>
            <a:r>
              <a:rPr lang="en-US" dirty="0" err="1">
                <a:latin typeface="+mj-lt"/>
                <a:cs typeface="Calibri" panose="020F0502020204030204" pitchFamily="34" charset="0"/>
              </a:rPr>
              <a:t>napuni</a:t>
            </a:r>
            <a:r>
              <a:rPr lang="en-US" dirty="0">
                <a:latin typeface="+mj-lt"/>
                <a:cs typeface="Calibri" panose="020F0502020204030204" pitchFamily="34" charset="0"/>
              </a:rPr>
              <a:t> do </a:t>
            </a:r>
            <a:r>
              <a:rPr lang="en-US" dirty="0" err="1">
                <a:latin typeface="+mj-lt"/>
                <a:cs typeface="Calibri" panose="020F0502020204030204" pitchFamily="34" charset="0"/>
              </a:rPr>
              <a:t>vrha</a:t>
            </a:r>
            <a:r>
              <a:rPr lang="en-US" dirty="0">
                <a:latin typeface="+mj-lt"/>
                <a:cs typeface="Calibri" panose="020F0502020204030204" pitchFamily="34" charset="0"/>
              </a:rPr>
              <a:t> </a:t>
            </a:r>
            <a:r>
              <a:rPr lang="en-US" dirty="0" err="1">
                <a:latin typeface="+mj-lt"/>
                <a:cs typeface="Calibri" panose="020F0502020204030204" pitchFamily="34" charset="0"/>
              </a:rPr>
              <a:t>za</a:t>
            </a:r>
            <a:r>
              <a:rPr lang="en-US" dirty="0">
                <a:latin typeface="+mj-lt"/>
                <a:cs typeface="Calibri" panose="020F0502020204030204" pitchFamily="34" charset="0"/>
              </a:rPr>
              <a:t> 60 </a:t>
            </a:r>
            <a:r>
              <a:rPr lang="en-US" dirty="0" err="1">
                <a:latin typeface="+mj-lt"/>
                <a:cs typeface="Calibri" panose="020F0502020204030204" pitchFamily="34" charset="0"/>
              </a:rPr>
              <a:t>minuta</a:t>
            </a:r>
            <a:r>
              <a:rPr lang="en-US" dirty="0">
                <a:latin typeface="+mj-lt"/>
                <a:cs typeface="Calibri" panose="020F0502020204030204" pitchFamily="34" charset="0"/>
              </a:rPr>
              <a:t>. </a:t>
            </a:r>
            <a:r>
              <a:rPr lang="en-US" dirty="0" err="1">
                <a:latin typeface="+mj-lt"/>
                <a:cs typeface="Calibri" panose="020F0502020204030204" pitchFamily="34" charset="0"/>
              </a:rPr>
              <a:t>Ako</a:t>
            </a:r>
            <a:r>
              <a:rPr lang="en-US" dirty="0">
                <a:latin typeface="+mj-lt"/>
                <a:cs typeface="Calibri" panose="020F0502020204030204" pitchFamily="34" charset="0"/>
              </a:rPr>
              <a:t> u </a:t>
            </a:r>
            <a:r>
              <a:rPr lang="en-US" dirty="0" err="1">
                <a:latin typeface="+mj-lt"/>
                <a:cs typeface="Calibri" panose="020F0502020204030204" pitchFamily="34" charset="0"/>
              </a:rPr>
              <a:t>epruvetu</a:t>
            </a:r>
            <a:r>
              <a:rPr lang="en-US" dirty="0">
                <a:latin typeface="+mj-lt"/>
                <a:cs typeface="Calibri" panose="020F0502020204030204" pitchFamily="34" charset="0"/>
              </a:rPr>
              <a:t> </a:t>
            </a:r>
            <a:r>
              <a:rPr lang="en-US" dirty="0" err="1">
                <a:latin typeface="+mj-lt"/>
                <a:cs typeface="Calibri" panose="020F0502020204030204" pitchFamily="34" charset="0"/>
              </a:rPr>
              <a:t>stavimo</a:t>
            </a:r>
            <a:r>
              <a:rPr lang="en-US" dirty="0">
                <a:latin typeface="+mj-lt"/>
                <a:cs typeface="Calibri" panose="020F0502020204030204" pitchFamily="34" charset="0"/>
              </a:rPr>
              <a:t> </a:t>
            </a:r>
            <a:r>
              <a:rPr lang="en-US" dirty="0" err="1">
                <a:latin typeface="+mj-lt"/>
                <a:cs typeface="Calibri" panose="020F0502020204030204" pitchFamily="34" charset="0"/>
              </a:rPr>
              <a:t>dve</a:t>
            </a:r>
            <a:r>
              <a:rPr lang="en-US" dirty="0">
                <a:latin typeface="+mj-lt"/>
                <a:cs typeface="Calibri" panose="020F0502020204030204" pitchFamily="34" charset="0"/>
              </a:rPr>
              <a:t> </a:t>
            </a:r>
            <a:r>
              <a:rPr lang="en-US" dirty="0" err="1">
                <a:latin typeface="+mj-lt"/>
                <a:cs typeface="Calibri" panose="020F0502020204030204" pitchFamily="34" charset="0"/>
              </a:rPr>
              <a:t>amebe</a:t>
            </a:r>
            <a:r>
              <a:rPr lang="en-US" dirty="0">
                <a:latin typeface="+mj-lt"/>
                <a:cs typeface="Calibri" panose="020F0502020204030204" pitchFamily="34" charset="0"/>
              </a:rPr>
              <a:t>, </a:t>
            </a:r>
            <a:r>
              <a:rPr lang="en-US" dirty="0" err="1">
                <a:latin typeface="+mj-lt"/>
                <a:cs typeface="Calibri" panose="020F0502020204030204" pitchFamily="34" charset="0"/>
              </a:rPr>
              <a:t>koliko</a:t>
            </a:r>
            <a:r>
              <a:rPr lang="en-US" dirty="0">
                <a:latin typeface="+mj-lt"/>
                <a:cs typeface="Calibri" panose="020F0502020204030204" pitchFamily="34" charset="0"/>
              </a:rPr>
              <a:t> </a:t>
            </a:r>
            <a:r>
              <a:rPr lang="en-US" dirty="0" err="1">
                <a:latin typeface="+mj-lt"/>
                <a:cs typeface="Calibri" panose="020F0502020204030204" pitchFamily="34" charset="0"/>
              </a:rPr>
              <a:t>će</a:t>
            </a:r>
            <a:r>
              <a:rPr lang="en-US" dirty="0">
                <a:latin typeface="+mj-lt"/>
                <a:cs typeface="Calibri" panose="020F0502020204030204" pitchFamily="34" charset="0"/>
              </a:rPr>
              <a:t> </a:t>
            </a:r>
            <a:r>
              <a:rPr lang="en-US" dirty="0" err="1">
                <a:latin typeface="+mj-lt"/>
                <a:cs typeface="Calibri" panose="020F0502020204030204" pitchFamily="34" charset="0"/>
              </a:rPr>
              <a:t>vremena</a:t>
            </a:r>
            <a:r>
              <a:rPr lang="en-US" dirty="0">
                <a:latin typeface="+mj-lt"/>
                <a:cs typeface="Calibri" panose="020F0502020204030204" pitchFamily="34" charset="0"/>
              </a:rPr>
              <a:t> </a:t>
            </a:r>
            <a:r>
              <a:rPr lang="en-US" dirty="0" err="1">
                <a:latin typeface="+mj-lt"/>
                <a:cs typeface="Calibri" panose="020F0502020204030204" pitchFamily="34" charset="0"/>
              </a:rPr>
              <a:t>biti</a:t>
            </a:r>
            <a:r>
              <a:rPr lang="en-US" dirty="0">
                <a:latin typeface="+mj-lt"/>
                <a:cs typeface="Calibri" panose="020F0502020204030204" pitchFamily="34" charset="0"/>
              </a:rPr>
              <a:t> </a:t>
            </a:r>
            <a:r>
              <a:rPr lang="en-US" dirty="0" err="1">
                <a:latin typeface="+mj-lt"/>
                <a:cs typeface="Calibri" panose="020F0502020204030204" pitchFamily="34" charset="0"/>
              </a:rPr>
              <a:t>potrebno</a:t>
            </a:r>
            <a:r>
              <a:rPr lang="en-US" dirty="0">
                <a:latin typeface="+mj-lt"/>
                <a:cs typeface="Calibri" panose="020F0502020204030204" pitchFamily="34" charset="0"/>
              </a:rPr>
              <a:t> da se </a:t>
            </a:r>
            <a:r>
              <a:rPr lang="en-US" dirty="0" err="1">
                <a:latin typeface="+mj-lt"/>
                <a:cs typeface="Calibri" panose="020F0502020204030204" pitchFamily="34" charset="0"/>
              </a:rPr>
              <a:t>napuni</a:t>
            </a:r>
            <a:r>
              <a:rPr lang="en-US" dirty="0">
                <a:latin typeface="+mj-lt"/>
                <a:cs typeface="Calibri" panose="020F0502020204030204" pitchFamily="34" charset="0"/>
              </a:rPr>
              <a:t>?</a:t>
            </a:r>
          </a:p>
        </p:txBody>
      </p:sp>
    </p:spTree>
    <p:extLst>
      <p:ext uri="{BB962C8B-B14F-4D97-AF65-F5344CB8AC3E}">
        <p14:creationId xmlns:p14="http://schemas.microsoft.com/office/powerpoint/2010/main" val="2275199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base"/>
            <a:r>
              <a:rPr lang="en-US" dirty="0" err="1">
                <a:latin typeface="+mj-lt"/>
                <a:cs typeface="Calibri" panose="020F0502020204030204" pitchFamily="34" charset="0"/>
              </a:rPr>
              <a:t>Većina</a:t>
            </a:r>
            <a:r>
              <a:rPr lang="en-US" dirty="0">
                <a:latin typeface="+mj-lt"/>
                <a:cs typeface="Calibri" panose="020F0502020204030204" pitchFamily="34" charset="0"/>
              </a:rPr>
              <a:t> </a:t>
            </a:r>
            <a:r>
              <a:rPr lang="en-US" dirty="0" err="1">
                <a:latin typeface="+mj-lt"/>
                <a:cs typeface="Calibri" panose="020F0502020204030204" pitchFamily="34" charset="0"/>
              </a:rPr>
              <a:t>ljudi</a:t>
            </a:r>
            <a:r>
              <a:rPr lang="en-US" dirty="0">
                <a:latin typeface="+mj-lt"/>
                <a:cs typeface="Calibri" panose="020F0502020204030204" pitchFamily="34" charset="0"/>
              </a:rPr>
              <a:t> </a:t>
            </a:r>
            <a:r>
              <a:rPr lang="en-US" dirty="0" err="1">
                <a:latin typeface="+mj-lt"/>
                <a:cs typeface="Calibri" panose="020F0502020204030204" pitchFamily="34" charset="0"/>
              </a:rPr>
              <a:t>samouvereno</a:t>
            </a:r>
            <a:r>
              <a:rPr lang="en-US" dirty="0">
                <a:latin typeface="+mj-lt"/>
                <a:cs typeface="Calibri" panose="020F0502020204030204" pitchFamily="34" charset="0"/>
              </a:rPr>
              <a:t> </a:t>
            </a:r>
            <a:r>
              <a:rPr lang="en-US" dirty="0" err="1">
                <a:latin typeface="+mj-lt"/>
                <a:cs typeface="Calibri" panose="020F0502020204030204" pitchFamily="34" charset="0"/>
              </a:rPr>
              <a:t>odgovara</a:t>
            </a:r>
            <a:r>
              <a:rPr lang="en-US" dirty="0">
                <a:latin typeface="+mj-lt"/>
                <a:cs typeface="Calibri" panose="020F0502020204030204" pitchFamily="34" charset="0"/>
              </a:rPr>
              <a:t>: „30 </a:t>
            </a:r>
            <a:r>
              <a:rPr lang="en-US" dirty="0" err="1">
                <a:latin typeface="+mj-lt"/>
                <a:cs typeface="Calibri" panose="020F0502020204030204" pitchFamily="34" charset="0"/>
              </a:rPr>
              <a:t>minuta</a:t>
            </a:r>
            <a:r>
              <a:rPr lang="en-US" dirty="0">
                <a:latin typeface="+mj-lt"/>
                <a:cs typeface="Calibri" panose="020F0502020204030204" pitchFamily="34" charset="0"/>
              </a:rPr>
              <a:t>.“ </a:t>
            </a:r>
            <a:r>
              <a:rPr lang="en-US" dirty="0" err="1">
                <a:latin typeface="+mj-lt"/>
                <a:cs typeface="Calibri" panose="020F0502020204030204" pitchFamily="34" charset="0"/>
              </a:rPr>
              <a:t>Logika</a:t>
            </a:r>
            <a:r>
              <a:rPr lang="en-US" dirty="0">
                <a:latin typeface="+mj-lt"/>
                <a:cs typeface="Calibri" panose="020F0502020204030204" pitchFamily="34" charset="0"/>
              </a:rPr>
              <a:t> </a:t>
            </a:r>
            <a:r>
              <a:rPr lang="en-US" dirty="0" err="1">
                <a:latin typeface="+mj-lt"/>
                <a:cs typeface="Calibri" panose="020F0502020204030204" pitchFamily="34" charset="0"/>
              </a:rPr>
              <a:t>iza</a:t>
            </a:r>
            <a:r>
              <a:rPr lang="en-US" dirty="0">
                <a:latin typeface="+mj-lt"/>
                <a:cs typeface="Calibri" panose="020F0502020204030204" pitchFamily="34" charset="0"/>
              </a:rPr>
              <a:t> </a:t>
            </a:r>
            <a:r>
              <a:rPr lang="en-US" dirty="0" err="1">
                <a:latin typeface="+mj-lt"/>
                <a:cs typeface="Calibri" panose="020F0502020204030204" pitchFamily="34" charset="0"/>
              </a:rPr>
              <a:t>ovakvog</a:t>
            </a:r>
            <a:r>
              <a:rPr lang="en-US" dirty="0">
                <a:latin typeface="+mj-lt"/>
                <a:cs typeface="Calibri" panose="020F0502020204030204" pitchFamily="34" charset="0"/>
              </a:rPr>
              <a:t>, </a:t>
            </a:r>
            <a:r>
              <a:rPr lang="en-US" dirty="0" err="1">
                <a:latin typeface="+mj-lt"/>
                <a:cs typeface="Calibri" panose="020F0502020204030204" pitchFamily="34" charset="0"/>
              </a:rPr>
              <a:t>pogrešnog</a:t>
            </a:r>
            <a:r>
              <a:rPr lang="en-US" dirty="0">
                <a:latin typeface="+mj-lt"/>
                <a:cs typeface="Calibri" panose="020F0502020204030204" pitchFamily="34" charset="0"/>
              </a:rPr>
              <a:t>, </a:t>
            </a:r>
            <a:r>
              <a:rPr lang="en-US" dirty="0" err="1">
                <a:latin typeface="+mj-lt"/>
                <a:cs typeface="Calibri" panose="020F0502020204030204" pitchFamily="34" charset="0"/>
              </a:rPr>
              <a:t>odgovora</a:t>
            </a:r>
            <a:r>
              <a:rPr lang="en-US" dirty="0">
                <a:latin typeface="+mj-lt"/>
                <a:cs typeface="Calibri" panose="020F0502020204030204" pitchFamily="34" charset="0"/>
              </a:rPr>
              <a:t> je </a:t>
            </a:r>
            <a:r>
              <a:rPr lang="en-US" dirty="0" err="1">
                <a:latin typeface="+mj-lt"/>
                <a:cs typeface="Calibri" panose="020F0502020204030204" pitchFamily="34" charset="0"/>
              </a:rPr>
              <a:t>sledeća</a:t>
            </a:r>
            <a:r>
              <a:rPr lang="en-US" dirty="0">
                <a:latin typeface="+mj-lt"/>
                <a:cs typeface="Calibri" panose="020F0502020204030204" pitchFamily="34" charset="0"/>
              </a:rPr>
              <a:t>: ono </a:t>
            </a:r>
            <a:r>
              <a:rPr lang="en-US" dirty="0" err="1">
                <a:latin typeface="+mj-lt"/>
                <a:cs typeface="Calibri" panose="020F0502020204030204" pitchFamily="34" charset="0"/>
              </a:rPr>
              <a:t>što</a:t>
            </a:r>
            <a:r>
              <a:rPr lang="en-US" dirty="0">
                <a:latin typeface="+mj-lt"/>
                <a:cs typeface="Calibri" panose="020F0502020204030204" pitchFamily="34" charset="0"/>
              </a:rPr>
              <a:t> </a:t>
            </a:r>
            <a:r>
              <a:rPr lang="en-US" dirty="0" err="1">
                <a:latin typeface="+mj-lt"/>
                <a:cs typeface="Calibri" panose="020F0502020204030204" pitchFamily="34" charset="0"/>
              </a:rPr>
              <a:t>jedna</a:t>
            </a:r>
            <a:r>
              <a:rPr lang="en-US" dirty="0">
                <a:latin typeface="+mj-lt"/>
                <a:cs typeface="Calibri" panose="020F0502020204030204" pitchFamily="34" charset="0"/>
              </a:rPr>
              <a:t> ameba </a:t>
            </a:r>
            <a:r>
              <a:rPr lang="en-US" dirty="0" err="1">
                <a:latin typeface="+mj-lt"/>
                <a:cs typeface="Calibri" panose="020F0502020204030204" pitchFamily="34" charset="0"/>
              </a:rPr>
              <a:t>postigne</a:t>
            </a:r>
            <a:r>
              <a:rPr lang="en-US" dirty="0">
                <a:latin typeface="+mj-lt"/>
                <a:cs typeface="Calibri" panose="020F0502020204030204" pitchFamily="34" charset="0"/>
              </a:rPr>
              <a:t> </a:t>
            </a:r>
            <a:r>
              <a:rPr lang="en-US" dirty="0" err="1">
                <a:latin typeface="+mj-lt"/>
                <a:cs typeface="Calibri" panose="020F0502020204030204" pitchFamily="34" charset="0"/>
              </a:rPr>
              <a:t>za</a:t>
            </a:r>
            <a:r>
              <a:rPr lang="en-US" dirty="0">
                <a:latin typeface="+mj-lt"/>
                <a:cs typeface="Calibri" panose="020F0502020204030204" pitchFamily="34" charset="0"/>
              </a:rPr>
              <a:t> sat </a:t>
            </a:r>
            <a:r>
              <a:rPr lang="en-US" dirty="0" err="1">
                <a:latin typeface="+mj-lt"/>
                <a:cs typeface="Calibri" panose="020F0502020204030204" pitchFamily="34" charset="0"/>
              </a:rPr>
              <a:t>vremena</a:t>
            </a:r>
            <a:r>
              <a:rPr lang="en-US" dirty="0">
                <a:latin typeface="+mj-lt"/>
                <a:cs typeface="Calibri" panose="020F0502020204030204" pitchFamily="34" charset="0"/>
              </a:rPr>
              <a:t>, </a:t>
            </a:r>
            <a:r>
              <a:rPr lang="en-US" dirty="0" err="1">
                <a:latin typeface="+mj-lt"/>
                <a:cs typeface="Calibri" panose="020F0502020204030204" pitchFamily="34" charset="0"/>
              </a:rPr>
              <a:t>dve</a:t>
            </a:r>
            <a:r>
              <a:rPr lang="en-US" dirty="0">
                <a:latin typeface="+mj-lt"/>
                <a:cs typeface="Calibri" panose="020F0502020204030204" pitchFamily="34" charset="0"/>
              </a:rPr>
              <a:t> </a:t>
            </a:r>
            <a:r>
              <a:rPr lang="en-US" dirty="0" err="1">
                <a:latin typeface="+mj-lt"/>
                <a:cs typeface="Calibri" panose="020F0502020204030204" pitchFamily="34" charset="0"/>
              </a:rPr>
              <a:t>amebe</a:t>
            </a:r>
            <a:r>
              <a:rPr lang="en-US" dirty="0">
                <a:latin typeface="+mj-lt"/>
                <a:cs typeface="Calibri" panose="020F0502020204030204" pitchFamily="34" charset="0"/>
              </a:rPr>
              <a:t> </a:t>
            </a:r>
            <a:r>
              <a:rPr lang="en-US" dirty="0" err="1">
                <a:latin typeface="+mj-lt"/>
                <a:cs typeface="Calibri" panose="020F0502020204030204" pitchFamily="34" charset="0"/>
              </a:rPr>
              <a:t>postići</a:t>
            </a:r>
            <a:r>
              <a:rPr lang="en-US" dirty="0">
                <a:latin typeface="+mj-lt"/>
                <a:cs typeface="Calibri" panose="020F0502020204030204" pitchFamily="34" charset="0"/>
              </a:rPr>
              <a:t> </a:t>
            </a:r>
            <a:r>
              <a:rPr lang="en-US" dirty="0" err="1">
                <a:latin typeface="+mj-lt"/>
                <a:cs typeface="Calibri" panose="020F0502020204030204" pitchFamily="34" charset="0"/>
              </a:rPr>
              <a:t>će</a:t>
            </a:r>
            <a:r>
              <a:rPr lang="en-US" dirty="0">
                <a:latin typeface="+mj-lt"/>
                <a:cs typeface="Calibri" panose="020F0502020204030204" pitchFamily="34" charset="0"/>
              </a:rPr>
              <a:t> </a:t>
            </a:r>
            <a:r>
              <a:rPr lang="en-US" dirty="0" err="1">
                <a:latin typeface="+mj-lt"/>
                <a:cs typeface="Calibri" panose="020F0502020204030204" pitchFamily="34" charset="0"/>
              </a:rPr>
              <a:t>za</a:t>
            </a:r>
            <a:r>
              <a:rPr lang="en-US" dirty="0">
                <a:latin typeface="+mj-lt"/>
                <a:cs typeface="Calibri" panose="020F0502020204030204" pitchFamily="34" charset="0"/>
              </a:rPr>
              <a:t> </a:t>
            </a:r>
            <a:r>
              <a:rPr lang="en-US" dirty="0" err="1">
                <a:latin typeface="+mj-lt"/>
                <a:cs typeface="Calibri" panose="020F0502020204030204" pitchFamily="34" charset="0"/>
              </a:rPr>
              <a:t>dvostruko</a:t>
            </a:r>
            <a:r>
              <a:rPr lang="en-US" dirty="0">
                <a:latin typeface="+mj-lt"/>
                <a:cs typeface="Calibri" panose="020F0502020204030204" pitchFamily="34" charset="0"/>
              </a:rPr>
              <a:t> </a:t>
            </a:r>
            <a:r>
              <a:rPr lang="en-US" dirty="0" err="1">
                <a:latin typeface="+mj-lt"/>
                <a:cs typeface="Calibri" panose="020F0502020204030204" pitchFamily="34" charset="0"/>
              </a:rPr>
              <a:t>kraće</a:t>
            </a:r>
            <a:r>
              <a:rPr lang="en-US" dirty="0">
                <a:latin typeface="+mj-lt"/>
                <a:cs typeface="Calibri" panose="020F0502020204030204" pitchFamily="34" charset="0"/>
              </a:rPr>
              <a:t> </a:t>
            </a:r>
            <a:r>
              <a:rPr lang="en-US" dirty="0" err="1">
                <a:latin typeface="+mj-lt"/>
                <a:cs typeface="Calibri" panose="020F0502020204030204" pitchFamily="34" charset="0"/>
              </a:rPr>
              <a:t>vreme</a:t>
            </a:r>
            <a:r>
              <a:rPr lang="en-US" dirty="0">
                <a:latin typeface="+mj-lt"/>
                <a:cs typeface="Calibri" panose="020F0502020204030204" pitchFamily="34" charset="0"/>
              </a:rPr>
              <a:t>, </a:t>
            </a:r>
            <a:r>
              <a:rPr lang="en-US" dirty="0" err="1">
                <a:latin typeface="+mj-lt"/>
                <a:cs typeface="Calibri" panose="020F0502020204030204" pitchFamily="34" charset="0"/>
              </a:rPr>
              <a:t>tj</a:t>
            </a:r>
            <a:r>
              <a:rPr lang="en-US" dirty="0">
                <a:latin typeface="+mj-lt"/>
                <a:cs typeface="Calibri" panose="020F0502020204030204" pitchFamily="34" charset="0"/>
              </a:rPr>
              <a:t>. </a:t>
            </a:r>
            <a:r>
              <a:rPr lang="en-US" dirty="0" err="1">
                <a:latin typeface="+mj-lt"/>
                <a:cs typeface="Calibri" panose="020F0502020204030204" pitchFamily="34" charset="0"/>
              </a:rPr>
              <a:t>za</a:t>
            </a:r>
            <a:r>
              <a:rPr lang="en-US" dirty="0">
                <a:latin typeface="+mj-lt"/>
                <a:cs typeface="Calibri" panose="020F0502020204030204" pitchFamily="34" charset="0"/>
              </a:rPr>
              <a:t> </a:t>
            </a:r>
            <a:r>
              <a:rPr lang="en-US" dirty="0" err="1">
                <a:latin typeface="+mj-lt"/>
                <a:cs typeface="Calibri" panose="020F0502020204030204" pitchFamily="34" charset="0"/>
              </a:rPr>
              <a:t>pola</a:t>
            </a:r>
            <a:r>
              <a:rPr lang="en-US" dirty="0">
                <a:latin typeface="+mj-lt"/>
                <a:cs typeface="Calibri" panose="020F0502020204030204" pitchFamily="34" charset="0"/>
              </a:rPr>
              <a:t> </a:t>
            </a:r>
            <a:r>
              <a:rPr lang="en-US" dirty="0" err="1">
                <a:latin typeface="+mj-lt"/>
                <a:cs typeface="Calibri" panose="020F0502020204030204" pitchFamily="34" charset="0"/>
              </a:rPr>
              <a:t>sata</a:t>
            </a:r>
            <a:r>
              <a:rPr lang="en-US" dirty="0">
                <a:latin typeface="+mj-lt"/>
                <a:cs typeface="Calibri" panose="020F0502020204030204" pitchFamily="34" charset="0"/>
              </a:rPr>
              <a:t>.</a:t>
            </a:r>
          </a:p>
          <a:p>
            <a:pPr fontAlgn="base"/>
            <a:r>
              <a:rPr lang="en-US" dirty="0" err="1">
                <a:latin typeface="+mj-lt"/>
                <a:cs typeface="Calibri" panose="020F0502020204030204" pitchFamily="34" charset="0"/>
              </a:rPr>
              <a:t>Tačan</a:t>
            </a:r>
            <a:r>
              <a:rPr lang="en-US" dirty="0">
                <a:latin typeface="+mj-lt"/>
                <a:cs typeface="Calibri" panose="020F0502020204030204" pitchFamily="34" charset="0"/>
              </a:rPr>
              <a:t> </a:t>
            </a:r>
            <a:r>
              <a:rPr lang="en-US" dirty="0" err="1">
                <a:latin typeface="+mj-lt"/>
                <a:cs typeface="Calibri" panose="020F0502020204030204" pitchFamily="34" charset="0"/>
              </a:rPr>
              <a:t>odgovor</a:t>
            </a:r>
            <a:r>
              <a:rPr lang="en-US" dirty="0">
                <a:latin typeface="+mj-lt"/>
                <a:cs typeface="Calibri" panose="020F0502020204030204" pitchFamily="34" charset="0"/>
              </a:rPr>
              <a:t> je: „59 </a:t>
            </a:r>
            <a:r>
              <a:rPr lang="en-US" dirty="0" err="1">
                <a:latin typeface="+mj-lt"/>
                <a:cs typeface="Calibri" panose="020F0502020204030204" pitchFamily="34" charset="0"/>
              </a:rPr>
              <a:t>minuta</a:t>
            </a:r>
            <a:r>
              <a:rPr lang="en-US" dirty="0">
                <a:latin typeface="+mj-lt"/>
                <a:cs typeface="Calibri" panose="020F0502020204030204" pitchFamily="34" charset="0"/>
              </a:rPr>
              <a:t>.“ Da </a:t>
            </a:r>
            <a:r>
              <a:rPr lang="en-US" dirty="0" err="1">
                <a:latin typeface="+mj-lt"/>
                <a:cs typeface="Calibri" panose="020F0502020204030204" pitchFamily="34" charset="0"/>
              </a:rPr>
              <a:t>biste</a:t>
            </a:r>
            <a:r>
              <a:rPr lang="en-US" dirty="0">
                <a:latin typeface="+mj-lt"/>
                <a:cs typeface="Calibri" panose="020F0502020204030204" pitchFamily="34" charset="0"/>
              </a:rPr>
              <a:t> do </a:t>
            </a:r>
            <a:r>
              <a:rPr lang="en-US" dirty="0" err="1">
                <a:latin typeface="+mj-lt"/>
                <a:cs typeface="Calibri" panose="020F0502020204030204" pitchFamily="34" charset="0"/>
              </a:rPr>
              <a:t>njega</a:t>
            </a:r>
            <a:r>
              <a:rPr lang="en-US" dirty="0">
                <a:latin typeface="+mj-lt"/>
                <a:cs typeface="Calibri" panose="020F0502020204030204" pitchFamily="34" charset="0"/>
              </a:rPr>
              <a:t> </a:t>
            </a:r>
            <a:r>
              <a:rPr lang="en-US" dirty="0" err="1">
                <a:latin typeface="+mj-lt"/>
                <a:cs typeface="Calibri" panose="020F0502020204030204" pitchFamily="34" charset="0"/>
              </a:rPr>
              <a:t>došli</a:t>
            </a:r>
            <a:r>
              <a:rPr lang="en-US" dirty="0">
                <a:latin typeface="+mj-lt"/>
                <a:cs typeface="Calibri" panose="020F0502020204030204" pitchFamily="34" charset="0"/>
              </a:rPr>
              <a:t>, </a:t>
            </a:r>
            <a:r>
              <a:rPr lang="en-US" dirty="0" err="1">
                <a:latin typeface="+mj-lt"/>
                <a:cs typeface="Calibri" panose="020F0502020204030204" pitchFamily="34" charset="0"/>
              </a:rPr>
              <a:t>nije</a:t>
            </a:r>
            <a:r>
              <a:rPr lang="en-US" dirty="0">
                <a:latin typeface="+mj-lt"/>
                <a:cs typeface="Calibri" panose="020F0502020204030204" pitchFamily="34" charset="0"/>
              </a:rPr>
              <a:t> </a:t>
            </a:r>
            <a:r>
              <a:rPr lang="en-US" dirty="0" err="1">
                <a:latin typeface="+mj-lt"/>
                <a:cs typeface="Calibri" panose="020F0502020204030204" pitchFamily="34" charset="0"/>
              </a:rPr>
              <a:t>neophodno</a:t>
            </a:r>
            <a:r>
              <a:rPr lang="en-US" dirty="0">
                <a:latin typeface="+mj-lt"/>
                <a:cs typeface="Calibri" panose="020F0502020204030204" pitchFamily="34" charset="0"/>
              </a:rPr>
              <a:t> da </a:t>
            </a:r>
            <a:r>
              <a:rPr lang="en-US" dirty="0" err="1">
                <a:latin typeface="+mj-lt"/>
                <a:cs typeface="Calibri" panose="020F0502020204030204" pitchFamily="34" charset="0"/>
              </a:rPr>
              <a:t>znate</a:t>
            </a:r>
            <a:r>
              <a:rPr lang="en-US" dirty="0">
                <a:latin typeface="+mj-lt"/>
                <a:cs typeface="Calibri" panose="020F0502020204030204" pitchFamily="34" charset="0"/>
              </a:rPr>
              <a:t> </a:t>
            </a:r>
            <a:r>
              <a:rPr lang="en-US" dirty="0" err="1">
                <a:latin typeface="+mj-lt"/>
                <a:cs typeface="Calibri" panose="020F0502020204030204" pitchFamily="34" charset="0"/>
              </a:rPr>
              <a:t>složenu</a:t>
            </a:r>
            <a:r>
              <a:rPr lang="en-US" dirty="0">
                <a:latin typeface="+mj-lt"/>
                <a:cs typeface="Calibri" panose="020F0502020204030204" pitchFamily="34" charset="0"/>
              </a:rPr>
              <a:t> </a:t>
            </a:r>
            <a:r>
              <a:rPr lang="en-US" dirty="0" err="1">
                <a:latin typeface="+mj-lt"/>
                <a:cs typeface="Calibri" panose="020F0502020204030204" pitchFamily="34" charset="0"/>
              </a:rPr>
              <a:t>formulu</a:t>
            </a:r>
            <a:r>
              <a:rPr lang="en-US" dirty="0">
                <a:latin typeface="+mj-lt"/>
                <a:cs typeface="Calibri" panose="020F0502020204030204" pitchFamily="34" charset="0"/>
              </a:rPr>
              <a:t> </a:t>
            </a:r>
            <a:r>
              <a:rPr lang="en-US" dirty="0" err="1">
                <a:latin typeface="+mj-lt"/>
                <a:cs typeface="Calibri" panose="020F0502020204030204" pitchFamily="34" charset="0"/>
              </a:rPr>
              <a:t>koja</a:t>
            </a:r>
            <a:r>
              <a:rPr lang="en-US" dirty="0">
                <a:latin typeface="+mj-lt"/>
                <a:cs typeface="Calibri" panose="020F0502020204030204" pitchFamily="34" charset="0"/>
              </a:rPr>
              <a:t> </a:t>
            </a:r>
            <a:r>
              <a:rPr lang="en-US" dirty="0" err="1">
                <a:latin typeface="+mj-lt"/>
                <a:cs typeface="Calibri" panose="020F0502020204030204" pitchFamily="34" charset="0"/>
              </a:rPr>
              <a:t>opisuje</a:t>
            </a:r>
            <a:r>
              <a:rPr lang="en-US" dirty="0">
                <a:latin typeface="+mj-lt"/>
                <a:cs typeface="Calibri" panose="020F0502020204030204" pitchFamily="34" charset="0"/>
              </a:rPr>
              <a:t> </a:t>
            </a:r>
            <a:r>
              <a:rPr lang="en-US" dirty="0" err="1">
                <a:latin typeface="+mj-lt"/>
                <a:cs typeface="Calibri" panose="020F0502020204030204" pitchFamily="34" charset="0"/>
              </a:rPr>
              <a:t>geometrijsku</a:t>
            </a:r>
            <a:r>
              <a:rPr lang="en-US" dirty="0">
                <a:latin typeface="+mj-lt"/>
                <a:cs typeface="Calibri" panose="020F0502020204030204" pitchFamily="34" charset="0"/>
              </a:rPr>
              <a:t> </a:t>
            </a:r>
            <a:r>
              <a:rPr lang="en-US" dirty="0" err="1">
                <a:latin typeface="+mj-lt"/>
                <a:cs typeface="Calibri" panose="020F0502020204030204" pitchFamily="34" charset="0"/>
              </a:rPr>
              <a:t>progresiju</a:t>
            </a:r>
            <a:r>
              <a:rPr lang="en-US" dirty="0">
                <a:latin typeface="+mj-lt"/>
                <a:cs typeface="Calibri" panose="020F0502020204030204" pitchFamily="34" charset="0"/>
              </a:rPr>
              <a:t>. </a:t>
            </a:r>
            <a:r>
              <a:rPr lang="en-US" dirty="0" err="1">
                <a:latin typeface="+mj-lt"/>
                <a:cs typeface="Calibri" panose="020F0502020204030204" pitchFamily="34" charset="0"/>
              </a:rPr>
              <a:t>Ako</a:t>
            </a:r>
            <a:r>
              <a:rPr lang="en-US" dirty="0">
                <a:latin typeface="+mj-lt"/>
                <a:cs typeface="Calibri" panose="020F0502020204030204" pitchFamily="34" charset="0"/>
              </a:rPr>
              <a:t> </a:t>
            </a:r>
            <a:r>
              <a:rPr lang="en-US" dirty="0" err="1">
                <a:latin typeface="+mj-lt"/>
                <a:cs typeface="Calibri" panose="020F0502020204030204" pitchFamily="34" charset="0"/>
              </a:rPr>
              <a:t>vam</a:t>
            </a:r>
            <a:r>
              <a:rPr lang="en-US" dirty="0">
                <a:latin typeface="+mj-lt"/>
                <a:cs typeface="Calibri" panose="020F0502020204030204" pitchFamily="34" charset="0"/>
              </a:rPr>
              <a:t> je </a:t>
            </a:r>
            <a:r>
              <a:rPr lang="en-US" dirty="0" err="1">
                <a:latin typeface="+mj-lt"/>
                <a:cs typeface="Calibri" panose="020F0502020204030204" pitchFamily="34" charset="0"/>
              </a:rPr>
              <a:t>poznato</a:t>
            </a:r>
            <a:r>
              <a:rPr lang="en-US" dirty="0">
                <a:latin typeface="+mj-lt"/>
                <a:cs typeface="Calibri" panose="020F0502020204030204" pitchFamily="34" charset="0"/>
              </a:rPr>
              <a:t> da </a:t>
            </a:r>
            <a:r>
              <a:rPr lang="en-US" dirty="0" err="1">
                <a:latin typeface="+mj-lt"/>
                <a:cs typeface="Calibri" panose="020F0502020204030204" pitchFamily="34" charset="0"/>
              </a:rPr>
              <a:t>jedna</a:t>
            </a:r>
            <a:r>
              <a:rPr lang="en-US" dirty="0">
                <a:latin typeface="+mj-lt"/>
                <a:cs typeface="Calibri" panose="020F0502020204030204" pitchFamily="34" charset="0"/>
              </a:rPr>
              <a:t> ameba </a:t>
            </a:r>
            <a:r>
              <a:rPr lang="en-US" dirty="0" err="1">
                <a:latin typeface="+mj-lt"/>
                <a:cs typeface="Calibri" panose="020F0502020204030204" pitchFamily="34" charset="0"/>
              </a:rPr>
              <a:t>napuni</a:t>
            </a:r>
            <a:r>
              <a:rPr lang="en-US" dirty="0">
                <a:latin typeface="+mj-lt"/>
                <a:cs typeface="Calibri" panose="020F0502020204030204" pitchFamily="34" charset="0"/>
              </a:rPr>
              <a:t> </a:t>
            </a:r>
            <a:r>
              <a:rPr lang="en-US" dirty="0" err="1">
                <a:latin typeface="+mj-lt"/>
                <a:cs typeface="Calibri" panose="020F0502020204030204" pitchFamily="34" charset="0"/>
              </a:rPr>
              <a:t>epruvetu</a:t>
            </a:r>
            <a:r>
              <a:rPr lang="en-US" dirty="0">
                <a:latin typeface="+mj-lt"/>
                <a:cs typeface="Calibri" panose="020F0502020204030204" pitchFamily="34" charset="0"/>
              </a:rPr>
              <a:t> </a:t>
            </a:r>
            <a:r>
              <a:rPr lang="en-US" dirty="0" err="1">
                <a:latin typeface="+mj-lt"/>
                <a:cs typeface="Calibri" panose="020F0502020204030204" pitchFamily="34" charset="0"/>
              </a:rPr>
              <a:t>za</a:t>
            </a:r>
            <a:r>
              <a:rPr lang="en-US" dirty="0">
                <a:latin typeface="+mj-lt"/>
                <a:cs typeface="Calibri" panose="020F0502020204030204" pitchFamily="34" charset="0"/>
              </a:rPr>
              <a:t> 60 </a:t>
            </a:r>
            <a:r>
              <a:rPr lang="en-US" dirty="0" err="1">
                <a:latin typeface="+mj-lt"/>
                <a:cs typeface="Calibri" panose="020F0502020204030204" pitchFamily="34" charset="0"/>
              </a:rPr>
              <a:t>minuta</a:t>
            </a:r>
            <a:r>
              <a:rPr lang="en-US" dirty="0">
                <a:latin typeface="+mj-lt"/>
                <a:cs typeface="Calibri" panose="020F0502020204030204" pitchFamily="34" charset="0"/>
              </a:rPr>
              <a:t> </a:t>
            </a:r>
            <a:r>
              <a:rPr lang="en-US" dirty="0" err="1">
                <a:latin typeface="+mj-lt"/>
                <a:cs typeface="Calibri" panose="020F0502020204030204" pitchFamily="34" charset="0"/>
              </a:rPr>
              <a:t>i</a:t>
            </a:r>
            <a:r>
              <a:rPr lang="en-US" dirty="0">
                <a:latin typeface="+mj-lt"/>
                <a:cs typeface="Calibri" panose="020F0502020204030204" pitchFamily="34" charset="0"/>
              </a:rPr>
              <a:t> </a:t>
            </a:r>
            <a:r>
              <a:rPr lang="en-US" dirty="0" err="1">
                <a:latin typeface="+mj-lt"/>
                <a:cs typeface="Calibri" panose="020F0502020204030204" pitchFamily="34" charset="0"/>
              </a:rPr>
              <a:t>ako</a:t>
            </a:r>
            <a:r>
              <a:rPr lang="en-US" dirty="0">
                <a:latin typeface="+mj-lt"/>
                <a:cs typeface="Calibri" panose="020F0502020204030204" pitchFamily="34" charset="0"/>
              </a:rPr>
              <a:t> </a:t>
            </a:r>
            <a:r>
              <a:rPr lang="en-US" dirty="0" err="1">
                <a:latin typeface="+mj-lt"/>
                <a:cs typeface="Calibri" panose="020F0502020204030204" pitchFamily="34" charset="0"/>
              </a:rPr>
              <a:t>vam</a:t>
            </a:r>
            <a:r>
              <a:rPr lang="en-US" dirty="0">
                <a:latin typeface="+mj-lt"/>
                <a:cs typeface="Calibri" panose="020F0502020204030204" pitchFamily="34" charset="0"/>
              </a:rPr>
              <a:t> je </a:t>
            </a:r>
            <a:r>
              <a:rPr lang="en-US" dirty="0" err="1">
                <a:latin typeface="+mj-lt"/>
                <a:cs typeface="Calibri" panose="020F0502020204030204" pitchFamily="34" charset="0"/>
              </a:rPr>
              <a:t>poznato</a:t>
            </a:r>
            <a:r>
              <a:rPr lang="en-US" dirty="0">
                <a:latin typeface="+mj-lt"/>
                <a:cs typeface="Calibri" panose="020F0502020204030204" pitchFamily="34" charset="0"/>
              </a:rPr>
              <a:t> da se </a:t>
            </a:r>
            <a:r>
              <a:rPr lang="en-US" dirty="0" err="1">
                <a:latin typeface="+mj-lt"/>
                <a:cs typeface="Calibri" panose="020F0502020204030204" pitchFamily="34" charset="0"/>
              </a:rPr>
              <a:t>popunjenost</a:t>
            </a:r>
            <a:r>
              <a:rPr lang="en-US" dirty="0">
                <a:latin typeface="+mj-lt"/>
                <a:cs typeface="Calibri" panose="020F0502020204030204" pitchFamily="34" charset="0"/>
              </a:rPr>
              <a:t> </a:t>
            </a:r>
            <a:r>
              <a:rPr lang="en-US" dirty="0" err="1">
                <a:latin typeface="+mj-lt"/>
                <a:cs typeface="Calibri" panose="020F0502020204030204" pitchFamily="34" charset="0"/>
              </a:rPr>
              <a:t>epruvete</a:t>
            </a:r>
            <a:r>
              <a:rPr lang="en-US" dirty="0">
                <a:latin typeface="+mj-lt"/>
                <a:cs typeface="Calibri" panose="020F0502020204030204" pitchFamily="34" charset="0"/>
              </a:rPr>
              <a:t> </a:t>
            </a:r>
            <a:r>
              <a:rPr lang="en-US" dirty="0" err="1">
                <a:latin typeface="+mj-lt"/>
                <a:cs typeface="Calibri" panose="020F0502020204030204" pitchFamily="34" charset="0"/>
              </a:rPr>
              <a:t>duplira</a:t>
            </a:r>
            <a:r>
              <a:rPr lang="en-US" dirty="0">
                <a:latin typeface="+mj-lt"/>
                <a:cs typeface="Calibri" panose="020F0502020204030204" pitchFamily="34" charset="0"/>
              </a:rPr>
              <a:t> </a:t>
            </a:r>
            <a:r>
              <a:rPr lang="en-US" dirty="0" err="1">
                <a:latin typeface="+mj-lt"/>
                <a:cs typeface="Calibri" panose="020F0502020204030204" pitchFamily="34" charset="0"/>
              </a:rPr>
              <a:t>iz</a:t>
            </a:r>
            <a:r>
              <a:rPr lang="en-US" dirty="0">
                <a:latin typeface="+mj-lt"/>
                <a:cs typeface="Calibri" panose="020F0502020204030204" pitchFamily="34" charset="0"/>
              </a:rPr>
              <a:t> </a:t>
            </a:r>
            <a:r>
              <a:rPr lang="en-US" dirty="0" err="1">
                <a:latin typeface="+mj-lt"/>
                <a:cs typeface="Calibri" panose="020F0502020204030204" pitchFamily="34" charset="0"/>
              </a:rPr>
              <a:t>minuta</a:t>
            </a:r>
            <a:r>
              <a:rPr lang="en-US" dirty="0">
                <a:latin typeface="+mj-lt"/>
                <a:cs typeface="Calibri" panose="020F0502020204030204" pitchFamily="34" charset="0"/>
              </a:rPr>
              <a:t> u </a:t>
            </a:r>
            <a:r>
              <a:rPr lang="en-US" dirty="0" err="1">
                <a:latin typeface="+mj-lt"/>
                <a:cs typeface="Calibri" panose="020F0502020204030204" pitchFamily="34" charset="0"/>
              </a:rPr>
              <a:t>minut</a:t>
            </a:r>
            <a:r>
              <a:rPr lang="en-US" dirty="0">
                <a:latin typeface="+mj-lt"/>
                <a:cs typeface="Calibri" panose="020F0502020204030204" pitchFamily="34" charset="0"/>
              </a:rPr>
              <a:t>, </a:t>
            </a:r>
            <a:r>
              <a:rPr lang="en-US" dirty="0" err="1">
                <a:latin typeface="+mj-lt"/>
                <a:cs typeface="Calibri" panose="020F0502020204030204" pitchFamily="34" charset="0"/>
              </a:rPr>
              <a:t>onda</a:t>
            </a:r>
            <a:r>
              <a:rPr lang="en-US" dirty="0">
                <a:latin typeface="+mj-lt"/>
                <a:cs typeface="Calibri" panose="020F0502020204030204" pitchFamily="34" charset="0"/>
              </a:rPr>
              <a:t> </a:t>
            </a:r>
            <a:r>
              <a:rPr lang="en-US" dirty="0" err="1">
                <a:latin typeface="+mj-lt"/>
                <a:cs typeface="Calibri" panose="020F0502020204030204" pitchFamily="34" charset="0"/>
              </a:rPr>
              <a:t>možete</a:t>
            </a:r>
            <a:r>
              <a:rPr lang="en-US" dirty="0">
                <a:latin typeface="+mj-lt"/>
                <a:cs typeface="Calibri" panose="020F0502020204030204" pitchFamily="34" charset="0"/>
              </a:rPr>
              <a:t> da </a:t>
            </a:r>
            <a:r>
              <a:rPr lang="en-US" dirty="0" err="1">
                <a:latin typeface="+mj-lt"/>
                <a:cs typeface="Calibri" panose="020F0502020204030204" pitchFamily="34" charset="0"/>
              </a:rPr>
              <a:t>zaključite</a:t>
            </a:r>
            <a:r>
              <a:rPr lang="en-US" dirty="0">
                <a:latin typeface="+mj-lt"/>
                <a:cs typeface="Calibri" panose="020F0502020204030204" pitchFamily="34" charset="0"/>
              </a:rPr>
              <a:t> da je u 59. </a:t>
            </a:r>
            <a:r>
              <a:rPr lang="en-US" dirty="0" err="1">
                <a:latin typeface="+mj-lt"/>
                <a:cs typeface="Calibri" panose="020F0502020204030204" pitchFamily="34" charset="0"/>
              </a:rPr>
              <a:t>minutu</a:t>
            </a:r>
            <a:r>
              <a:rPr lang="en-US" dirty="0">
                <a:latin typeface="+mj-lt"/>
                <a:cs typeface="Calibri" panose="020F0502020204030204" pitchFamily="34" charset="0"/>
              </a:rPr>
              <a:t> </a:t>
            </a:r>
            <a:r>
              <a:rPr lang="en-US" dirty="0" err="1">
                <a:latin typeface="+mj-lt"/>
                <a:cs typeface="Calibri" panose="020F0502020204030204" pitchFamily="34" charset="0"/>
              </a:rPr>
              <a:t>epruveta</a:t>
            </a:r>
            <a:r>
              <a:rPr lang="en-US" dirty="0">
                <a:latin typeface="+mj-lt"/>
                <a:cs typeface="Calibri" panose="020F0502020204030204" pitchFamily="34" charset="0"/>
              </a:rPr>
              <a:t> </a:t>
            </a:r>
            <a:r>
              <a:rPr lang="en-US" dirty="0" err="1">
                <a:latin typeface="+mj-lt"/>
                <a:cs typeface="Calibri" panose="020F0502020204030204" pitchFamily="34" charset="0"/>
              </a:rPr>
              <a:t>bila</a:t>
            </a:r>
            <a:r>
              <a:rPr lang="en-US" dirty="0">
                <a:latin typeface="+mj-lt"/>
                <a:cs typeface="Calibri" panose="020F0502020204030204" pitchFamily="34" charset="0"/>
              </a:rPr>
              <a:t> </a:t>
            </a:r>
            <a:r>
              <a:rPr lang="en-US" dirty="0" err="1">
                <a:latin typeface="+mj-lt"/>
                <a:cs typeface="Calibri" panose="020F0502020204030204" pitchFamily="34" charset="0"/>
              </a:rPr>
              <a:t>popunjena</a:t>
            </a:r>
            <a:r>
              <a:rPr lang="en-US" dirty="0">
                <a:latin typeface="+mj-lt"/>
                <a:cs typeface="Calibri" panose="020F0502020204030204" pitchFamily="34" charset="0"/>
              </a:rPr>
              <a:t> do </a:t>
            </a:r>
            <a:r>
              <a:rPr lang="en-US" dirty="0" err="1">
                <a:latin typeface="+mj-lt"/>
                <a:cs typeface="Calibri" panose="020F0502020204030204" pitchFamily="34" charset="0"/>
              </a:rPr>
              <a:t>pola</a:t>
            </a:r>
            <a:r>
              <a:rPr lang="en-US" dirty="0">
                <a:latin typeface="+mj-lt"/>
                <a:cs typeface="Calibri" panose="020F0502020204030204" pitchFamily="34" charset="0"/>
              </a:rPr>
              <a:t>. To je </a:t>
            </a:r>
            <a:r>
              <a:rPr lang="en-US" dirty="0" err="1">
                <a:latin typeface="+mj-lt"/>
                <a:cs typeface="Calibri" panose="020F0502020204030204" pitchFamily="34" charset="0"/>
              </a:rPr>
              <a:t>trenutak</a:t>
            </a:r>
            <a:r>
              <a:rPr lang="en-US" dirty="0">
                <a:latin typeface="+mj-lt"/>
                <a:cs typeface="Calibri" panose="020F0502020204030204" pitchFamily="34" charset="0"/>
              </a:rPr>
              <a:t> u </a:t>
            </a:r>
            <a:r>
              <a:rPr lang="en-US" dirty="0" err="1">
                <a:latin typeface="+mj-lt"/>
                <a:cs typeface="Calibri" panose="020F0502020204030204" pitchFamily="34" charset="0"/>
              </a:rPr>
              <a:t>kojem</a:t>
            </a:r>
            <a:r>
              <a:rPr lang="en-US" dirty="0">
                <a:latin typeface="+mj-lt"/>
                <a:cs typeface="Calibri" panose="020F0502020204030204" pitchFamily="34" charset="0"/>
              </a:rPr>
              <a:t> </a:t>
            </a:r>
            <a:r>
              <a:rPr lang="en-US" dirty="0" err="1">
                <a:latin typeface="+mj-lt"/>
                <a:cs typeface="Calibri" panose="020F0502020204030204" pitchFamily="34" charset="0"/>
              </a:rPr>
              <a:t>će</a:t>
            </a:r>
            <a:r>
              <a:rPr lang="en-US" dirty="0">
                <a:latin typeface="+mj-lt"/>
                <a:cs typeface="Calibri" panose="020F0502020204030204" pitchFamily="34" charset="0"/>
              </a:rPr>
              <a:t> </a:t>
            </a:r>
            <a:r>
              <a:rPr lang="en-US" dirty="0" err="1">
                <a:latin typeface="+mj-lt"/>
                <a:cs typeface="Calibri" panose="020F0502020204030204" pitchFamily="34" charset="0"/>
              </a:rPr>
              <a:t>dve</a:t>
            </a:r>
            <a:r>
              <a:rPr lang="en-US" dirty="0">
                <a:latin typeface="+mj-lt"/>
                <a:cs typeface="Calibri" panose="020F0502020204030204" pitchFamily="34" charset="0"/>
              </a:rPr>
              <a:t> </a:t>
            </a:r>
            <a:r>
              <a:rPr lang="en-US" dirty="0" err="1">
                <a:latin typeface="+mj-lt"/>
                <a:cs typeface="Calibri" panose="020F0502020204030204" pitchFamily="34" charset="0"/>
              </a:rPr>
              <a:t>amebe</a:t>
            </a:r>
            <a:r>
              <a:rPr lang="en-US" dirty="0">
                <a:latin typeface="+mj-lt"/>
                <a:cs typeface="Calibri" panose="020F0502020204030204" pitchFamily="34" charset="0"/>
              </a:rPr>
              <a:t> </a:t>
            </a:r>
            <a:r>
              <a:rPr lang="en-US" dirty="0" err="1">
                <a:latin typeface="+mj-lt"/>
                <a:cs typeface="Calibri" panose="020F0502020204030204" pitchFamily="34" charset="0"/>
              </a:rPr>
              <a:t>epruvetu</a:t>
            </a:r>
            <a:r>
              <a:rPr lang="en-US" dirty="0">
                <a:latin typeface="+mj-lt"/>
                <a:cs typeface="Calibri" panose="020F0502020204030204" pitchFamily="34" charset="0"/>
              </a:rPr>
              <a:t> </a:t>
            </a:r>
            <a:r>
              <a:rPr lang="en-US" dirty="0" err="1">
                <a:latin typeface="+mj-lt"/>
                <a:cs typeface="Calibri" panose="020F0502020204030204" pitchFamily="34" charset="0"/>
              </a:rPr>
              <a:t>popuniti</a:t>
            </a:r>
            <a:r>
              <a:rPr lang="en-US" dirty="0">
                <a:latin typeface="+mj-lt"/>
                <a:cs typeface="Calibri" panose="020F0502020204030204" pitchFamily="34" charset="0"/>
              </a:rPr>
              <a:t> u </a:t>
            </a:r>
            <a:r>
              <a:rPr lang="en-US" dirty="0" err="1">
                <a:latin typeface="+mj-lt"/>
                <a:cs typeface="Calibri" panose="020F0502020204030204" pitchFamily="34" charset="0"/>
              </a:rPr>
              <a:t>celosti</a:t>
            </a:r>
            <a:r>
              <a:rPr lang="en-US" dirty="0">
                <a:latin typeface="+mj-lt"/>
                <a:cs typeface="Calibri" panose="020F0502020204030204" pitchFamily="34" charset="0"/>
              </a:rPr>
              <a:t>.</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673446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cs typeface="Calibri" panose="020F0502020204030204" pitchFamily="34" charset="0"/>
              </a:rPr>
              <a:t>Na primer: </a:t>
            </a:r>
            <a:endParaRPr lang="en-US" dirty="0">
              <a:cs typeface="Calibri" panose="020F0502020204030204" pitchFamily="34" charset="0"/>
            </a:endParaRPr>
          </a:p>
        </p:txBody>
      </p:sp>
      <p:sp>
        <p:nvSpPr>
          <p:cNvPr id="3" name="Content Placeholder 2"/>
          <p:cNvSpPr>
            <a:spLocks noGrp="1"/>
          </p:cNvSpPr>
          <p:nvPr>
            <p:ph idx="1"/>
          </p:nvPr>
        </p:nvSpPr>
        <p:spPr/>
        <p:txBody>
          <a:bodyPr>
            <a:normAutofit/>
          </a:bodyPr>
          <a:lstStyle/>
          <a:p>
            <a:pPr fontAlgn="base"/>
            <a:r>
              <a:rPr lang="en-US" dirty="0">
                <a:latin typeface="+mj-lt"/>
                <a:cs typeface="Calibri" panose="020F0502020204030204" pitchFamily="34" charset="0"/>
              </a:rPr>
              <a:t>U </a:t>
            </a:r>
            <a:r>
              <a:rPr lang="en-US" dirty="0" err="1">
                <a:latin typeface="+mj-lt"/>
                <a:cs typeface="Calibri" panose="020F0502020204030204" pitchFamily="34" charset="0"/>
              </a:rPr>
              <a:t>gradu</a:t>
            </a:r>
            <a:r>
              <a:rPr lang="en-US" dirty="0">
                <a:latin typeface="+mj-lt"/>
                <a:cs typeface="Calibri" panose="020F0502020204030204" pitchFamily="34" charset="0"/>
              </a:rPr>
              <a:t> </a:t>
            </a:r>
            <a:r>
              <a:rPr lang="en-US" dirty="0" err="1">
                <a:latin typeface="+mj-lt"/>
                <a:cs typeface="Calibri" panose="020F0502020204030204" pitchFamily="34" charset="0"/>
              </a:rPr>
              <a:t>postoje</a:t>
            </a:r>
            <a:r>
              <a:rPr lang="en-US" dirty="0">
                <a:latin typeface="+mj-lt"/>
                <a:cs typeface="Calibri" panose="020F0502020204030204" pitchFamily="34" charset="0"/>
              </a:rPr>
              <a:t> </a:t>
            </a:r>
            <a:r>
              <a:rPr lang="en-US" dirty="0" err="1">
                <a:latin typeface="+mj-lt"/>
                <a:cs typeface="Calibri" panose="020F0502020204030204" pitchFamily="34" charset="0"/>
              </a:rPr>
              <a:t>dve</a:t>
            </a:r>
            <a:r>
              <a:rPr lang="en-US" dirty="0">
                <a:latin typeface="+mj-lt"/>
                <a:cs typeface="Calibri" panose="020F0502020204030204" pitchFamily="34" charset="0"/>
              </a:rPr>
              <a:t> </a:t>
            </a:r>
            <a:r>
              <a:rPr lang="en-US" dirty="0" err="1">
                <a:latin typeface="+mj-lt"/>
                <a:cs typeface="Calibri" panose="020F0502020204030204" pitchFamily="34" charset="0"/>
              </a:rPr>
              <a:t>bolnice</a:t>
            </a:r>
            <a:r>
              <a:rPr lang="en-US" dirty="0">
                <a:latin typeface="+mj-lt"/>
                <a:cs typeface="Calibri" panose="020F0502020204030204" pitchFamily="34" charset="0"/>
              </a:rPr>
              <a:t>: </a:t>
            </a:r>
            <a:r>
              <a:rPr lang="en-US" dirty="0" err="1">
                <a:latin typeface="+mj-lt"/>
                <a:cs typeface="Calibri" panose="020F0502020204030204" pitchFamily="34" charset="0"/>
              </a:rPr>
              <a:t>velika</a:t>
            </a:r>
            <a:r>
              <a:rPr lang="en-US" dirty="0">
                <a:latin typeface="+mj-lt"/>
                <a:cs typeface="Calibri" panose="020F0502020204030204" pitchFamily="34" charset="0"/>
              </a:rPr>
              <a:t> </a:t>
            </a:r>
            <a:r>
              <a:rPr lang="en-US" dirty="0" err="1">
                <a:latin typeface="+mj-lt"/>
                <a:cs typeface="Calibri" panose="020F0502020204030204" pitchFamily="34" charset="0"/>
              </a:rPr>
              <a:t>i</a:t>
            </a:r>
            <a:r>
              <a:rPr lang="en-US" dirty="0">
                <a:latin typeface="+mj-lt"/>
                <a:cs typeface="Calibri" panose="020F0502020204030204" pitchFamily="34" charset="0"/>
              </a:rPr>
              <a:t> mala. </a:t>
            </a:r>
            <a:r>
              <a:rPr lang="en-US" dirty="0" err="1">
                <a:latin typeface="+mj-lt"/>
                <a:cs typeface="Calibri" panose="020F0502020204030204" pitchFamily="34" charset="0"/>
              </a:rPr>
              <a:t>Pretpostavimo</a:t>
            </a:r>
            <a:r>
              <a:rPr lang="en-US" dirty="0">
                <a:latin typeface="+mj-lt"/>
                <a:cs typeface="Calibri" panose="020F0502020204030204" pitchFamily="34" charset="0"/>
              </a:rPr>
              <a:t> da se u tom </a:t>
            </a:r>
            <a:r>
              <a:rPr lang="en-US" dirty="0" err="1">
                <a:latin typeface="+mj-lt"/>
                <a:cs typeface="Calibri" panose="020F0502020204030204" pitchFamily="34" charset="0"/>
              </a:rPr>
              <a:t>gradu</a:t>
            </a:r>
            <a:r>
              <a:rPr lang="en-US" dirty="0">
                <a:latin typeface="+mj-lt"/>
                <a:cs typeface="Calibri" panose="020F0502020204030204" pitchFamily="34" charset="0"/>
              </a:rPr>
              <a:t> </a:t>
            </a:r>
            <a:r>
              <a:rPr lang="en-US" dirty="0" err="1">
                <a:latin typeface="+mj-lt"/>
                <a:cs typeface="Calibri" panose="020F0502020204030204" pitchFamily="34" charset="0"/>
              </a:rPr>
              <a:t>svake</a:t>
            </a:r>
            <a:r>
              <a:rPr lang="en-US" dirty="0">
                <a:latin typeface="+mj-lt"/>
                <a:cs typeface="Calibri" panose="020F0502020204030204" pitchFamily="34" charset="0"/>
              </a:rPr>
              <a:t> </a:t>
            </a:r>
            <a:r>
              <a:rPr lang="en-US" dirty="0" err="1">
                <a:latin typeface="+mj-lt"/>
                <a:cs typeface="Calibri" panose="020F0502020204030204" pitchFamily="34" charset="0"/>
              </a:rPr>
              <a:t>godine</a:t>
            </a:r>
            <a:r>
              <a:rPr lang="en-US" dirty="0">
                <a:latin typeface="+mj-lt"/>
                <a:cs typeface="Calibri" panose="020F0502020204030204" pitchFamily="34" charset="0"/>
              </a:rPr>
              <a:t> </a:t>
            </a:r>
            <a:r>
              <a:rPr lang="en-US" dirty="0" err="1">
                <a:latin typeface="+mj-lt"/>
                <a:cs typeface="Calibri" panose="020F0502020204030204" pitchFamily="34" charset="0"/>
              </a:rPr>
              <a:t>rodi</a:t>
            </a:r>
            <a:r>
              <a:rPr lang="en-US" dirty="0">
                <a:latin typeface="+mj-lt"/>
                <a:cs typeface="Calibri" panose="020F0502020204030204" pitchFamily="34" charset="0"/>
              </a:rPr>
              <a:t> </a:t>
            </a:r>
            <a:r>
              <a:rPr lang="en-US" dirty="0" err="1">
                <a:latin typeface="+mj-lt"/>
                <a:cs typeface="Calibri" panose="020F0502020204030204" pitchFamily="34" charset="0"/>
              </a:rPr>
              <a:t>apsolutno</a:t>
            </a:r>
            <a:r>
              <a:rPr lang="en-US" dirty="0">
                <a:latin typeface="+mj-lt"/>
                <a:cs typeface="Calibri" panose="020F0502020204030204" pitchFamily="34" charset="0"/>
              </a:rPr>
              <a:t> </a:t>
            </a:r>
            <a:r>
              <a:rPr lang="en-US" dirty="0" err="1">
                <a:latin typeface="+mj-lt"/>
                <a:cs typeface="Calibri" panose="020F0502020204030204" pitchFamily="34" charset="0"/>
              </a:rPr>
              <a:t>jednak</a:t>
            </a:r>
            <a:r>
              <a:rPr lang="en-US" dirty="0">
                <a:latin typeface="+mj-lt"/>
                <a:cs typeface="Calibri" panose="020F0502020204030204" pitchFamily="34" charset="0"/>
              </a:rPr>
              <a:t> </a:t>
            </a:r>
            <a:r>
              <a:rPr lang="en-US" dirty="0" err="1">
                <a:latin typeface="+mj-lt"/>
                <a:cs typeface="Calibri" panose="020F0502020204030204" pitchFamily="34" charset="0"/>
              </a:rPr>
              <a:t>broj</a:t>
            </a:r>
            <a:r>
              <a:rPr lang="en-US" dirty="0">
                <a:latin typeface="+mj-lt"/>
                <a:cs typeface="Calibri" panose="020F0502020204030204" pitchFamily="34" charset="0"/>
              </a:rPr>
              <a:t> </a:t>
            </a:r>
            <a:r>
              <a:rPr lang="en-US" dirty="0" err="1">
                <a:latin typeface="+mj-lt"/>
                <a:cs typeface="Calibri" panose="020F0502020204030204" pitchFamily="34" charset="0"/>
              </a:rPr>
              <a:t>dečaka</a:t>
            </a:r>
            <a:r>
              <a:rPr lang="en-US" dirty="0">
                <a:latin typeface="+mj-lt"/>
                <a:cs typeface="Calibri" panose="020F0502020204030204" pitchFamily="34" charset="0"/>
              </a:rPr>
              <a:t> </a:t>
            </a:r>
            <a:r>
              <a:rPr lang="en-US" dirty="0" err="1">
                <a:latin typeface="+mj-lt"/>
                <a:cs typeface="Calibri" panose="020F0502020204030204" pitchFamily="34" charset="0"/>
              </a:rPr>
              <a:t>i</a:t>
            </a:r>
            <a:r>
              <a:rPr lang="en-US" dirty="0">
                <a:latin typeface="+mj-lt"/>
                <a:cs typeface="Calibri" panose="020F0502020204030204" pitchFamily="34" charset="0"/>
              </a:rPr>
              <a:t> </a:t>
            </a:r>
            <a:r>
              <a:rPr lang="en-US" dirty="0" err="1">
                <a:latin typeface="+mj-lt"/>
                <a:cs typeface="Calibri" panose="020F0502020204030204" pitchFamily="34" charset="0"/>
              </a:rPr>
              <a:t>devojčica</a:t>
            </a:r>
            <a:r>
              <a:rPr lang="en-US" dirty="0">
                <a:latin typeface="+mj-lt"/>
                <a:cs typeface="Calibri" panose="020F0502020204030204" pitchFamily="34" charset="0"/>
              </a:rPr>
              <a:t>. U </a:t>
            </a:r>
            <a:r>
              <a:rPr lang="en-US" dirty="0" err="1">
                <a:latin typeface="+mj-lt"/>
                <a:cs typeface="Calibri" panose="020F0502020204030204" pitchFamily="34" charset="0"/>
              </a:rPr>
              <a:t>kojoj</a:t>
            </a:r>
            <a:r>
              <a:rPr lang="en-US" dirty="0">
                <a:latin typeface="+mj-lt"/>
                <a:cs typeface="Calibri" panose="020F0502020204030204" pitchFamily="34" charset="0"/>
              </a:rPr>
              <a:t> </a:t>
            </a:r>
            <a:r>
              <a:rPr lang="en-US" dirty="0" err="1">
                <a:latin typeface="+mj-lt"/>
                <a:cs typeface="Calibri" panose="020F0502020204030204" pitchFamily="34" charset="0"/>
              </a:rPr>
              <a:t>bolnici</a:t>
            </a:r>
            <a:r>
              <a:rPr lang="en-US" dirty="0">
                <a:latin typeface="+mj-lt"/>
                <a:cs typeface="Calibri" panose="020F0502020204030204" pitchFamily="34" charset="0"/>
              </a:rPr>
              <a:t> je </a:t>
            </a:r>
            <a:r>
              <a:rPr lang="en-US" dirty="0" err="1">
                <a:latin typeface="+mj-lt"/>
                <a:cs typeface="Calibri" panose="020F0502020204030204" pitchFamily="34" charset="0"/>
              </a:rPr>
              <a:t>verovatnije</a:t>
            </a:r>
            <a:r>
              <a:rPr lang="en-US" dirty="0">
                <a:latin typeface="+mj-lt"/>
                <a:cs typeface="Calibri" panose="020F0502020204030204" pitchFamily="34" charset="0"/>
              </a:rPr>
              <a:t> da se, u </a:t>
            </a:r>
            <a:r>
              <a:rPr lang="en-US" dirty="0" err="1">
                <a:latin typeface="+mj-lt"/>
                <a:cs typeface="Calibri" panose="020F0502020204030204" pitchFamily="34" charset="0"/>
              </a:rPr>
              <a:t>bilo</a:t>
            </a:r>
            <a:r>
              <a:rPr lang="en-US" dirty="0">
                <a:latin typeface="+mj-lt"/>
                <a:cs typeface="Calibri" panose="020F0502020204030204" pitchFamily="34" charset="0"/>
              </a:rPr>
              <a:t> </a:t>
            </a:r>
            <a:r>
              <a:rPr lang="en-US" dirty="0" err="1">
                <a:latin typeface="+mj-lt"/>
                <a:cs typeface="Calibri" panose="020F0502020204030204" pitchFamily="34" charset="0"/>
              </a:rPr>
              <a:t>kom</a:t>
            </a:r>
            <a:r>
              <a:rPr lang="en-US" dirty="0">
                <a:latin typeface="+mj-lt"/>
                <a:cs typeface="Calibri" panose="020F0502020204030204" pitchFamily="34" charset="0"/>
              </a:rPr>
              <a:t> </a:t>
            </a:r>
            <a:r>
              <a:rPr lang="en-US" dirty="0" err="1">
                <a:latin typeface="+mj-lt"/>
                <a:cs typeface="Calibri" panose="020F0502020204030204" pitchFamily="34" charset="0"/>
              </a:rPr>
              <a:t>danu</a:t>
            </a:r>
            <a:r>
              <a:rPr lang="en-US" dirty="0">
                <a:latin typeface="+mj-lt"/>
                <a:cs typeface="Calibri" panose="020F0502020204030204" pitchFamily="34" charset="0"/>
              </a:rPr>
              <a:t> u </a:t>
            </a:r>
            <a:r>
              <a:rPr lang="en-US" dirty="0" err="1">
                <a:latin typeface="+mj-lt"/>
                <a:cs typeface="Calibri" panose="020F0502020204030204" pitchFamily="34" charset="0"/>
              </a:rPr>
              <a:t>godini</a:t>
            </a:r>
            <a:r>
              <a:rPr lang="en-US" dirty="0">
                <a:latin typeface="+mj-lt"/>
                <a:cs typeface="Calibri" panose="020F0502020204030204" pitchFamily="34" charset="0"/>
              </a:rPr>
              <a:t>, </a:t>
            </a:r>
            <a:r>
              <a:rPr lang="en-US" dirty="0" err="1">
                <a:latin typeface="+mj-lt"/>
                <a:cs typeface="Calibri" panose="020F0502020204030204" pitchFamily="34" charset="0"/>
              </a:rPr>
              <a:t>rodi</a:t>
            </a:r>
            <a:r>
              <a:rPr lang="en-US" dirty="0">
                <a:latin typeface="+mj-lt"/>
                <a:cs typeface="Calibri" panose="020F0502020204030204" pitchFamily="34" charset="0"/>
              </a:rPr>
              <a:t> </a:t>
            </a:r>
            <a:r>
              <a:rPr lang="en-US" dirty="0" err="1">
                <a:latin typeface="+mj-lt"/>
                <a:cs typeface="Calibri" panose="020F0502020204030204" pitchFamily="34" charset="0"/>
              </a:rPr>
              <a:t>jednak</a:t>
            </a:r>
            <a:r>
              <a:rPr lang="en-US" dirty="0">
                <a:latin typeface="+mj-lt"/>
                <a:cs typeface="Calibri" panose="020F0502020204030204" pitchFamily="34" charset="0"/>
              </a:rPr>
              <a:t> </a:t>
            </a:r>
            <a:r>
              <a:rPr lang="en-US" dirty="0" err="1">
                <a:latin typeface="+mj-lt"/>
                <a:cs typeface="Calibri" panose="020F0502020204030204" pitchFamily="34" charset="0"/>
              </a:rPr>
              <a:t>broj</a:t>
            </a:r>
            <a:r>
              <a:rPr lang="en-US" dirty="0">
                <a:latin typeface="+mj-lt"/>
                <a:cs typeface="Calibri" panose="020F0502020204030204" pitchFamily="34" charset="0"/>
              </a:rPr>
              <a:t> </a:t>
            </a:r>
            <a:r>
              <a:rPr lang="en-US" dirty="0" err="1">
                <a:latin typeface="+mj-lt"/>
                <a:cs typeface="Calibri" panose="020F0502020204030204" pitchFamily="34" charset="0"/>
              </a:rPr>
              <a:t>dečaka</a:t>
            </a:r>
            <a:r>
              <a:rPr lang="en-US" dirty="0">
                <a:latin typeface="+mj-lt"/>
                <a:cs typeface="Calibri" panose="020F0502020204030204" pitchFamily="34" charset="0"/>
              </a:rPr>
              <a:t> </a:t>
            </a:r>
            <a:r>
              <a:rPr lang="en-US" dirty="0" err="1">
                <a:latin typeface="+mj-lt"/>
                <a:cs typeface="Calibri" panose="020F0502020204030204" pitchFamily="34" charset="0"/>
              </a:rPr>
              <a:t>i</a:t>
            </a:r>
            <a:r>
              <a:rPr lang="en-US" dirty="0">
                <a:latin typeface="+mj-lt"/>
                <a:cs typeface="Calibri" panose="020F0502020204030204" pitchFamily="34" charset="0"/>
              </a:rPr>
              <a:t> </a:t>
            </a:r>
            <a:r>
              <a:rPr lang="en-US" dirty="0" err="1">
                <a:latin typeface="+mj-lt"/>
                <a:cs typeface="Calibri" panose="020F0502020204030204" pitchFamily="34" charset="0"/>
              </a:rPr>
              <a:t>devojčica</a:t>
            </a:r>
            <a:r>
              <a:rPr lang="en-US" dirty="0">
                <a:latin typeface="+mj-lt"/>
                <a:cs typeface="Calibri" panose="020F0502020204030204" pitchFamily="34" charset="0"/>
              </a:rPr>
              <a:t>?</a:t>
            </a:r>
          </a:p>
          <a:p>
            <a:pPr fontAlgn="base"/>
            <a:r>
              <a:rPr lang="en-US" dirty="0">
                <a:latin typeface="+mj-lt"/>
                <a:cs typeface="Calibri" panose="020F0502020204030204" pitchFamily="34" charset="0"/>
              </a:rPr>
              <a:t>A. U </a:t>
            </a:r>
            <a:r>
              <a:rPr lang="en-US" dirty="0" err="1">
                <a:latin typeface="+mj-lt"/>
                <a:cs typeface="Calibri" panose="020F0502020204030204" pitchFamily="34" charset="0"/>
              </a:rPr>
              <a:t>velikoj</a:t>
            </a:r>
            <a:endParaRPr lang="en-US" dirty="0">
              <a:latin typeface="+mj-lt"/>
              <a:cs typeface="Calibri" panose="020F0502020204030204" pitchFamily="34" charset="0"/>
            </a:endParaRPr>
          </a:p>
          <a:p>
            <a:pPr fontAlgn="base"/>
            <a:r>
              <a:rPr lang="en-US" dirty="0">
                <a:latin typeface="+mj-lt"/>
                <a:cs typeface="Calibri" panose="020F0502020204030204" pitchFamily="34" charset="0"/>
              </a:rPr>
              <a:t>B. U </a:t>
            </a:r>
            <a:r>
              <a:rPr lang="en-US" dirty="0" err="1">
                <a:latin typeface="+mj-lt"/>
                <a:cs typeface="Calibri" panose="020F0502020204030204" pitchFamily="34" charset="0"/>
              </a:rPr>
              <a:t>maloj</a:t>
            </a:r>
            <a:endParaRPr lang="en-US" dirty="0">
              <a:latin typeface="+mj-lt"/>
              <a:cs typeface="Calibri" panose="020F0502020204030204" pitchFamily="34" charset="0"/>
            </a:endParaRPr>
          </a:p>
          <a:p>
            <a:pPr fontAlgn="base"/>
            <a:r>
              <a:rPr lang="en-US" dirty="0">
                <a:latin typeface="+mj-lt"/>
                <a:cs typeface="Calibri" panose="020F0502020204030204" pitchFamily="34" charset="0"/>
              </a:rPr>
              <a:t>C. </a:t>
            </a:r>
            <a:r>
              <a:rPr lang="en-US" dirty="0" err="1">
                <a:latin typeface="+mj-lt"/>
                <a:cs typeface="Calibri" panose="020F0502020204030204" pitchFamily="34" charset="0"/>
              </a:rPr>
              <a:t>Verovatnoća</a:t>
            </a:r>
            <a:r>
              <a:rPr lang="en-US" dirty="0">
                <a:latin typeface="+mj-lt"/>
                <a:cs typeface="Calibri" panose="020F0502020204030204" pitchFamily="34" charset="0"/>
              </a:rPr>
              <a:t> je </a:t>
            </a:r>
            <a:r>
              <a:rPr lang="en-US" dirty="0" err="1">
                <a:latin typeface="+mj-lt"/>
                <a:cs typeface="Calibri" panose="020F0502020204030204" pitchFamily="34" charset="0"/>
              </a:rPr>
              <a:t>ista</a:t>
            </a:r>
            <a:r>
              <a:rPr lang="en-US" dirty="0">
                <a:latin typeface="+mj-lt"/>
                <a:cs typeface="Calibri" panose="020F0502020204030204" pitchFamily="34" charset="0"/>
              </a:rPr>
              <a:t> </a:t>
            </a:r>
            <a:r>
              <a:rPr lang="en-US" dirty="0" err="1">
                <a:latin typeface="+mj-lt"/>
                <a:cs typeface="Calibri" panose="020F0502020204030204" pitchFamily="34" charset="0"/>
              </a:rPr>
              <a:t>za</a:t>
            </a:r>
            <a:r>
              <a:rPr lang="en-US" dirty="0">
                <a:latin typeface="+mj-lt"/>
                <a:cs typeface="Calibri" panose="020F0502020204030204" pitchFamily="34" charset="0"/>
              </a:rPr>
              <a:t> </a:t>
            </a:r>
            <a:r>
              <a:rPr lang="en-US" dirty="0" err="1">
                <a:latin typeface="+mj-lt"/>
                <a:cs typeface="Calibri" panose="020F0502020204030204" pitchFamily="34" charset="0"/>
              </a:rPr>
              <a:t>obe</a:t>
            </a:r>
            <a:r>
              <a:rPr lang="en-US" dirty="0">
                <a:latin typeface="+mj-lt"/>
                <a:cs typeface="Calibri" panose="020F0502020204030204" pitchFamily="34" charset="0"/>
              </a:rPr>
              <a:t> </a:t>
            </a:r>
            <a:r>
              <a:rPr lang="en-US" dirty="0" err="1">
                <a:latin typeface="+mj-lt"/>
                <a:cs typeface="Calibri" panose="020F0502020204030204" pitchFamily="34" charset="0"/>
              </a:rPr>
              <a:t>bolnice</a:t>
            </a:r>
            <a:endParaRPr lang="en-US" dirty="0">
              <a:latin typeface="+mj-lt"/>
              <a:cs typeface="Calibri" panose="020F0502020204030204" pitchFamily="34" charset="0"/>
            </a:endParaRPr>
          </a:p>
          <a:p>
            <a:endParaRPr lang="en-US" dirty="0"/>
          </a:p>
        </p:txBody>
      </p:sp>
    </p:spTree>
    <p:extLst>
      <p:ext uri="{BB962C8B-B14F-4D97-AF65-F5344CB8AC3E}">
        <p14:creationId xmlns:p14="http://schemas.microsoft.com/office/powerpoint/2010/main" val="19418724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Latn-RS" dirty="0" smtClean="0">
                <a:latin typeface="+mj-lt"/>
                <a:cs typeface="Calibri" panose="020F0502020204030204" pitchFamily="34" charset="0"/>
              </a:rPr>
              <a:t>V</a:t>
            </a:r>
            <a:r>
              <a:rPr lang="en-US" dirty="0" err="1" smtClean="0">
                <a:latin typeface="+mj-lt"/>
                <a:cs typeface="Calibri" panose="020F0502020204030204" pitchFamily="34" charset="0"/>
              </a:rPr>
              <a:t>eličina</a:t>
            </a:r>
            <a:r>
              <a:rPr lang="en-US" dirty="0" smtClean="0">
                <a:latin typeface="+mj-lt"/>
                <a:cs typeface="Calibri" panose="020F0502020204030204" pitchFamily="34" charset="0"/>
              </a:rPr>
              <a:t> </a:t>
            </a:r>
            <a:r>
              <a:rPr lang="en-US" dirty="0">
                <a:latin typeface="+mj-lt"/>
                <a:cs typeface="Calibri" panose="020F0502020204030204" pitchFamily="34" charset="0"/>
              </a:rPr>
              <a:t>je </a:t>
            </a:r>
            <a:r>
              <a:rPr lang="en-US" dirty="0" err="1" smtClean="0">
                <a:latin typeface="+mj-lt"/>
                <a:cs typeface="Calibri" panose="020F0502020204030204" pitchFamily="34" charset="0"/>
              </a:rPr>
              <a:t>bitna</a:t>
            </a:r>
            <a:r>
              <a:rPr lang="sr-Latn-RS" dirty="0" smtClean="0">
                <a:latin typeface="+mj-lt"/>
                <a:cs typeface="Calibri" panose="020F0502020204030204" pitchFamily="34" charset="0"/>
              </a:rPr>
              <a:t>!!! </a:t>
            </a:r>
            <a:r>
              <a:rPr lang="en-US" dirty="0" err="1" smtClean="0">
                <a:latin typeface="+mj-lt"/>
                <a:cs typeface="Calibri" panose="020F0502020204030204" pitchFamily="34" charset="0"/>
              </a:rPr>
              <a:t>Dok</a:t>
            </a:r>
            <a:r>
              <a:rPr lang="en-US" dirty="0" smtClean="0">
                <a:latin typeface="+mj-lt"/>
                <a:cs typeface="Calibri" panose="020F0502020204030204" pitchFamily="34" charset="0"/>
              </a:rPr>
              <a:t> </a:t>
            </a:r>
            <a:r>
              <a:rPr lang="en-US" dirty="0" err="1">
                <a:latin typeface="+mj-lt"/>
                <a:cs typeface="Calibri" panose="020F0502020204030204" pitchFamily="34" charset="0"/>
              </a:rPr>
              <a:t>mali</a:t>
            </a:r>
            <a:r>
              <a:rPr lang="en-US" dirty="0">
                <a:latin typeface="+mj-lt"/>
                <a:cs typeface="Calibri" panose="020F0502020204030204" pitchFamily="34" charset="0"/>
              </a:rPr>
              <a:t> </a:t>
            </a:r>
            <a:r>
              <a:rPr lang="en-US" dirty="0" err="1">
                <a:latin typeface="+mj-lt"/>
                <a:cs typeface="Calibri" panose="020F0502020204030204" pitchFamily="34" charset="0"/>
              </a:rPr>
              <a:t>uzorak</a:t>
            </a:r>
            <a:r>
              <a:rPr lang="en-US" dirty="0">
                <a:latin typeface="+mj-lt"/>
                <a:cs typeface="Calibri" panose="020F0502020204030204" pitchFamily="34" charset="0"/>
              </a:rPr>
              <a:t> (mala </a:t>
            </a:r>
            <a:r>
              <a:rPr lang="en-US" dirty="0" err="1">
                <a:latin typeface="+mj-lt"/>
                <a:cs typeface="Calibri" panose="020F0502020204030204" pitchFamily="34" charset="0"/>
              </a:rPr>
              <a:t>bolnica</a:t>
            </a:r>
            <a:r>
              <a:rPr lang="en-US" dirty="0">
                <a:latin typeface="+mj-lt"/>
                <a:cs typeface="Calibri" panose="020F0502020204030204" pitchFamily="34" charset="0"/>
              </a:rPr>
              <a:t>) </a:t>
            </a:r>
            <a:r>
              <a:rPr lang="en-US" dirty="0" err="1">
                <a:latin typeface="+mj-lt"/>
                <a:cs typeface="Calibri" panose="020F0502020204030204" pitchFamily="34" charset="0"/>
              </a:rPr>
              <a:t>redovno</a:t>
            </a:r>
            <a:r>
              <a:rPr lang="en-US" dirty="0">
                <a:latin typeface="+mj-lt"/>
                <a:cs typeface="Calibri" panose="020F0502020204030204" pitchFamily="34" charset="0"/>
              </a:rPr>
              <a:t> </a:t>
            </a:r>
            <a:r>
              <a:rPr lang="en-US" dirty="0" err="1">
                <a:latin typeface="+mj-lt"/>
                <a:cs typeface="Calibri" panose="020F0502020204030204" pitchFamily="34" charset="0"/>
              </a:rPr>
              <a:t>generiše</a:t>
            </a:r>
            <a:r>
              <a:rPr lang="en-US" dirty="0">
                <a:latin typeface="+mj-lt"/>
                <a:cs typeface="Calibri" panose="020F0502020204030204" pitchFamily="34" charset="0"/>
              </a:rPr>
              <a:t> </a:t>
            </a:r>
            <a:r>
              <a:rPr lang="en-US" dirty="0" err="1">
                <a:latin typeface="+mj-lt"/>
                <a:cs typeface="Calibri" panose="020F0502020204030204" pitchFamily="34" charset="0"/>
              </a:rPr>
              <a:t>ekstremne</a:t>
            </a:r>
            <a:r>
              <a:rPr lang="en-US" dirty="0">
                <a:latin typeface="+mj-lt"/>
                <a:cs typeface="Calibri" panose="020F0502020204030204" pitchFamily="34" charset="0"/>
              </a:rPr>
              <a:t> </a:t>
            </a:r>
            <a:r>
              <a:rPr lang="en-US" dirty="0" err="1">
                <a:latin typeface="+mj-lt"/>
                <a:cs typeface="Calibri" panose="020F0502020204030204" pitchFamily="34" charset="0"/>
              </a:rPr>
              <a:t>vrednosti</a:t>
            </a:r>
            <a:r>
              <a:rPr lang="en-US" dirty="0">
                <a:latin typeface="+mj-lt"/>
                <a:cs typeface="Calibri" panose="020F0502020204030204" pitchFamily="34" charset="0"/>
              </a:rPr>
              <a:t> </a:t>
            </a:r>
            <a:r>
              <a:rPr lang="en-US" dirty="0" err="1">
                <a:latin typeface="+mj-lt"/>
                <a:cs typeface="Calibri" panose="020F0502020204030204" pitchFamily="34" charset="0"/>
              </a:rPr>
              <a:t>ili</a:t>
            </a:r>
            <a:r>
              <a:rPr lang="en-US" dirty="0">
                <a:latin typeface="+mj-lt"/>
                <a:cs typeface="Calibri" panose="020F0502020204030204" pitchFamily="34" charset="0"/>
              </a:rPr>
              <a:t> </a:t>
            </a:r>
            <a:r>
              <a:rPr lang="en-US" dirty="0" err="1">
                <a:latin typeface="+mj-lt"/>
                <a:cs typeface="Calibri" panose="020F0502020204030204" pitchFamily="34" charset="0"/>
              </a:rPr>
              <a:t>proporcije</a:t>
            </a:r>
            <a:r>
              <a:rPr lang="en-US" dirty="0">
                <a:latin typeface="+mj-lt"/>
                <a:cs typeface="Calibri" panose="020F0502020204030204" pitchFamily="34" charset="0"/>
              </a:rPr>
              <a:t>, </a:t>
            </a:r>
            <a:r>
              <a:rPr lang="en-US" dirty="0" err="1">
                <a:latin typeface="+mj-lt"/>
                <a:cs typeface="Calibri" panose="020F0502020204030204" pitchFamily="34" charset="0"/>
              </a:rPr>
              <a:t>veliki</a:t>
            </a:r>
            <a:r>
              <a:rPr lang="en-US" dirty="0">
                <a:latin typeface="+mj-lt"/>
                <a:cs typeface="Calibri" panose="020F0502020204030204" pitchFamily="34" charset="0"/>
              </a:rPr>
              <a:t> </a:t>
            </a:r>
            <a:r>
              <a:rPr lang="en-US" dirty="0" err="1">
                <a:latin typeface="+mj-lt"/>
                <a:cs typeface="Calibri" panose="020F0502020204030204" pitchFamily="34" charset="0"/>
              </a:rPr>
              <a:t>daleko</a:t>
            </a:r>
            <a:r>
              <a:rPr lang="en-US" dirty="0">
                <a:latin typeface="+mj-lt"/>
                <a:cs typeface="Calibri" panose="020F0502020204030204" pitchFamily="34" charset="0"/>
              </a:rPr>
              <a:t> </a:t>
            </a:r>
            <a:r>
              <a:rPr lang="en-US" dirty="0" err="1">
                <a:latin typeface="+mj-lt"/>
                <a:cs typeface="Calibri" panose="020F0502020204030204" pitchFamily="34" charset="0"/>
              </a:rPr>
              <a:t>vernije</a:t>
            </a:r>
            <a:r>
              <a:rPr lang="en-US" dirty="0">
                <a:latin typeface="+mj-lt"/>
                <a:cs typeface="Calibri" panose="020F0502020204030204" pitchFamily="34" charset="0"/>
              </a:rPr>
              <a:t> </a:t>
            </a:r>
            <a:r>
              <a:rPr lang="en-US" dirty="0" err="1">
                <a:latin typeface="+mj-lt"/>
                <a:cs typeface="Calibri" panose="020F0502020204030204" pitchFamily="34" charset="0"/>
              </a:rPr>
              <a:t>odražava</a:t>
            </a:r>
            <a:r>
              <a:rPr lang="en-US" dirty="0">
                <a:latin typeface="+mj-lt"/>
                <a:cs typeface="Calibri" panose="020F0502020204030204" pitchFamily="34" charset="0"/>
              </a:rPr>
              <a:t> </a:t>
            </a:r>
            <a:r>
              <a:rPr lang="en-US" dirty="0" err="1">
                <a:latin typeface="+mj-lt"/>
                <a:cs typeface="Calibri" panose="020F0502020204030204" pitchFamily="34" charset="0"/>
              </a:rPr>
              <a:t>realno</a:t>
            </a:r>
            <a:r>
              <a:rPr lang="en-US" dirty="0">
                <a:latin typeface="+mj-lt"/>
                <a:cs typeface="Calibri" panose="020F0502020204030204" pitchFamily="34" charset="0"/>
              </a:rPr>
              <a:t> </a:t>
            </a:r>
            <a:r>
              <a:rPr lang="en-US" dirty="0" err="1">
                <a:latin typeface="+mj-lt"/>
                <a:cs typeface="Calibri" panose="020F0502020204030204" pitchFamily="34" charset="0"/>
              </a:rPr>
              <a:t>stanje</a:t>
            </a:r>
            <a:r>
              <a:rPr lang="en-US" dirty="0">
                <a:latin typeface="+mj-lt"/>
                <a:cs typeface="Calibri" panose="020F0502020204030204" pitchFamily="34" charset="0"/>
              </a:rPr>
              <a:t> </a:t>
            </a:r>
            <a:r>
              <a:rPr lang="en-US" dirty="0" err="1">
                <a:latin typeface="+mj-lt"/>
                <a:cs typeface="Calibri" panose="020F0502020204030204" pitchFamily="34" charset="0"/>
              </a:rPr>
              <a:t>stvari</a:t>
            </a:r>
            <a:r>
              <a:rPr lang="en-US" dirty="0">
                <a:latin typeface="+mj-lt"/>
                <a:cs typeface="Calibri" panose="020F0502020204030204" pitchFamily="34" charset="0"/>
              </a:rPr>
              <a:t>. </a:t>
            </a:r>
            <a:r>
              <a:rPr lang="en-US" dirty="0" err="1">
                <a:latin typeface="+mj-lt"/>
                <a:cs typeface="Calibri" panose="020F0502020204030204" pitchFamily="34" charset="0"/>
              </a:rPr>
              <a:t>Zanemarivanje</a:t>
            </a:r>
            <a:r>
              <a:rPr lang="en-US" dirty="0">
                <a:latin typeface="+mj-lt"/>
                <a:cs typeface="Calibri" panose="020F0502020204030204" pitchFamily="34" charset="0"/>
              </a:rPr>
              <a:t> </a:t>
            </a:r>
            <a:r>
              <a:rPr lang="en-US" dirty="0" err="1">
                <a:latin typeface="+mj-lt"/>
                <a:cs typeface="Calibri" panose="020F0502020204030204" pitchFamily="34" charset="0"/>
              </a:rPr>
              <a:t>veličine</a:t>
            </a:r>
            <a:r>
              <a:rPr lang="en-US" dirty="0">
                <a:latin typeface="+mj-lt"/>
                <a:cs typeface="Calibri" panose="020F0502020204030204" pitchFamily="34" charset="0"/>
              </a:rPr>
              <a:t> </a:t>
            </a:r>
            <a:r>
              <a:rPr lang="en-US" dirty="0" err="1">
                <a:latin typeface="+mj-lt"/>
                <a:cs typeface="Calibri" panose="020F0502020204030204" pitchFamily="34" charset="0"/>
              </a:rPr>
              <a:t>uzorka</a:t>
            </a:r>
            <a:r>
              <a:rPr lang="en-US" dirty="0">
                <a:latin typeface="+mj-lt"/>
                <a:cs typeface="Calibri" panose="020F0502020204030204" pitchFamily="34" charset="0"/>
              </a:rPr>
              <a:t> u </a:t>
            </a:r>
            <a:r>
              <a:rPr lang="en-US" dirty="0" err="1">
                <a:latin typeface="+mj-lt"/>
                <a:cs typeface="Calibri" panose="020F0502020204030204" pitchFamily="34" charset="0"/>
              </a:rPr>
              <a:t>kognitivnoj</a:t>
            </a:r>
            <a:r>
              <a:rPr lang="en-US" dirty="0">
                <a:latin typeface="+mj-lt"/>
                <a:cs typeface="Calibri" panose="020F0502020204030204" pitchFamily="34" charset="0"/>
              </a:rPr>
              <a:t> </a:t>
            </a:r>
            <a:r>
              <a:rPr lang="en-US" dirty="0" err="1">
                <a:latin typeface="+mj-lt"/>
                <a:cs typeface="Calibri" panose="020F0502020204030204" pitchFamily="34" charset="0"/>
              </a:rPr>
              <a:t>psihologiji</a:t>
            </a:r>
            <a:r>
              <a:rPr lang="en-US" dirty="0">
                <a:latin typeface="+mj-lt"/>
                <a:cs typeface="Calibri" panose="020F0502020204030204" pitchFamily="34" charset="0"/>
              </a:rPr>
              <a:t> </a:t>
            </a:r>
            <a:r>
              <a:rPr lang="en-US" dirty="0" err="1">
                <a:latin typeface="+mj-lt"/>
                <a:cs typeface="Calibri" panose="020F0502020204030204" pitchFamily="34" charset="0"/>
              </a:rPr>
              <a:t>poznato</a:t>
            </a:r>
            <a:r>
              <a:rPr lang="en-US" dirty="0">
                <a:latin typeface="+mj-lt"/>
                <a:cs typeface="Calibri" panose="020F0502020204030204" pitchFamily="34" charset="0"/>
              </a:rPr>
              <a:t> je </a:t>
            </a:r>
            <a:r>
              <a:rPr lang="en-US" dirty="0" err="1">
                <a:latin typeface="+mj-lt"/>
                <a:cs typeface="Calibri" panose="020F0502020204030204" pitchFamily="34" charset="0"/>
              </a:rPr>
              <a:t>kao</a:t>
            </a:r>
            <a:r>
              <a:rPr lang="en-US" dirty="0">
                <a:latin typeface="+mj-lt"/>
                <a:cs typeface="Calibri" panose="020F0502020204030204" pitchFamily="34" charset="0"/>
              </a:rPr>
              <a:t> </a:t>
            </a:r>
            <a:r>
              <a:rPr lang="en-US" i="1" dirty="0" err="1">
                <a:latin typeface="+mj-lt"/>
                <a:cs typeface="Calibri" panose="020F0502020204030204" pitchFamily="34" charset="0"/>
              </a:rPr>
              <a:t>heuristika</a:t>
            </a:r>
            <a:r>
              <a:rPr lang="en-US" i="1" dirty="0">
                <a:latin typeface="+mj-lt"/>
                <a:cs typeface="Calibri" panose="020F0502020204030204" pitchFamily="34" charset="0"/>
              </a:rPr>
              <a:t> </a:t>
            </a:r>
            <a:r>
              <a:rPr lang="en-US" i="1" dirty="0" err="1">
                <a:latin typeface="+mj-lt"/>
                <a:cs typeface="Calibri" panose="020F0502020204030204" pitchFamily="34" charset="0"/>
              </a:rPr>
              <a:t>reprezentativnosti</a:t>
            </a:r>
            <a:r>
              <a:rPr lang="en-US" dirty="0">
                <a:latin typeface="+mj-lt"/>
                <a:cs typeface="Calibri" panose="020F0502020204030204" pitchFamily="34" charset="0"/>
              </a:rPr>
              <a:t>.</a:t>
            </a:r>
          </a:p>
        </p:txBody>
      </p:sp>
    </p:spTree>
    <p:extLst>
      <p:ext uri="{BB962C8B-B14F-4D97-AF65-F5344CB8AC3E}">
        <p14:creationId xmlns:p14="http://schemas.microsoft.com/office/powerpoint/2010/main" val="4199066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a:t>Upotrebna</a:t>
            </a:r>
            <a:r>
              <a:rPr lang="en-US" dirty="0"/>
              <a:t> </a:t>
            </a:r>
            <a:r>
              <a:rPr lang="en-US" dirty="0" err="1"/>
              <a:t>vrednost</a:t>
            </a:r>
            <a:r>
              <a:rPr lang="en-US" dirty="0"/>
              <a:t> </a:t>
            </a:r>
            <a:r>
              <a:rPr lang="en-US" dirty="0" err="1"/>
              <a:t>heuristika</a:t>
            </a:r>
            <a:r>
              <a:rPr lang="en-US" dirty="0"/>
              <a:t> je </a:t>
            </a:r>
            <a:r>
              <a:rPr lang="en-US" dirty="0" err="1"/>
              <a:t>nesumnjiva</a:t>
            </a:r>
            <a:r>
              <a:rPr lang="en-US" dirty="0"/>
              <a:t>, </a:t>
            </a:r>
            <a:r>
              <a:rPr lang="en-US" dirty="0" err="1"/>
              <a:t>posebno</a:t>
            </a:r>
            <a:r>
              <a:rPr lang="en-US" dirty="0"/>
              <a:t> </a:t>
            </a:r>
            <a:r>
              <a:rPr lang="en-US" dirty="0" err="1"/>
              <a:t>kada</a:t>
            </a:r>
            <a:r>
              <a:rPr lang="en-US" dirty="0"/>
              <a:t> se u </a:t>
            </a:r>
            <a:r>
              <a:rPr lang="en-US" dirty="0" err="1"/>
              <a:t>obzir</a:t>
            </a:r>
            <a:r>
              <a:rPr lang="en-US" dirty="0"/>
              <a:t> </a:t>
            </a:r>
            <a:r>
              <a:rPr lang="en-US" dirty="0" err="1"/>
              <a:t>uzme</a:t>
            </a:r>
            <a:r>
              <a:rPr lang="en-US" dirty="0"/>
              <a:t> da je u </a:t>
            </a:r>
            <a:r>
              <a:rPr lang="en-US" dirty="0" err="1"/>
              <a:t>svakodnevnim</a:t>
            </a:r>
            <a:r>
              <a:rPr lang="en-US" dirty="0"/>
              <a:t> </a:t>
            </a:r>
            <a:r>
              <a:rPr lang="en-US" dirty="0" err="1"/>
              <a:t>situacijama</a:t>
            </a:r>
            <a:r>
              <a:rPr lang="en-US" dirty="0"/>
              <a:t> </a:t>
            </a:r>
            <a:r>
              <a:rPr lang="en-US" dirty="0" err="1"/>
              <a:t>suđenja</a:t>
            </a:r>
            <a:r>
              <a:rPr lang="en-US" dirty="0"/>
              <a:t> </a:t>
            </a:r>
            <a:r>
              <a:rPr lang="en-US" dirty="0" err="1"/>
              <a:t>i</a:t>
            </a:r>
            <a:r>
              <a:rPr lang="en-US" dirty="0"/>
              <a:t> </a:t>
            </a:r>
            <a:r>
              <a:rPr lang="en-US" dirty="0" err="1"/>
              <a:t>odlučivanja</a:t>
            </a:r>
            <a:r>
              <a:rPr lang="en-US" dirty="0"/>
              <a:t> </a:t>
            </a:r>
            <a:r>
              <a:rPr lang="en-US" dirty="0" err="1"/>
              <a:t>vreme</a:t>
            </a:r>
            <a:r>
              <a:rPr lang="en-US" dirty="0"/>
              <a:t> </a:t>
            </a:r>
            <a:r>
              <a:rPr lang="en-US" dirty="0" err="1"/>
              <a:t>za</a:t>
            </a:r>
            <a:r>
              <a:rPr lang="en-US" dirty="0"/>
              <a:t> </a:t>
            </a:r>
            <a:r>
              <a:rPr lang="en-US" dirty="0" err="1"/>
              <a:t>reagovanje</a:t>
            </a:r>
            <a:r>
              <a:rPr lang="en-US" dirty="0"/>
              <a:t> </a:t>
            </a:r>
            <a:r>
              <a:rPr lang="en-US" dirty="0" err="1"/>
              <a:t>ograničeno</a:t>
            </a:r>
            <a:r>
              <a:rPr lang="en-US" dirty="0"/>
              <a:t>, </a:t>
            </a:r>
            <a:r>
              <a:rPr lang="en-US" dirty="0" err="1"/>
              <a:t>dostupnost</a:t>
            </a:r>
            <a:r>
              <a:rPr lang="en-US" dirty="0"/>
              <a:t> </a:t>
            </a:r>
            <a:r>
              <a:rPr lang="en-US" dirty="0" err="1"/>
              <a:t>relevantnih</a:t>
            </a:r>
            <a:r>
              <a:rPr lang="en-US" dirty="0"/>
              <a:t> </a:t>
            </a:r>
            <a:r>
              <a:rPr lang="en-US" dirty="0" err="1"/>
              <a:t>informacija</a:t>
            </a:r>
            <a:r>
              <a:rPr lang="en-US" dirty="0"/>
              <a:t> </a:t>
            </a:r>
            <a:r>
              <a:rPr lang="en-US" dirty="0" err="1"/>
              <a:t>selektivna</a:t>
            </a:r>
            <a:r>
              <a:rPr lang="en-US" dirty="0"/>
              <a:t>, a </a:t>
            </a:r>
            <a:r>
              <a:rPr lang="en-US" dirty="0" err="1"/>
              <a:t>kognitivni</a:t>
            </a:r>
            <a:r>
              <a:rPr lang="en-US" dirty="0"/>
              <a:t> </a:t>
            </a:r>
            <a:r>
              <a:rPr lang="en-US" dirty="0" err="1"/>
              <a:t>resursi</a:t>
            </a:r>
            <a:r>
              <a:rPr lang="en-US" dirty="0"/>
              <a:t> </a:t>
            </a:r>
            <a:r>
              <a:rPr lang="en-US" dirty="0" err="1"/>
              <a:t>limitirani</a:t>
            </a:r>
            <a:r>
              <a:rPr lang="en-US" dirty="0"/>
              <a:t>.</a:t>
            </a:r>
          </a:p>
          <a:p>
            <a:r>
              <a:rPr lang="en-US" dirty="0" err="1"/>
              <a:t>Premda</a:t>
            </a:r>
            <a:r>
              <a:rPr lang="en-US" dirty="0"/>
              <a:t> </a:t>
            </a:r>
            <a:r>
              <a:rPr lang="en-US" dirty="0" err="1"/>
              <a:t>često</a:t>
            </a:r>
            <a:r>
              <a:rPr lang="en-US" dirty="0"/>
              <a:t> </a:t>
            </a:r>
            <a:r>
              <a:rPr lang="en-US" dirty="0" err="1"/>
              <a:t>jesu</a:t>
            </a:r>
            <a:r>
              <a:rPr lang="en-US" dirty="0"/>
              <a:t> </a:t>
            </a:r>
            <a:r>
              <a:rPr lang="en-US" dirty="0" err="1"/>
              <a:t>korisne</a:t>
            </a:r>
            <a:r>
              <a:rPr lang="en-US" dirty="0"/>
              <a:t> </a:t>
            </a:r>
            <a:r>
              <a:rPr lang="en-US" dirty="0" err="1"/>
              <a:t>jer</a:t>
            </a:r>
            <a:r>
              <a:rPr lang="en-US" dirty="0"/>
              <a:t> </a:t>
            </a:r>
            <a:r>
              <a:rPr lang="en-US" dirty="0" err="1"/>
              <a:t>uz</a:t>
            </a:r>
            <a:r>
              <a:rPr lang="en-US" dirty="0"/>
              <a:t> </a:t>
            </a:r>
            <a:r>
              <a:rPr lang="en-US" dirty="0" err="1"/>
              <a:t>uštedu</a:t>
            </a:r>
            <a:r>
              <a:rPr lang="en-US" dirty="0"/>
              <a:t> </a:t>
            </a:r>
            <a:r>
              <a:rPr lang="en-US" dirty="0" err="1"/>
              <a:t>vremena</a:t>
            </a:r>
            <a:r>
              <a:rPr lang="en-US" dirty="0"/>
              <a:t> </a:t>
            </a:r>
            <a:r>
              <a:rPr lang="en-US" dirty="0" err="1"/>
              <a:t>i</a:t>
            </a:r>
            <a:r>
              <a:rPr lang="en-US" dirty="0"/>
              <a:t> </a:t>
            </a:r>
            <a:r>
              <a:rPr lang="en-US" dirty="0" err="1"/>
              <a:t>pažnje</a:t>
            </a:r>
            <a:r>
              <a:rPr lang="en-US" dirty="0"/>
              <a:t> </a:t>
            </a:r>
            <a:r>
              <a:rPr lang="en-US" dirty="0" err="1"/>
              <a:t>dovode</a:t>
            </a:r>
            <a:r>
              <a:rPr lang="en-US" dirty="0"/>
              <a:t> do </a:t>
            </a:r>
            <a:r>
              <a:rPr lang="en-US" dirty="0" err="1"/>
              <a:t>ispravnih</a:t>
            </a:r>
            <a:r>
              <a:rPr lang="en-US" dirty="0"/>
              <a:t> </a:t>
            </a:r>
            <a:r>
              <a:rPr lang="en-US" dirty="0" err="1"/>
              <a:t>sudova</a:t>
            </a:r>
            <a:r>
              <a:rPr lang="en-US" dirty="0"/>
              <a:t> </a:t>
            </a:r>
            <a:r>
              <a:rPr lang="en-US" dirty="0" err="1"/>
              <a:t>i</a:t>
            </a:r>
            <a:r>
              <a:rPr lang="en-US" dirty="0"/>
              <a:t> </a:t>
            </a:r>
            <a:r>
              <a:rPr lang="en-US" dirty="0" err="1"/>
              <a:t>zaključaka</a:t>
            </a:r>
            <a:r>
              <a:rPr lang="en-US" dirty="0"/>
              <a:t>, </a:t>
            </a:r>
            <a:r>
              <a:rPr lang="en-US" dirty="0" err="1"/>
              <a:t>preciznih</a:t>
            </a:r>
            <a:r>
              <a:rPr lang="en-US" dirty="0"/>
              <a:t> </a:t>
            </a:r>
            <a:r>
              <a:rPr lang="en-US" dirty="0" err="1"/>
              <a:t>procena</a:t>
            </a:r>
            <a:r>
              <a:rPr lang="en-US" dirty="0"/>
              <a:t> </a:t>
            </a:r>
            <a:r>
              <a:rPr lang="en-US" dirty="0" err="1"/>
              <a:t>i</a:t>
            </a:r>
            <a:r>
              <a:rPr lang="en-US" dirty="0"/>
              <a:t> </a:t>
            </a:r>
            <a:r>
              <a:rPr lang="en-US" dirty="0" err="1"/>
              <a:t>maksimalno</a:t>
            </a:r>
            <a:r>
              <a:rPr lang="en-US" dirty="0"/>
              <a:t> </a:t>
            </a:r>
            <a:r>
              <a:rPr lang="en-US" dirty="0" err="1"/>
              <a:t>koristonosnih</a:t>
            </a:r>
            <a:r>
              <a:rPr lang="en-US" dirty="0"/>
              <a:t> </a:t>
            </a:r>
            <a:r>
              <a:rPr lang="en-US" dirty="0" err="1"/>
              <a:t>odluka</a:t>
            </a:r>
            <a:r>
              <a:rPr lang="en-US" dirty="0"/>
              <a:t>, u </a:t>
            </a:r>
            <a:r>
              <a:rPr lang="en-US" dirty="0" err="1"/>
              <a:t>određenim</a:t>
            </a:r>
            <a:r>
              <a:rPr lang="en-US" dirty="0"/>
              <a:t> </a:t>
            </a:r>
            <a:r>
              <a:rPr lang="en-US" dirty="0" err="1"/>
              <a:t>okolnostima</a:t>
            </a:r>
            <a:r>
              <a:rPr lang="en-US" dirty="0"/>
              <a:t> </a:t>
            </a:r>
            <a:r>
              <a:rPr lang="en-US" dirty="0" err="1"/>
              <a:t>heuristike</a:t>
            </a:r>
            <a:r>
              <a:rPr lang="en-US" dirty="0"/>
              <a:t> </a:t>
            </a:r>
            <a:r>
              <a:rPr lang="en-US" dirty="0" err="1"/>
              <a:t>mogu</a:t>
            </a:r>
            <a:r>
              <a:rPr lang="en-US" dirty="0"/>
              <a:t> </a:t>
            </a:r>
            <a:r>
              <a:rPr lang="en-US" dirty="0" err="1"/>
              <a:t>rezultovati</a:t>
            </a:r>
            <a:r>
              <a:rPr lang="en-US" dirty="0"/>
              <a:t> </a:t>
            </a:r>
            <a:r>
              <a:rPr lang="en-US" dirty="0" err="1"/>
              <a:t>i</a:t>
            </a:r>
            <a:r>
              <a:rPr lang="en-US" dirty="0"/>
              <a:t> </a:t>
            </a:r>
            <a:r>
              <a:rPr lang="en-US" dirty="0" err="1"/>
              <a:t>sistematskim</a:t>
            </a:r>
            <a:r>
              <a:rPr lang="en-US" dirty="0"/>
              <a:t> </a:t>
            </a:r>
            <a:r>
              <a:rPr lang="en-US" dirty="0" err="1"/>
              <a:t>greškama</a:t>
            </a:r>
            <a:r>
              <a:rPr lang="en-US" dirty="0"/>
              <a:t>, </a:t>
            </a:r>
            <a:r>
              <a:rPr lang="en-US" dirty="0" err="1"/>
              <a:t>odnosno</a:t>
            </a:r>
            <a:r>
              <a:rPr lang="en-US" dirty="0"/>
              <a:t> </a:t>
            </a:r>
            <a:r>
              <a:rPr lang="en-US" dirty="0" err="1"/>
              <a:t>kognitivnim</a:t>
            </a:r>
            <a:r>
              <a:rPr lang="en-US" dirty="0"/>
              <a:t> </a:t>
            </a:r>
            <a:r>
              <a:rPr lang="en-US" dirty="0" err="1"/>
              <a:t>pristrasnostima</a:t>
            </a:r>
            <a:r>
              <a:rPr lang="en-US" dirty="0"/>
              <a:t>. </a:t>
            </a:r>
          </a:p>
          <a:p>
            <a:r>
              <a:rPr lang="en-US" dirty="0" err="1"/>
              <a:t>Kada</a:t>
            </a:r>
            <a:r>
              <a:rPr lang="en-US" dirty="0"/>
              <a:t> </a:t>
            </a:r>
            <a:r>
              <a:rPr lang="en-US" dirty="0" err="1"/>
              <a:t>ishodi</a:t>
            </a:r>
            <a:r>
              <a:rPr lang="en-US" dirty="0"/>
              <a:t> </a:t>
            </a:r>
            <a:r>
              <a:rPr lang="en-US" dirty="0" err="1"/>
              <a:t>heurističkog</a:t>
            </a:r>
            <a:r>
              <a:rPr lang="en-US" dirty="0"/>
              <a:t> </a:t>
            </a:r>
            <a:r>
              <a:rPr lang="en-US" dirty="0" err="1"/>
              <a:t>mišljenja</a:t>
            </a:r>
            <a:r>
              <a:rPr lang="en-US" dirty="0"/>
              <a:t> </a:t>
            </a:r>
            <a:r>
              <a:rPr lang="en-US" dirty="0" err="1"/>
              <a:t>sistematski</a:t>
            </a:r>
            <a:r>
              <a:rPr lang="en-US" dirty="0"/>
              <a:t> </a:t>
            </a:r>
            <a:r>
              <a:rPr lang="en-US" dirty="0" err="1"/>
              <a:t>odstupaju</a:t>
            </a:r>
            <a:r>
              <a:rPr lang="en-US" dirty="0"/>
              <a:t> od </a:t>
            </a:r>
            <a:r>
              <a:rPr lang="en-US" dirty="0" err="1"/>
              <a:t>normativnih</a:t>
            </a:r>
            <a:r>
              <a:rPr lang="en-US" dirty="0"/>
              <a:t> </a:t>
            </a:r>
            <a:r>
              <a:rPr lang="en-US" dirty="0" err="1"/>
              <a:t>aksioma</a:t>
            </a:r>
            <a:r>
              <a:rPr lang="en-US" dirty="0"/>
              <a:t> </a:t>
            </a:r>
            <a:r>
              <a:rPr lang="en-US" dirty="0" err="1"/>
              <a:t>logike</a:t>
            </a:r>
            <a:r>
              <a:rPr lang="en-US" dirty="0"/>
              <a:t>, </a:t>
            </a:r>
            <a:r>
              <a:rPr lang="en-US" dirty="0" err="1"/>
              <a:t>teorije</a:t>
            </a:r>
            <a:r>
              <a:rPr lang="en-US" dirty="0"/>
              <a:t> </a:t>
            </a:r>
            <a:r>
              <a:rPr lang="en-US" dirty="0" err="1"/>
              <a:t>verovatnoće</a:t>
            </a:r>
            <a:r>
              <a:rPr lang="en-US" dirty="0"/>
              <a:t>, </a:t>
            </a:r>
            <a:r>
              <a:rPr lang="en-US" dirty="0" err="1"/>
              <a:t>klasične</a:t>
            </a:r>
            <a:r>
              <a:rPr lang="en-US" dirty="0"/>
              <a:t> </a:t>
            </a:r>
            <a:r>
              <a:rPr lang="en-US" dirty="0" err="1"/>
              <a:t>ekonomske</a:t>
            </a:r>
            <a:r>
              <a:rPr lang="en-US" dirty="0"/>
              <a:t> </a:t>
            </a:r>
            <a:r>
              <a:rPr lang="en-US" dirty="0" err="1"/>
              <a:t>teorije</a:t>
            </a:r>
            <a:r>
              <a:rPr lang="en-US" dirty="0"/>
              <a:t> </a:t>
            </a:r>
            <a:r>
              <a:rPr lang="en-US" dirty="0" err="1"/>
              <a:t>ili</a:t>
            </a:r>
            <a:r>
              <a:rPr lang="en-US" dirty="0"/>
              <a:t> </a:t>
            </a:r>
            <a:r>
              <a:rPr lang="en-US" dirty="0" err="1"/>
              <a:t>teorije</a:t>
            </a:r>
            <a:r>
              <a:rPr lang="en-US" dirty="0"/>
              <a:t> </a:t>
            </a:r>
            <a:r>
              <a:rPr lang="en-US" dirty="0" err="1"/>
              <a:t>očekivane</a:t>
            </a:r>
            <a:r>
              <a:rPr lang="en-US" dirty="0"/>
              <a:t> </a:t>
            </a:r>
            <a:r>
              <a:rPr lang="en-US" dirty="0" err="1"/>
              <a:t>korisnosti</a:t>
            </a:r>
            <a:r>
              <a:rPr lang="en-US" dirty="0"/>
              <a:t>, </a:t>
            </a:r>
            <a:r>
              <a:rPr lang="en-US" dirty="0" err="1"/>
              <a:t>kažemo</a:t>
            </a:r>
            <a:r>
              <a:rPr lang="en-US" dirty="0"/>
              <a:t> da </a:t>
            </a:r>
            <a:r>
              <a:rPr lang="en-US" dirty="0" err="1"/>
              <a:t>su</a:t>
            </a:r>
            <a:r>
              <a:rPr lang="en-US" dirty="0"/>
              <a:t> </a:t>
            </a:r>
            <a:r>
              <a:rPr lang="en-US" dirty="0" err="1"/>
              <a:t>ljudi</a:t>
            </a:r>
            <a:r>
              <a:rPr lang="en-US" dirty="0"/>
              <a:t> </a:t>
            </a:r>
            <a:r>
              <a:rPr lang="en-US" dirty="0" err="1"/>
              <a:t>predvidivo</a:t>
            </a:r>
            <a:r>
              <a:rPr lang="en-US" dirty="0"/>
              <a:t> </a:t>
            </a:r>
            <a:r>
              <a:rPr lang="en-US" dirty="0" err="1"/>
              <a:t>iracionalni</a:t>
            </a:r>
            <a:r>
              <a:rPr lang="en-US" dirty="0"/>
              <a:t> (</a:t>
            </a:r>
            <a:r>
              <a:rPr lang="en-US" dirty="0" err="1"/>
              <a:t>Ariely</a:t>
            </a:r>
            <a:r>
              <a:rPr lang="en-US" dirty="0"/>
              <a:t>, 2009). </a:t>
            </a:r>
          </a:p>
          <a:p>
            <a:endParaRPr lang="en-US" dirty="0"/>
          </a:p>
        </p:txBody>
      </p:sp>
    </p:spTree>
    <p:extLst>
      <p:ext uri="{BB962C8B-B14F-4D97-AF65-F5344CB8AC3E}">
        <p14:creationId xmlns:p14="http://schemas.microsoft.com/office/powerpoint/2010/main" val="91398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Misliti</a:t>
            </a:r>
            <a:endParaRPr lang="en-US" dirty="0"/>
          </a:p>
        </p:txBody>
      </p:sp>
      <p:sp>
        <p:nvSpPr>
          <p:cNvPr id="3" name="Content Placeholder 2"/>
          <p:cNvSpPr>
            <a:spLocks noGrp="1"/>
          </p:cNvSpPr>
          <p:nvPr>
            <p:ph idx="1"/>
          </p:nvPr>
        </p:nvSpPr>
        <p:spPr/>
        <p:txBody>
          <a:bodyPr/>
          <a:lstStyle/>
          <a:p>
            <a:r>
              <a:rPr lang="sr-Latn-RS" dirty="0" smtClean="0"/>
              <a:t>Psihički proces koji se koristi u rešavanju problema, odlučivanju i zaključivanju</a:t>
            </a:r>
          </a:p>
          <a:p>
            <a:pPr lvl="1"/>
            <a:r>
              <a:rPr lang="sr-Latn-RS" dirty="0" smtClean="0"/>
              <a:t>Problem: postoji cilj, ali i prepreka da se on postigne</a:t>
            </a:r>
          </a:p>
          <a:p>
            <a:pPr lvl="1"/>
            <a:r>
              <a:rPr lang="sr-Latn-RS" dirty="0" smtClean="0"/>
              <a:t>Zaključivanje: izvođenje sudova iz postojećih podataka</a:t>
            </a:r>
          </a:p>
          <a:p>
            <a:pPr lvl="1"/>
            <a:r>
              <a:rPr lang="sr-Latn-RS" dirty="0" smtClean="0"/>
              <a:t>Odlučivanje: procena mogućnosti i izbor između njih</a:t>
            </a:r>
            <a:endParaRPr lang="en-US" dirty="0"/>
          </a:p>
        </p:txBody>
      </p:sp>
    </p:spTree>
    <p:extLst>
      <p:ext uri="{BB962C8B-B14F-4D97-AF65-F5344CB8AC3E}">
        <p14:creationId xmlns:p14="http://schemas.microsoft.com/office/powerpoint/2010/main" val="22672577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cs typeface="Calibri" panose="020F0502020204030204" pitchFamily="34" charset="0"/>
              </a:rPr>
              <a:t>Kritičko mišljenje</a:t>
            </a:r>
            <a:endParaRPr lang="en-US" dirty="0">
              <a:cs typeface="Calibri" panose="020F0502020204030204" pitchFamily="34" charset="0"/>
            </a:endParaRPr>
          </a:p>
        </p:txBody>
      </p:sp>
      <p:sp>
        <p:nvSpPr>
          <p:cNvPr id="3" name="Content Placeholder 2"/>
          <p:cNvSpPr>
            <a:spLocks noGrp="1"/>
          </p:cNvSpPr>
          <p:nvPr>
            <p:ph idx="1"/>
          </p:nvPr>
        </p:nvSpPr>
        <p:spPr/>
        <p:txBody>
          <a:bodyPr/>
          <a:lstStyle/>
          <a:p>
            <a:r>
              <a:rPr lang="sr-Latn-RS" dirty="0" smtClean="0">
                <a:latin typeface="+mj-lt"/>
                <a:cs typeface="Calibri" panose="020F0502020204030204" pitchFamily="34" charset="0"/>
              </a:rPr>
              <a:t>Skup sposobnosti vezan za:</a:t>
            </a:r>
          </a:p>
          <a:p>
            <a:pPr lvl="1"/>
            <a:r>
              <a:rPr lang="sr-Latn-RS" dirty="0" smtClean="0">
                <a:latin typeface="+mj-lt"/>
                <a:cs typeface="Calibri" panose="020F0502020204030204" pitchFamily="34" charset="0"/>
              </a:rPr>
              <a:t>Interpretaciju i analizu informacija</a:t>
            </a:r>
          </a:p>
          <a:p>
            <a:pPr lvl="1"/>
            <a:r>
              <a:rPr lang="sr-Latn-RS" dirty="0" smtClean="0">
                <a:latin typeface="+mj-lt"/>
                <a:cs typeface="Calibri" panose="020F0502020204030204" pitchFamily="34" charset="0"/>
              </a:rPr>
              <a:t>Izvođenje logički zasnovanih zaključaka</a:t>
            </a:r>
          </a:p>
          <a:p>
            <a:pPr lvl="1"/>
            <a:r>
              <a:rPr lang="sr-Latn-RS" dirty="0" smtClean="0">
                <a:latin typeface="+mj-lt"/>
                <a:cs typeface="Calibri" panose="020F0502020204030204" pitchFamily="34" charset="0"/>
              </a:rPr>
              <a:t>Preispitivanje zasnovanosti i prihvatljivosti sudova, uverenja i tumačenja</a:t>
            </a:r>
            <a:endParaRPr lang="en-US" dirty="0">
              <a:latin typeface="+mj-lt"/>
              <a:cs typeface="Calibri" panose="020F0502020204030204" pitchFamily="34" charset="0"/>
            </a:endParaRPr>
          </a:p>
        </p:txBody>
      </p:sp>
    </p:spTree>
    <p:extLst>
      <p:ext uri="{BB962C8B-B14F-4D97-AF65-F5344CB8AC3E}">
        <p14:creationId xmlns:p14="http://schemas.microsoft.com/office/powerpoint/2010/main" val="4223189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Rešavanje problema</a:t>
            </a:r>
            <a:endParaRPr lang="en-US" dirty="0"/>
          </a:p>
        </p:txBody>
      </p:sp>
      <p:sp>
        <p:nvSpPr>
          <p:cNvPr id="3" name="Content Placeholder 2"/>
          <p:cNvSpPr>
            <a:spLocks noGrp="1"/>
          </p:cNvSpPr>
          <p:nvPr>
            <p:ph idx="1"/>
          </p:nvPr>
        </p:nvSpPr>
        <p:spPr/>
        <p:txBody>
          <a:bodyPr>
            <a:normAutofit fontScale="92500" lnSpcReduction="10000"/>
          </a:bodyPr>
          <a:lstStyle/>
          <a:p>
            <a:r>
              <a:rPr lang="sr-Latn-RS" dirty="0" smtClean="0"/>
              <a:t>Dobro strukturisan problem/slabo strukturisan problem </a:t>
            </a:r>
          </a:p>
          <a:p>
            <a:r>
              <a:rPr lang="sr-Latn-RS" dirty="0" smtClean="0"/>
              <a:t>Algoritam: skup formalnih postupaka koji se primenjuju po striktnom redosledu, garantuju dolaženje do ispravnog rešenja</a:t>
            </a:r>
          </a:p>
          <a:p>
            <a:r>
              <a:rPr lang="sr-Latn-RS" dirty="0" smtClean="0"/>
              <a:t>Heuristik: intuitivna strategija, mentalna prečica - </a:t>
            </a:r>
            <a:r>
              <a:rPr lang="hr-HR" dirty="0" smtClean="0"/>
              <a:t>pravila zasnovana na iskustvu koje ljudi koriste umesto prikladnijih statističkih pravila zaključivanja, da bi brže i efikasnije doneli odluke  (Kahneman i Tversky, 1973)</a:t>
            </a:r>
          </a:p>
          <a:p>
            <a:pPr lvl="1"/>
            <a:r>
              <a:rPr lang="sr-Latn-RS" dirty="0"/>
              <a:t>Ljudski um ne funkcioniše tako što se pridržava </a:t>
            </a:r>
            <a:r>
              <a:rPr lang="sr-Latn-RS" b="1" dirty="0"/>
              <a:t>algoritama</a:t>
            </a:r>
            <a:r>
              <a:rPr lang="sr-Latn-RS" dirty="0"/>
              <a:t> – procedura kojima se dolazi do najboljeg rešenja. Umesto toga, čovekove odluke karakteriše </a:t>
            </a:r>
            <a:r>
              <a:rPr lang="sr-Latn-RS" b="1" dirty="0"/>
              <a:t>ograničena racionalnost </a:t>
            </a:r>
            <a:r>
              <a:rPr lang="sr-Latn-RS" dirty="0"/>
              <a:t>– umesto da donese odluku tek kad dođe do najboljeg rešenja razmatrajući sve moguće alternative, on koristi strategiju nalaženja zadovoljavajućeg, optimalnog rešenja. </a:t>
            </a:r>
            <a:endParaRPr lang="sr-Latn-RS" dirty="0" smtClean="0"/>
          </a:p>
          <a:p>
            <a:r>
              <a:rPr lang="sr-Latn-RS" dirty="0" smtClean="0"/>
              <a:t>Preterana motivacija može da deluje kontraproduktivno – zato što je praćena anksioznošću i emocionalnom napetošću koje ometaju više kognitivne procese</a:t>
            </a:r>
          </a:p>
          <a:p>
            <a:endParaRPr lang="en-US" dirty="0"/>
          </a:p>
        </p:txBody>
      </p:sp>
    </p:spTree>
    <p:extLst>
      <p:ext uri="{BB962C8B-B14F-4D97-AF65-F5344CB8AC3E}">
        <p14:creationId xmlns:p14="http://schemas.microsoft.com/office/powerpoint/2010/main" val="1598412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Faze rešavanja problema (Volas)</a:t>
            </a:r>
            <a:endParaRPr lang="en-US" dirty="0"/>
          </a:p>
        </p:txBody>
      </p:sp>
      <p:sp>
        <p:nvSpPr>
          <p:cNvPr id="3" name="Content Placeholder 2"/>
          <p:cNvSpPr>
            <a:spLocks noGrp="1"/>
          </p:cNvSpPr>
          <p:nvPr>
            <p:ph idx="1"/>
          </p:nvPr>
        </p:nvSpPr>
        <p:spPr/>
        <p:txBody>
          <a:bodyPr>
            <a:normAutofit fontScale="92500" lnSpcReduction="10000"/>
          </a:bodyPr>
          <a:lstStyle/>
          <a:p>
            <a:r>
              <a:rPr lang="sr-Latn-RS" dirty="0" smtClean="0"/>
              <a:t>Priprema</a:t>
            </a:r>
          </a:p>
          <a:p>
            <a:pPr lvl="1"/>
            <a:r>
              <a:rPr lang="sr-Latn-RS" dirty="0" smtClean="0"/>
              <a:t>Uočava se problem i prave prvi pokušaji da se on reši</a:t>
            </a:r>
          </a:p>
          <a:p>
            <a:r>
              <a:rPr lang="sr-Latn-RS" dirty="0" smtClean="0"/>
              <a:t>Inkubacija</a:t>
            </a:r>
          </a:p>
          <a:p>
            <a:pPr lvl="1"/>
            <a:r>
              <a:rPr lang="sr-Latn-RS" dirty="0" smtClean="0"/>
              <a:t>Ukoliko su pokušaji neuspešni, problem se ostavlja po strani, ali obrađuje se na nesvesnom nivou (kasnije kritikovana ideja)</a:t>
            </a:r>
          </a:p>
          <a:p>
            <a:r>
              <a:rPr lang="sr-Latn-RS" dirty="0" smtClean="0"/>
              <a:t>Iluminacija</a:t>
            </a:r>
          </a:p>
          <a:p>
            <a:pPr lvl="1"/>
            <a:r>
              <a:rPr lang="sr-Latn-RS" dirty="0" smtClean="0"/>
              <a:t>Naglo uviđanje, „aha“ doživljaj. Ovoj fazi uvek prethodi faza koncentrisanog rada na problemu, bez nje nema ni iluminacije! Takođe, dolazak do rešenja ne podrazumeva da mora doći do iluminacije, neki problemi se reše i bez ove faze. Takođe, nije nužno da rešenje postignuto ovim putem bude ispravno</a:t>
            </a:r>
          </a:p>
          <a:p>
            <a:r>
              <a:rPr lang="sr-Latn-RS" dirty="0" smtClean="0"/>
              <a:t>Verifikacija</a:t>
            </a:r>
          </a:p>
          <a:p>
            <a:pPr lvl="1"/>
            <a:r>
              <a:rPr lang="sr-Latn-RS" dirty="0" smtClean="0"/>
              <a:t>Razrada, dovršavanje i proveravanje rešenja</a:t>
            </a:r>
          </a:p>
          <a:p>
            <a:endParaRPr lang="sr-Latn-RS" dirty="0" smtClean="0"/>
          </a:p>
          <a:p>
            <a:endParaRPr lang="sr-Latn-RS" dirty="0" smtClean="0"/>
          </a:p>
          <a:p>
            <a:pPr lvl="1"/>
            <a:endParaRPr lang="sr-Latn-RS" dirty="0" smtClean="0"/>
          </a:p>
        </p:txBody>
      </p:sp>
    </p:spTree>
    <p:extLst>
      <p:ext uri="{BB962C8B-B14F-4D97-AF65-F5344CB8AC3E}">
        <p14:creationId xmlns:p14="http://schemas.microsoft.com/office/powerpoint/2010/main" val="972115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Faze u rešavanju problema (Sternberg)</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sr-Latn-RS" dirty="0" smtClean="0"/>
              <a:t>Identifikacija problema</a:t>
            </a:r>
          </a:p>
          <a:p>
            <a:pPr marL="514350" indent="-514350">
              <a:buFont typeface="+mj-lt"/>
              <a:buAutoNum type="arabicPeriod"/>
            </a:pPr>
            <a:r>
              <a:rPr lang="sr-Latn-RS" dirty="0" smtClean="0"/>
              <a:t>Definisanje problema i njegova reprezentacija</a:t>
            </a:r>
          </a:p>
          <a:p>
            <a:pPr marL="514350" indent="-514350">
              <a:buFont typeface="+mj-lt"/>
              <a:buAutoNum type="arabicPeriod"/>
            </a:pPr>
            <a:r>
              <a:rPr lang="sr-Latn-RS" dirty="0" smtClean="0"/>
              <a:t>Određivanje strategije – uspešnost svake strategije zavisi od prirode problema</a:t>
            </a:r>
          </a:p>
          <a:p>
            <a:pPr lvl="1"/>
            <a:r>
              <a:rPr lang="sr-Latn-RS" dirty="0" smtClean="0"/>
              <a:t>Analiza/sinteza</a:t>
            </a:r>
          </a:p>
          <a:p>
            <a:pPr lvl="1"/>
            <a:r>
              <a:rPr lang="sr-Latn-RS" dirty="0" smtClean="0"/>
              <a:t>Divergentno (subjekt pokušava da proizvede što više rešenja)/konvergentno (usmeravanje ka jednom rešenju) mišljenje</a:t>
            </a:r>
          </a:p>
          <a:p>
            <a:pPr marL="514350" indent="-514350">
              <a:buFont typeface="+mj-lt"/>
              <a:buAutoNum type="arabicPeriod"/>
            </a:pPr>
            <a:r>
              <a:rPr lang="sr-Latn-RS" dirty="0" smtClean="0"/>
              <a:t>Organizacija informacija koje su bitne za problem</a:t>
            </a:r>
          </a:p>
          <a:p>
            <a:pPr marL="514350" indent="-514350">
              <a:buFont typeface="+mj-lt"/>
              <a:buAutoNum type="arabicPeriod"/>
            </a:pPr>
            <a:r>
              <a:rPr lang="sr-Latn-RS" dirty="0" smtClean="0"/>
              <a:t>Distribucija resursa</a:t>
            </a:r>
          </a:p>
          <a:p>
            <a:pPr marL="514350" indent="-514350">
              <a:buFont typeface="+mj-lt"/>
              <a:buAutoNum type="arabicPeriod"/>
            </a:pPr>
            <a:r>
              <a:rPr lang="sr-Latn-RS" dirty="0" smtClean="0"/>
              <a:t>Nadzor nad procesima traganja za rešenjem</a:t>
            </a:r>
          </a:p>
          <a:p>
            <a:pPr marL="514350" indent="-514350">
              <a:buFont typeface="+mj-lt"/>
              <a:buAutoNum type="arabicPeriod"/>
            </a:pPr>
            <a:r>
              <a:rPr lang="sr-Latn-RS" dirty="0" smtClean="0"/>
              <a:t>Procena rešenja/evaluacija/redefinisanje problema i izbor drugih strategija ukoliko je rešenje neodgovarajuće ili nepotpuno</a:t>
            </a:r>
          </a:p>
          <a:p>
            <a:pPr marL="514350" indent="-514350">
              <a:buFont typeface="+mj-lt"/>
              <a:buAutoNum type="arabicPeriod"/>
            </a:pPr>
            <a:endParaRPr lang="sr-Latn-RS" dirty="0" smtClean="0"/>
          </a:p>
          <a:p>
            <a:endParaRPr lang="en-US" dirty="0"/>
          </a:p>
        </p:txBody>
      </p:sp>
    </p:spTree>
    <p:extLst>
      <p:ext uri="{BB962C8B-B14F-4D97-AF65-F5344CB8AC3E}">
        <p14:creationId xmlns:p14="http://schemas.microsoft.com/office/powerpoint/2010/main" val="1451742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Činioci koji otežavaju rešavanje problema</a:t>
            </a:r>
            <a:endParaRPr lang="en-US" dirty="0"/>
          </a:p>
        </p:txBody>
      </p:sp>
      <p:sp>
        <p:nvSpPr>
          <p:cNvPr id="3" name="Content Placeholder 2"/>
          <p:cNvSpPr>
            <a:spLocks noGrp="1"/>
          </p:cNvSpPr>
          <p:nvPr>
            <p:ph idx="1"/>
          </p:nvPr>
        </p:nvSpPr>
        <p:spPr/>
        <p:txBody>
          <a:bodyPr>
            <a:normAutofit/>
          </a:bodyPr>
          <a:lstStyle/>
          <a:p>
            <a:r>
              <a:rPr lang="sr-Latn-RS" dirty="0" smtClean="0"/>
              <a:t>Previđanje bitnih elemenata rešenja</a:t>
            </a:r>
          </a:p>
          <a:p>
            <a:r>
              <a:rPr lang="sr-Latn-RS" dirty="0" smtClean="0"/>
              <a:t>Fiksacije mišljenja</a:t>
            </a:r>
          </a:p>
          <a:p>
            <a:pPr lvl="1"/>
            <a:r>
              <a:rPr lang="sr-Latn-RS" dirty="0" smtClean="0"/>
              <a:t>Fiksacija na prethodno uspešne postupke</a:t>
            </a:r>
          </a:p>
          <a:p>
            <a:pPr lvl="1"/>
            <a:r>
              <a:rPr lang="sr-Latn-RS" dirty="0" smtClean="0"/>
              <a:t>Semantička fiksacija – fiksacija na usko značenje reči</a:t>
            </a:r>
          </a:p>
          <a:p>
            <a:pPr lvl="1"/>
            <a:r>
              <a:rPr lang="sr-Latn-RS" dirty="0" smtClean="0"/>
              <a:t>Funkcionalna fiskiranost – osnovna funkcija alata ometa njihovo </a:t>
            </a:r>
            <a:r>
              <a:rPr lang="sr-Latn-RS" dirty="0" smtClean="0"/>
              <a:t>alternativno/kreativno </a:t>
            </a:r>
            <a:r>
              <a:rPr lang="sr-Latn-RS" dirty="0" smtClean="0"/>
              <a:t>korišćenje</a:t>
            </a:r>
          </a:p>
          <a:p>
            <a:r>
              <a:rPr lang="sr-Latn-RS" dirty="0" smtClean="0"/>
              <a:t>Pogrešna direkcija – usmerenost misli, model traganja za rešenjem</a:t>
            </a:r>
          </a:p>
          <a:p>
            <a:pPr lvl="1"/>
            <a:r>
              <a:rPr lang="sr-Latn-RS" dirty="0" smtClean="0"/>
              <a:t>Deluje selektivno, tj. biraju se podaci u skladu sa direkcijom, a previđaju ili minimiziraju oni koji nisu u skladu sa njom</a:t>
            </a:r>
          </a:p>
          <a:p>
            <a:pPr lvl="1"/>
            <a:r>
              <a:rPr lang="sr-Latn-RS" dirty="0" smtClean="0"/>
              <a:t>Implicitne direkcije - pretpostavke o tome šta zadatak zahteva (ne može biti ovako lako </a:t>
            </a:r>
            <a:r>
              <a:rPr lang="sr-Latn-RS" dirty="0" smtClean="0">
                <a:sym typeface="Wingdings" panose="05000000000000000000" pitchFamily="2" charset="2"/>
              </a:rPr>
              <a:t>)</a:t>
            </a:r>
            <a:endParaRPr lang="en-US" dirty="0"/>
          </a:p>
        </p:txBody>
      </p:sp>
    </p:spTree>
    <p:extLst>
      <p:ext uri="{BB962C8B-B14F-4D97-AF65-F5344CB8AC3E}">
        <p14:creationId xmlns:p14="http://schemas.microsoft.com/office/powerpoint/2010/main" val="1339430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Sugestije za uspešno rešavanje problema:</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sr-Latn-RS" dirty="0" smtClean="0"/>
              <a:t>Dobro razumeti problem i imati potpuni pregled relevantnih informacija</a:t>
            </a:r>
          </a:p>
          <a:p>
            <a:pPr marL="514350" indent="-514350">
              <a:buFont typeface="+mj-lt"/>
              <a:buAutoNum type="arabicPeriod"/>
            </a:pPr>
            <a:r>
              <a:rPr lang="sr-Latn-RS" dirty="0" smtClean="0"/>
              <a:t>Odvojiti dovoljno vremena i koncentrisano raditi na problemu do zastoja</a:t>
            </a:r>
          </a:p>
          <a:p>
            <a:pPr marL="514350" indent="-514350">
              <a:buFont typeface="+mj-lt"/>
              <a:buAutoNum type="arabicPeriod"/>
            </a:pPr>
            <a:r>
              <a:rPr lang="sr-Latn-RS" dirty="0" smtClean="0"/>
              <a:t>Kod težih problema zapisivati svoje misli – kasnije se mogu evaluirati, da li smo nešto prerano odbacili</a:t>
            </a:r>
          </a:p>
          <a:p>
            <a:pPr marL="514350" indent="-514350">
              <a:buFont typeface="+mj-lt"/>
              <a:buAutoNum type="arabicPeriod"/>
            </a:pPr>
            <a:r>
              <a:rPr lang="sr-Latn-RS" dirty="0" smtClean="0"/>
              <a:t>Prisetiti se analgonog problema i kako ste se sa njim izborili u prošlosti</a:t>
            </a:r>
          </a:p>
          <a:p>
            <a:pPr marL="514350" indent="-514350">
              <a:buFont typeface="+mj-lt"/>
              <a:buAutoNum type="arabicPeriod"/>
            </a:pPr>
            <a:r>
              <a:rPr lang="sr-Latn-RS" dirty="0" smtClean="0"/>
              <a:t>Kad god je moguće koristiti analogije</a:t>
            </a:r>
          </a:p>
          <a:p>
            <a:pPr marL="514350" indent="-514350">
              <a:buFont typeface="+mj-lt"/>
              <a:buAutoNum type="arabicPeriod"/>
            </a:pPr>
            <a:r>
              <a:rPr lang="sr-Latn-RS" dirty="0" smtClean="0"/>
              <a:t>Treba imati optimalan nivo motivacije, previše napetosti otežava rešavanje problema</a:t>
            </a:r>
          </a:p>
          <a:p>
            <a:pPr marL="514350" indent="-514350">
              <a:buFont typeface="+mj-lt"/>
              <a:buAutoNum type="arabicPeriod"/>
            </a:pPr>
            <a:r>
              <a:rPr lang="sr-Latn-RS" dirty="0" smtClean="0"/>
              <a:t>Razmotriti problem iz što više različitih uglova</a:t>
            </a:r>
          </a:p>
          <a:p>
            <a:pPr marL="514350" indent="-514350">
              <a:buFont typeface="+mj-lt"/>
              <a:buAutoNum type="arabicPeriod"/>
            </a:pPr>
            <a:r>
              <a:rPr lang="sr-Latn-RS" dirty="0" smtClean="0"/>
              <a:t>Izbegavati fiksacije i rigidnost u mišljenju (lakše reći no učiniti </a:t>
            </a:r>
            <a:r>
              <a:rPr lang="sr-Latn-RS" dirty="0" smtClean="0">
                <a:sym typeface="Wingdings" panose="05000000000000000000" pitchFamily="2" charset="2"/>
              </a:rPr>
              <a:t>)</a:t>
            </a:r>
            <a:endParaRPr lang="en-US" dirty="0"/>
          </a:p>
        </p:txBody>
      </p:sp>
    </p:spTree>
    <p:extLst>
      <p:ext uri="{BB962C8B-B14F-4D97-AF65-F5344CB8AC3E}">
        <p14:creationId xmlns:p14="http://schemas.microsoft.com/office/powerpoint/2010/main" val="3520263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Karakteristike ekspertskog mišljenja</a:t>
            </a:r>
            <a:endParaRPr lang="en-US" dirty="0"/>
          </a:p>
        </p:txBody>
      </p:sp>
      <p:sp>
        <p:nvSpPr>
          <p:cNvPr id="3" name="Content Placeholder 2"/>
          <p:cNvSpPr>
            <a:spLocks noGrp="1"/>
          </p:cNvSpPr>
          <p:nvPr>
            <p:ph idx="1"/>
          </p:nvPr>
        </p:nvSpPr>
        <p:spPr/>
        <p:txBody>
          <a:bodyPr/>
          <a:lstStyle/>
          <a:p>
            <a:r>
              <a:rPr lang="sr-Latn-RS" dirty="0" smtClean="0"/>
              <a:t>Pojedinci koji su postigli izuzetno visoku sposobnost za rešavanje problema u nekoj oblasti (što ih ne čini ekspertima u drugim oblastima!)</a:t>
            </a:r>
          </a:p>
          <a:p>
            <a:pPr lvl="1"/>
            <a:r>
              <a:rPr lang="sr-Latn-RS" dirty="0" smtClean="0"/>
              <a:t>Sposobni da uoče celine i odnose koje laici ne uočavaju (npr - kako fudbalski trener u odnosu na laika posmatra utakmicu)</a:t>
            </a:r>
          </a:p>
          <a:p>
            <a:pPr lvl="1"/>
            <a:r>
              <a:rPr lang="sr-Latn-RS" dirty="0" smtClean="0"/>
              <a:t>Brže obavljaju operacije koje su neophodne za rešavanje problema</a:t>
            </a:r>
          </a:p>
          <a:p>
            <a:pPr lvl="1"/>
            <a:r>
              <a:rPr lang="sr-Latn-RS" dirty="0" smtClean="0"/>
              <a:t>Efikasnije koriste radnu i dugoročnu memoriju</a:t>
            </a:r>
          </a:p>
          <a:p>
            <a:pPr lvl="1"/>
            <a:r>
              <a:rPr lang="sr-Latn-RS" dirty="0" smtClean="0"/>
              <a:t>Sagledavaju problem iz različitih uglova pre no što iznesu rešenje</a:t>
            </a:r>
          </a:p>
          <a:p>
            <a:pPr lvl="1"/>
            <a:r>
              <a:rPr lang="sr-Latn-RS" dirty="0" smtClean="0"/>
              <a:t>Efikasniji u nadzoru i praćenju sopstvenog mišljenja pa se lakše „ispravljaju“</a:t>
            </a:r>
            <a:endParaRPr lang="en-US" dirty="0"/>
          </a:p>
        </p:txBody>
      </p:sp>
    </p:spTree>
    <p:extLst>
      <p:ext uri="{BB962C8B-B14F-4D97-AF65-F5344CB8AC3E}">
        <p14:creationId xmlns:p14="http://schemas.microsoft.com/office/powerpoint/2010/main" val="2200328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Zaključivanje</a:t>
            </a:r>
            <a:endParaRPr lang="en-US" dirty="0"/>
          </a:p>
        </p:txBody>
      </p:sp>
      <p:sp>
        <p:nvSpPr>
          <p:cNvPr id="3" name="Content Placeholder 2"/>
          <p:cNvSpPr>
            <a:spLocks noGrp="1"/>
          </p:cNvSpPr>
          <p:nvPr>
            <p:ph idx="1"/>
          </p:nvPr>
        </p:nvSpPr>
        <p:spPr/>
        <p:txBody>
          <a:bodyPr/>
          <a:lstStyle/>
          <a:p>
            <a:r>
              <a:rPr lang="sr-Latn-RS" dirty="0" smtClean="0"/>
              <a:t>Dedukcija: istinitost zaključka nužno sledi iz istinitih premisa</a:t>
            </a:r>
          </a:p>
          <a:p>
            <a:r>
              <a:rPr lang="sr-Latn-RS" dirty="0" smtClean="0"/>
              <a:t>Indukcija: iz premisa se izvlači zaključak koji može biti samo vreovatno (ne nužno) istinit ako su premise istinite</a:t>
            </a:r>
          </a:p>
          <a:p>
            <a:endParaRPr lang="sr-Latn-RS" dirty="0"/>
          </a:p>
          <a:p>
            <a:r>
              <a:rPr lang="sr-Latn-RS" dirty="0" smtClean="0"/>
              <a:t>Ljudi greše češće ukoliko su pravila data u apstraktnoj formi</a:t>
            </a:r>
          </a:p>
          <a:p>
            <a:r>
              <a:rPr lang="sr-Latn-RS" dirty="0" smtClean="0"/>
              <a:t>Ljudi su skloni da se saglase sa zaključcima koji logički ne slede iz premisa ukoliko se oni poklapaju sa njihovim iskustvom</a:t>
            </a:r>
            <a:endParaRPr lang="en-US" dirty="0"/>
          </a:p>
        </p:txBody>
      </p:sp>
    </p:spTree>
    <p:extLst>
      <p:ext uri="{BB962C8B-B14F-4D97-AF65-F5344CB8AC3E}">
        <p14:creationId xmlns:p14="http://schemas.microsoft.com/office/powerpoint/2010/main" val="2801600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166</TotalTime>
  <Words>1381</Words>
  <Application>Microsoft Office PowerPoint</Application>
  <PresentationFormat>Widescreen</PresentationFormat>
  <Paragraphs>102</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Century Gothic</vt:lpstr>
      <vt:lpstr>Tahoma</vt:lpstr>
      <vt:lpstr>Wingdings</vt:lpstr>
      <vt:lpstr>Wingdings 3</vt:lpstr>
      <vt:lpstr>Wisp</vt:lpstr>
      <vt:lpstr>Mišljenje</vt:lpstr>
      <vt:lpstr>Misliti</vt:lpstr>
      <vt:lpstr>Rešavanje problema</vt:lpstr>
      <vt:lpstr>Faze rešavanja problema (Volas)</vt:lpstr>
      <vt:lpstr>Faze u rešavanju problema (Sternberg)</vt:lpstr>
      <vt:lpstr>Činioci koji otežavaju rešavanje problema</vt:lpstr>
      <vt:lpstr>Sugestije za uspešno rešavanje problema:</vt:lpstr>
      <vt:lpstr>Karakteristike ekspertskog mišljenja</vt:lpstr>
      <vt:lpstr>Zaključivanje</vt:lpstr>
      <vt:lpstr>Suđenje i donošenje odluka</vt:lpstr>
      <vt:lpstr>PowerPoint Presentation</vt:lpstr>
      <vt:lpstr>Istraživanja pristrasnosti</vt:lpstr>
      <vt:lpstr>Na primer:</vt:lpstr>
      <vt:lpstr>PowerPoint Presentation</vt:lpstr>
      <vt:lpstr>Na primer:</vt:lpstr>
      <vt:lpstr>PowerPoint Presentation</vt:lpstr>
      <vt:lpstr>Na primer: </vt:lpstr>
      <vt:lpstr>PowerPoint Presentation</vt:lpstr>
      <vt:lpstr>PowerPoint Presentation</vt:lpstr>
      <vt:lpstr>Kritičko mišljenje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Mišljenje</dc:title>
  <dc:creator>Olivera</dc:creator>
  <cp:lastModifiedBy>Olivera</cp:lastModifiedBy>
  <cp:revision>30</cp:revision>
  <dcterms:created xsi:type="dcterms:W3CDTF">2025-06-18T10:31:36Z</dcterms:created>
  <dcterms:modified xsi:type="dcterms:W3CDTF">2025-06-22T06:49:47Z</dcterms:modified>
</cp:coreProperties>
</file>