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3" r:id="rId3"/>
    <p:sldId id="258" r:id="rId4"/>
    <p:sldId id="257" r:id="rId5"/>
    <p:sldId id="259" r:id="rId6"/>
    <p:sldId id="284" r:id="rId7"/>
    <p:sldId id="261" r:id="rId8"/>
    <p:sldId id="262" r:id="rId9"/>
    <p:sldId id="264" r:id="rId10"/>
    <p:sldId id="277" r:id="rId11"/>
    <p:sldId id="265" r:id="rId12"/>
    <p:sldId id="279" r:id="rId13"/>
    <p:sldId id="263" r:id="rId14"/>
    <p:sldId id="280" r:id="rId15"/>
    <p:sldId id="267" r:id="rId16"/>
    <p:sldId id="266" r:id="rId17"/>
    <p:sldId id="268" r:id="rId18"/>
    <p:sldId id="269" r:id="rId19"/>
    <p:sldId id="271" r:id="rId20"/>
    <p:sldId id="272" r:id="rId21"/>
    <p:sldId id="270" r:id="rId22"/>
    <p:sldId id="281" r:id="rId23"/>
    <p:sldId id="278" r:id="rId24"/>
    <p:sldId id="287" r:id="rId25"/>
    <p:sldId id="282" r:id="rId26"/>
    <p:sldId id="283" r:id="rId27"/>
    <p:sldId id="285" r:id="rId28"/>
    <p:sldId id="260"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67" y="23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24314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137468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10297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431098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2204315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523969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3534353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233722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3311941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2644333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3558796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10543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858532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1226458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258179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4118174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24185-64C3-4F44-9073-32566E04A5E8}" type="datetimeFigureOut">
              <a:rPr lang="en-US" smtClean="0"/>
              <a:t>11/23/2024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9D8A6F-63A6-4136-B617-D5B65475FB02}" type="slidenum">
              <a:rPr lang="en-US" smtClean="0"/>
              <a:t>‹#›</a:t>
            </a:fld>
            <a:endParaRPr lang="en-US" dirty="0"/>
          </a:p>
        </p:txBody>
      </p:sp>
    </p:spTree>
    <p:extLst>
      <p:ext uri="{BB962C8B-B14F-4D97-AF65-F5344CB8AC3E}">
        <p14:creationId xmlns:p14="http://schemas.microsoft.com/office/powerpoint/2010/main" val="348691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4424185-64C3-4F44-9073-32566E04A5E8}" type="datetimeFigureOut">
              <a:rPr lang="en-US" smtClean="0"/>
              <a:t>11/23/2024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9D8A6F-63A6-4136-B617-D5B65475FB02}" type="slidenum">
              <a:rPr lang="en-US" smtClean="0"/>
              <a:t>‹#›</a:t>
            </a:fld>
            <a:endParaRPr lang="en-US" dirty="0"/>
          </a:p>
        </p:txBody>
      </p:sp>
    </p:spTree>
    <p:extLst>
      <p:ext uri="{BB962C8B-B14F-4D97-AF65-F5344CB8AC3E}">
        <p14:creationId xmlns:p14="http://schemas.microsoft.com/office/powerpoint/2010/main" val="376171441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UWKvpFZJwcE&amp;list=PLfFm-XYWJeVUU6piy55g9MoRt0Xt26spY&amp;index=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ted.com/talks/daniel_kahneman_the_riddle_of_experience_vs_memory?utm_campaign=tedspread&amp;utm_medium=referral&amp;utm_source=tedcomshar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PB2OegI6wvI&amp;list=PLfFm-XYWJeVUU6piy55g9MoRt0Xt26spY"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Pamćenje i zaboravljanje</a:t>
            </a:r>
            <a:endParaRPr lang="en-US" dirty="0"/>
          </a:p>
        </p:txBody>
      </p:sp>
    </p:spTree>
    <p:extLst>
      <p:ext uri="{BB962C8B-B14F-4D97-AF65-F5344CB8AC3E}">
        <p14:creationId xmlns:p14="http://schemas.microsoft.com/office/powerpoint/2010/main" val="4150358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9018" y="1130060"/>
            <a:ext cx="9714781" cy="5046903"/>
          </a:xfrm>
        </p:spPr>
        <p:txBody>
          <a:bodyPr/>
          <a:lstStyle/>
          <a:p>
            <a:pPr marL="0" indent="0">
              <a:buNone/>
            </a:pPr>
            <a:endParaRPr lang="sr-Latn-RS" dirty="0" smtClean="0"/>
          </a:p>
          <a:p>
            <a:pPr marL="0" indent="0">
              <a:buNone/>
            </a:pPr>
            <a:r>
              <a:rPr lang="sr-Latn-RS" sz="2800" dirty="0" smtClean="0"/>
              <a:t>Zadatak – Biće vam prikazano 12 slova. </a:t>
            </a:r>
            <a:r>
              <a:rPr lang="sr-Latn-RS" sz="2800" dirty="0" smtClean="0"/>
              <a:t>Imaćete sekund </a:t>
            </a:r>
            <a:r>
              <a:rPr lang="sr-Latn-RS" sz="2800" dirty="0" smtClean="0"/>
              <a:t>da ih posmatrate. Kasnije ćemo proveriti da li možete da ih se prisetite</a:t>
            </a:r>
          </a:p>
          <a:p>
            <a:pPr marL="0" indent="0">
              <a:buNone/>
            </a:pPr>
            <a:endParaRPr lang="sr-Latn-RS" dirty="0"/>
          </a:p>
        </p:txBody>
      </p:sp>
    </p:spTree>
    <p:extLst>
      <p:ext uri="{BB962C8B-B14F-4D97-AF65-F5344CB8AC3E}">
        <p14:creationId xmlns:p14="http://schemas.microsoft.com/office/powerpoint/2010/main" val="4161769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42316397"/>
              </p:ext>
            </p:extLst>
          </p:nvPr>
        </p:nvGraphicFramePr>
        <p:xfrm>
          <a:off x="3096882" y="1285336"/>
          <a:ext cx="7142672" cy="4770408"/>
        </p:xfrm>
        <a:graphic>
          <a:graphicData uri="http://schemas.openxmlformats.org/drawingml/2006/table">
            <a:tbl>
              <a:tblPr>
                <a:tableStyleId>{5C22544A-7EE6-4342-B048-85BDC9FD1C3A}</a:tableStyleId>
              </a:tblPr>
              <a:tblGrid>
                <a:gridCol w="1785668"/>
                <a:gridCol w="1785668"/>
                <a:gridCol w="1785668"/>
                <a:gridCol w="1785668"/>
              </a:tblGrid>
              <a:tr h="1590136">
                <a:tc>
                  <a:txBody>
                    <a:bodyPr/>
                    <a:lstStyle/>
                    <a:p>
                      <a:pPr algn="ctr"/>
                      <a:r>
                        <a:rPr lang="sr-Latn-RS" sz="4800" b="1" dirty="0" smtClean="0"/>
                        <a:t>F</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C</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H</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D</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90136">
                <a:tc>
                  <a:txBody>
                    <a:bodyPr/>
                    <a:lstStyle/>
                    <a:p>
                      <a:pPr algn="ctr"/>
                      <a:r>
                        <a:rPr lang="sr-Latn-RS" sz="4800" b="1" dirty="0" smtClean="0"/>
                        <a:t>J</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R</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P</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O</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590136">
                <a:tc>
                  <a:txBody>
                    <a:bodyPr/>
                    <a:lstStyle/>
                    <a:p>
                      <a:pPr algn="ctr"/>
                      <a:r>
                        <a:rPr lang="sr-Latn-RS" sz="4800" b="1" dirty="0" smtClean="0"/>
                        <a:t>D</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N</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B</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sr-Latn-RS" sz="4800" b="1" dirty="0" smtClean="0"/>
                        <a:t>A</a:t>
                      </a:r>
                      <a:endParaRPr lang="en-US" sz="48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8153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8689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Senzorno (čulno) pamćenje</a:t>
            </a:r>
            <a:endParaRPr lang="en-US" dirty="0"/>
          </a:p>
        </p:txBody>
      </p:sp>
      <p:sp>
        <p:nvSpPr>
          <p:cNvPr id="3" name="Content Placeholder 2"/>
          <p:cNvSpPr>
            <a:spLocks noGrp="1"/>
          </p:cNvSpPr>
          <p:nvPr>
            <p:ph idx="1"/>
          </p:nvPr>
        </p:nvSpPr>
        <p:spPr>
          <a:xfrm>
            <a:off x="1484310" y="2199737"/>
            <a:ext cx="10018713" cy="3925018"/>
          </a:xfrm>
        </p:spPr>
        <p:txBody>
          <a:bodyPr>
            <a:normAutofit/>
          </a:bodyPr>
          <a:lstStyle/>
          <a:p>
            <a:r>
              <a:rPr lang="sr-Latn-RS" dirty="0" smtClean="0"/>
              <a:t>Odmah nakon izlaganja – postoji kratko i potpuno pamćenje svih podataka</a:t>
            </a:r>
          </a:p>
          <a:p>
            <a:r>
              <a:rPr lang="sr-Latn-RS" dirty="0" smtClean="0"/>
              <a:t>Obim senzorne memorije je neograničen ili dvanaest različitih informacija?</a:t>
            </a:r>
          </a:p>
          <a:p>
            <a:r>
              <a:rPr lang="sr-Latn-RS" dirty="0" smtClean="0"/>
              <a:t>Ikonička memorija – vizuelne draži – traju najduže jednu sekundu</a:t>
            </a:r>
          </a:p>
          <a:p>
            <a:pPr lvl="1"/>
            <a:r>
              <a:rPr lang="sr-Latn-RS" dirty="0" smtClean="0"/>
              <a:t>Slika se zadrži kako bi se povezala sa narednom (Bodiroga uzima loptu, dodaje je preko celog terena Divcu...itd </a:t>
            </a:r>
            <a:r>
              <a:rPr lang="sr-Latn-RS" dirty="0" smtClean="0">
                <a:sym typeface="Wingdings" panose="05000000000000000000" pitchFamily="2" charset="2"/>
              </a:rPr>
              <a:t>)</a:t>
            </a:r>
            <a:endParaRPr lang="sr-Latn-RS" dirty="0" smtClean="0"/>
          </a:p>
          <a:p>
            <a:r>
              <a:rPr lang="sr-Latn-RS" dirty="0" smtClean="0"/>
              <a:t>Ehoička memorija – auditivne draži – od dve do četiri sekunde</a:t>
            </a:r>
          </a:p>
          <a:p>
            <a:r>
              <a:rPr lang="sr-Latn-RS" dirty="0" smtClean="0"/>
              <a:t>Kada se trajanje utisaka u čulima završi oni izblede ili pređu u naredni sistem - kratkoročno pamćenje</a:t>
            </a:r>
          </a:p>
        </p:txBody>
      </p:sp>
    </p:spTree>
    <p:extLst>
      <p:ext uri="{BB962C8B-B14F-4D97-AF65-F5344CB8AC3E}">
        <p14:creationId xmlns:p14="http://schemas.microsoft.com/office/powerpoint/2010/main" val="3951661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smtClean="0"/>
              <a:t>Dokaz o ikoničkoj memoriji: Sperlingov eksperiment</a:t>
            </a:r>
            <a:endParaRPr lang="en-US" dirty="0"/>
          </a:p>
        </p:txBody>
      </p:sp>
      <p:sp>
        <p:nvSpPr>
          <p:cNvPr id="3" name="Content Placeholder 2"/>
          <p:cNvSpPr>
            <a:spLocks noGrp="1"/>
          </p:cNvSpPr>
          <p:nvPr>
            <p:ph idx="1"/>
          </p:nvPr>
        </p:nvSpPr>
        <p:spPr/>
        <p:txBody>
          <a:bodyPr>
            <a:normAutofit fontScale="85000" lnSpcReduction="10000"/>
          </a:bodyPr>
          <a:lstStyle/>
          <a:p>
            <a:pPr>
              <a:lnSpc>
                <a:spcPts val="2400"/>
              </a:lnSpc>
              <a:spcBef>
                <a:spcPct val="0"/>
              </a:spcBef>
              <a:spcAft>
                <a:spcPts val="600"/>
              </a:spcAft>
            </a:pPr>
            <a:r>
              <a:rPr lang="sr-Latn-RS" altLang="en-US" dirty="0" smtClean="0"/>
              <a:t>Sperling je izlagao ispitanicima slova u trajanju od 1/20 sekunde, nakon čega je sledio zvučni ton koji im je govorio koji red slova treba da „izvuku“ iz ikoničke memorije i ponove</a:t>
            </a:r>
          </a:p>
          <a:p>
            <a:pPr>
              <a:lnSpc>
                <a:spcPts val="2400"/>
              </a:lnSpc>
              <a:spcBef>
                <a:spcPct val="0"/>
              </a:spcBef>
              <a:spcAft>
                <a:spcPts val="600"/>
              </a:spcAft>
            </a:pPr>
            <a:r>
              <a:rPr lang="sr-Latn-RS" altLang="en-US" dirty="0" smtClean="0"/>
              <a:t>Bez instrukcije ispitanici su mogli da ponove 50% slova, dok su sainstrukcijom ponavljali gotovo 100%</a:t>
            </a:r>
            <a:endParaRPr lang="en-US" altLang="en-US" dirty="0" smtClean="0"/>
          </a:p>
          <a:p>
            <a:pPr>
              <a:lnSpc>
                <a:spcPts val="2400"/>
              </a:lnSpc>
              <a:spcBef>
                <a:spcPct val="0"/>
              </a:spcBef>
              <a:spcAft>
                <a:spcPts val="600"/>
              </a:spcAft>
              <a:buFont typeface="Wingdings" pitchFamily="2" charset="2"/>
              <a:buChar char="§"/>
            </a:pPr>
            <a:endParaRPr lang="en-US" altLang="en-US" dirty="0"/>
          </a:p>
          <a:p>
            <a:r>
              <a:rPr lang="en-US" altLang="sr-Latn-RS" dirty="0"/>
              <a:t>Peter Doolittle: How your "working memory" makes sense of the world</a:t>
            </a:r>
            <a:endParaRPr lang="sr-Cyrl-RS" altLang="sr-Latn-RS" dirty="0"/>
          </a:p>
          <a:p>
            <a:r>
              <a:rPr lang="sr-Latn-RS" altLang="sr-Latn-RS" dirty="0" smtClean="0">
                <a:hlinkClick r:id="rId2"/>
              </a:rPr>
              <a:t>https</a:t>
            </a:r>
            <a:r>
              <a:rPr lang="sr-Latn-RS" altLang="sr-Latn-RS" dirty="0">
                <a:hlinkClick r:id="rId2"/>
              </a:rPr>
              <a:t>://www.youtube.com/watch?v=UWKvpFZJwcE&amp;list=PLfFm-XYWJeVUU6piy55g9MoRt0Xt26spY&amp;index=4</a:t>
            </a:r>
            <a:endParaRPr lang="sr-Cyrl-RS" altLang="sr-Latn-RS" dirty="0"/>
          </a:p>
          <a:p>
            <a:pPr>
              <a:lnSpc>
                <a:spcPts val="2400"/>
              </a:lnSpc>
              <a:spcBef>
                <a:spcPct val="0"/>
              </a:spcBef>
              <a:spcAft>
                <a:spcPts val="600"/>
              </a:spcAft>
              <a:buFont typeface="Wingdings" pitchFamily="2" charset="2"/>
              <a:buChar char="§"/>
            </a:pPr>
            <a:endParaRPr lang="en-US" altLang="en-US" dirty="0" smtClean="0"/>
          </a:p>
        </p:txBody>
      </p:sp>
    </p:spTree>
    <p:extLst>
      <p:ext uri="{BB962C8B-B14F-4D97-AF65-F5344CB8AC3E}">
        <p14:creationId xmlns:p14="http://schemas.microsoft.com/office/powerpoint/2010/main" val="3993786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smtClean="0"/>
              <a:t>Operativno ili kratkotrajno pamćenje</a:t>
            </a:r>
            <a:endParaRPr lang="en-US" dirty="0"/>
          </a:p>
        </p:txBody>
      </p:sp>
      <p:sp>
        <p:nvSpPr>
          <p:cNvPr id="5" name="Content Placeholder 4"/>
          <p:cNvSpPr>
            <a:spLocks noGrp="1"/>
          </p:cNvSpPr>
          <p:nvPr>
            <p:ph sz="half" idx="1"/>
          </p:nvPr>
        </p:nvSpPr>
        <p:spPr>
          <a:xfrm>
            <a:off x="1484312" y="2751826"/>
            <a:ext cx="5434073" cy="4235570"/>
          </a:xfrm>
        </p:spPr>
        <p:txBody>
          <a:bodyPr>
            <a:normAutofit lnSpcReduction="10000"/>
          </a:bodyPr>
          <a:lstStyle/>
          <a:p>
            <a:r>
              <a:rPr lang="sr-Latn-RS" sz="2400" dirty="0" smtClean="0"/>
              <a:t>Informacije u njemu traju oko 20 sekundi</a:t>
            </a:r>
          </a:p>
          <a:p>
            <a:r>
              <a:rPr lang="sr-Latn-RS" sz="2400" dirty="0" smtClean="0"/>
              <a:t>Kapacitet 7+/- 2 ( Milerov magični broj)</a:t>
            </a:r>
          </a:p>
          <a:p>
            <a:r>
              <a:rPr lang="sr-Latn-RS" sz="2400" dirty="0" smtClean="0"/>
              <a:t>Efekat pozicije u </a:t>
            </a:r>
            <a:r>
              <a:rPr lang="sr-Latn-RS" sz="2400" dirty="0" smtClean="0"/>
              <a:t>nizu</a:t>
            </a:r>
            <a:endParaRPr lang="sr-Latn-RS" sz="2400" dirty="0"/>
          </a:p>
          <a:p>
            <a:r>
              <a:rPr lang="sr-Latn-RS" sz="2400" dirty="0"/>
              <a:t>Radno pamćenje</a:t>
            </a:r>
          </a:p>
          <a:p>
            <a:pPr lvl="1"/>
            <a:r>
              <a:rPr lang="sr-Latn-RS" sz="2400" dirty="0"/>
              <a:t>Deo memorije koji ne služi za privremeno skladištenje već se u njemu informacije obrađuju, sklapaju, povezuju i sl (Bedli)</a:t>
            </a:r>
          </a:p>
          <a:p>
            <a:pPr lvl="1"/>
            <a:r>
              <a:rPr lang="sr-Latn-RS" sz="2400" dirty="0"/>
              <a:t>Kodiranje informacija</a:t>
            </a:r>
          </a:p>
          <a:p>
            <a:pPr lvl="1"/>
            <a:endParaRPr lang="en-US" sz="2400" dirty="0"/>
          </a:p>
          <a:p>
            <a:endParaRPr lang="en-US" dirty="0"/>
          </a:p>
        </p:txBody>
      </p:sp>
      <p:pic>
        <p:nvPicPr>
          <p:cNvPr id="7" name="Picture 2"/>
          <p:cNvPicPr>
            <a:picLocks noGrp="1" noChangeAspect="1" noChangeArrowheads="1"/>
          </p:cNvPicPr>
          <p:nvPr>
            <p:ph sz="half" idx="2"/>
          </p:nvPr>
        </p:nvPicPr>
        <p:blipFill>
          <a:blip r:embed="rId2"/>
          <a:stretch>
            <a:fillRect/>
          </a:stretch>
        </p:blipFill>
        <p:spPr bwMode="auto">
          <a:xfrm>
            <a:off x="7768507" y="2171383"/>
            <a:ext cx="3734517" cy="45342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9009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Kratkoročno </a:t>
            </a:r>
            <a:r>
              <a:rPr lang="sr-Latn-RS" dirty="0" smtClean="0"/>
              <a:t>pamćenje – pažnja!</a:t>
            </a:r>
            <a:endParaRPr lang="en-US" dirty="0"/>
          </a:p>
        </p:txBody>
      </p:sp>
      <p:sp>
        <p:nvSpPr>
          <p:cNvPr id="3" name="Content Placeholder 2"/>
          <p:cNvSpPr>
            <a:spLocks noGrp="1"/>
          </p:cNvSpPr>
          <p:nvPr>
            <p:ph sz="half" idx="1"/>
          </p:nvPr>
        </p:nvSpPr>
        <p:spPr>
          <a:xfrm>
            <a:off x="1484312" y="2329133"/>
            <a:ext cx="6219077" cy="4425350"/>
          </a:xfrm>
        </p:spPr>
        <p:txBody>
          <a:bodyPr>
            <a:normAutofit/>
          </a:bodyPr>
          <a:lstStyle/>
          <a:p>
            <a:r>
              <a:rPr lang="sr-Latn-RS" sz="2400" dirty="0" smtClean="0"/>
              <a:t>Pažnja – usmeravanje mentalne aktivnosti</a:t>
            </a:r>
          </a:p>
          <a:p>
            <a:r>
              <a:rPr lang="sr-Latn-RS" sz="2400" dirty="0" smtClean="0"/>
              <a:t>Efekat iskakanja (</a:t>
            </a:r>
            <a:r>
              <a:rPr lang="sr-Latn-RS" sz="2400" i="1" dirty="0" smtClean="0"/>
              <a:t>pop-out</a:t>
            </a:r>
            <a:r>
              <a:rPr lang="sr-Latn-RS" sz="2400" dirty="0" smtClean="0"/>
              <a:t>)</a:t>
            </a:r>
          </a:p>
          <a:p>
            <a:r>
              <a:rPr lang="sr-Latn-RS" sz="2400" dirty="0" smtClean="0"/>
              <a:t>Pažnja monotonih sadržaja varira i za 40 min drastično opada</a:t>
            </a:r>
          </a:p>
          <a:p>
            <a:r>
              <a:rPr lang="sr-Latn-RS" sz="2400" dirty="0" smtClean="0"/>
              <a:t>Selektivna pažnja (kada čujemo svoje ime na žurci)</a:t>
            </a:r>
          </a:p>
          <a:p>
            <a:r>
              <a:rPr lang="sr-Latn-RS" sz="2400" dirty="0" smtClean="0"/>
              <a:t>Mehanizam podeljene pažnje (usmerena na dve različite stvari ali kapacitet opada)</a:t>
            </a:r>
            <a:endParaRPr lang="en-US" sz="2400" dirty="0"/>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867586" y="2734279"/>
            <a:ext cx="2723809" cy="2723809"/>
          </a:xfrm>
        </p:spPr>
      </p:pic>
    </p:spTree>
    <p:extLst>
      <p:ext uri="{BB962C8B-B14F-4D97-AF65-F5344CB8AC3E}">
        <p14:creationId xmlns:p14="http://schemas.microsoft.com/office/powerpoint/2010/main" val="287158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sr-Latn-RS" dirty="0" smtClean="0"/>
              <a:t>Dugoročno pamćenje</a:t>
            </a:r>
            <a:endParaRPr lang="en-US" dirty="0"/>
          </a:p>
        </p:txBody>
      </p:sp>
      <p:sp>
        <p:nvSpPr>
          <p:cNvPr id="6" name="Content Placeholder 5"/>
          <p:cNvSpPr>
            <a:spLocks noGrp="1"/>
          </p:cNvSpPr>
          <p:nvPr>
            <p:ph idx="1"/>
          </p:nvPr>
        </p:nvSpPr>
        <p:spPr>
          <a:xfrm>
            <a:off x="1484310" y="2053087"/>
            <a:ext cx="10018713" cy="4804913"/>
          </a:xfrm>
        </p:spPr>
        <p:txBody>
          <a:bodyPr>
            <a:normAutofit/>
          </a:bodyPr>
          <a:lstStyle/>
          <a:p>
            <a:r>
              <a:rPr lang="sr-Latn-RS" dirty="0" smtClean="0"/>
              <a:t>Sistem u kome se čuva sve naše znanje o doživljajima, pojmovima, podacima, veštinama, pravilima i odlukama</a:t>
            </a:r>
          </a:p>
          <a:p>
            <a:r>
              <a:rPr lang="sr-Latn-RS" dirty="0" smtClean="0"/>
              <a:t>Proceduralno pamćenje – memorisanje procedura izvođenja neke radnje i nekada se naziva implicitnim pamćenjem jer ne moramo biti svesni informacija koje pamtimo</a:t>
            </a:r>
          </a:p>
          <a:p>
            <a:r>
              <a:rPr lang="sr-Latn-RS" dirty="0" smtClean="0"/>
              <a:t>Deklarativno pamćenje- pamćenje činjenica i događaja i nekada se naziva eksplicitnim jer smo tih informacija svesni</a:t>
            </a:r>
          </a:p>
          <a:p>
            <a:pPr lvl="1"/>
            <a:r>
              <a:rPr lang="sr-Latn-RS" dirty="0" smtClean="0"/>
              <a:t>Epizodičko: događaji koji se pamte kao celine, skupovi informacija praćeni emocijama</a:t>
            </a:r>
          </a:p>
          <a:p>
            <a:pPr lvl="1"/>
            <a:r>
              <a:rPr lang="sr-Latn-RS" dirty="0" smtClean="0"/>
              <a:t>Semantičko: informacije u vidu definicija i zapravo predtavlja naše znanje o svetu</a:t>
            </a:r>
            <a:endParaRPr lang="sr-Latn-RS" dirty="0"/>
          </a:p>
        </p:txBody>
      </p:sp>
    </p:spTree>
    <p:extLst>
      <p:ext uri="{BB962C8B-B14F-4D97-AF65-F5344CB8AC3E}">
        <p14:creationId xmlns:p14="http://schemas.microsoft.com/office/powerpoint/2010/main" val="1948596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Teorija nivoa obrade informacija</a:t>
            </a:r>
            <a:endParaRPr lang="en-US" dirty="0"/>
          </a:p>
        </p:txBody>
      </p:sp>
      <p:sp>
        <p:nvSpPr>
          <p:cNvPr id="3" name="Content Placeholder 2"/>
          <p:cNvSpPr>
            <a:spLocks noGrp="1"/>
          </p:cNvSpPr>
          <p:nvPr>
            <p:ph idx="1"/>
          </p:nvPr>
        </p:nvSpPr>
        <p:spPr/>
        <p:txBody>
          <a:bodyPr/>
          <a:lstStyle/>
          <a:p>
            <a:r>
              <a:rPr lang="sr-Latn-RS" dirty="0" smtClean="0"/>
              <a:t>Zahtevala da se napusti podela na kratkoročno i dugoročno pamćenje, već:</a:t>
            </a:r>
          </a:p>
          <a:p>
            <a:pPr lvl="1"/>
            <a:r>
              <a:rPr lang="sr-Latn-RS" dirty="0" smtClean="0"/>
              <a:t>Kratkoročna memorija – površna, plića obrada informacija</a:t>
            </a:r>
          </a:p>
          <a:p>
            <a:pPr lvl="1"/>
            <a:r>
              <a:rPr lang="sr-Latn-RS" dirty="0" smtClean="0"/>
              <a:t>Dugoročna memorija – osmišljavanje ili semantička obrada informacija</a:t>
            </a:r>
          </a:p>
          <a:p>
            <a:r>
              <a:rPr lang="sr-Latn-RS" dirty="0" smtClean="0"/>
              <a:t>Razlozi u prilog postojanju dva sistema:</a:t>
            </a:r>
          </a:p>
          <a:p>
            <a:pPr lvl="1"/>
            <a:r>
              <a:rPr lang="sr-Latn-RS" dirty="0" smtClean="0"/>
              <a:t>Kliničke studije – oštećenja hipokampusa – sećanje starog, nemogućnost učenja novog</a:t>
            </a:r>
          </a:p>
          <a:p>
            <a:pPr lvl="1"/>
            <a:r>
              <a:rPr lang="sr-Latn-RS" dirty="0" smtClean="0"/>
              <a:t>Studije slobodne reprodukcije – bolje se pamti poslednje u nizu, onda prvo, najslabije sredina</a:t>
            </a:r>
          </a:p>
        </p:txBody>
      </p:sp>
    </p:spTree>
    <p:extLst>
      <p:ext uri="{BB962C8B-B14F-4D97-AF65-F5344CB8AC3E}">
        <p14:creationId xmlns:p14="http://schemas.microsoft.com/office/powerpoint/2010/main" val="33147725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Bedlijev model radne memorije</a:t>
            </a:r>
            <a:endParaRPr lang="en-US" dirty="0"/>
          </a:p>
        </p:txBody>
      </p:sp>
      <p:sp>
        <p:nvSpPr>
          <p:cNvPr id="3" name="Content Placeholder 2"/>
          <p:cNvSpPr>
            <a:spLocks noGrp="1"/>
          </p:cNvSpPr>
          <p:nvPr>
            <p:ph idx="1"/>
          </p:nvPr>
        </p:nvSpPr>
        <p:spPr>
          <a:xfrm>
            <a:off x="1484310" y="2001328"/>
            <a:ext cx="10018713" cy="5089585"/>
          </a:xfrm>
        </p:spPr>
        <p:txBody>
          <a:bodyPr>
            <a:normAutofit/>
          </a:bodyPr>
          <a:lstStyle/>
          <a:p>
            <a:r>
              <a:rPr lang="sr-Latn-RS" dirty="0" smtClean="0"/>
              <a:t>Radna memorija – sistem koji dozvoljava privremeno manipulisanje informacijama tokom izvršavanja niza kognitivnih zadataka</a:t>
            </a:r>
          </a:p>
          <a:p>
            <a:r>
              <a:rPr lang="sr-Latn-RS" dirty="0" smtClean="0"/>
              <a:t>Komponente:</a:t>
            </a:r>
          </a:p>
          <a:p>
            <a:pPr lvl="2"/>
            <a:r>
              <a:rPr lang="sr-Latn-RS" dirty="0" smtClean="0"/>
              <a:t>Fonološka petlja – zadržavanje i obnavljanje </a:t>
            </a:r>
            <a:r>
              <a:rPr lang="sr-Latn-RS" b="1" dirty="0" smtClean="0"/>
              <a:t>verbalnog </a:t>
            </a:r>
            <a:r>
              <a:rPr lang="sr-Latn-RS" dirty="0" smtClean="0"/>
              <a:t>materijala</a:t>
            </a:r>
          </a:p>
          <a:p>
            <a:pPr lvl="2"/>
            <a:r>
              <a:rPr lang="sr-Latn-RS" dirty="0" smtClean="0"/>
              <a:t>Vizuelno-spacijalna matrica – zadržavanje i obnavljanje </a:t>
            </a:r>
            <a:r>
              <a:rPr lang="sr-Latn-RS" b="1" dirty="0" smtClean="0"/>
              <a:t>vizuelnih</a:t>
            </a:r>
            <a:r>
              <a:rPr lang="sr-Latn-RS" dirty="0" smtClean="0"/>
              <a:t> i </a:t>
            </a:r>
            <a:r>
              <a:rPr lang="sr-Latn-RS" b="1" dirty="0" smtClean="0"/>
              <a:t>prostornih</a:t>
            </a:r>
            <a:r>
              <a:rPr lang="sr-Latn-RS" dirty="0" smtClean="0"/>
              <a:t> informacija (možda i dva subsistema)</a:t>
            </a:r>
          </a:p>
          <a:p>
            <a:pPr lvl="2"/>
            <a:r>
              <a:rPr lang="sr-Latn-RS" dirty="0" smtClean="0"/>
              <a:t>Epizodički bafer – integriše vizuelne, spacijalne i verbalne informacije u doslednoj vremenskoj sekvenci omogućujući kratkoročno zadržavanje scene u pamćenju </a:t>
            </a:r>
          </a:p>
          <a:p>
            <a:pPr lvl="1"/>
            <a:r>
              <a:rPr lang="sr-Latn-RS" dirty="0" smtClean="0"/>
              <a:t>Centralni izvršilac – usmeravanje i održavanje pažnje i koordinacija pristupanju sadržajima iz dugoročne memorije</a:t>
            </a:r>
          </a:p>
          <a:p>
            <a:pPr lvl="1"/>
            <a:r>
              <a:rPr lang="sr-Latn-RS" dirty="0" smtClean="0"/>
              <a:t>Disleksija – oštećenje foološke petlje ili centralnog izvršioca</a:t>
            </a:r>
          </a:p>
          <a:p>
            <a:pPr lvl="1"/>
            <a:endParaRPr lang="sr-Latn-RS" dirty="0" smtClean="0"/>
          </a:p>
          <a:p>
            <a:pPr lvl="1"/>
            <a:endParaRPr lang="en-US" dirty="0"/>
          </a:p>
        </p:txBody>
      </p:sp>
      <p:sp>
        <p:nvSpPr>
          <p:cNvPr id="4" name="Left Brace 3"/>
          <p:cNvSpPr/>
          <p:nvPr/>
        </p:nvSpPr>
        <p:spPr>
          <a:xfrm>
            <a:off x="2061713" y="3296727"/>
            <a:ext cx="379735" cy="9144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b="1" dirty="0"/>
          </a:p>
        </p:txBody>
      </p:sp>
    </p:spTree>
    <p:extLst>
      <p:ext uri="{BB962C8B-B14F-4D97-AF65-F5344CB8AC3E}">
        <p14:creationId xmlns:p14="http://schemas.microsoft.com/office/powerpoint/2010/main" val="219955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slov 1"/>
          <p:cNvSpPr>
            <a:spLocks noGrp="1"/>
          </p:cNvSpPr>
          <p:nvPr>
            <p:ph type="title"/>
          </p:nvPr>
        </p:nvSpPr>
        <p:spPr/>
        <p:txBody>
          <a:bodyPr/>
          <a:lstStyle/>
          <a:p>
            <a:pPr algn="l"/>
            <a:r>
              <a:rPr lang="sr-Latn-RS" altLang="sr-Latn-RS" dirty="0" smtClean="0"/>
              <a:t>Početna pitanja</a:t>
            </a:r>
            <a:endParaRPr lang="sr-Latn-RS" altLang="sr-Latn-RS" dirty="0"/>
          </a:p>
        </p:txBody>
      </p:sp>
      <p:sp>
        <p:nvSpPr>
          <p:cNvPr id="3" name="Čuvar mesta za sadržaj 2"/>
          <p:cNvSpPr>
            <a:spLocks noGrp="1"/>
          </p:cNvSpPr>
          <p:nvPr>
            <p:ph idx="1"/>
          </p:nvPr>
        </p:nvSpPr>
        <p:spPr>
          <a:xfrm>
            <a:off x="1484310" y="2044461"/>
            <a:ext cx="10018713" cy="4537494"/>
          </a:xfrm>
        </p:spPr>
        <p:txBody>
          <a:bodyPr>
            <a:normAutofit fontScale="92500"/>
          </a:bodyPr>
          <a:lstStyle/>
          <a:p>
            <a:pPr>
              <a:buFont typeface="Arial" charset="0"/>
              <a:buChar char="•"/>
              <a:defRPr/>
            </a:pPr>
            <a:r>
              <a:rPr lang="sr-Latn-RS" dirty="0" smtClean="0"/>
              <a:t>Neki ljudi imaju fotografsko pamćenje</a:t>
            </a:r>
            <a:endParaRPr lang="sr-Cyrl-RS" dirty="0"/>
          </a:p>
          <a:p>
            <a:pPr>
              <a:buFont typeface="Arial" charset="0"/>
              <a:buChar char="•"/>
              <a:defRPr/>
            </a:pPr>
            <a:r>
              <a:rPr lang="sr-Latn-RS" dirty="0" smtClean="0"/>
              <a:t>Možda vam je lakše da se setite imena svog učitelja iz osnovne škole nego osobe koju ste upravo upoznali na zabavi</a:t>
            </a:r>
          </a:p>
          <a:p>
            <a:pPr>
              <a:buFont typeface="Arial" charset="0"/>
              <a:buChar char="•"/>
              <a:defRPr/>
            </a:pPr>
            <a:r>
              <a:rPr lang="sr-Latn-RS" dirty="0" smtClean="0"/>
              <a:t>Svi naši doživljaji su sačuvani u našem mozgu. Odgovarajuća stimulacija može omogućiti da ih se sasvim tačno setimo</a:t>
            </a:r>
          </a:p>
          <a:p>
            <a:pPr>
              <a:buFont typeface="Arial" charset="0"/>
              <a:buChar char="•"/>
              <a:defRPr/>
            </a:pPr>
            <a:r>
              <a:rPr lang="sr-Latn-RS" dirty="0" smtClean="0"/>
              <a:t>Količina informacija koje možemo pohraniti u mozgu je praktično neograničena</a:t>
            </a:r>
          </a:p>
          <a:p>
            <a:pPr>
              <a:buFont typeface="Arial" charset="0"/>
              <a:buChar char="•"/>
              <a:defRPr/>
            </a:pPr>
            <a:r>
              <a:rPr lang="sr-Latn-RS" dirty="0" smtClean="0"/>
              <a:t>Želimo li da upamtimo ono što smo naučili, učenje mora biti smisleno</a:t>
            </a:r>
          </a:p>
          <a:p>
            <a:r>
              <a:rPr lang="sr-Latn-RS" altLang="sr-Latn-RS" dirty="0" smtClean="0"/>
              <a:t>Možemo se setiti važnih događaja koji su se dogodili tokom prve dve godin života</a:t>
            </a:r>
          </a:p>
          <a:p>
            <a:r>
              <a:rPr lang="sr-Latn-RS" altLang="sr-Latn-RS" dirty="0" smtClean="0"/>
              <a:t>Upotrebom „trikova“ možemo poboljšati svoje pamćenje</a:t>
            </a:r>
          </a:p>
          <a:p>
            <a:pPr>
              <a:buFont typeface="Arial" charset="0"/>
              <a:buChar char="•"/>
              <a:defRPr/>
            </a:pPr>
            <a:endParaRPr lang="sr-Latn-RS" dirty="0"/>
          </a:p>
        </p:txBody>
      </p:sp>
      <p:pic>
        <p:nvPicPr>
          <p:cNvPr id="7173" name="Slika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9839" y="857039"/>
            <a:ext cx="3582987" cy="141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0581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Zašto je ovo još važno?</a:t>
            </a:r>
            <a:endParaRPr lang="en-US" dirty="0"/>
          </a:p>
        </p:txBody>
      </p:sp>
      <p:sp>
        <p:nvSpPr>
          <p:cNvPr id="3" name="Content Placeholder 2"/>
          <p:cNvSpPr>
            <a:spLocks noGrp="1"/>
          </p:cNvSpPr>
          <p:nvPr>
            <p:ph idx="1"/>
          </p:nvPr>
        </p:nvSpPr>
        <p:spPr/>
        <p:txBody>
          <a:bodyPr/>
          <a:lstStyle/>
          <a:p>
            <a:r>
              <a:rPr lang="en-US" dirty="0" smtClean="0">
                <a:effectLst/>
                <a:hlinkClick r:id="rId2"/>
              </a:rPr>
              <a:t>https://www.ted.com/talks/daniel_kahneman_the_riddle_of_experience_vs_memory?utm_campaign=tedspread&amp;utm_medium=referral&amp;utm_source=tedcomshare</a:t>
            </a:r>
            <a:endParaRPr lang="sr-Latn-RS" dirty="0" smtClean="0">
              <a:effectLst/>
            </a:endParaRPr>
          </a:p>
          <a:p>
            <a:endParaRPr lang="en-US" dirty="0"/>
          </a:p>
        </p:txBody>
      </p:sp>
    </p:spTree>
    <p:extLst>
      <p:ext uri="{BB962C8B-B14F-4D97-AF65-F5344CB8AC3E}">
        <p14:creationId xmlns:p14="http://schemas.microsoft.com/office/powerpoint/2010/main" val="813140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Zaboravljanje</a:t>
            </a:r>
            <a:endParaRPr lang="en-US" dirty="0"/>
          </a:p>
        </p:txBody>
      </p:sp>
      <p:sp>
        <p:nvSpPr>
          <p:cNvPr id="3" name="Content Placeholder 2"/>
          <p:cNvSpPr>
            <a:spLocks noGrp="1"/>
          </p:cNvSpPr>
          <p:nvPr>
            <p:ph idx="1"/>
          </p:nvPr>
        </p:nvSpPr>
        <p:spPr>
          <a:xfrm>
            <a:off x="1484310" y="2286001"/>
            <a:ext cx="10018713" cy="4149306"/>
          </a:xfrm>
        </p:spPr>
        <p:txBody>
          <a:bodyPr>
            <a:normAutofit/>
          </a:bodyPr>
          <a:lstStyle/>
          <a:p>
            <a:pPr>
              <a:lnSpc>
                <a:spcPts val="2600"/>
              </a:lnSpc>
              <a:spcBef>
                <a:spcPct val="0"/>
              </a:spcBef>
            </a:pPr>
            <a:r>
              <a:rPr lang="sr-Latn-RS" altLang="en-US" sz="2800" dirty="0" smtClean="0">
                <a:cs typeface="Calibri" panose="020F0502020204030204" pitchFamily="34" charset="0"/>
              </a:rPr>
              <a:t>Zašto zaboravljamo</a:t>
            </a:r>
            <a:r>
              <a:rPr lang="sr-Latn-RS" altLang="en-US" sz="2800" dirty="0" smtClean="0">
                <a:cs typeface="Calibri" panose="020F0502020204030204" pitchFamily="34" charset="0"/>
              </a:rPr>
              <a:t>?</a:t>
            </a:r>
          </a:p>
          <a:p>
            <a:pPr>
              <a:lnSpc>
                <a:spcPts val="2600"/>
              </a:lnSpc>
              <a:spcBef>
                <a:spcPct val="0"/>
              </a:spcBef>
            </a:pPr>
            <a:endParaRPr lang="sr-Latn-RS" altLang="en-US" sz="2800" dirty="0" smtClean="0">
              <a:cs typeface="Calibri" panose="020F0502020204030204" pitchFamily="34" charset="0"/>
            </a:endParaRPr>
          </a:p>
          <a:p>
            <a:pPr lvl="1">
              <a:lnSpc>
                <a:spcPts val="2600"/>
              </a:lnSpc>
              <a:spcBef>
                <a:spcPct val="0"/>
              </a:spcBef>
            </a:pPr>
            <a:r>
              <a:rPr lang="sr-Latn-RS" altLang="en-US" sz="2800" dirty="0" smtClean="0">
                <a:cs typeface="Calibri" panose="020F0502020204030204" pitchFamily="34" charset="0"/>
              </a:rPr>
              <a:t>Neupotreba</a:t>
            </a:r>
          </a:p>
          <a:p>
            <a:pPr lvl="1">
              <a:lnSpc>
                <a:spcPts val="2600"/>
              </a:lnSpc>
              <a:spcBef>
                <a:spcPct val="0"/>
              </a:spcBef>
            </a:pPr>
            <a:r>
              <a:rPr lang="sr-Latn-RS" altLang="en-US" sz="2800" dirty="0" smtClean="0">
                <a:cs typeface="Calibri" panose="020F0502020204030204" pitchFamily="34" charset="0"/>
              </a:rPr>
              <a:t>Geštalt princip i zaboravljanje</a:t>
            </a:r>
          </a:p>
          <a:p>
            <a:pPr lvl="1">
              <a:lnSpc>
                <a:spcPts val="2600"/>
              </a:lnSpc>
              <a:spcBef>
                <a:spcPct val="0"/>
              </a:spcBef>
            </a:pPr>
            <a:r>
              <a:rPr lang="sr-Latn-RS" altLang="en-US" sz="2800" dirty="0" smtClean="0">
                <a:cs typeface="Calibri" panose="020F0502020204030204" pitchFamily="34" charset="0"/>
              </a:rPr>
              <a:t>Represija i emocionalni faktori</a:t>
            </a:r>
          </a:p>
          <a:p>
            <a:pPr lvl="1">
              <a:lnSpc>
                <a:spcPts val="2600"/>
              </a:lnSpc>
              <a:spcBef>
                <a:spcPct val="0"/>
              </a:spcBef>
            </a:pPr>
            <a:r>
              <a:rPr lang="sr-Latn-RS" altLang="en-US" sz="2800" dirty="0" smtClean="0">
                <a:cs typeface="Calibri" panose="020F0502020204030204" pitchFamily="34" charset="0"/>
              </a:rPr>
              <a:t>Interferencija (retroktivna i proaktivna)</a:t>
            </a:r>
          </a:p>
          <a:p>
            <a:pPr lvl="1">
              <a:lnSpc>
                <a:spcPts val="2600"/>
              </a:lnSpc>
              <a:spcBef>
                <a:spcPct val="0"/>
              </a:spcBef>
            </a:pPr>
            <a:r>
              <a:rPr lang="sr-Latn-RS" altLang="en-US" sz="2800" dirty="0" smtClean="0">
                <a:cs typeface="Calibri" panose="020F0502020204030204" pitchFamily="34" charset="0"/>
              </a:rPr>
              <a:t>Trenutna nepristupačnost</a:t>
            </a:r>
          </a:p>
          <a:p>
            <a:pPr lvl="1">
              <a:lnSpc>
                <a:spcPts val="2600"/>
              </a:lnSpc>
              <a:spcBef>
                <a:spcPct val="0"/>
              </a:spcBef>
            </a:pPr>
            <a:r>
              <a:rPr lang="sr-Latn-RS" altLang="en-US" sz="2800" dirty="0" smtClean="0">
                <a:cs typeface="Calibri" panose="020F0502020204030204" pitchFamily="34" charset="0"/>
              </a:rPr>
              <a:t>Sprečavanje konsolidacije traga</a:t>
            </a:r>
          </a:p>
          <a:p>
            <a:pPr lvl="1">
              <a:lnSpc>
                <a:spcPts val="2600"/>
              </a:lnSpc>
              <a:spcBef>
                <a:spcPct val="0"/>
              </a:spcBef>
            </a:pPr>
            <a:endParaRPr lang="sr-Latn-RS" altLang="en-US" sz="2800" dirty="0" smtClean="0">
              <a:latin typeface="Calibri" panose="020F0502020204030204" pitchFamily="34" charset="0"/>
              <a:cs typeface="Calibri" panose="020F0502020204030204" pitchFamily="34" charset="0"/>
            </a:endParaRPr>
          </a:p>
          <a:p>
            <a:pPr lvl="1">
              <a:lnSpc>
                <a:spcPts val="2600"/>
              </a:lnSpc>
              <a:spcBef>
                <a:spcPct val="0"/>
              </a:spcBef>
              <a:spcAft>
                <a:spcPts val="600"/>
              </a:spcAft>
              <a:buFont typeface="Wingdings" pitchFamily="2" charset="2"/>
              <a:buChar char="§"/>
            </a:pPr>
            <a:endParaRPr lang="sr-Latn-RS" altLang="en-US" dirty="0" smtClean="0"/>
          </a:p>
          <a:p>
            <a:pPr marL="0" lvl="0" indent="0" defTabSz="457200">
              <a:lnSpc>
                <a:spcPts val="2600"/>
              </a:lnSpc>
              <a:spcBef>
                <a:spcPct val="0"/>
              </a:spcBef>
              <a:spcAft>
                <a:spcPts val="600"/>
              </a:spcAft>
              <a:buClr>
                <a:srgbClr val="ACD433"/>
              </a:buClr>
              <a:buSzPct val="80000"/>
              <a:buNone/>
            </a:pPr>
            <a:endParaRPr lang="sr-Cyrl-RS" altLang="en-US" dirty="0">
              <a:solidFill>
                <a:prstClr val="black">
                  <a:lumMod val="75000"/>
                  <a:lumOff val="25000"/>
                </a:prstClr>
              </a:solidFill>
              <a:latin typeface="Century Gothic" panose="020B0502020202020204"/>
            </a:endParaRPr>
          </a:p>
        </p:txBody>
      </p:sp>
    </p:spTree>
    <p:extLst>
      <p:ext uri="{BB962C8B-B14F-4D97-AF65-F5344CB8AC3E}">
        <p14:creationId xmlns:p14="http://schemas.microsoft.com/office/powerpoint/2010/main" val="2510368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Zaboravljanje</a:t>
            </a:r>
            <a:endParaRPr lang="en-US" dirty="0"/>
          </a:p>
        </p:txBody>
      </p:sp>
      <p:sp>
        <p:nvSpPr>
          <p:cNvPr id="3" name="Content Placeholder 2"/>
          <p:cNvSpPr>
            <a:spLocks noGrp="1"/>
          </p:cNvSpPr>
          <p:nvPr>
            <p:ph idx="1"/>
          </p:nvPr>
        </p:nvSpPr>
        <p:spPr/>
        <p:txBody>
          <a:bodyPr/>
          <a:lstStyle/>
          <a:p>
            <a:pPr>
              <a:lnSpc>
                <a:spcPts val="2600"/>
              </a:lnSpc>
              <a:spcBef>
                <a:spcPct val="0"/>
              </a:spcBef>
              <a:spcAft>
                <a:spcPts val="600"/>
              </a:spcAft>
            </a:pPr>
            <a:r>
              <a:rPr lang="sr-Latn-RS" altLang="en-US" dirty="0" smtClean="0"/>
              <a:t>Šta mislite da li bi bilo dobro da naš mozak može da pamti sve informacije zauvek?</a:t>
            </a:r>
          </a:p>
          <a:p>
            <a:pPr>
              <a:lnSpc>
                <a:spcPts val="2600"/>
              </a:lnSpc>
              <a:spcBef>
                <a:spcPct val="0"/>
              </a:spcBef>
              <a:spcAft>
                <a:spcPts val="600"/>
              </a:spcAft>
            </a:pPr>
            <a:r>
              <a:rPr lang="sr-Latn-RS" altLang="en-US" dirty="0" smtClean="0"/>
              <a:t>Kakav bi to bio osećaj?</a:t>
            </a:r>
          </a:p>
          <a:p>
            <a:pPr>
              <a:lnSpc>
                <a:spcPts val="2600"/>
              </a:lnSpc>
              <a:spcBef>
                <a:spcPct val="0"/>
              </a:spcBef>
              <a:spcAft>
                <a:spcPts val="600"/>
              </a:spcAft>
            </a:pPr>
            <a:r>
              <a:rPr lang="sr-Latn-RS" altLang="en-US" dirty="0" smtClean="0"/>
              <a:t>Da li bi tu bilo nekih problema?</a:t>
            </a:r>
          </a:p>
          <a:p>
            <a:pPr>
              <a:lnSpc>
                <a:spcPts val="2600"/>
              </a:lnSpc>
              <a:spcBef>
                <a:spcPct val="0"/>
              </a:spcBef>
              <a:spcAft>
                <a:spcPts val="600"/>
              </a:spcAft>
              <a:buFont typeface="Wingdings" pitchFamily="2" charset="2"/>
              <a:buChar char="§"/>
            </a:pPr>
            <a:endParaRPr lang="sr-Latn-RS" altLang="en-US" dirty="0"/>
          </a:p>
        </p:txBody>
      </p:sp>
    </p:spTree>
    <p:extLst>
      <p:ext uri="{BB962C8B-B14F-4D97-AF65-F5344CB8AC3E}">
        <p14:creationId xmlns:p14="http://schemas.microsoft.com/office/powerpoint/2010/main" val="2398223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500331"/>
            <a:ext cx="10515600" cy="923027"/>
          </a:xfrm>
        </p:spPr>
        <p:txBody>
          <a:bodyPr>
            <a:normAutofit fontScale="90000"/>
          </a:bodyPr>
          <a:lstStyle/>
          <a:p>
            <a:r>
              <a:rPr lang="sr-Latn-RS" dirty="0" smtClean="0"/>
              <a:t>„Zaboravljanje je oblik slobode“ </a:t>
            </a:r>
            <a:br>
              <a:rPr lang="sr-Latn-RS" dirty="0" smtClean="0"/>
            </a:br>
            <a:r>
              <a:rPr lang="sr-Latn-RS" dirty="0" smtClean="0"/>
              <a:t>  </a:t>
            </a:r>
            <a:r>
              <a:rPr lang="en-US" sz="2700" b="1" i="1" dirty="0" smtClean="0"/>
              <a:t>Khalil </a:t>
            </a:r>
            <a:r>
              <a:rPr lang="en-US" sz="2700" b="1" i="1" dirty="0"/>
              <a:t>Gibran</a:t>
            </a:r>
            <a:endParaRPr lang="en-US" sz="2700" i="1" dirty="0"/>
          </a:p>
        </p:txBody>
      </p:sp>
      <p:pic>
        <p:nvPicPr>
          <p:cNvPr id="7" name="Picture 2"/>
          <p:cNvPicPr>
            <a:picLocks noGrp="1" noChangeAspect="1" noChangeArrowheads="1"/>
          </p:cNvPicPr>
          <p:nvPr>
            <p:ph sz="half" idx="1"/>
          </p:nvPr>
        </p:nvPicPr>
        <p:blipFill>
          <a:blip r:embed="rId2"/>
          <a:srcRect r="9189" b="6918"/>
          <a:stretch>
            <a:fillRect/>
          </a:stretch>
        </p:blipFill>
        <p:spPr bwMode="auto">
          <a:xfrm>
            <a:off x="10601322" y="233698"/>
            <a:ext cx="1257303" cy="1290302"/>
          </a:xfrm>
          <a:prstGeom prst="rect">
            <a:avLst/>
          </a:prstGeom>
          <a:ln>
            <a:noFill/>
          </a:ln>
          <a:effectLst>
            <a:outerShdw blurRad="292100" dist="139700" dir="2700000" algn="tl" rotWithShape="0">
              <a:srgbClr val="333333">
                <a:alpha val="65000"/>
              </a:srgbClr>
            </a:outerShdw>
          </a:effectLst>
        </p:spPr>
      </p:pic>
      <p:sp>
        <p:nvSpPr>
          <p:cNvPr id="6" name="Content Placeholder 5"/>
          <p:cNvSpPr>
            <a:spLocks noGrp="1"/>
          </p:cNvSpPr>
          <p:nvPr>
            <p:ph sz="half" idx="2"/>
          </p:nvPr>
        </p:nvSpPr>
        <p:spPr>
          <a:xfrm>
            <a:off x="1112808" y="1423358"/>
            <a:ext cx="10240992" cy="5110792"/>
          </a:xfrm>
        </p:spPr>
        <p:txBody>
          <a:bodyPr>
            <a:noAutofit/>
          </a:bodyPr>
          <a:lstStyle/>
          <a:p>
            <a:pPr>
              <a:lnSpc>
                <a:spcPts val="2400"/>
              </a:lnSpc>
              <a:spcBef>
                <a:spcPct val="0"/>
              </a:spcBef>
              <a:spcAft>
                <a:spcPts val="600"/>
              </a:spcAft>
              <a:buFont typeface="Wingdings" pitchFamily="2" charset="2"/>
              <a:buChar char="§"/>
            </a:pPr>
            <a:r>
              <a:rPr lang="en-US" sz="2400" noProof="1" smtClean="0"/>
              <a:t>Nekoliko </a:t>
            </a:r>
            <a:r>
              <a:rPr lang="en-US" sz="2400" noProof="1" smtClean="0"/>
              <a:t>godina je američka štampa obaveštavala o postojanju “osobe koja ništa ne zaboravlja”, a bez objavljivanja rezultata petogodišnjeg naučnog </a:t>
            </a:r>
            <a:r>
              <a:rPr lang="en-US" sz="2400" noProof="1" smtClean="0"/>
              <a:t>ispitivanja</a:t>
            </a:r>
            <a:r>
              <a:rPr lang="en-US" sz="2400" noProof="1" smtClean="0"/>
              <a:t> tog fenomena u Institutu </a:t>
            </a:r>
            <a:r>
              <a:rPr lang="en-US" sz="2400" noProof="1" smtClean="0"/>
              <a:t>za</a:t>
            </a:r>
            <a:r>
              <a:rPr lang="en-US" sz="2400" noProof="1" smtClean="0"/>
              <a:t> ispitivanje ljudskog pamćenja, </a:t>
            </a:r>
            <a:r>
              <a:rPr lang="en-US" sz="2400" noProof="1" smtClean="0"/>
              <a:t>na</a:t>
            </a:r>
            <a:r>
              <a:rPr lang="en-US" sz="2400" noProof="1" smtClean="0"/>
              <a:t> Univerzitetu Irvajn u Kaliforniji. I konačno se pojavila knjiga DŽil Prajs (Jill Price) Žena koja ne može da zaboravi (The Woman Who Can’t Forget), u kojoj ova 42-godišnjakinja sa poznatim piscem Bartom Dejvisom i lekarom DŽejmsom MekGaugom iznosi pojedinosti o “koliko izuzetnoj, toliko i nepodnošljivoj sposobnosti (njenog) mozga”. Izvedena pred televizijske kamere, DŽil je kao iz rukava odgovarala </a:t>
            </a:r>
            <a:r>
              <a:rPr lang="en-US" sz="2400" noProof="1" smtClean="0"/>
              <a:t>na</a:t>
            </a:r>
            <a:r>
              <a:rPr lang="en-US" sz="2400" noProof="1" smtClean="0"/>
              <a:t> </a:t>
            </a:r>
            <a:r>
              <a:rPr lang="en-US" sz="2400" noProof="1" smtClean="0"/>
              <a:t>pitanja</a:t>
            </a:r>
            <a:r>
              <a:rPr lang="en-US" sz="2400" noProof="1" smtClean="0"/>
              <a:t> novinara o svemu što je preživela od osme godine života. </a:t>
            </a:r>
            <a:r>
              <a:rPr lang="en-US" sz="2400" noProof="1" smtClean="0"/>
              <a:t>Za</a:t>
            </a:r>
            <a:r>
              <a:rPr lang="en-US" sz="2400" noProof="1" smtClean="0"/>
              <a:t> svaki datum odmah je pogađala koji je dan u nedelji, šta je ručala i večerala, s kim je i šta razgovarala, šta je čitala u novinama, gledala </a:t>
            </a:r>
            <a:r>
              <a:rPr lang="en-US" sz="2400" noProof="1" smtClean="0"/>
              <a:t>na</a:t>
            </a:r>
            <a:r>
              <a:rPr lang="en-US" sz="2400" noProof="1" smtClean="0"/>
              <a:t> televiziji, kakve su bile vremenske prilike, čak i kako su se tog dana kretale berzanske akcije. </a:t>
            </a:r>
            <a:endParaRPr lang="en-US" sz="2400" noProof="1"/>
          </a:p>
        </p:txBody>
      </p:sp>
    </p:spTree>
    <p:extLst>
      <p:ext uri="{BB962C8B-B14F-4D97-AF65-F5344CB8AC3E}">
        <p14:creationId xmlns:p14="http://schemas.microsoft.com/office/powerpoint/2010/main" val="3707943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84310" y="836763"/>
            <a:ext cx="10018713" cy="5287992"/>
          </a:xfrm>
        </p:spPr>
        <p:txBody>
          <a:bodyPr>
            <a:normAutofit fontScale="92500"/>
          </a:bodyPr>
          <a:lstStyle/>
          <a:p>
            <a:r>
              <a:rPr lang="en-US" noProof="1" smtClean="0"/>
              <a:t>Neko je primetio da se pojavio “živi gugl”, a naučnik je izjavio da dolazi vreme u kome neće samo kompjuter oponašati ljudski um, već će čovek mozak da koristi kao kompjuter. Prisutni su bili zapanjeni verodostojnošću prisećanja, a neuropsiholozi i naučnici koji proučavaju ljudski mozak fenomenu su dali naziv “apsolutno biografsko pamćenje” (the absolute biographical memordž). DŽil je objasnila da se u njenoj glavi “neprekidno smenjuju pokretne zvučne slike, </a:t>
            </a:r>
            <a:r>
              <a:rPr lang="en-US" noProof="1" smtClean="0"/>
              <a:t>koje</a:t>
            </a:r>
            <a:r>
              <a:rPr lang="en-US" noProof="1" smtClean="0"/>
              <a:t> mogu da zaustavim </a:t>
            </a:r>
            <a:r>
              <a:rPr lang="en-US" noProof="1" smtClean="0"/>
              <a:t>za</a:t>
            </a:r>
            <a:r>
              <a:rPr lang="en-US" noProof="1" smtClean="0"/>
              <a:t> određeno vreme, </a:t>
            </a:r>
            <a:r>
              <a:rPr lang="en-US" noProof="1" smtClean="0"/>
              <a:t>ali</a:t>
            </a:r>
            <a:r>
              <a:rPr lang="en-US" noProof="1" smtClean="0"/>
              <a:t> nisam u stanju da ih potpuno isključim – ni danju, niti u snu”. Kako to podnosi: “Uživam kada prisustvujem venčanju sa čovekom koga sam volela, a patim kada preživljavam njegovo dugo bolovanje i gledam kako umire pre vremena.” Da li sposobnost svog mozga smatra božjim darom, nije umela da odgovori. Kad je doznala da postoje ljudi koji se gotovo ničega ne sećaju, rekla je: “Ma koliko da mi teško pada moje pamćenje, ja svoj mozak ne bih zamenila </a:t>
            </a:r>
            <a:r>
              <a:rPr lang="en-US" noProof="1" smtClean="0"/>
              <a:t>za</a:t>
            </a:r>
            <a:r>
              <a:rPr lang="en-US" noProof="1" smtClean="0"/>
              <a:t> </a:t>
            </a:r>
            <a:r>
              <a:rPr lang="en-US" noProof="1" smtClean="0"/>
              <a:t>bilo</a:t>
            </a:r>
            <a:r>
              <a:rPr lang="en-US" noProof="1" smtClean="0"/>
              <a:t> koji drugi, pogotovo ne </a:t>
            </a:r>
            <a:r>
              <a:rPr lang="en-US" noProof="1" smtClean="0"/>
              <a:t>za</a:t>
            </a:r>
            <a:r>
              <a:rPr lang="en-US" noProof="1" smtClean="0"/>
              <a:t> onaj koji sve zaboravlja... Ipak, </a:t>
            </a:r>
            <a:r>
              <a:rPr lang="en-US" noProof="1" smtClean="0"/>
              <a:t>bilo</a:t>
            </a:r>
            <a:r>
              <a:rPr lang="en-US" noProof="1" smtClean="0"/>
              <a:t> bi bolje da neka moja prisećanja potonu u večni zaborav”.</a:t>
            </a:r>
          </a:p>
          <a:p>
            <a:endParaRPr lang="en-US" dirty="0"/>
          </a:p>
        </p:txBody>
      </p:sp>
    </p:spTree>
    <p:extLst>
      <p:ext uri="{BB962C8B-B14F-4D97-AF65-F5344CB8AC3E}">
        <p14:creationId xmlns:p14="http://schemas.microsoft.com/office/powerpoint/2010/main" val="2896741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84311" y="685800"/>
            <a:ext cx="10018713" cy="668547"/>
          </a:xfrm>
        </p:spPr>
        <p:txBody>
          <a:bodyPr>
            <a:normAutofit fontScale="90000"/>
          </a:bodyPr>
          <a:lstStyle/>
          <a:p>
            <a:r>
              <a:rPr lang="sr-Latn-RS" dirty="0" smtClean="0"/>
              <a:t>Infantilna amnezija</a:t>
            </a:r>
            <a:endParaRPr lang="en-US" dirty="0"/>
          </a:p>
        </p:txBody>
      </p:sp>
      <p:sp>
        <p:nvSpPr>
          <p:cNvPr id="6" name="Content Placeholder 5"/>
          <p:cNvSpPr>
            <a:spLocks noGrp="1"/>
          </p:cNvSpPr>
          <p:nvPr>
            <p:ph idx="1"/>
          </p:nvPr>
        </p:nvSpPr>
        <p:spPr>
          <a:xfrm>
            <a:off x="838200" y="1825625"/>
            <a:ext cx="9234487" cy="4351338"/>
          </a:xfrm>
        </p:spPr>
        <p:txBody>
          <a:bodyPr>
            <a:normAutofit/>
          </a:bodyPr>
          <a:lstStyle/>
          <a:p>
            <a:pPr>
              <a:lnSpc>
                <a:spcPts val="2400"/>
              </a:lnSpc>
              <a:spcBef>
                <a:spcPct val="0"/>
              </a:spcBef>
              <a:spcAft>
                <a:spcPts val="600"/>
              </a:spcAft>
            </a:pPr>
            <a:r>
              <a:rPr lang="sr-Latn-RS" altLang="en-US" i="1" dirty="0" smtClean="0"/>
              <a:t>Implicitna</a:t>
            </a:r>
            <a:r>
              <a:rPr lang="sr-Latn-RS" altLang="en-US" dirty="0" smtClean="0"/>
              <a:t> sećanja iz detinjstva se mogu održati, uključujući veštine i uslovljene odgovore. Ali, </a:t>
            </a:r>
            <a:r>
              <a:rPr lang="sr-Latn-RS" altLang="en-US" i="1" dirty="0" smtClean="0"/>
              <a:t>eksplicitno</a:t>
            </a:r>
            <a:r>
              <a:rPr lang="sr-Latn-RS" altLang="en-US" dirty="0" smtClean="0"/>
              <a:t> sećanje (na neke događaje) doseže do otprilike treće godine</a:t>
            </a:r>
          </a:p>
          <a:p>
            <a:pPr>
              <a:lnSpc>
                <a:spcPts val="2400"/>
              </a:lnSpc>
              <a:spcBef>
                <a:spcPct val="0"/>
              </a:spcBef>
              <a:spcAft>
                <a:spcPts val="600"/>
              </a:spcAft>
            </a:pPr>
            <a:r>
              <a:rPr lang="sr-Latn-RS" altLang="en-US" dirty="0" smtClean="0"/>
              <a:t>Ova praznina sećenja oko treće godine se zove infantilna amnezija</a:t>
            </a:r>
          </a:p>
          <a:p>
            <a:pPr>
              <a:lnSpc>
                <a:spcPts val="2400"/>
              </a:lnSpc>
              <a:spcBef>
                <a:spcPct val="0"/>
              </a:spcBef>
              <a:spcAft>
                <a:spcPts val="600"/>
              </a:spcAft>
            </a:pPr>
            <a:endParaRPr lang="sr-Latn-RS" altLang="en-US" b="1" dirty="0" smtClean="0"/>
          </a:p>
          <a:p>
            <a:pPr>
              <a:lnSpc>
                <a:spcPts val="2400"/>
              </a:lnSpc>
              <a:spcBef>
                <a:spcPct val="0"/>
              </a:spcBef>
              <a:spcAft>
                <a:spcPts val="600"/>
              </a:spcAft>
            </a:pPr>
            <a:r>
              <a:rPr lang="sr-Latn-RS" altLang="en-US" dirty="0" smtClean="0"/>
              <a:t>Objašnjenja?</a:t>
            </a:r>
          </a:p>
          <a:p>
            <a:pPr>
              <a:lnSpc>
                <a:spcPts val="2400"/>
              </a:lnSpc>
              <a:spcBef>
                <a:spcPct val="0"/>
              </a:spcBef>
              <a:spcAft>
                <a:spcPts val="600"/>
              </a:spcAft>
            </a:pPr>
            <a:r>
              <a:rPr lang="sr-Latn-RS" altLang="en-US" dirty="0" smtClean="0"/>
              <a:t>Kodiranje: Hipokampus nije dovoljno razvijen (oko druge godine se formira u potpunosti)</a:t>
            </a:r>
          </a:p>
          <a:p>
            <a:pPr>
              <a:lnSpc>
                <a:spcPts val="2400"/>
              </a:lnSpc>
              <a:spcBef>
                <a:spcPct val="0"/>
              </a:spcBef>
              <a:spcAft>
                <a:spcPts val="600"/>
              </a:spcAft>
            </a:pPr>
            <a:r>
              <a:rPr lang="sr-Latn-RS" altLang="en-US" dirty="0" smtClean="0"/>
              <a:t>Ne koristi se govor u svrhu simbolizacije ili klasifikacije događaja (simbolička funkcija se razvija oko druge godine), ograničena je sposobnost kodiranja senzornih podataka</a:t>
            </a:r>
          </a:p>
          <a:p>
            <a:endParaRPr lang="en-US" dirty="0"/>
          </a:p>
        </p:txBody>
      </p:sp>
      <p:pic>
        <p:nvPicPr>
          <p:cNvPr id="7" name="Picture 2" descr="E:\Pregnancy &amp; Babies PhotoDisc Vol 113\113087.JPG"/>
          <p:cNvPicPr>
            <a:picLocks noChangeAspect="1" noChangeArrowheads="1"/>
          </p:cNvPicPr>
          <p:nvPr/>
        </p:nvPicPr>
        <p:blipFill>
          <a:blip r:embed="rId2"/>
          <a:srcRect/>
          <a:stretch>
            <a:fillRect/>
          </a:stretch>
        </p:blipFill>
        <p:spPr bwMode="auto">
          <a:xfrm>
            <a:off x="10072687" y="2786063"/>
            <a:ext cx="2119313" cy="32115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13397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Poremećaji pamćenja</a:t>
            </a:r>
            <a:endParaRPr lang="en-US" dirty="0"/>
          </a:p>
        </p:txBody>
      </p:sp>
      <p:sp>
        <p:nvSpPr>
          <p:cNvPr id="3" name="Content Placeholder 2"/>
          <p:cNvSpPr>
            <a:spLocks noGrp="1"/>
          </p:cNvSpPr>
          <p:nvPr>
            <p:ph idx="1"/>
          </p:nvPr>
        </p:nvSpPr>
        <p:spPr>
          <a:xfrm>
            <a:off x="1484310" y="1889185"/>
            <a:ext cx="10018713" cy="4761781"/>
          </a:xfrm>
        </p:spPr>
        <p:txBody>
          <a:bodyPr>
            <a:normAutofit/>
          </a:bodyPr>
          <a:lstStyle/>
          <a:p>
            <a:r>
              <a:rPr lang="sr-Latn-RS" dirty="0" smtClean="0"/>
              <a:t>Amnezije: psihogene i organske</a:t>
            </a:r>
          </a:p>
          <a:p>
            <a:r>
              <a:rPr lang="sr-Latn-RS" dirty="0" smtClean="0"/>
              <a:t>Psihogene: retrogradne i anterogradne</a:t>
            </a:r>
          </a:p>
          <a:p>
            <a:endParaRPr lang="sr-Latn-RS" dirty="0" smtClean="0"/>
          </a:p>
          <a:p>
            <a:r>
              <a:rPr lang="sr-Latn-RS" altLang="en-US" dirty="0" smtClean="0"/>
              <a:t>Slučaj</a:t>
            </a:r>
            <a:r>
              <a:rPr lang="sr-Cyrl-RS" altLang="en-US" dirty="0" smtClean="0"/>
              <a:t> </a:t>
            </a:r>
            <a:r>
              <a:rPr lang="en-US" altLang="en-US" dirty="0"/>
              <a:t>Henry </a:t>
            </a:r>
            <a:r>
              <a:rPr lang="en-US" altLang="en-US" dirty="0" err="1" smtClean="0"/>
              <a:t>Molaison</a:t>
            </a:r>
            <a:r>
              <a:rPr lang="sr-Latn-RS" altLang="en-US" dirty="0" smtClean="0"/>
              <a:t>: </a:t>
            </a:r>
          </a:p>
          <a:p>
            <a:pPr lvl="1">
              <a:lnSpc>
                <a:spcPts val="2400"/>
              </a:lnSpc>
              <a:spcBef>
                <a:spcPct val="0"/>
              </a:spcBef>
              <a:spcAft>
                <a:spcPts val="600"/>
              </a:spcAft>
              <a:buFont typeface="Wingdings" pitchFamily="2" charset="2"/>
              <a:buChar char="§"/>
              <a:defRPr/>
            </a:pPr>
            <a:r>
              <a:rPr lang="sr-Latn-RS" altLang="en-US" sz="2200" dirty="0" smtClean="0"/>
              <a:t>Uklanjanjem hipokampusa kog H.M.-a kada je imao 27 uklonilo je njegove napade, ali nakon operacije nije mogao da formira nova ekslicitna sećanja</a:t>
            </a:r>
          </a:p>
          <a:p>
            <a:pPr lvl="1">
              <a:lnSpc>
                <a:spcPts val="2400"/>
              </a:lnSpc>
              <a:spcBef>
                <a:spcPct val="0"/>
              </a:spcBef>
              <a:spcAft>
                <a:spcPts val="600"/>
              </a:spcAft>
              <a:buFont typeface="Wingdings" pitchFamily="2" charset="2"/>
              <a:buChar char="§"/>
              <a:defRPr/>
            </a:pPr>
            <a:r>
              <a:rPr lang="sr-Latn-RS" altLang="en-US" sz="2200" dirty="0" smtClean="0"/>
              <a:t>Mogao je da nauči nove veštine, procedure, lokacije objekata, ali nije imao sećanje na lekcije ili instruktora. Zašto?</a:t>
            </a:r>
          </a:p>
          <a:p>
            <a:pPr lvl="1">
              <a:lnSpc>
                <a:spcPts val="2400"/>
              </a:lnSpc>
              <a:spcBef>
                <a:spcPct val="0"/>
              </a:spcBef>
              <a:spcAft>
                <a:spcPts val="600"/>
              </a:spcAft>
              <a:buFont typeface="Wingdings" pitchFamily="2" charset="2"/>
              <a:buChar char="§"/>
              <a:defRPr/>
            </a:pPr>
            <a:r>
              <a:rPr lang="sr-Latn-RS" altLang="en-US" sz="2200" dirty="0" smtClean="0"/>
              <a:t>H.M. Je sačuvao sećanja pre operacije. Kako se zove ovo stanje?</a:t>
            </a:r>
          </a:p>
          <a:p>
            <a:pPr lvl="1">
              <a:lnSpc>
                <a:spcPts val="2400"/>
              </a:lnSpc>
              <a:spcBef>
                <a:spcPct val="0"/>
              </a:spcBef>
              <a:spcAft>
                <a:spcPts val="600"/>
              </a:spcAft>
              <a:buFont typeface="Wingdings" pitchFamily="2" charset="2"/>
              <a:buChar char="§"/>
              <a:defRPr/>
            </a:pPr>
            <a:endParaRPr lang="sr-Latn-RS" altLang="en-US" sz="2200" dirty="0"/>
          </a:p>
          <a:p>
            <a:pPr lvl="1"/>
            <a:endParaRPr lang="en-US" dirty="0"/>
          </a:p>
        </p:txBody>
      </p:sp>
      <p:pic>
        <p:nvPicPr>
          <p:cNvPr id="5" name="Picture 2"/>
          <p:cNvPicPr>
            <a:picLocks noChangeAspect="1" noChangeArrowheads="1"/>
          </p:cNvPicPr>
          <p:nvPr/>
        </p:nvPicPr>
        <p:blipFill rotWithShape="1">
          <a:blip r:embed="rId2"/>
          <a:srcRect l="7115" r="5628"/>
          <a:stretch/>
        </p:blipFill>
        <p:spPr bwMode="auto">
          <a:xfrm>
            <a:off x="8837613" y="449263"/>
            <a:ext cx="2449512" cy="322738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31025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smtClean="0"/>
              <a:t>Psihologija u praksi: problem svedočenja</a:t>
            </a:r>
            <a:endParaRPr lang="en-US" dirty="0"/>
          </a:p>
        </p:txBody>
      </p:sp>
      <p:sp>
        <p:nvSpPr>
          <p:cNvPr id="3" name="Content Placeholder 2"/>
          <p:cNvSpPr>
            <a:spLocks noGrp="1"/>
          </p:cNvSpPr>
          <p:nvPr>
            <p:ph idx="1"/>
          </p:nvPr>
        </p:nvSpPr>
        <p:spPr>
          <a:xfrm>
            <a:off x="1484310" y="1820174"/>
            <a:ext cx="10018713" cy="5037825"/>
          </a:xfrm>
        </p:spPr>
        <p:txBody>
          <a:bodyPr>
            <a:normAutofit fontScale="92500"/>
          </a:bodyPr>
          <a:lstStyle/>
          <a:p>
            <a:r>
              <a:rPr lang="en-US" noProof="1" smtClean="0"/>
              <a:t>Otkriveno</a:t>
            </a:r>
            <a:r>
              <a:rPr lang="en-US" dirty="0" smtClean="0"/>
              <a:t> je</a:t>
            </a:r>
            <a:r>
              <a:rPr lang="sr-Latn-RS" dirty="0" smtClean="0"/>
              <a:t> </a:t>
            </a:r>
            <a:r>
              <a:rPr lang="en-US" dirty="0" smtClean="0"/>
              <a:t>da</a:t>
            </a:r>
            <a:r>
              <a:rPr lang="sr-Latn-RS" dirty="0" smtClean="0"/>
              <a:t> </a:t>
            </a:r>
            <a:r>
              <a:rPr lang="en-US" dirty="0" smtClean="0"/>
              <a:t>procedura </a:t>
            </a:r>
            <a:r>
              <a:rPr lang="en-US" dirty="0"/>
              <a:t>ispitivanja </a:t>
            </a:r>
            <a:r>
              <a:rPr lang="en-US" dirty="0" err="1" smtClean="0"/>
              <a:t>mo</a:t>
            </a:r>
            <a:r>
              <a:rPr lang="sr-Latn-RS" dirty="0" smtClean="0"/>
              <a:t>ž</a:t>
            </a:r>
            <a:r>
              <a:rPr lang="en-US" dirty="0" smtClean="0"/>
              <a:t>e </a:t>
            </a:r>
            <a:r>
              <a:rPr lang="en-US" dirty="0"/>
              <a:t>doprineti tačnosti (ako su pitanja otvorenog tipa) ali i </a:t>
            </a:r>
            <a:r>
              <a:rPr lang="en-US" dirty="0" smtClean="0"/>
              <a:t>netačnim</a:t>
            </a:r>
            <a:r>
              <a:rPr lang="sr-Latn-RS" dirty="0" smtClean="0"/>
              <a:t> </a:t>
            </a:r>
            <a:r>
              <a:rPr lang="en-US" dirty="0" smtClean="0"/>
              <a:t>izveštajima </a:t>
            </a:r>
            <a:r>
              <a:rPr lang="en-US" dirty="0"/>
              <a:t>(ako su pitanja sugestivna ili ako se ponavljaju)</a:t>
            </a:r>
            <a:r>
              <a:rPr lang="en-US" dirty="0"/>
              <a:t> </a:t>
            </a:r>
            <a:endParaRPr lang="sr-Latn-RS" dirty="0" smtClean="0"/>
          </a:p>
          <a:p>
            <a:r>
              <a:rPr lang="en-US" dirty="0"/>
              <a:t>Identifikacija počinilaca, bilo preko fotografija ili preko direktnog</a:t>
            </a:r>
            <a:br>
              <a:rPr lang="en-US" dirty="0"/>
            </a:br>
            <a:r>
              <a:rPr lang="en-US" dirty="0" smtClean="0"/>
              <a:t>prepoznavanja </a:t>
            </a:r>
            <a:r>
              <a:rPr lang="en-US" dirty="0"/>
              <a:t>je često pogrešna. U analizi 40 slučajeva nepravedno </a:t>
            </a:r>
            <a:r>
              <a:rPr lang="en-US" dirty="0" err="1" smtClean="0"/>
              <a:t>osu</a:t>
            </a:r>
            <a:r>
              <a:rPr lang="sr-Latn-RS" dirty="0" smtClean="0"/>
              <a:t>đ</a:t>
            </a:r>
            <a:r>
              <a:rPr lang="en-US" dirty="0" err="1" smtClean="0"/>
              <a:t>enih</a:t>
            </a:r>
            <a:r>
              <a:rPr lang="sr-Latn-RS" dirty="0" smtClean="0"/>
              <a:t> </a:t>
            </a:r>
            <a:r>
              <a:rPr lang="en-US" dirty="0" smtClean="0"/>
              <a:t>počinilaca</a:t>
            </a:r>
            <a:r>
              <a:rPr lang="en-US" dirty="0"/>
              <a:t>, za koje je naknadna DNK analiza utvrdila da su nevini (Wells et al., </a:t>
            </a:r>
            <a:r>
              <a:rPr lang="en-US" dirty="0" smtClean="0"/>
              <a:t>1998)</a:t>
            </a:r>
            <a:r>
              <a:rPr lang="sr-Latn-RS" dirty="0" smtClean="0"/>
              <a:t> </a:t>
            </a:r>
            <a:r>
              <a:rPr lang="en-US" dirty="0" err="1" smtClean="0"/>
              <a:t>istra</a:t>
            </a:r>
            <a:r>
              <a:rPr lang="sr-Latn-RS" dirty="0" smtClean="0"/>
              <a:t>ž</a:t>
            </a:r>
            <a:r>
              <a:rPr lang="en-US" dirty="0" smtClean="0"/>
              <a:t>ivači </a:t>
            </a:r>
            <a:r>
              <a:rPr lang="en-US" dirty="0"/>
              <a:t>su ustanovili da je u 90% glavni dokaz bio upravo iskaz očevica.</a:t>
            </a:r>
            <a:r>
              <a:rPr lang="en-US" dirty="0"/>
              <a:t> </a:t>
            </a:r>
            <a:endParaRPr lang="sr-Latn-RS" dirty="0" smtClean="0"/>
          </a:p>
          <a:p>
            <a:r>
              <a:rPr lang="en-US" dirty="0"/>
              <a:t>Sve je više dokaza u prilog tome da je, koristeći </a:t>
            </a:r>
            <a:r>
              <a:rPr lang="en-US" dirty="0" smtClean="0"/>
              <a:t>relativno</a:t>
            </a:r>
            <a:r>
              <a:rPr lang="sr-Latn-RS" dirty="0" smtClean="0"/>
              <a:t> </a:t>
            </a:r>
            <a:r>
              <a:rPr lang="en-US" dirty="0" smtClean="0"/>
              <a:t>jednostavne </a:t>
            </a:r>
            <a:r>
              <a:rPr lang="en-US" dirty="0"/>
              <a:t>postupke, moguće ljudima usaditi sećanje na </a:t>
            </a:r>
            <a:r>
              <a:rPr lang="en-US" dirty="0" smtClean="0"/>
              <a:t>doga</a:t>
            </a:r>
            <a:r>
              <a:rPr lang="sr-Latn-RS" dirty="0" smtClean="0"/>
              <a:t>đ</a:t>
            </a:r>
            <a:r>
              <a:rPr lang="en-US" dirty="0" smtClean="0"/>
              <a:t>aje </a:t>
            </a:r>
            <a:r>
              <a:rPr lang="en-US" dirty="0"/>
              <a:t>koje oni nisu imali </a:t>
            </a:r>
            <a:r>
              <a:rPr lang="en-US" dirty="0" smtClean="0"/>
              <a:t>u</a:t>
            </a:r>
            <a:r>
              <a:rPr lang="sr-Latn-RS" dirty="0" smtClean="0"/>
              <a:t> </a:t>
            </a:r>
            <a:r>
              <a:rPr lang="en-US" dirty="0" smtClean="0"/>
              <a:t>svom </a:t>
            </a:r>
            <a:r>
              <a:rPr lang="en-US" dirty="0"/>
              <a:t>iskustvu.</a:t>
            </a:r>
            <a:r>
              <a:rPr lang="en-US" dirty="0"/>
              <a:t> </a:t>
            </a:r>
            <a:endParaRPr lang="sr-Latn-RS" dirty="0" smtClean="0"/>
          </a:p>
          <a:p>
            <a:r>
              <a:rPr lang="sr-Latn-RS" dirty="0" smtClean="0"/>
              <a:t>Itd </a:t>
            </a:r>
            <a:r>
              <a:rPr lang="en-US" dirty="0"/>
              <a:t/>
            </a:r>
            <a:br>
              <a:rPr lang="en-US" dirty="0"/>
            </a:br>
            <a:r>
              <a:rPr lang="en-US" dirty="0"/>
              <a:t/>
            </a:r>
            <a:br>
              <a:rPr lang="en-US" dirty="0"/>
            </a:br>
            <a:r>
              <a:rPr lang="en-US" dirty="0"/>
              <a:t/>
            </a:r>
            <a:br>
              <a:rPr lang="en-US" dirty="0"/>
            </a:b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432" y="5337175"/>
            <a:ext cx="4163568" cy="1520825"/>
          </a:xfrm>
          <a:prstGeom prst="rect">
            <a:avLst/>
          </a:prstGeom>
        </p:spPr>
      </p:pic>
    </p:spTree>
    <p:extLst>
      <p:ext uri="{BB962C8B-B14F-4D97-AF65-F5344CB8AC3E}">
        <p14:creationId xmlns:p14="http://schemas.microsoft.com/office/powerpoint/2010/main" val="27974127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smtClean="0"/>
              <a:t>Koliko možemo verovati svom pamćenju?</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a:t>How reliable is your memory?</a:t>
            </a:r>
            <a:r>
              <a:rPr lang="sr-Cyrl-RS" dirty="0"/>
              <a:t/>
            </a:r>
            <a:br>
              <a:rPr lang="sr-Cyrl-RS" dirty="0"/>
            </a:br>
            <a:r>
              <a:rPr lang="en-US" dirty="0"/>
              <a:t>Elizabeth Loftus</a:t>
            </a:r>
            <a:endParaRPr lang="sr-Cyrl-RS" dirty="0"/>
          </a:p>
          <a:p>
            <a:pPr marL="0" indent="0">
              <a:buFont typeface="Arial" charset="0"/>
              <a:buNone/>
              <a:defRPr/>
            </a:pPr>
            <a:r>
              <a:rPr lang="sr-Latn-RS" dirty="0" smtClean="0">
                <a:hlinkClick r:id="rId2"/>
              </a:rPr>
              <a:t>https</a:t>
            </a:r>
            <a:r>
              <a:rPr lang="sr-Latn-RS" dirty="0">
                <a:hlinkClick r:id="rId2"/>
              </a:rPr>
              <a:t>://www.youtube.com/watch?v=PB2OegI6wvI&amp;list=PLfFm-XYWJeVUU6piy55g9MoRt0Xt26spY</a:t>
            </a:r>
            <a:r>
              <a:rPr lang="sr-Cyrl-RS" dirty="0"/>
              <a:t> </a:t>
            </a:r>
            <a:endParaRPr lang="sr-Latn-RS" dirty="0"/>
          </a:p>
          <a:p>
            <a:endParaRPr lang="en-US" dirty="0"/>
          </a:p>
        </p:txBody>
      </p:sp>
    </p:spTree>
    <p:extLst>
      <p:ext uri="{BB962C8B-B14F-4D97-AF65-F5344CB8AC3E}">
        <p14:creationId xmlns:p14="http://schemas.microsoft.com/office/powerpoint/2010/main" val="2333318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sr-Latn-RS" dirty="0" smtClean="0"/>
              <a:t>Hvala na pažnji </a:t>
            </a:r>
            <a:r>
              <a:rPr lang="sr-Latn-RS" dirty="0" smtClean="0">
                <a:sym typeface="Wingdings" panose="05000000000000000000" pitchFamily="2" charset="2"/>
              </a:rPr>
              <a:t></a:t>
            </a:r>
            <a:endParaRPr lang="en-US" dirty="0"/>
          </a:p>
        </p:txBody>
      </p:sp>
    </p:spTree>
    <p:extLst>
      <p:ext uri="{BB962C8B-B14F-4D97-AF65-F5344CB8AC3E}">
        <p14:creationId xmlns:p14="http://schemas.microsoft.com/office/powerpoint/2010/main" val="3777641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RS" dirty="0" smtClean="0"/>
              <a:t>Šta je pamćenje?</a:t>
            </a:r>
            <a:endParaRPr lang="en-US" dirty="0"/>
          </a:p>
        </p:txBody>
      </p:sp>
      <p:sp>
        <p:nvSpPr>
          <p:cNvPr id="3" name="Content Placeholder 2"/>
          <p:cNvSpPr>
            <a:spLocks noGrp="1"/>
          </p:cNvSpPr>
          <p:nvPr>
            <p:ph idx="1"/>
          </p:nvPr>
        </p:nvSpPr>
        <p:spPr>
          <a:xfrm>
            <a:off x="1553321" y="2438399"/>
            <a:ext cx="10018713" cy="2694318"/>
          </a:xfrm>
        </p:spPr>
        <p:txBody>
          <a:bodyPr/>
          <a:lstStyle/>
          <a:p>
            <a:r>
              <a:rPr lang="sr-Latn-RS" dirty="0" smtClean="0"/>
              <a:t>Pamćenje  </a:t>
            </a:r>
            <a:r>
              <a:rPr lang="sr-Latn-RS" dirty="0" smtClean="0"/>
              <a:t>- sistem za skladištenje i izvlačenje informacija do kojih se došlo čulima</a:t>
            </a:r>
          </a:p>
          <a:p>
            <a:endParaRPr lang="sr-Latn-RS" dirty="0" smtClean="0"/>
          </a:p>
          <a:p>
            <a:r>
              <a:rPr lang="sr-Latn-RS" dirty="0" smtClean="0"/>
              <a:t>Zaboravljanje – nemogućnost izvlačenja informacija iz pamćenja</a:t>
            </a:r>
            <a:endParaRPr lang="en-US" dirty="0"/>
          </a:p>
        </p:txBody>
      </p:sp>
    </p:spTree>
    <p:extLst>
      <p:ext uri="{BB962C8B-B14F-4D97-AF65-F5344CB8AC3E}">
        <p14:creationId xmlns:p14="http://schemas.microsoft.com/office/powerpoint/2010/main" val="2443149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RS" dirty="0" smtClean="0"/>
              <a:t>Testovi pamćenja - Ebingaus</a:t>
            </a:r>
            <a:endParaRPr lang="en-US" dirty="0"/>
          </a:p>
        </p:txBody>
      </p:sp>
      <p:sp>
        <p:nvSpPr>
          <p:cNvPr id="3" name="Content Placeholder 2"/>
          <p:cNvSpPr>
            <a:spLocks noGrp="1"/>
          </p:cNvSpPr>
          <p:nvPr>
            <p:ph idx="1"/>
          </p:nvPr>
        </p:nvSpPr>
        <p:spPr/>
        <p:txBody>
          <a:bodyPr/>
          <a:lstStyle/>
          <a:p>
            <a:r>
              <a:rPr lang="sr-Latn-RS" dirty="0" smtClean="0"/>
              <a:t>Kvantifikacija i eksperiment kao metode ispitivanja pamćenja i zaboravljanja</a:t>
            </a:r>
          </a:p>
          <a:p>
            <a:r>
              <a:rPr lang="sr-Latn-RS" dirty="0" smtClean="0"/>
              <a:t>1885. – objavljuje rezultate </a:t>
            </a:r>
            <a:r>
              <a:rPr lang="sr-Latn-RS" dirty="0" smtClean="0"/>
              <a:t>svojih </a:t>
            </a:r>
            <a:r>
              <a:rPr lang="sr-Latn-RS" dirty="0" smtClean="0"/>
              <a:t>ogleda sa listama besmislenih slogova</a:t>
            </a:r>
          </a:p>
          <a:p>
            <a:r>
              <a:rPr lang="sr-Latn-RS" dirty="0" smtClean="0"/>
              <a:t>Testovi pamćenja:</a:t>
            </a:r>
          </a:p>
          <a:p>
            <a:pPr lvl="1"/>
            <a:r>
              <a:rPr lang="sr-Latn-RS" dirty="0" smtClean="0"/>
              <a:t>Reprodukcija – mogućnost da se ponovi ili pokaže ono što je prethodno bilo u iskustvu</a:t>
            </a:r>
          </a:p>
          <a:p>
            <a:pPr lvl="1"/>
            <a:r>
              <a:rPr lang="sr-Latn-RS" dirty="0" smtClean="0"/>
              <a:t>Rekognicija – prepoznavanje sadržaja koji su prethodno bili u iskustvu</a:t>
            </a:r>
          </a:p>
          <a:p>
            <a:pPr lvl="1"/>
            <a:r>
              <a:rPr lang="sr-Latn-RS" dirty="0" smtClean="0"/>
              <a:t>Ušteda pri ponovnom učenju – ukoliko je pri ponovnom učenju nekog sadržaja potrebni manje vremena nego prvi put</a:t>
            </a:r>
            <a:endParaRPr lang="en-US" dirty="0"/>
          </a:p>
        </p:txBody>
      </p:sp>
    </p:spTree>
    <p:extLst>
      <p:ext uri="{BB962C8B-B14F-4D97-AF65-F5344CB8AC3E}">
        <p14:creationId xmlns:p14="http://schemas.microsoft.com/office/powerpoint/2010/main" val="1458159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sr-Latn-RS" dirty="0" smtClean="0"/>
              <a:t>Reprodukcija</a:t>
            </a:r>
            <a:endParaRPr lang="en-US" dirty="0"/>
          </a:p>
        </p:txBody>
      </p:sp>
      <p:sp>
        <p:nvSpPr>
          <p:cNvPr id="6" name="Content Placeholder 5"/>
          <p:cNvSpPr>
            <a:spLocks noGrp="1"/>
          </p:cNvSpPr>
          <p:nvPr>
            <p:ph idx="1"/>
          </p:nvPr>
        </p:nvSpPr>
        <p:spPr>
          <a:xfrm>
            <a:off x="1484311" y="1847851"/>
            <a:ext cx="10018713" cy="4381500"/>
          </a:xfrm>
        </p:spPr>
        <p:txBody>
          <a:bodyPr>
            <a:normAutofit fontScale="92500" lnSpcReduction="20000"/>
          </a:bodyPr>
          <a:lstStyle/>
          <a:p>
            <a:endParaRPr lang="sr-Latn-RS" dirty="0" smtClean="0"/>
          </a:p>
          <a:p>
            <a:r>
              <a:rPr lang="sr-Latn-RS" dirty="0" smtClean="0"/>
              <a:t>Po pravilu – </a:t>
            </a:r>
            <a:r>
              <a:rPr lang="sr-Latn-RS" dirty="0" smtClean="0"/>
              <a:t>reprodukcija </a:t>
            </a:r>
            <a:r>
              <a:rPr lang="sr-Latn-RS" dirty="0" smtClean="0"/>
              <a:t>je uspešnija posle kraćih vremenskih intervala ukoliko gradivo nije ponavljano</a:t>
            </a:r>
          </a:p>
          <a:p>
            <a:r>
              <a:rPr lang="sr-Latn-RS" dirty="0" smtClean="0"/>
              <a:t>Reminiscencija – pojava da su kasnije reprodukcije bolje nego reprodukcije neposredno nakon učenja </a:t>
            </a:r>
          </a:p>
          <a:p>
            <a:r>
              <a:rPr lang="sr-Latn-RS" dirty="0" smtClean="0"/>
              <a:t>Okolnosti koje doprinose pojavi reminiscencije:</a:t>
            </a:r>
          </a:p>
          <a:p>
            <a:pPr lvl="1"/>
            <a:r>
              <a:rPr lang="sr-Latn-RS" dirty="0" smtClean="0"/>
              <a:t>Uzrast – češća kod manje dece no kod starijih</a:t>
            </a:r>
          </a:p>
          <a:p>
            <a:pPr lvl="1"/>
            <a:r>
              <a:rPr lang="sr-Latn-RS" dirty="0" smtClean="0"/>
              <a:t>Obim gradiva – kako raste obim gradiva raste i reminiscencija</a:t>
            </a:r>
          </a:p>
          <a:p>
            <a:pPr lvl="1"/>
            <a:r>
              <a:rPr lang="sr-Latn-RS" dirty="0" smtClean="0"/>
              <a:t>Vremenska raspoređenost učenja – kada se sadržaj uči vremenski koncentrisano veća je reminiscencija</a:t>
            </a:r>
          </a:p>
          <a:p>
            <a:pPr lvl="1"/>
            <a:r>
              <a:rPr lang="sr-Latn-RS" dirty="0" smtClean="0"/>
              <a:t>Stepen naučenosti – ako je sadržaj delimično naučen, verovatnije će se javiti reminiscencija</a:t>
            </a:r>
          </a:p>
          <a:p>
            <a:pPr lvl="1"/>
            <a:r>
              <a:rPr lang="sr-Latn-RS" dirty="0" smtClean="0"/>
              <a:t>Zanimljivost gradiva – veća je reminsiscencija ako se sadržaj doživljava kao interesantan</a:t>
            </a:r>
          </a:p>
          <a:p>
            <a:pPr lvl="1"/>
            <a:endParaRPr lang="en-US" dirty="0"/>
          </a:p>
        </p:txBody>
      </p:sp>
    </p:spTree>
    <p:extLst>
      <p:ext uri="{BB962C8B-B14F-4D97-AF65-F5344CB8AC3E}">
        <p14:creationId xmlns:p14="http://schemas.microsoft.com/office/powerpoint/2010/main" val="12662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dirty="0" smtClean="0"/>
              <a:t>Bartletovi ogledi - Reprodukcija ili rekonstrukcija?</a:t>
            </a:r>
            <a:endParaRPr lang="en-US" dirty="0"/>
          </a:p>
        </p:txBody>
      </p:sp>
      <p:sp>
        <p:nvSpPr>
          <p:cNvPr id="3" name="Content Placeholder 2"/>
          <p:cNvSpPr>
            <a:spLocks noGrp="1"/>
          </p:cNvSpPr>
          <p:nvPr>
            <p:ph idx="1"/>
          </p:nvPr>
        </p:nvSpPr>
        <p:spPr>
          <a:xfrm>
            <a:off x="1484310" y="2028825"/>
            <a:ext cx="10018713" cy="4676775"/>
          </a:xfrm>
        </p:spPr>
        <p:txBody>
          <a:bodyPr>
            <a:normAutofit/>
          </a:bodyPr>
          <a:lstStyle/>
          <a:p>
            <a:r>
              <a:rPr lang="sr-Latn-RS" dirty="0" smtClean="0"/>
              <a:t> Promene u materijalu:</a:t>
            </a:r>
          </a:p>
          <a:p>
            <a:pPr lvl="1"/>
            <a:r>
              <a:rPr lang="sr-Latn-RS" dirty="0" smtClean="0"/>
              <a:t>Asimilacija – informacije se uklapaju (asimiluju) u neke već postojeće okvire</a:t>
            </a:r>
          </a:p>
          <a:p>
            <a:pPr lvl="1"/>
            <a:r>
              <a:rPr lang="sr-Latn-RS" dirty="0" smtClean="0"/>
              <a:t>Racionalizacija . Neke informacije se sklope tako da nama deluju povezanoi logično (iako to ne mora da bude slučaj)</a:t>
            </a:r>
          </a:p>
          <a:p>
            <a:pPr lvl="2"/>
            <a:r>
              <a:rPr lang="sr-Latn-RS" dirty="0" smtClean="0"/>
              <a:t>Primer pogrešno otpevane pesme?</a:t>
            </a:r>
          </a:p>
          <a:p>
            <a:pPr lvl="2"/>
            <a:r>
              <a:rPr lang="sr-Latn-RS" dirty="0" smtClean="0"/>
              <a:t>„Top 40 Misheard </a:t>
            </a:r>
            <a:r>
              <a:rPr lang="sr-Latn-RS" dirty="0"/>
              <a:t>S</a:t>
            </a:r>
            <a:r>
              <a:rPr lang="sr-Latn-RS" dirty="0" smtClean="0"/>
              <a:t>ong </a:t>
            </a:r>
            <a:r>
              <a:rPr lang="sr-Latn-RS" dirty="0"/>
              <a:t>L</a:t>
            </a:r>
            <a:r>
              <a:rPr lang="sr-Latn-RS" dirty="0" smtClean="0"/>
              <a:t>yrics“</a:t>
            </a:r>
          </a:p>
          <a:p>
            <a:pPr lvl="1"/>
            <a:r>
              <a:rPr lang="sr-Latn-RS" dirty="0" smtClean="0"/>
              <a:t>Naglašavanje</a:t>
            </a:r>
          </a:p>
          <a:p>
            <a:pPr lvl="1"/>
            <a:endParaRPr lang="sr-Latn-RS" dirty="0" smtClean="0"/>
          </a:p>
          <a:p>
            <a:pPr lvl="1"/>
            <a:r>
              <a:rPr lang="sr-Latn-RS" dirty="0" smtClean="0"/>
              <a:t>Egotizam pamćenja: U našem autobiografskom pamćenju „Neki</a:t>
            </a:r>
            <a:r>
              <a:rPr lang="en-US" dirty="0" smtClean="0"/>
              <a:t> doga</a:t>
            </a:r>
            <a:r>
              <a:rPr lang="sr-Latn-RS" dirty="0" smtClean="0"/>
              <a:t>đ</a:t>
            </a:r>
            <a:r>
              <a:rPr lang="en-US" dirty="0" smtClean="0"/>
              <a:t>aji </a:t>
            </a:r>
            <a:r>
              <a:rPr lang="en-US" dirty="0"/>
              <a:t>su delimično ili potpuno zaboravljeni, neki </a:t>
            </a:r>
            <a:r>
              <a:rPr lang="en-US" dirty="0" smtClean="0"/>
              <a:t>su</a:t>
            </a:r>
            <a:r>
              <a:rPr lang="sr-Latn-RS" dirty="0" smtClean="0"/>
              <a:t> </a:t>
            </a:r>
            <a:r>
              <a:rPr lang="en-US" dirty="0" smtClean="0"/>
              <a:t>izmenjeni</a:t>
            </a:r>
            <a:r>
              <a:rPr lang="en-US" dirty="0"/>
              <a:t>, a sve je više dokaza da je moguće da su neki i "umetnuti, dodati" (Loftus, </a:t>
            </a:r>
            <a:r>
              <a:rPr lang="en-US" dirty="0" smtClean="0"/>
              <a:t>1993;Loftus </a:t>
            </a:r>
            <a:r>
              <a:rPr lang="en-US" dirty="0"/>
              <a:t>&amp; Pickrell, 1995).</a:t>
            </a:r>
            <a:r>
              <a:rPr lang="en-US" dirty="0"/>
              <a:t> </a:t>
            </a:r>
            <a:endParaRPr lang="sr-Latn-RS" dirty="0" smtClean="0"/>
          </a:p>
        </p:txBody>
      </p:sp>
    </p:spTree>
    <p:extLst>
      <p:ext uri="{BB962C8B-B14F-4D97-AF65-F5344CB8AC3E}">
        <p14:creationId xmlns:p14="http://schemas.microsoft.com/office/powerpoint/2010/main" val="73451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Prepoznavanje (rekognicija)</a:t>
            </a:r>
            <a:endParaRPr lang="en-US" dirty="0"/>
          </a:p>
        </p:txBody>
      </p:sp>
      <p:sp>
        <p:nvSpPr>
          <p:cNvPr id="3" name="Content Placeholder 2"/>
          <p:cNvSpPr>
            <a:spLocks noGrp="1"/>
          </p:cNvSpPr>
          <p:nvPr>
            <p:ph idx="1"/>
          </p:nvPr>
        </p:nvSpPr>
        <p:spPr/>
        <p:txBody>
          <a:bodyPr/>
          <a:lstStyle/>
          <a:p>
            <a:r>
              <a:rPr lang="sr-Latn-RS" dirty="0" smtClean="0"/>
              <a:t>Ispravna rekognicija zahteva manje od ispravne reprodukcije</a:t>
            </a:r>
          </a:p>
          <a:p>
            <a:r>
              <a:rPr lang="sr-Latn-RS" dirty="0" smtClean="0"/>
              <a:t>Efekat konteksta – pojava da se reprodukcija olakšava ukoliko su situacije učenja i ponavljanja naučenog slične (ne i rekognicija)</a:t>
            </a:r>
          </a:p>
          <a:p>
            <a:r>
              <a:rPr lang="sr-Latn-RS" dirty="0" smtClean="0"/>
              <a:t>Deža vi (već viđeno) – pamtimo čitave situacije, ne samo ono što vidimo, već i ono što čujemo, mirise koje osećamo, emocije koje smo doživeli samo što toga nismo svesni. Kada se u nekoj novoj situaciji pojavi neki od ovih doživljaja imamo utisak da smo tu situaciju već negde videli</a:t>
            </a:r>
            <a:endParaRPr lang="en-US" dirty="0"/>
          </a:p>
        </p:txBody>
      </p:sp>
    </p:spTree>
    <p:extLst>
      <p:ext uri="{BB962C8B-B14F-4D97-AF65-F5344CB8AC3E}">
        <p14:creationId xmlns:p14="http://schemas.microsoft.com/office/powerpoint/2010/main" val="1430726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Ušteda pri ponovnom učenju</a:t>
            </a:r>
            <a:endParaRPr lang="en-US" dirty="0"/>
          </a:p>
        </p:txBody>
      </p:sp>
      <p:sp>
        <p:nvSpPr>
          <p:cNvPr id="3" name="Content Placeholder 2"/>
          <p:cNvSpPr>
            <a:spLocks noGrp="1"/>
          </p:cNvSpPr>
          <p:nvPr>
            <p:ph idx="1"/>
          </p:nvPr>
        </p:nvSpPr>
        <p:spPr>
          <a:xfrm>
            <a:off x="2096785" y="2123535"/>
            <a:ext cx="10018713" cy="3124201"/>
          </a:xfrm>
        </p:spPr>
        <p:txBody>
          <a:bodyPr>
            <a:normAutofit lnSpcReduction="10000"/>
          </a:bodyPr>
          <a:lstStyle/>
          <a:p>
            <a:endParaRPr lang="sr-Latn-RS" dirty="0" smtClean="0"/>
          </a:p>
          <a:p>
            <a:r>
              <a:rPr lang="sr-Latn-RS" dirty="0" smtClean="0"/>
              <a:t>Ide u prilog popularne teze o večitosti pamćenja </a:t>
            </a:r>
            <a:r>
              <a:rPr lang="sr-Latn-RS" dirty="0" smtClean="0">
                <a:sym typeface="Wingdings" panose="05000000000000000000" pitchFamily="2" charset="2"/>
              </a:rPr>
              <a:t></a:t>
            </a:r>
          </a:p>
          <a:p>
            <a:r>
              <a:rPr lang="sr-Latn-RS" dirty="0" smtClean="0">
                <a:sym typeface="Wingdings" panose="05000000000000000000" pitchFamily="2" charset="2"/>
              </a:rPr>
              <a:t>Penfildova zapažanja – električna stimulacija određenih delova korteksa dovode do predstava koje su pacijenti prepoznavali kao zaboravljene uspomene</a:t>
            </a:r>
          </a:p>
          <a:p>
            <a:r>
              <a:rPr lang="sr-Latn-RS" dirty="0" smtClean="0">
                <a:sym typeface="Wingdings" panose="05000000000000000000" pitchFamily="2" charset="2"/>
              </a:rPr>
              <a:t>Hipnoza?</a:t>
            </a:r>
          </a:p>
          <a:p>
            <a:r>
              <a:rPr lang="sr-Latn-RS" dirty="0" smtClean="0">
                <a:sym typeface="Wingdings" panose="05000000000000000000" pitchFamily="2" charset="2"/>
              </a:rPr>
              <a:t>Ova hipoteza nema jasne i nedvosmislene dokaze</a:t>
            </a:r>
            <a:endParaRPr lang="en-US" dirty="0"/>
          </a:p>
        </p:txBody>
      </p:sp>
    </p:spTree>
    <p:extLst>
      <p:ext uri="{BB962C8B-B14F-4D97-AF65-F5344CB8AC3E}">
        <p14:creationId xmlns:p14="http://schemas.microsoft.com/office/powerpoint/2010/main" val="218746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Vrste pamćenja</a:t>
            </a:r>
            <a:endParaRPr lang="en-US" dirty="0"/>
          </a:p>
        </p:txBody>
      </p:sp>
      <p:sp>
        <p:nvSpPr>
          <p:cNvPr id="3" name="Content Placeholder 2"/>
          <p:cNvSpPr>
            <a:spLocks noGrp="1"/>
          </p:cNvSpPr>
          <p:nvPr>
            <p:ph sz="half" idx="1"/>
          </p:nvPr>
        </p:nvSpPr>
        <p:spPr>
          <a:xfrm>
            <a:off x="1598612" y="923319"/>
            <a:ext cx="4895055" cy="4790536"/>
          </a:xfrm>
        </p:spPr>
        <p:txBody>
          <a:bodyPr>
            <a:normAutofit/>
          </a:bodyPr>
          <a:lstStyle/>
          <a:p>
            <a:r>
              <a:rPr lang="sr-Latn-RS" sz="2800" dirty="0" smtClean="0"/>
              <a:t>Senzorno (čulno) pamćenje</a:t>
            </a:r>
          </a:p>
          <a:p>
            <a:r>
              <a:rPr lang="sr-Latn-RS" sz="2800" dirty="0" smtClean="0"/>
              <a:t>Kratkoročno pamćenje</a:t>
            </a:r>
          </a:p>
          <a:p>
            <a:r>
              <a:rPr lang="sr-Latn-RS" sz="2800" dirty="0" smtClean="0"/>
              <a:t>Dugoročno pamćenje</a:t>
            </a:r>
            <a:endParaRPr lang="en-US" sz="2800" dirty="0"/>
          </a:p>
        </p:txBody>
      </p:sp>
      <p:sp>
        <p:nvSpPr>
          <p:cNvPr id="6" name="Content Placeholder 5"/>
          <p:cNvSpPr>
            <a:spLocks noGrp="1"/>
          </p:cNvSpPr>
          <p:nvPr>
            <p:ph sz="half" idx="2"/>
          </p:nvPr>
        </p:nvSpPr>
        <p:spPr>
          <a:xfrm>
            <a:off x="5745192" y="1500996"/>
            <a:ext cx="5608608" cy="4675967"/>
          </a:xfrm>
        </p:spPr>
        <p:txBody>
          <a:bodyPr/>
          <a:lstStyle/>
          <a:p>
            <a:pPr marL="0" indent="0">
              <a:buNone/>
            </a:pPr>
            <a:endParaRPr lang="sr-Latn-RS" dirty="0" smtClean="0"/>
          </a:p>
          <a:p>
            <a:pPr marL="0" indent="0">
              <a:buNone/>
            </a:pPr>
            <a:endParaRPr lang="sr-Latn-RS" dirty="0"/>
          </a:p>
          <a:p>
            <a:pPr marL="0" indent="0">
              <a:buNone/>
            </a:pPr>
            <a:endParaRPr lang="sr-Latn-RS" dirty="0" smtClean="0"/>
          </a:p>
          <a:p>
            <a:pPr marL="0" indent="0">
              <a:buNone/>
            </a:pPr>
            <a:endParaRPr lang="sr-Latn-RS" dirty="0"/>
          </a:p>
          <a:p>
            <a:pPr marL="0" indent="0">
              <a:buNone/>
            </a:pPr>
            <a:endParaRPr lang="sr-Latn-RS" dirty="0" smtClean="0"/>
          </a:p>
          <a:p>
            <a:pPr marL="0" indent="0">
              <a:buNone/>
            </a:pPr>
            <a:endParaRPr lang="sr-Latn-RS" dirty="0"/>
          </a:p>
          <a:p>
            <a:pPr marL="0" indent="0">
              <a:buNone/>
            </a:pPr>
            <a:endParaRPr lang="sr-Latn-RS" dirty="0" smtClean="0"/>
          </a:p>
          <a:p>
            <a:pPr marL="0" indent="0">
              <a:buNone/>
            </a:pPr>
            <a:endParaRPr lang="sr-Latn-RS" dirty="0"/>
          </a:p>
          <a:p>
            <a:pPr marL="0" indent="0">
              <a:buNone/>
            </a:pPr>
            <a:endParaRPr lang="sr-Latn-RS" dirty="0" smtClean="0"/>
          </a:p>
          <a:p>
            <a:pPr marL="0" indent="0">
              <a:buNone/>
            </a:pPr>
            <a:endParaRPr lang="sr-Latn-RS" dirty="0"/>
          </a:p>
          <a:p>
            <a:pPr marL="0" indent="0">
              <a:buNone/>
            </a:pPr>
            <a:r>
              <a:rPr lang="sr-Latn-RS" dirty="0" smtClean="0"/>
              <a:t>Model </a:t>
            </a:r>
            <a:r>
              <a:rPr lang="sr-Latn-RS" dirty="0" smtClean="0"/>
              <a:t>pamćenja Etkinsona i Šifrina</a:t>
            </a:r>
            <a:endParaRPr lang="en-US" dirty="0"/>
          </a:p>
        </p:txBody>
      </p:sp>
      <p:sp>
        <p:nvSpPr>
          <p:cNvPr id="8" name="Rectangle 7"/>
          <p:cNvSpPr/>
          <p:nvPr/>
        </p:nvSpPr>
        <p:spPr>
          <a:xfrm>
            <a:off x="5595969" y="4384289"/>
            <a:ext cx="140614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smtClean="0"/>
              <a:t>ČULNO PAMĆENJE</a:t>
            </a:r>
            <a:endParaRPr lang="en-US" dirty="0"/>
          </a:p>
        </p:txBody>
      </p:sp>
      <p:sp>
        <p:nvSpPr>
          <p:cNvPr id="9" name="Rectangle 8"/>
          <p:cNvSpPr/>
          <p:nvPr/>
        </p:nvSpPr>
        <p:spPr>
          <a:xfrm>
            <a:off x="7930543" y="4384289"/>
            <a:ext cx="15352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smtClean="0"/>
              <a:t>OPERATIVNO PAMĆENJE</a:t>
            </a:r>
            <a:endParaRPr lang="en-US" dirty="0"/>
          </a:p>
        </p:txBody>
      </p:sp>
      <p:sp>
        <p:nvSpPr>
          <p:cNvPr id="10" name="Rectangle 9"/>
          <p:cNvSpPr/>
          <p:nvPr/>
        </p:nvSpPr>
        <p:spPr>
          <a:xfrm>
            <a:off x="10500510" y="4384289"/>
            <a:ext cx="169149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smtClean="0"/>
              <a:t>DUGOTRAJNO </a:t>
            </a:r>
            <a:r>
              <a:rPr lang="sr-Latn-RS" dirty="0" smtClean="0"/>
              <a:t>PAMĆENJE</a:t>
            </a:r>
            <a:endParaRPr lang="en-US" dirty="0"/>
          </a:p>
        </p:txBody>
      </p:sp>
      <p:sp>
        <p:nvSpPr>
          <p:cNvPr id="11" name="Rectangle 10"/>
          <p:cNvSpPr/>
          <p:nvPr/>
        </p:nvSpPr>
        <p:spPr>
          <a:xfrm>
            <a:off x="7930543" y="2303794"/>
            <a:ext cx="162752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dirty="0" smtClean="0"/>
              <a:t>PRISEĆANJE</a:t>
            </a:r>
            <a:endParaRPr lang="en-US" dirty="0"/>
          </a:p>
        </p:txBody>
      </p:sp>
      <p:sp>
        <p:nvSpPr>
          <p:cNvPr id="13" name="Right Arrow 12"/>
          <p:cNvSpPr/>
          <p:nvPr/>
        </p:nvSpPr>
        <p:spPr>
          <a:xfrm>
            <a:off x="7129721" y="4599173"/>
            <a:ext cx="66207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Left-Right Arrow 13"/>
          <p:cNvSpPr/>
          <p:nvPr/>
        </p:nvSpPr>
        <p:spPr>
          <a:xfrm>
            <a:off x="9615017" y="4599173"/>
            <a:ext cx="81088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Down Arrow 14"/>
          <p:cNvSpPr/>
          <p:nvPr/>
        </p:nvSpPr>
        <p:spPr>
          <a:xfrm>
            <a:off x="8549496" y="3429688"/>
            <a:ext cx="484632" cy="7431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539802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772</TotalTime>
  <Words>1744</Words>
  <Application>Microsoft Office PowerPoint</Application>
  <PresentationFormat>Widescreen</PresentationFormat>
  <Paragraphs>172</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Century Gothic</vt:lpstr>
      <vt:lpstr>Corbel</vt:lpstr>
      <vt:lpstr>Wingdings</vt:lpstr>
      <vt:lpstr>Parallax</vt:lpstr>
      <vt:lpstr>Pamćenje i zaboravljanje</vt:lpstr>
      <vt:lpstr>Početna pitanja</vt:lpstr>
      <vt:lpstr>Šta je pamćenje?</vt:lpstr>
      <vt:lpstr>Testovi pamćenja - Ebingaus</vt:lpstr>
      <vt:lpstr>Reprodukcija</vt:lpstr>
      <vt:lpstr>Bartletovi ogledi - Reprodukcija ili rekonstrukcija?</vt:lpstr>
      <vt:lpstr>Prepoznavanje (rekognicija)</vt:lpstr>
      <vt:lpstr>Ušteda pri ponovnom učenju</vt:lpstr>
      <vt:lpstr>Vrste pamćenja</vt:lpstr>
      <vt:lpstr>PowerPoint Presentation</vt:lpstr>
      <vt:lpstr>PowerPoint Presentation</vt:lpstr>
      <vt:lpstr>PowerPoint Presentation</vt:lpstr>
      <vt:lpstr>Senzorno (čulno) pamćenje</vt:lpstr>
      <vt:lpstr>Dokaz o ikoničkoj memoriji: Sperlingov eksperiment</vt:lpstr>
      <vt:lpstr>Operativno ili kratkotrajno pamćenje</vt:lpstr>
      <vt:lpstr>Kratkoročno pamćenje – pažnja!</vt:lpstr>
      <vt:lpstr>Dugoročno pamćenje</vt:lpstr>
      <vt:lpstr>Teorija nivoa obrade informacija</vt:lpstr>
      <vt:lpstr>Bedlijev model radne memorije</vt:lpstr>
      <vt:lpstr>Zašto je ovo još važno?</vt:lpstr>
      <vt:lpstr>Zaboravljanje</vt:lpstr>
      <vt:lpstr>Zaboravljanje</vt:lpstr>
      <vt:lpstr>„Zaboravljanje je oblik slobode“    Khalil Gibran</vt:lpstr>
      <vt:lpstr>PowerPoint Presentation</vt:lpstr>
      <vt:lpstr>Infantilna amnezija</vt:lpstr>
      <vt:lpstr>Poremećaji pamćenja</vt:lpstr>
      <vt:lpstr>Psihologija u praksi: problem svedočenja</vt:lpstr>
      <vt:lpstr>Koliko možemo verovati svom pamćenju?</vt:lpstr>
      <vt:lpstr>Hvala na pažnji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Pamćenje i zaboravljanje</dc:title>
  <dc:creator>Olivera</dc:creator>
  <cp:lastModifiedBy>Olivera</cp:lastModifiedBy>
  <cp:revision>47</cp:revision>
  <dcterms:created xsi:type="dcterms:W3CDTF">2024-11-22T09:57:02Z</dcterms:created>
  <dcterms:modified xsi:type="dcterms:W3CDTF">2024-11-23T09:47:16Z</dcterms:modified>
</cp:coreProperties>
</file>