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8" r:id="rId16"/>
    <p:sldId id="264" r:id="rId17"/>
    <p:sldId id="271" r:id="rId18"/>
    <p:sldId id="272" r:id="rId19"/>
    <p:sldId id="273" r:id="rId20"/>
    <p:sldId id="275" r:id="rId21"/>
    <p:sldId id="276" r:id="rId22"/>
    <p:sldId id="277" r:id="rId23"/>
    <p:sldId id="274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38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15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847468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084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239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537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02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7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09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5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5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2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81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5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01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411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802D3-4238-42DD-848F-AF741128FB26}" type="datetimeFigureOut">
              <a:rPr lang="en-US" smtClean="0"/>
              <a:t>10/26/2024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B9C975E-7DBB-4BC1-B09C-E4BD447DCA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59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hyperlink" Target="https://youtu.be/-Qi7txH1KzY?si=XN-6_i8txvb0ucsq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anrbHfMaDQ?si=a-ssAhp9yJeNpGti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sr-Latn-RS" dirty="0" smtClean="0"/>
              <a:t>SIHOLOGIJA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Predmet psihologije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75559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Humanistička psihologija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sr-Latn-RS" dirty="0" smtClean="0"/>
              <a:t>Predmet psihologije je </a:t>
            </a:r>
            <a:r>
              <a:rPr lang="sr-Latn-RS" b="1" dirty="0" smtClean="0"/>
              <a:t>celokupna čovekova ličnost</a:t>
            </a:r>
            <a:r>
              <a:rPr lang="sr-Latn-RS" i="1" dirty="0" smtClean="0"/>
              <a:t> </a:t>
            </a:r>
            <a:r>
              <a:rPr lang="sr-Latn-RS" dirty="0" smtClean="0"/>
              <a:t>a koristi se </a:t>
            </a:r>
            <a:r>
              <a:rPr lang="sr-Latn-RS" b="1" dirty="0" smtClean="0"/>
              <a:t>idiografski metod</a:t>
            </a:r>
          </a:p>
          <a:p>
            <a:r>
              <a:rPr lang="sr-Latn-RS" dirty="0" smtClean="0"/>
              <a:t>Analizira se konkretna osoba i ističu se njene specifičnosti – cilj otkriti specifično ljudske fenomene</a:t>
            </a:r>
            <a:endParaRPr lang="en-US" dirty="0"/>
          </a:p>
        </p:txBody>
      </p:sp>
      <p:pic>
        <p:nvPicPr>
          <p:cNvPr id="1026" name="Picture 2" descr="https://www.bing.com/th?id=OIP.QSOjKk59Rw8dhtsdLvDdZwHaE2&amp;w=236&amp;c=11&amp;rs=1&amp;qlt=90&amp;bgcl=ececec&amp;o=6&amp;pid=PersonalBing&amp;p=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4077" y="1966823"/>
            <a:ext cx="4989221" cy="3561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30901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Psihološki pravci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485031" y="1998153"/>
            <a:ext cx="4313864" cy="3777622"/>
          </a:xfrm>
        </p:spPr>
        <p:txBody>
          <a:bodyPr/>
          <a:lstStyle/>
          <a:p>
            <a:r>
              <a:rPr lang="sr-Latn-RS" dirty="0" smtClean="0"/>
              <a:t>Pokušaji da se objasne pojave iz određenog domena, npr. mišljenje, opažanje ili razvoj</a:t>
            </a:r>
          </a:p>
          <a:p>
            <a:pPr lvl="1"/>
            <a:endParaRPr lang="sr-Latn-RS" dirty="0" smtClean="0"/>
          </a:p>
          <a:p>
            <a:pPr lvl="1"/>
            <a:r>
              <a:rPr lang="sr-Latn-RS" dirty="0" smtClean="0"/>
              <a:t>Funkcionalizam (Vilijam Džejms) – čemu neka psihička pojava služi, kakva je njena evolutivna važnost</a:t>
            </a:r>
          </a:p>
          <a:p>
            <a:pPr marL="457200" lvl="1" indent="0">
              <a:buNone/>
            </a:pPr>
            <a:endParaRPr lang="sr-Latn-RS" dirty="0" smtClean="0"/>
          </a:p>
          <a:p>
            <a:pPr lvl="1"/>
            <a:r>
              <a:rPr lang="sr-Latn-RS" dirty="0" smtClean="0"/>
              <a:t>Geštalt psihologija – zakoni organizacije opažanja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8895" y="1905000"/>
            <a:ext cx="5181600" cy="2723139"/>
          </a:xfrm>
        </p:spPr>
      </p:pic>
    </p:spTree>
    <p:extLst>
      <p:ext uri="{BB962C8B-B14F-4D97-AF65-F5344CB8AC3E}">
        <p14:creationId xmlns:p14="http://schemas.microsoft.com/office/powerpoint/2010/main" val="1242259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Psihološke discipline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Grane psihološke nauke koje su usmerene na proučavanje određenih aspekata njenog predmeta – istraživačke ili primenjene</a:t>
            </a:r>
          </a:p>
          <a:p>
            <a:pPr lvl="1"/>
            <a:endParaRPr lang="sr-Latn-RS" dirty="0" smtClean="0"/>
          </a:p>
          <a:p>
            <a:pPr lvl="1"/>
            <a:r>
              <a:rPr lang="sr-Latn-RS" dirty="0" smtClean="0"/>
              <a:t>Proučavanje osoba (psihologija ličnosti, razvojna psihologija, socijalna psihologija)</a:t>
            </a:r>
          </a:p>
          <a:p>
            <a:pPr lvl="1"/>
            <a:r>
              <a:rPr lang="sr-Latn-RS" dirty="0" smtClean="0"/>
              <a:t>Psihički procesi (biološka, komparativna i kognitivna psihologija)</a:t>
            </a:r>
          </a:p>
          <a:p>
            <a:pPr lvl="1"/>
            <a:r>
              <a:rPr lang="sr-Latn-RS" dirty="0" smtClean="0"/>
              <a:t>Psihološka praksa (pedagoška psihologija, psihologija rada, klinička i zdravstvena psihologija)</a:t>
            </a:r>
          </a:p>
        </p:txBody>
      </p:sp>
    </p:spTree>
    <p:extLst>
      <p:ext uri="{BB962C8B-B14F-4D97-AF65-F5344CB8AC3E}">
        <p14:creationId xmlns:p14="http://schemas.microsoft.com/office/powerpoint/2010/main" val="316700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Psihološke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Psihologija ličnosti</a:t>
            </a:r>
          </a:p>
          <a:p>
            <a:pPr lvl="1"/>
            <a:r>
              <a:rPr lang="sr-Latn-RS" dirty="0" smtClean="0"/>
              <a:t>od čega se naša ličnost sastoji; šta je pokreće i po čemu se ljudi međusobno razlikuju</a:t>
            </a:r>
          </a:p>
          <a:p>
            <a:r>
              <a:rPr lang="sr-Latn-RS" dirty="0" smtClean="0"/>
              <a:t>Razvojna psihologija</a:t>
            </a:r>
          </a:p>
          <a:p>
            <a:pPr lvl="1"/>
            <a:r>
              <a:rPr lang="sr-Latn-RS" dirty="0" smtClean="0"/>
              <a:t> „od kolevke pa do groba“ – kako se i zašto menjamo, zašto neke psihičke pojave nastaju, menjaju se i nestaju</a:t>
            </a:r>
          </a:p>
          <a:p>
            <a:r>
              <a:rPr lang="sr-Latn-RS" dirty="0" smtClean="0"/>
              <a:t>Socijalna psihologija</a:t>
            </a:r>
          </a:p>
          <a:p>
            <a:pPr lvl="1"/>
            <a:r>
              <a:rPr lang="sr-Latn-RS" dirty="0" smtClean="0"/>
              <a:t>život pojedinca sa drugima, socijalni uticaj</a:t>
            </a:r>
          </a:p>
          <a:p>
            <a:r>
              <a:rPr lang="sr-Latn-RS" dirty="0" smtClean="0"/>
              <a:t>Biološka psihologija</a:t>
            </a:r>
          </a:p>
          <a:p>
            <a:pPr lvl="1"/>
            <a:r>
              <a:rPr lang="sr-Latn-RS" dirty="0" smtClean="0"/>
              <a:t>povezanost psihičkih pojava sa procesima u mozgu, endokrinom sistemu i čulima</a:t>
            </a:r>
          </a:p>
          <a:p>
            <a:r>
              <a:rPr lang="sr-Latn-RS" dirty="0" smtClean="0"/>
              <a:t>Komparativna psihologija</a:t>
            </a:r>
          </a:p>
          <a:p>
            <a:pPr lvl="1"/>
            <a:r>
              <a:rPr lang="sr-Latn-RS" dirty="0" smtClean="0"/>
              <a:t>poređenje psihičkih procesa kod čoveka i različitih životinjskih vrsta (Cveće za Aldžernona </a:t>
            </a:r>
            <a:r>
              <a:rPr lang="sr-Latn-RS" dirty="0" smtClean="0">
                <a:sym typeface="Wingdings" panose="05000000000000000000" pitchFamily="2" charset="2"/>
              </a:rPr>
              <a:t>)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289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Psihološke discipline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Kognitivna psihologija</a:t>
            </a:r>
          </a:p>
          <a:p>
            <a:pPr lvl="1"/>
            <a:r>
              <a:rPr lang="sr-Latn-RS" dirty="0" smtClean="0"/>
              <a:t>izučava saznajne procese – opažanje, pamćenje, mišljenje, odlučivanje i sl</a:t>
            </a:r>
          </a:p>
          <a:p>
            <a:r>
              <a:rPr lang="sr-Latn-RS" dirty="0" smtClean="0"/>
              <a:t>Pedagoška psihologija</a:t>
            </a:r>
          </a:p>
          <a:p>
            <a:pPr lvl="1"/>
            <a:r>
              <a:rPr lang="sr-Latn-RS" dirty="0" smtClean="0"/>
              <a:t>procesi učenja i nastave; socijalna interakcija u vaspitno-obrazovnom radu</a:t>
            </a:r>
          </a:p>
          <a:p>
            <a:r>
              <a:rPr lang="sr-Latn-RS" dirty="0" smtClean="0"/>
              <a:t>Psihologija rada</a:t>
            </a:r>
          </a:p>
          <a:p>
            <a:pPr lvl="1"/>
            <a:r>
              <a:rPr lang="sr-Latn-RS" dirty="0" smtClean="0"/>
              <a:t>selekcija kandidata, motivisanje zaposlenih, reklamne kampanje, profesionalna orijentacija, HR</a:t>
            </a:r>
          </a:p>
          <a:p>
            <a:r>
              <a:rPr lang="sr-Latn-RS" dirty="0" smtClean="0"/>
              <a:t>Klinička psihologija</a:t>
            </a:r>
          </a:p>
          <a:p>
            <a:pPr lvl="1"/>
            <a:r>
              <a:rPr lang="sr-Latn-RS" dirty="0" smtClean="0"/>
              <a:t>psihodijagnostika, pomoć osobama sa mentalnim poremećajima različitih vrsta i intenziteta</a:t>
            </a:r>
          </a:p>
          <a:p>
            <a:r>
              <a:rPr lang="sr-Latn-RS" dirty="0" smtClean="0"/>
              <a:t>Zdravstvena psihologija</a:t>
            </a:r>
          </a:p>
          <a:p>
            <a:pPr lvl="1"/>
            <a:r>
              <a:rPr lang="sr-Latn-RS" dirty="0" smtClean="0"/>
              <a:t>pomoć osobama koje se leče ili su prošle lečenje od teških i/ili hroničnih somatskih bolesti, prevencija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5676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Psihologija i druge nauke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0340" y="1431985"/>
            <a:ext cx="7841411" cy="5158596"/>
          </a:xfrm>
        </p:spPr>
      </p:pic>
    </p:spTree>
    <p:extLst>
      <p:ext uri="{BB962C8B-B14F-4D97-AF65-F5344CB8AC3E}">
        <p14:creationId xmlns:p14="http://schemas.microsoft.com/office/powerpoint/2010/main" val="38372087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Neke od tema – prepoznavanje emocija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3" y="2133599"/>
            <a:ext cx="8915400" cy="37776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54668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Neke od tema - samopoimanje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CS" altLang="en-US" b="1" dirty="0" smtClean="0"/>
              <a:t>Samopercepcija- efekat predskazanja</a:t>
            </a:r>
          </a:p>
          <a:p>
            <a:pPr lvl="1"/>
            <a:r>
              <a:rPr lang="sr-Latn-CS" altLang="en-US" b="1" dirty="0" smtClean="0"/>
              <a:t>“ </a:t>
            </a:r>
            <a:r>
              <a:rPr lang="sr-Latn-CS" altLang="en-US" sz="2000" b="1" dirty="0" smtClean="0"/>
              <a:t>Vi imate snažnu potrebu da vas drugi vole i prihvate. Skloni ste da budete suviše kritični prema sebi. Imate mnogo neiskorišćenih potencijala, koje niste pretvorili u svoju prednost. Iako imate neke lične slabosi, u stanju ste da ih uglavnom kompenzujete. Iako spolja delujete kao jaka osoba, skloni ste da budete zabrinuti i nesigurni iznutra. Volite promene i raznovrsnost i postajete nezadovoljni kad ste sputani zabranama i ograničenjima. Osoba ste koja misli svojom glavom i ne prihvatate mišljenja drugih ukoliko nisu potkrepljena odgovarajućim dokazima. Smatrate da nije mudro previše se otkrivati pred drugima. Ponekad ste društveni i ljubazni, a ponekad povučeni i rezervisani. Neki od vaših planova su izgleda prilično nerealni.”</a:t>
            </a:r>
            <a:endParaRPr lang="sr-Latn-CS" alt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99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Neke od tema - savetovanje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70008"/>
            <a:ext cx="8915400" cy="4341214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>
                <a:latin typeface="+mj-lt"/>
              </a:rPr>
              <a:t>KAKO PREVLADATI INSOMNIJU</a:t>
            </a:r>
            <a:br>
              <a:rPr lang="en-US" b="1" dirty="0">
                <a:latin typeface="+mj-lt"/>
              </a:rPr>
            </a:br>
            <a:endParaRPr lang="sr-Latn-RS" b="1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1</a:t>
            </a:r>
            <a:r>
              <a:rPr lang="en-US" dirty="0">
                <a:latin typeface="+mj-lt"/>
              </a:rPr>
              <a:t>. </a:t>
            </a:r>
            <a:r>
              <a:rPr lang="en-US" b="1" dirty="0" err="1">
                <a:latin typeface="+mj-lt"/>
              </a:rPr>
              <a:t>Uspostavite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redovito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vrijeme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za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spavanje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Pokušajte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organizirati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svoj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život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tako</a:t>
            </a:r>
            <a:r>
              <a:rPr lang="en-US" dirty="0">
                <a:latin typeface="+mj-lt"/>
              </a:rPr>
              <a:t> da </a:t>
            </a:r>
            <a:r>
              <a:rPr lang="en-US" dirty="0" err="1">
                <a:latin typeface="+mj-lt"/>
              </a:rPr>
              <a:t>idete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spavanje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budite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se u </a:t>
            </a:r>
            <a:r>
              <a:rPr lang="en-US" dirty="0" err="1">
                <a:latin typeface="+mj-lt"/>
              </a:rPr>
              <a:t>otprilike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slično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vrijeme</a:t>
            </a:r>
            <a:r>
              <a:rPr lang="en-US" dirty="0">
                <a:latin typeface="+mj-lt"/>
              </a:rPr>
              <a:t>. To </a:t>
            </a:r>
            <a:r>
              <a:rPr lang="en-US" dirty="0" err="1">
                <a:latin typeface="+mj-lt"/>
              </a:rPr>
              <a:t>može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značiti</a:t>
            </a:r>
            <a:r>
              <a:rPr lang="en-US" dirty="0">
                <a:latin typeface="+mj-lt"/>
              </a:rPr>
              <a:t> da </a:t>
            </a:r>
            <a:r>
              <a:rPr lang="en-US" dirty="0" err="1">
                <a:latin typeface="+mj-lt"/>
              </a:rPr>
              <a:t>ćete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ponekad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odlaziti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spavanje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se </a:t>
            </a:r>
            <a:r>
              <a:rPr lang="en-US" dirty="0" err="1">
                <a:latin typeface="+mj-lt"/>
              </a:rPr>
              <a:t>buditi</a:t>
            </a:r>
            <a:r>
              <a:rPr lang="en-US" dirty="0">
                <a:latin typeface="+mj-lt"/>
              </a:rPr>
              <a:t> bez </a:t>
            </a:r>
            <a:r>
              <a:rPr lang="en-US" dirty="0" err="1">
                <a:latin typeface="+mj-lt"/>
              </a:rPr>
              <a:t>obzira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to</a:t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koliko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umorni</a:t>
            </a:r>
            <a:r>
              <a:rPr lang="en-US" dirty="0" smtClean="0">
                <a:latin typeface="+mj-lt"/>
              </a:rPr>
              <a:t>.</a:t>
            </a:r>
            <a:endParaRPr lang="sr-Latn-RS" dirty="0" smtClean="0">
              <a:latin typeface="+mj-lt"/>
            </a:endParaRPr>
          </a:p>
          <a:p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2. </a:t>
            </a:r>
            <a:r>
              <a:rPr lang="en-US" b="1" dirty="0" err="1">
                <a:latin typeface="+mj-lt"/>
              </a:rPr>
              <a:t>Izbjegavajte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drijemati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Drijemanje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može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djelovati</a:t>
            </a:r>
            <a:r>
              <a:rPr lang="en-US" dirty="0">
                <a:latin typeface="+mj-lt"/>
              </a:rPr>
              <a:t> da se </a:t>
            </a:r>
            <a:r>
              <a:rPr lang="en-US" dirty="0" err="1">
                <a:latin typeface="+mj-lt"/>
              </a:rPr>
              <a:t>osjećate</a:t>
            </a:r>
            <a:r>
              <a:rPr lang="en-US" dirty="0">
                <a:latin typeface="+mj-lt"/>
              </a:rPr>
              <a:t> dobro </a:t>
            </a:r>
            <a:r>
              <a:rPr lang="en-US" dirty="0" err="1">
                <a:latin typeface="+mj-lt"/>
              </a:rPr>
              <a:t>kao</a:t>
            </a:r>
            <a:r>
              <a:rPr lang="en-US" dirty="0">
                <a:latin typeface="+mj-lt"/>
              </a:rPr>
              <a:t> da </a:t>
            </a:r>
            <a:r>
              <a:rPr lang="en-US" dirty="0" err="1">
                <a:latin typeface="+mj-lt"/>
              </a:rPr>
              <a:t>nadoknađujete</a:t>
            </a:r>
            <a:r>
              <a:rPr lang="en-US" dirty="0">
                <a:latin typeface="+mj-lt"/>
              </a:rPr>
              <a:t> san, </a:t>
            </a:r>
            <a:r>
              <a:rPr lang="en-US" dirty="0" err="1">
                <a:latin typeface="+mj-lt"/>
              </a:rPr>
              <a:t>ali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može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omesti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vaše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cirkadijurne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ritmove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Morate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ponovo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obučiti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svoj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mozak</a:t>
            </a:r>
            <a:r>
              <a:rPr lang="en-US" dirty="0">
                <a:latin typeface="+mj-lt"/>
              </a:rPr>
              <a:t> da </a:t>
            </a:r>
            <a:r>
              <a:rPr lang="en-US" dirty="0" err="1">
                <a:latin typeface="+mj-lt"/>
              </a:rPr>
              <a:t>zaspi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probudi</a:t>
            </a:r>
            <a:r>
              <a:rPr lang="en-US" dirty="0">
                <a:latin typeface="+mj-lt"/>
              </a:rPr>
              <a:t> se u </a:t>
            </a:r>
            <a:r>
              <a:rPr lang="en-US" dirty="0" err="1">
                <a:latin typeface="+mj-lt"/>
              </a:rPr>
              <a:t>određeno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vrijeme</a:t>
            </a:r>
            <a:r>
              <a:rPr lang="en-US" dirty="0">
                <a:latin typeface="+mj-lt"/>
              </a:rPr>
              <a:t>.</a:t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Stoga</a:t>
            </a:r>
            <a:r>
              <a:rPr lang="en-US" dirty="0">
                <a:latin typeface="+mj-lt"/>
              </a:rPr>
              <a:t> bez </a:t>
            </a:r>
            <a:r>
              <a:rPr lang="en-US" dirty="0" err="1">
                <a:latin typeface="+mj-lt"/>
              </a:rPr>
              <a:t>drijemanja</a:t>
            </a:r>
            <a:r>
              <a:rPr lang="en-US" dirty="0" smtClean="0">
                <a:latin typeface="+mj-lt"/>
              </a:rPr>
              <a:t>.</a:t>
            </a:r>
            <a:endParaRPr lang="sr-Latn-RS" dirty="0" smtClean="0">
              <a:latin typeface="+mj-lt"/>
            </a:endParaRPr>
          </a:p>
          <a:p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3. </a:t>
            </a:r>
            <a:r>
              <a:rPr lang="en-US" b="1" dirty="0" err="1">
                <a:latin typeface="+mj-lt"/>
              </a:rPr>
              <a:t>Koristite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krevet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samo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za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spavanje</a:t>
            </a:r>
            <a:r>
              <a:rPr lang="en-US" b="1" dirty="0">
                <a:latin typeface="+mj-lt"/>
              </a:rPr>
              <a:t> (</a:t>
            </a:r>
            <a:r>
              <a:rPr lang="en-US" b="1" dirty="0" err="1">
                <a:latin typeface="+mj-lt"/>
              </a:rPr>
              <a:t>ili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seks</a:t>
            </a:r>
            <a:r>
              <a:rPr lang="en-US" b="1" dirty="0">
                <a:latin typeface="+mj-lt"/>
              </a:rPr>
              <a:t>). </a:t>
            </a:r>
            <a:r>
              <a:rPr lang="en-US" dirty="0" err="1">
                <a:latin typeface="+mj-lt"/>
              </a:rPr>
              <a:t>Insomnija</a:t>
            </a:r>
            <a:r>
              <a:rPr lang="en-US" dirty="0">
                <a:latin typeface="+mj-lt"/>
              </a:rPr>
              <a:t> je </a:t>
            </a:r>
            <a:r>
              <a:rPr lang="en-US" dirty="0" err="1">
                <a:latin typeface="+mj-lt"/>
              </a:rPr>
              <a:t>često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potaknuta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povećanom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razinom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uzbuđenja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neposredno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spavanja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dok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ležite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budni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Mnogi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ljudi</a:t>
            </a:r>
            <a:r>
              <a:rPr lang="en-US" dirty="0">
                <a:latin typeface="+mj-lt"/>
              </a:rPr>
              <a:t> s </a:t>
            </a:r>
            <a:r>
              <a:rPr lang="en-US" dirty="0" err="1">
                <a:latin typeface="+mj-lt"/>
              </a:rPr>
              <a:t>insomnijom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koriste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svoje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krevete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čitanje</a:t>
            </a:r>
            <a:r>
              <a:rPr lang="en-US" dirty="0">
                <a:latin typeface="+mj-lt"/>
              </a:rPr>
              <a:t>,</a:t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gledanje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televizije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telefoniranje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jednostavno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brige</a:t>
            </a:r>
            <a:r>
              <a:rPr lang="en-US" dirty="0">
                <a:latin typeface="+mj-lt"/>
              </a:rPr>
              <a:t>. Kao </a:t>
            </a:r>
            <a:r>
              <a:rPr lang="en-US" dirty="0" err="1">
                <a:latin typeface="+mj-lt"/>
              </a:rPr>
              <a:t>posljedica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krevet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postaje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povezan</a:t>
            </a:r>
            <a:r>
              <a:rPr lang="en-US" dirty="0">
                <a:latin typeface="+mj-lt"/>
              </a:rPr>
              <a:t> s </a:t>
            </a:r>
            <a:r>
              <a:rPr lang="en-US" dirty="0" err="1">
                <a:latin typeface="+mj-lt"/>
              </a:rPr>
              <a:t>uzbuđenjem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anksioznošću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Važno</a:t>
            </a:r>
            <a:r>
              <a:rPr lang="en-US" dirty="0">
                <a:latin typeface="+mj-lt"/>
              </a:rPr>
              <a:t> je </a:t>
            </a:r>
            <a:r>
              <a:rPr lang="en-US" dirty="0" err="1">
                <a:latin typeface="+mj-lt"/>
              </a:rPr>
              <a:t>koristiti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krevet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samo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spavanje</a:t>
            </a:r>
            <a:r>
              <a:rPr lang="en-US" dirty="0">
                <a:latin typeface="+mj-lt"/>
              </a:rPr>
              <a:t> (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seks</a:t>
            </a:r>
            <a:r>
              <a:rPr lang="en-US" dirty="0">
                <a:latin typeface="+mj-lt"/>
              </a:rPr>
              <a:t>). </a:t>
            </a:r>
            <a:r>
              <a:rPr lang="en-US" dirty="0" err="1">
                <a:latin typeface="+mj-lt"/>
              </a:rPr>
              <a:t>Čitajte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razgovarajte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telefon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drugoj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sobi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Zamolite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prijatelje</a:t>
            </a:r>
            <a:r>
              <a:rPr lang="en-US" dirty="0">
                <a:latin typeface="+mj-lt"/>
              </a:rPr>
              <a:t> da vas ne </a:t>
            </a:r>
            <a:r>
              <a:rPr lang="en-US" dirty="0" err="1">
                <a:latin typeface="+mj-lt"/>
              </a:rPr>
              <a:t>zovu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nakon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odete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spavanje</a:t>
            </a:r>
            <a:r>
              <a:rPr lang="en-US" dirty="0" smtClean="0">
                <a:latin typeface="+mj-lt"/>
              </a:rPr>
              <a:t>.</a:t>
            </a:r>
            <a:endParaRPr lang="sr-Latn-RS" dirty="0" smtClean="0">
              <a:latin typeface="+mj-lt"/>
            </a:endParaRPr>
          </a:p>
          <a:p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4. </a:t>
            </a:r>
            <a:r>
              <a:rPr lang="en-US" b="1" dirty="0" err="1">
                <a:latin typeface="+mj-lt"/>
              </a:rPr>
              <a:t>Izbjegavajte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povećavati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anksioznost</a:t>
            </a:r>
            <a:r>
              <a:rPr lang="en-US" b="1" dirty="0">
                <a:latin typeface="+mj-lt"/>
              </a:rPr>
              <a:t> u </a:t>
            </a:r>
            <a:r>
              <a:rPr lang="en-US" b="1" dirty="0" err="1">
                <a:latin typeface="+mj-lt"/>
              </a:rPr>
              <a:t>satu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prije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odlaska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na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spavanje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Izbjegavajte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svađe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izazovne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zadatke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prije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odlaska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</a:t>
            </a:r>
            <a:r>
              <a:rPr lang="en-US" dirty="0">
                <a:latin typeface="+mj-lt"/>
              </a:rPr>
              <a:t>. Ne </a:t>
            </a:r>
            <a:r>
              <a:rPr lang="en-US" dirty="0" err="1">
                <a:latin typeface="+mj-lt"/>
              </a:rPr>
              <a:t>želite</a:t>
            </a:r>
            <a:r>
              <a:rPr lang="en-US" dirty="0">
                <a:latin typeface="+mj-lt"/>
              </a:rPr>
              <a:t> se </a:t>
            </a:r>
            <a:r>
              <a:rPr lang="en-US" dirty="0" err="1">
                <a:latin typeface="+mj-lt"/>
              </a:rPr>
              <a:t>razbuditi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Osigurajte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vrijeme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opuštanja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satu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odlaska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Činite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nešto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opuštajuće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dosadno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Nemojte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vježbati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odlaska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</a:t>
            </a:r>
            <a:r>
              <a:rPr lang="en-US" dirty="0" smtClean="0">
                <a:latin typeface="+mj-lt"/>
              </a:rPr>
              <a:t>.</a:t>
            </a:r>
            <a:endParaRPr lang="sr-Latn-RS" dirty="0" smtClean="0">
              <a:latin typeface="+mj-lt"/>
            </a:endParaRPr>
          </a:p>
          <a:p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5. </a:t>
            </a:r>
            <a:r>
              <a:rPr lang="en-US" b="1" dirty="0" err="1">
                <a:latin typeface="+mj-lt"/>
              </a:rPr>
              <a:t>Ranije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odradite</a:t>
            </a:r>
            <a:r>
              <a:rPr lang="en-US" b="1" dirty="0">
                <a:latin typeface="+mj-lt"/>
              </a:rPr>
              <a:t> “</a:t>
            </a:r>
            <a:r>
              <a:rPr lang="en-US" b="1" dirty="0" err="1">
                <a:latin typeface="+mj-lt"/>
              </a:rPr>
              <a:t>vrijeme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za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brige</a:t>
            </a:r>
            <a:r>
              <a:rPr lang="en-US" b="1" dirty="0">
                <a:latin typeface="+mj-lt"/>
              </a:rPr>
              <a:t>” </a:t>
            </a:r>
            <a:r>
              <a:rPr lang="en-US" b="1" dirty="0" err="1">
                <a:latin typeface="+mj-lt"/>
              </a:rPr>
              <a:t>i</a:t>
            </a:r>
            <a:r>
              <a:rPr lang="en-US" b="1" dirty="0">
                <a:latin typeface="+mj-lt"/>
              </a:rPr>
              <a:t> “</a:t>
            </a:r>
            <a:r>
              <a:rPr lang="en-US" b="1" dirty="0" err="1">
                <a:latin typeface="+mj-lt"/>
              </a:rPr>
              <a:t>popise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onoga</a:t>
            </a:r>
            <a:r>
              <a:rPr lang="en-US" b="1" dirty="0">
                <a:latin typeface="+mj-lt"/>
              </a:rPr>
              <a:t> </a:t>
            </a:r>
            <a:r>
              <a:rPr lang="en-US" b="1" dirty="0" err="1">
                <a:latin typeface="+mj-lt"/>
              </a:rPr>
              <a:t>što</a:t>
            </a:r>
            <a:r>
              <a:rPr lang="en-US" b="1" dirty="0">
                <a:latin typeface="+mj-lt"/>
              </a:rPr>
              <a:t> se mora”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Većina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insomnija</a:t>
            </a:r>
            <a:r>
              <a:rPr lang="en-US" dirty="0">
                <a:latin typeface="+mj-lt"/>
              </a:rPr>
              <a:t> je </a:t>
            </a:r>
            <a:r>
              <a:rPr lang="en-US" dirty="0" err="1">
                <a:latin typeface="+mj-lt"/>
              </a:rPr>
              <a:t>povezana</a:t>
            </a:r>
            <a:r>
              <a:rPr lang="en-US" dirty="0">
                <a:latin typeface="+mj-lt"/>
              </a:rPr>
              <a:t> s </a:t>
            </a:r>
            <a:r>
              <a:rPr lang="en-US" dirty="0" err="1">
                <a:latin typeface="+mj-lt"/>
              </a:rPr>
              <a:t>pretjeranom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mentalnom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aktivnošću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Jednostavno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previše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razmišljate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odlaska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Možda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ležite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krevetu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razmišljate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morate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napraviti</a:t>
            </a:r>
            <a:r>
              <a:rPr lang="en-US" dirty="0">
                <a:latin typeface="+mj-lt"/>
              </a:rPr>
              <a:t> sutra. Ili </a:t>
            </a:r>
            <a:r>
              <a:rPr lang="en-US" dirty="0" err="1">
                <a:latin typeface="+mj-lt"/>
              </a:rPr>
              <a:t>razmišljate</a:t>
            </a:r>
            <a:r>
              <a:rPr lang="en-US" dirty="0">
                <a:latin typeface="+mj-lt"/>
              </a:rPr>
              <a:t> o </a:t>
            </a:r>
            <a:r>
              <a:rPr lang="en-US" dirty="0" err="1">
                <a:latin typeface="+mj-lt"/>
              </a:rPr>
              <a:t>onome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što</a:t>
            </a:r>
            <a:r>
              <a:rPr lang="en-US" dirty="0">
                <a:latin typeface="+mj-lt"/>
              </a:rPr>
              <a:t> se </a:t>
            </a:r>
            <a:r>
              <a:rPr lang="en-US" dirty="0" err="1">
                <a:latin typeface="+mj-lt"/>
              </a:rPr>
              <a:t>taj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dogodilo</a:t>
            </a:r>
            <a:r>
              <a:rPr lang="en-US" dirty="0">
                <a:latin typeface="+mj-lt"/>
              </a:rPr>
              <a:t>. To je </a:t>
            </a:r>
            <a:r>
              <a:rPr lang="en-US" dirty="0" err="1">
                <a:latin typeface="+mj-lt"/>
              </a:rPr>
              <a:t>previše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razmišljanja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Odredite</a:t>
            </a:r>
            <a:r>
              <a:rPr lang="en-US" dirty="0">
                <a:latin typeface="+mj-lt"/>
              </a:rPr>
              <a:t> “</a:t>
            </a:r>
            <a:r>
              <a:rPr lang="en-US" dirty="0" err="1">
                <a:latin typeface="+mj-lt"/>
              </a:rPr>
              <a:t>vrijeme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brige</a:t>
            </a:r>
            <a:r>
              <a:rPr lang="en-US" dirty="0">
                <a:latin typeface="+mj-lt"/>
              </a:rPr>
              <a:t>” tri </a:t>
            </a:r>
            <a:r>
              <a:rPr lang="en-US" dirty="0" err="1">
                <a:latin typeface="+mj-lt"/>
              </a:rPr>
              <a:t>sata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više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odlaska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spavanje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Zapišite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svoje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brige</a:t>
            </a:r>
            <a:r>
              <a:rPr lang="en-US" dirty="0">
                <a:latin typeface="+mj-lt"/>
              </a:rPr>
              <a:t>; </a:t>
            </a:r>
            <a:r>
              <a:rPr lang="en-US" dirty="0" err="1">
                <a:latin typeface="+mj-lt"/>
              </a:rPr>
              <a:t>pitajte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>
                <a:latin typeface="+mj-lt"/>
              </a:rPr>
              <a:t>se </a:t>
            </a:r>
            <a:r>
              <a:rPr lang="en-US" dirty="0" err="1">
                <a:latin typeface="+mj-lt"/>
              </a:rPr>
              <a:t>postoji</a:t>
            </a:r>
            <a:r>
              <a:rPr lang="en-US" dirty="0">
                <a:latin typeface="+mj-lt"/>
              </a:rPr>
              <a:t> li </a:t>
            </a:r>
            <a:r>
              <a:rPr lang="en-US" dirty="0" err="1">
                <a:latin typeface="+mj-lt"/>
              </a:rPr>
              <a:t>nešto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produktivno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trebate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učiniti</a:t>
            </a:r>
            <a:r>
              <a:rPr lang="en-US" dirty="0">
                <a:latin typeface="+mj-lt"/>
              </a:rPr>
              <a:t>; </a:t>
            </a:r>
            <a:r>
              <a:rPr lang="en-US" dirty="0" err="1">
                <a:latin typeface="+mj-lt"/>
              </a:rPr>
              <a:t>načinite</a:t>
            </a:r>
            <a:r>
              <a:rPr lang="en-US" dirty="0">
                <a:latin typeface="+mj-lt"/>
              </a:rPr>
              <a:t> “</a:t>
            </a:r>
            <a:r>
              <a:rPr lang="en-US" dirty="0" err="1">
                <a:latin typeface="+mj-lt"/>
              </a:rPr>
              <a:t>popis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onoga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morate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učiniti</a:t>
            </a:r>
            <a:r>
              <a:rPr lang="en-US" dirty="0">
                <a:latin typeface="+mj-lt"/>
              </a:rPr>
              <a:t>”; </a:t>
            </a:r>
            <a:r>
              <a:rPr lang="en-US" dirty="0" err="1">
                <a:latin typeface="+mj-lt"/>
              </a:rPr>
              <a:t>planirajte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što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ćete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učiniti</a:t>
            </a:r>
            <a:r>
              <a:rPr lang="en-US" dirty="0">
                <a:latin typeface="+mj-lt"/>
              </a:rPr>
              <a:t> sutra </a:t>
            </a:r>
            <a:r>
              <a:rPr lang="en-US" dirty="0" err="1">
                <a:latin typeface="+mj-lt"/>
              </a:rPr>
              <a:t>ili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sljedeći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tjedan</a:t>
            </a:r>
            <a:r>
              <a:rPr lang="en-US" dirty="0">
                <a:latin typeface="+mj-lt"/>
              </a:rPr>
              <a:t>; </a:t>
            </a:r>
            <a:r>
              <a:rPr lang="en-US" dirty="0" err="1">
                <a:latin typeface="+mj-lt"/>
              </a:rPr>
              <a:t>prihvatite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neka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ograničenja</a:t>
            </a:r>
            <a:r>
              <a:rPr lang="en-US" dirty="0">
                <a:latin typeface="+mj-lt"/>
              </a:rPr>
              <a:t> (</a:t>
            </a:r>
            <a:r>
              <a:rPr lang="en-US" dirty="0" err="1">
                <a:latin typeface="+mj-lt"/>
              </a:rPr>
              <a:t>nećete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učiniti</a:t>
            </a:r>
            <a:r>
              <a:rPr lang="en-US" dirty="0">
                <a:latin typeface="+mj-lt"/>
              </a:rPr>
              <a:t>, to </a:t>
            </a:r>
            <a:r>
              <a:rPr lang="en-US" dirty="0" err="1">
                <a:latin typeface="+mj-lt"/>
              </a:rPr>
              <a:t>neće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biti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savršeno</a:t>
            </a:r>
            <a:r>
              <a:rPr lang="en-US" dirty="0">
                <a:latin typeface="+mj-lt"/>
              </a:rPr>
              <a:t>);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prihvatite</a:t>
            </a:r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određenu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nesigurnost</a:t>
            </a:r>
            <a:r>
              <a:rPr lang="en-US" dirty="0">
                <a:latin typeface="+mj-lt"/>
              </a:rPr>
              <a:t>. </a:t>
            </a:r>
            <a:r>
              <a:rPr lang="en-US" dirty="0" err="1">
                <a:latin typeface="+mj-lt"/>
              </a:rPr>
              <a:t>Ako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ležite</a:t>
            </a:r>
            <a:r>
              <a:rPr lang="en-US" dirty="0">
                <a:latin typeface="+mj-lt"/>
              </a:rPr>
              <a:t> u </a:t>
            </a:r>
            <a:r>
              <a:rPr lang="en-US" dirty="0" err="1">
                <a:latin typeface="+mj-lt"/>
              </a:rPr>
              <a:t>krevetu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noću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brinete</a:t>
            </a:r>
            <a:r>
              <a:rPr lang="en-US" dirty="0">
                <a:latin typeface="+mj-lt"/>
              </a:rPr>
              <a:t> o </a:t>
            </a:r>
            <a:r>
              <a:rPr lang="en-US" dirty="0" err="1">
                <a:latin typeface="+mj-lt"/>
              </a:rPr>
              <a:t>nečemu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ustanite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iz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kreveta</a:t>
            </a:r>
            <a:r>
              <a:rPr lang="en-US" dirty="0">
                <a:latin typeface="+mj-lt"/>
              </a:rPr>
              <a:t>, </a:t>
            </a:r>
            <a:r>
              <a:rPr lang="en-US" dirty="0" err="1">
                <a:latin typeface="+mj-lt"/>
              </a:rPr>
              <a:t>zapišite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svoju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brigu</a:t>
            </a:r>
            <a:r>
              <a:rPr lang="en-US" dirty="0">
                <a:latin typeface="+mj-lt"/>
              </a:rPr>
              <a:t>,</a:t>
            </a:r>
            <a:br>
              <a:rPr lang="en-US" dirty="0">
                <a:latin typeface="+mj-lt"/>
              </a:rPr>
            </a:br>
            <a:r>
              <a:rPr lang="en-US" dirty="0" err="1">
                <a:latin typeface="+mj-lt"/>
              </a:rPr>
              <a:t>ostavite</a:t>
            </a:r>
            <a:r>
              <a:rPr lang="en-US" dirty="0">
                <a:latin typeface="+mj-lt"/>
              </a:rPr>
              <a:t> je </a:t>
            </a:r>
            <a:r>
              <a:rPr lang="en-US" dirty="0" err="1">
                <a:latin typeface="+mj-lt"/>
              </a:rPr>
              <a:t>za</a:t>
            </a:r>
            <a:r>
              <a:rPr lang="en-US" dirty="0">
                <a:latin typeface="+mj-lt"/>
              </a:rPr>
              <a:t> sutra </a:t>
            </a:r>
            <a:r>
              <a:rPr lang="en-US" dirty="0" err="1">
                <a:latin typeface="+mj-lt"/>
              </a:rPr>
              <a:t>ujutro</a:t>
            </a:r>
            <a:r>
              <a:rPr lang="en-US" dirty="0">
                <a:latin typeface="+mj-lt"/>
              </a:rPr>
              <a:t>. Ne </a:t>
            </a:r>
            <a:r>
              <a:rPr lang="en-US" dirty="0" err="1">
                <a:latin typeface="+mj-lt"/>
              </a:rPr>
              <a:t>morate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odgovor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znati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odmah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sada</a:t>
            </a:r>
            <a:r>
              <a:rPr lang="en-US" dirty="0">
                <a:latin typeface="+mj-lt"/>
              </a:rPr>
              <a:t>.</a:t>
            </a:r>
            <a:r>
              <a:rPr lang="en-US" dirty="0" smtClean="0">
                <a:latin typeface="+mj-lt"/>
              </a:rPr>
              <a:t> </a:t>
            </a:r>
            <a:br>
              <a:rPr lang="en-US" dirty="0" smtClean="0">
                <a:latin typeface="+mj-lt"/>
              </a:rPr>
            </a:b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6171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655607"/>
            <a:ext cx="8915400" cy="565030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6. </a:t>
            </a:r>
            <a:r>
              <a:rPr lang="en-US" b="1" dirty="0"/>
              <a:t>“</a:t>
            </a:r>
            <a:r>
              <a:rPr lang="en-US" b="1" dirty="0" err="1"/>
              <a:t>Ispraznite</a:t>
            </a:r>
            <a:r>
              <a:rPr lang="en-US" b="1" dirty="0"/>
              <a:t> </a:t>
            </a:r>
            <a:r>
              <a:rPr lang="en-US" b="1" dirty="0" err="1"/>
              <a:t>svoje</a:t>
            </a:r>
            <a:r>
              <a:rPr lang="en-US" b="1" dirty="0"/>
              <a:t> </a:t>
            </a:r>
            <a:r>
              <a:rPr lang="en-US" b="1" dirty="0" err="1"/>
              <a:t>osjećaje</a:t>
            </a:r>
            <a:r>
              <a:rPr lang="en-US" b="1" dirty="0"/>
              <a:t>”</a:t>
            </a:r>
            <a:r>
              <a:rPr lang="en-US" dirty="0"/>
              <a:t>. </a:t>
            </a:r>
            <a:r>
              <a:rPr lang="en-US" dirty="0" err="1"/>
              <a:t>Ponekad</a:t>
            </a:r>
            <a:r>
              <a:rPr lang="en-US" dirty="0"/>
              <a:t> je </a:t>
            </a:r>
            <a:r>
              <a:rPr lang="en-US" dirty="0" err="1"/>
              <a:t>insomnija</a:t>
            </a:r>
            <a:r>
              <a:rPr lang="en-US" dirty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/>
              <a:t>gomilanja</a:t>
            </a:r>
            <a:r>
              <a:rPr lang="en-US" dirty="0"/>
              <a:t> </a:t>
            </a:r>
            <a:r>
              <a:rPr lang="en-US" dirty="0" err="1"/>
              <a:t>emocija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smetaju</a:t>
            </a:r>
            <a:r>
              <a:rPr lang="en-US" dirty="0"/>
              <a:t>. </a:t>
            </a:r>
            <a:r>
              <a:rPr lang="en-US" dirty="0" err="1"/>
              <a:t>Korisno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je </a:t>
            </a:r>
            <a:r>
              <a:rPr lang="en-US" dirty="0" err="1"/>
              <a:t>ostaviti</a:t>
            </a:r>
            <a:r>
              <a:rPr lang="en-US" dirty="0"/>
              <a:t> “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osjećaje</a:t>
            </a:r>
            <a:r>
              <a:rPr lang="en-US" dirty="0"/>
              <a:t>” </a:t>
            </a:r>
            <a:r>
              <a:rPr lang="en-US" dirty="0" err="1"/>
              <a:t>nekoliko</a:t>
            </a:r>
            <a:r>
              <a:rPr lang="en-US" dirty="0"/>
              <a:t> sati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odlaska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spavanje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napisati</a:t>
            </a:r>
            <a:r>
              <a:rPr lang="en-US" dirty="0"/>
              <a:t> </a:t>
            </a:r>
            <a:r>
              <a:rPr lang="en-US" dirty="0" err="1"/>
              <a:t>osjećaje</a:t>
            </a:r>
            <a:r>
              <a:rPr lang="en-US" dirty="0"/>
              <a:t> – </a:t>
            </a:r>
            <a:r>
              <a:rPr lang="en-US" dirty="0" err="1"/>
              <a:t>primjerice</a:t>
            </a:r>
            <a:r>
              <a:rPr lang="en-US" dirty="0"/>
              <a:t>, “</a:t>
            </a:r>
            <a:r>
              <a:rPr lang="en-US" dirty="0" err="1"/>
              <a:t>Bila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anksiozna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ljuta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mi je Bill to </a:t>
            </a:r>
            <a:r>
              <a:rPr lang="en-US" dirty="0" err="1"/>
              <a:t>rekao</a:t>
            </a:r>
            <a:r>
              <a:rPr lang="en-US" dirty="0"/>
              <a:t>”, </a:t>
            </a:r>
            <a:r>
              <a:rPr lang="en-US" dirty="0" err="1"/>
              <a:t>ili</a:t>
            </a:r>
            <a:r>
              <a:rPr lang="en-US" dirty="0"/>
              <a:t> “</a:t>
            </a:r>
            <a:r>
              <a:rPr lang="en-US" dirty="0" err="1"/>
              <a:t>Zaista</a:t>
            </a:r>
            <a:r>
              <a:rPr lang="en-US" dirty="0"/>
              <a:t> </a:t>
            </a:r>
            <a:r>
              <a:rPr lang="en-US" dirty="0" err="1"/>
              <a:t>sam</a:t>
            </a:r>
            <a:r>
              <a:rPr lang="en-US" dirty="0"/>
              <a:t> </a:t>
            </a:r>
            <a:r>
              <a:rPr lang="en-US" dirty="0" err="1"/>
              <a:t>postala</a:t>
            </a:r>
            <a:r>
              <a:rPr lang="en-US" dirty="0"/>
              <a:t> </a:t>
            </a:r>
            <a:r>
              <a:rPr lang="en-US" dirty="0" err="1"/>
              <a:t>depresivna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ručka</a:t>
            </a:r>
            <a:r>
              <a:rPr lang="en-US" dirty="0"/>
              <a:t> s Joan”.</a:t>
            </a:r>
            <a:br>
              <a:rPr lang="en-US" dirty="0"/>
            </a:br>
            <a:r>
              <a:rPr lang="en-US" dirty="0" err="1"/>
              <a:t>Pokušajte</a:t>
            </a:r>
            <a:r>
              <a:rPr lang="en-US" dirty="0"/>
              <a:t> </a:t>
            </a:r>
            <a:r>
              <a:rPr lang="en-US" dirty="0" err="1"/>
              <a:t>navesti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osjećaja</a:t>
            </a:r>
            <a:r>
              <a:rPr lang="en-US" dirty="0"/>
              <a:t>. </a:t>
            </a:r>
            <a:r>
              <a:rPr lang="en-US" dirty="0" err="1"/>
              <a:t>Pokušajte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dati</a:t>
            </a:r>
            <a:r>
              <a:rPr lang="en-US" dirty="0"/>
              <a:t> </a:t>
            </a:r>
            <a:r>
              <a:rPr lang="en-US" dirty="0" err="1"/>
              <a:t>smisao</a:t>
            </a:r>
            <a:r>
              <a:rPr lang="en-US" dirty="0"/>
              <a:t>. </a:t>
            </a:r>
            <a:r>
              <a:rPr lang="en-US" dirty="0" err="1"/>
              <a:t>Imajte</a:t>
            </a:r>
            <a:r>
              <a:rPr lang="en-US" dirty="0"/>
              <a:t> </a:t>
            </a:r>
            <a:r>
              <a:rPr lang="en-US" dirty="0" err="1"/>
              <a:t>suosjećanja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, </a:t>
            </a:r>
            <a:r>
              <a:rPr lang="en-US" dirty="0" err="1"/>
              <a:t>uvažite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osjećaje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prepoznajte</a:t>
            </a:r>
            <a:r>
              <a:rPr lang="en-US" dirty="0"/>
              <a:t> da je u </a:t>
            </a:r>
            <a:r>
              <a:rPr lang="en-US" dirty="0" err="1"/>
              <a:t>redu</a:t>
            </a:r>
            <a:r>
              <a:rPr lang="en-US" dirty="0"/>
              <a:t> </a:t>
            </a:r>
            <a:r>
              <a:rPr lang="en-US" dirty="0" err="1"/>
              <a:t>osjećati</a:t>
            </a:r>
            <a:r>
              <a:rPr lang="en-US" dirty="0"/>
              <a:t> se </a:t>
            </a:r>
            <a:r>
              <a:rPr lang="en-US" dirty="0" err="1"/>
              <a:t>anksiozno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depresivno</a:t>
            </a:r>
            <a:r>
              <a:rPr lang="en-US" dirty="0"/>
              <a:t> </a:t>
            </a:r>
            <a:r>
              <a:rPr lang="en-US" dirty="0" err="1"/>
              <a:t>određeno</a:t>
            </a:r>
            <a:r>
              <a:rPr lang="en-US" dirty="0"/>
              <a:t> </a:t>
            </a:r>
            <a:r>
              <a:rPr lang="en-US" dirty="0" err="1"/>
              <a:t>vrijeme</a:t>
            </a:r>
            <a:r>
              <a:rPr lang="en-US" dirty="0"/>
              <a:t>. </a:t>
            </a:r>
            <a:r>
              <a:rPr lang="en-US" dirty="0" err="1"/>
              <a:t>Zatim</a:t>
            </a:r>
            <a:r>
              <a:rPr lang="en-US" dirty="0"/>
              <a:t> to </a:t>
            </a:r>
            <a:r>
              <a:rPr lang="en-US" dirty="0" err="1"/>
              <a:t>stavite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stranu</a:t>
            </a:r>
            <a:r>
              <a:rPr lang="en-US" dirty="0"/>
              <a:t>. To </a:t>
            </a:r>
            <a:r>
              <a:rPr lang="en-US" dirty="0" err="1"/>
              <a:t>činite</a:t>
            </a:r>
            <a:r>
              <a:rPr lang="en-US" dirty="0"/>
              <a:t> 3 </a:t>
            </a:r>
            <a:r>
              <a:rPr lang="en-US" dirty="0" err="1"/>
              <a:t>sata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više</a:t>
            </a:r>
            <a:r>
              <a:rPr lang="en-US" dirty="0"/>
              <a:t> </a:t>
            </a:r>
            <a:r>
              <a:rPr lang="en-US" dirty="0" err="1"/>
              <a:t>prije</a:t>
            </a:r>
            <a:r>
              <a:rPr lang="en-US" dirty="0"/>
              <a:t> </a:t>
            </a:r>
            <a:r>
              <a:rPr lang="en-US" dirty="0" err="1"/>
              <a:t>odlaska</a:t>
            </a:r>
            <a:r>
              <a:rPr lang="en-US" dirty="0"/>
              <a:t> u </a:t>
            </a:r>
            <a:r>
              <a:rPr lang="en-US" dirty="0" err="1"/>
              <a:t>krevet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7. </a:t>
            </a:r>
            <a:r>
              <a:rPr lang="en-US" b="1" dirty="0" err="1"/>
              <a:t>Smanjite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uklonite</a:t>
            </a:r>
            <a:r>
              <a:rPr lang="en-US" b="1" dirty="0"/>
              <a:t> </a:t>
            </a:r>
            <a:r>
              <a:rPr lang="en-US" b="1" dirty="0" err="1"/>
              <a:t>unos</a:t>
            </a:r>
            <a:r>
              <a:rPr lang="en-US" b="1" dirty="0"/>
              <a:t> </a:t>
            </a:r>
            <a:r>
              <a:rPr lang="en-US" b="1" dirty="0" err="1"/>
              <a:t>tekućina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određene</a:t>
            </a:r>
            <a:r>
              <a:rPr lang="en-US" b="1" dirty="0"/>
              <a:t> </a:t>
            </a:r>
            <a:r>
              <a:rPr lang="en-US" b="1" dirty="0" err="1"/>
              <a:t>hrane</a:t>
            </a:r>
            <a:r>
              <a:rPr lang="en-US" b="1" dirty="0"/>
              <a:t> </a:t>
            </a:r>
            <a:r>
              <a:rPr lang="en-US" b="1" dirty="0" err="1"/>
              <a:t>navečer</a:t>
            </a:r>
            <a:r>
              <a:rPr lang="en-US" dirty="0"/>
              <a:t>. San </a:t>
            </a:r>
            <a:r>
              <a:rPr lang="en-US" dirty="0" err="1"/>
              <a:t>često</a:t>
            </a:r>
            <a:r>
              <a:rPr lang="en-US" dirty="0"/>
              <a:t> </a:t>
            </a:r>
            <a:r>
              <a:rPr lang="en-US" dirty="0" err="1"/>
              <a:t>remete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obavljanjem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nužde</a:t>
            </a:r>
            <a:r>
              <a:rPr lang="en-US" dirty="0"/>
              <a:t>. </a:t>
            </a:r>
            <a:r>
              <a:rPr lang="en-US" dirty="0" err="1"/>
              <a:t>Izbjegavajte</a:t>
            </a:r>
            <a:r>
              <a:rPr lang="en-US" dirty="0"/>
              <a:t> </a:t>
            </a:r>
            <a:r>
              <a:rPr lang="en-US" dirty="0" err="1"/>
              <a:t>tekućine</a:t>
            </a:r>
            <a:r>
              <a:rPr lang="en-US" dirty="0"/>
              <a:t> </a:t>
            </a:r>
            <a:r>
              <a:rPr lang="en-US" dirty="0" err="1"/>
              <a:t>općenito</a:t>
            </a:r>
            <a:r>
              <a:rPr lang="en-US" dirty="0"/>
              <a:t> (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alkohol</a:t>
            </a:r>
            <a:r>
              <a:rPr lang="en-US" dirty="0"/>
              <a:t>), </a:t>
            </a:r>
            <a:r>
              <a:rPr lang="en-US" dirty="0" err="1"/>
              <a:t>proizvode</a:t>
            </a:r>
            <a:r>
              <a:rPr lang="en-US" dirty="0"/>
              <a:t> s </a:t>
            </a:r>
            <a:r>
              <a:rPr lang="en-US" dirty="0" err="1"/>
              <a:t>kofeinom</a:t>
            </a:r>
            <a:r>
              <a:rPr lang="en-US" dirty="0"/>
              <a:t>, </a:t>
            </a:r>
            <a:r>
              <a:rPr lang="en-US" dirty="0" err="1"/>
              <a:t>tešku</a:t>
            </a:r>
            <a:r>
              <a:rPr lang="en-US" dirty="0"/>
              <a:t> </a:t>
            </a:r>
            <a:r>
              <a:rPr lang="en-US" dirty="0" err="1"/>
              <a:t>hranu</a:t>
            </a:r>
            <a:r>
              <a:rPr lang="en-US" dirty="0"/>
              <a:t>, </a:t>
            </a:r>
            <a:r>
              <a:rPr lang="en-US" dirty="0" err="1"/>
              <a:t>masti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šećere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navečer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potrebno</a:t>
            </a:r>
            <a:r>
              <a:rPr lang="en-US" dirty="0"/>
              <a:t>, </a:t>
            </a:r>
            <a:r>
              <a:rPr lang="en-US" dirty="0" err="1"/>
              <a:t>savjetujte</a:t>
            </a:r>
            <a:r>
              <a:rPr lang="en-US" dirty="0"/>
              <a:t> se s </a:t>
            </a:r>
            <a:r>
              <a:rPr lang="en-US" dirty="0" err="1"/>
              <a:t>nutricionistom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</a:t>
            </a:r>
            <a:r>
              <a:rPr lang="en-US" dirty="0" err="1"/>
              <a:t>planirati</a:t>
            </a:r>
            <a:r>
              <a:rPr lang="en-US" dirty="0"/>
              <a:t> </a:t>
            </a:r>
            <a:r>
              <a:rPr lang="en-US" dirty="0" err="1"/>
              <a:t>režim</a:t>
            </a:r>
            <a:r>
              <a:rPr lang="en-US" dirty="0"/>
              <a:t> </a:t>
            </a:r>
            <a:r>
              <a:rPr lang="en-US" dirty="0" err="1"/>
              <a:t>prehrane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je </a:t>
            </a:r>
            <a:r>
              <a:rPr lang="en-US" dirty="0" err="1"/>
              <a:t>povoljan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zdrav</a:t>
            </a:r>
            <a:r>
              <a:rPr lang="en-US" dirty="0"/>
              <a:t> san.</a:t>
            </a:r>
            <a:br>
              <a:rPr lang="en-US" dirty="0"/>
            </a:br>
            <a:r>
              <a:rPr lang="en-US" dirty="0"/>
              <a:t>8. </a:t>
            </a:r>
            <a:r>
              <a:rPr lang="en-US" b="1" dirty="0" err="1"/>
              <a:t>Ustanite</a:t>
            </a:r>
            <a:r>
              <a:rPr lang="en-US" b="1" dirty="0"/>
              <a:t> </a:t>
            </a:r>
            <a:r>
              <a:rPr lang="en-US" b="1" dirty="0" err="1"/>
              <a:t>iz</a:t>
            </a:r>
            <a:r>
              <a:rPr lang="en-US" b="1" dirty="0"/>
              <a:t> </a:t>
            </a:r>
            <a:r>
              <a:rPr lang="en-US" b="1" dirty="0" err="1"/>
              <a:t>kreveta</a:t>
            </a:r>
            <a:r>
              <a:rPr lang="en-US" b="1" dirty="0"/>
              <a:t> </a:t>
            </a:r>
            <a:r>
              <a:rPr lang="en-US" b="1" dirty="0" err="1"/>
              <a:t>ako</a:t>
            </a:r>
            <a:r>
              <a:rPr lang="en-US" b="1" dirty="0"/>
              <a:t> ne </a:t>
            </a:r>
            <a:r>
              <a:rPr lang="en-US" b="1" dirty="0" err="1"/>
              <a:t>spavate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noću</a:t>
            </a:r>
            <a:r>
              <a:rPr lang="en-US" dirty="0"/>
              <a:t> </a:t>
            </a:r>
            <a:r>
              <a:rPr lang="en-US" dirty="0" err="1"/>
              <a:t>ležite</a:t>
            </a:r>
            <a:r>
              <a:rPr lang="en-US" dirty="0"/>
              <a:t> u </a:t>
            </a:r>
            <a:r>
              <a:rPr lang="en-US" dirty="0" err="1"/>
              <a:t>krevetu</a:t>
            </a:r>
            <a:r>
              <a:rPr lang="en-US" dirty="0"/>
              <a:t> </a:t>
            </a:r>
            <a:r>
              <a:rPr lang="en-US" dirty="0" err="1"/>
              <a:t>budni</a:t>
            </a:r>
            <a:r>
              <a:rPr lang="en-US" dirty="0"/>
              <a:t> </a:t>
            </a:r>
            <a:r>
              <a:rPr lang="en-US" dirty="0" err="1"/>
              <a:t>duže</a:t>
            </a:r>
            <a:r>
              <a:rPr lang="en-US" dirty="0"/>
              <a:t> od 15 </a:t>
            </a:r>
            <a:r>
              <a:rPr lang="en-US" dirty="0" err="1"/>
              <a:t>minuta</a:t>
            </a:r>
            <a:r>
              <a:rPr lang="en-US" dirty="0"/>
              <a:t>, </a:t>
            </a:r>
            <a:r>
              <a:rPr lang="en-US" dirty="0" err="1"/>
              <a:t>ustanite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otiđite</a:t>
            </a:r>
            <a:r>
              <a:rPr lang="en-US" dirty="0"/>
              <a:t> u</a:t>
            </a:r>
            <a:br>
              <a:rPr lang="en-US" dirty="0"/>
            </a:br>
            <a:r>
              <a:rPr lang="en-US" dirty="0" err="1"/>
              <a:t>drugu</a:t>
            </a:r>
            <a:r>
              <a:rPr lang="en-US" dirty="0"/>
              <a:t> </a:t>
            </a:r>
            <a:r>
              <a:rPr lang="en-US" dirty="0" err="1"/>
              <a:t>prostoriju</a:t>
            </a:r>
            <a:r>
              <a:rPr lang="en-US" dirty="0"/>
              <a:t>. </a:t>
            </a:r>
            <a:r>
              <a:rPr lang="en-US" dirty="0" err="1"/>
              <a:t>Zapišite</a:t>
            </a:r>
            <a:r>
              <a:rPr lang="en-US" dirty="0"/>
              <a:t> </a:t>
            </a:r>
            <a:r>
              <a:rPr lang="en-US" dirty="0" err="1"/>
              <a:t>svoje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propitajte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. </a:t>
            </a:r>
            <a:r>
              <a:rPr lang="en-US" dirty="0" err="1"/>
              <a:t>Tipične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automatske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“</a:t>
            </a:r>
            <a:r>
              <a:rPr lang="en-US" dirty="0" err="1"/>
              <a:t>Nikada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neću</a:t>
            </a:r>
            <a:r>
              <a:rPr lang="en-US" dirty="0"/>
              <a:t> </a:t>
            </a:r>
            <a:r>
              <a:rPr lang="en-US" dirty="0" err="1"/>
              <a:t>zaspati</a:t>
            </a:r>
            <a:r>
              <a:rPr lang="en-US" dirty="0"/>
              <a:t>”, “</a:t>
            </a:r>
            <a:r>
              <a:rPr lang="en-US" dirty="0" err="1"/>
              <a:t>Ako</a:t>
            </a:r>
            <a:r>
              <a:rPr lang="en-US" dirty="0"/>
              <a:t> se </a:t>
            </a:r>
            <a:r>
              <a:rPr lang="en-US" dirty="0" err="1"/>
              <a:t>dovoljno</a:t>
            </a:r>
            <a:r>
              <a:rPr lang="en-US" dirty="0"/>
              <a:t> ne </a:t>
            </a:r>
            <a:r>
              <a:rPr lang="en-US" dirty="0" err="1"/>
              <a:t>naspavam</a:t>
            </a:r>
            <a:r>
              <a:rPr lang="en-US" dirty="0"/>
              <a:t>, </a:t>
            </a:r>
            <a:r>
              <a:rPr lang="en-US" dirty="0" err="1"/>
              <a:t>neću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</a:t>
            </a:r>
            <a:r>
              <a:rPr lang="en-US" dirty="0" err="1"/>
              <a:t>funkcionirati</a:t>
            </a:r>
            <a:r>
              <a:rPr lang="en-US" dirty="0"/>
              <a:t>”, “</a:t>
            </a:r>
            <a:r>
              <a:rPr lang="en-US" dirty="0" err="1"/>
              <a:t>Moram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zaspati</a:t>
            </a:r>
            <a:r>
              <a:rPr lang="en-US" dirty="0"/>
              <a:t>” </a:t>
            </a:r>
            <a:r>
              <a:rPr lang="en-US" dirty="0" err="1"/>
              <a:t>i</a:t>
            </a:r>
            <a:r>
              <a:rPr lang="en-US" dirty="0"/>
              <a:t> “</a:t>
            </a:r>
            <a:r>
              <a:rPr lang="en-US" dirty="0" err="1"/>
              <a:t>Razboljet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ću</a:t>
            </a:r>
            <a:r>
              <a:rPr lang="en-US" dirty="0"/>
              <a:t> se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nedostatka</a:t>
            </a:r>
            <a:r>
              <a:rPr lang="en-US" dirty="0"/>
              <a:t> </a:t>
            </a:r>
            <a:r>
              <a:rPr lang="en-US" dirty="0" err="1"/>
              <a:t>sna</a:t>
            </a:r>
            <a:r>
              <a:rPr lang="en-US" dirty="0"/>
              <a:t>”. </a:t>
            </a:r>
            <a:r>
              <a:rPr lang="en-US" dirty="0" err="1"/>
              <a:t>Najvjerojatnija</a:t>
            </a:r>
            <a:r>
              <a:rPr lang="en-US" dirty="0"/>
              <a:t> </a:t>
            </a:r>
            <a:r>
              <a:rPr lang="en-US" dirty="0" err="1"/>
              <a:t>posljedica</a:t>
            </a:r>
            <a:r>
              <a:rPr lang="en-US" dirty="0"/>
              <a:t> </a:t>
            </a:r>
            <a:r>
              <a:rPr lang="en-US" dirty="0" err="1"/>
              <a:t>nedovoljnog</a:t>
            </a:r>
            <a:r>
              <a:rPr lang="en-US" dirty="0"/>
              <a:t> </a:t>
            </a:r>
            <a:r>
              <a:rPr lang="en-US" dirty="0" err="1"/>
              <a:t>spavanja</a:t>
            </a:r>
            <a:r>
              <a:rPr lang="en-US" dirty="0"/>
              <a:t> je da </a:t>
            </a:r>
            <a:r>
              <a:rPr lang="en-US" dirty="0" err="1"/>
              <a:t>ćete</a:t>
            </a:r>
            <a:r>
              <a:rPr lang="en-US" dirty="0"/>
              <a:t> se </a:t>
            </a:r>
            <a:r>
              <a:rPr lang="en-US" dirty="0" err="1"/>
              <a:t>osjećati</a:t>
            </a:r>
            <a:r>
              <a:rPr lang="en-US" dirty="0"/>
              <a:t> </a:t>
            </a:r>
            <a:r>
              <a:rPr lang="en-US" dirty="0" err="1"/>
              <a:t>umorno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razdražljivo</a:t>
            </a:r>
            <a:r>
              <a:rPr lang="en-US" dirty="0"/>
              <a:t>. </a:t>
            </a:r>
            <a:r>
              <a:rPr lang="en-US" dirty="0" err="1"/>
              <a:t>Iako</a:t>
            </a:r>
            <a:r>
              <a:rPr lang="en-US" dirty="0"/>
              <a:t> </a:t>
            </a:r>
            <a:r>
              <a:rPr lang="en-US" dirty="0" err="1"/>
              <a:t>ovo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</a:t>
            </a:r>
            <a:r>
              <a:rPr lang="en-US" dirty="0" err="1"/>
              <a:t>biti</a:t>
            </a:r>
            <a:r>
              <a:rPr lang="en-US" dirty="0"/>
              <a:t> </a:t>
            </a:r>
            <a:r>
              <a:rPr lang="en-US" dirty="0" err="1"/>
              <a:t>neugodne</a:t>
            </a:r>
            <a:r>
              <a:rPr lang="en-US" dirty="0"/>
              <a:t> </a:t>
            </a:r>
            <a:r>
              <a:rPr lang="en-US" dirty="0" err="1"/>
              <a:t>poteškoće</a:t>
            </a:r>
            <a:r>
              <a:rPr lang="en-US" dirty="0"/>
              <a:t>, </a:t>
            </a:r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katastrofične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9. </a:t>
            </a:r>
            <a:r>
              <a:rPr lang="en-US" b="1" dirty="0" err="1"/>
              <a:t>Nemojte</a:t>
            </a:r>
            <a:r>
              <a:rPr lang="en-US" b="1" dirty="0"/>
              <a:t> se </a:t>
            </a:r>
            <a:r>
              <a:rPr lang="en-US" b="1" dirty="0" err="1"/>
              <a:t>prisiljavati</a:t>
            </a:r>
            <a:r>
              <a:rPr lang="en-US" b="1" dirty="0"/>
              <a:t> da </a:t>
            </a:r>
            <a:r>
              <a:rPr lang="en-US" b="1" dirty="0" err="1"/>
              <a:t>zaspite</a:t>
            </a:r>
            <a:r>
              <a:rPr lang="en-US" b="1" dirty="0"/>
              <a:t>. </a:t>
            </a:r>
            <a:r>
              <a:rPr lang="en-US" dirty="0"/>
              <a:t>To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frustraciju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povratno</a:t>
            </a:r>
            <a:r>
              <a:rPr lang="en-US" dirty="0"/>
              <a:t> </a:t>
            </a:r>
            <a:r>
              <a:rPr lang="en-US" dirty="0" err="1"/>
              <a:t>povećati</a:t>
            </a:r>
            <a:r>
              <a:rPr lang="en-US" dirty="0"/>
              <a:t> </a:t>
            </a:r>
            <a:r>
              <a:rPr lang="en-US" dirty="0" err="1"/>
              <a:t>vašu</a:t>
            </a:r>
            <a:r>
              <a:rPr lang="en-US" dirty="0"/>
              <a:t> </a:t>
            </a:r>
            <a:r>
              <a:rPr lang="en-US" dirty="0" err="1"/>
              <a:t>depresiju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anksioznost</a:t>
            </a:r>
            <a:r>
              <a:rPr lang="en-US" dirty="0"/>
              <a:t>. </a:t>
            </a:r>
            <a:r>
              <a:rPr lang="en-US" dirty="0" err="1"/>
              <a:t>Učinkovitiji</a:t>
            </a:r>
            <a:r>
              <a:rPr lang="en-US" dirty="0"/>
              <a:t> je </a:t>
            </a:r>
            <a:r>
              <a:rPr lang="en-US" dirty="0" err="1"/>
              <a:t>stav</a:t>
            </a:r>
            <a:r>
              <a:rPr lang="en-US" dirty="0"/>
              <a:t> da </a:t>
            </a:r>
            <a:r>
              <a:rPr lang="en-US" dirty="0" err="1"/>
              <a:t>odustanete</a:t>
            </a:r>
            <a:r>
              <a:rPr lang="en-US" dirty="0"/>
              <a:t> od </a:t>
            </a:r>
            <a:r>
              <a:rPr lang="en-US" dirty="0" err="1"/>
              <a:t>pokušaja</a:t>
            </a:r>
            <a:r>
              <a:rPr lang="en-US" dirty="0"/>
              <a:t> da </a:t>
            </a:r>
            <a:r>
              <a:rPr lang="en-US" dirty="0" err="1"/>
              <a:t>zaspite</a:t>
            </a:r>
            <a:r>
              <a:rPr lang="en-US" dirty="0"/>
              <a:t>. </a:t>
            </a:r>
            <a:r>
              <a:rPr lang="en-US" dirty="0" err="1"/>
              <a:t>Paradoksalno</a:t>
            </a:r>
            <a:r>
              <a:rPr lang="en-US" dirty="0"/>
              <a:t>, </a:t>
            </a:r>
            <a:r>
              <a:rPr lang="en-US" dirty="0" err="1"/>
              <a:t>veoma</a:t>
            </a:r>
            <a:r>
              <a:rPr lang="en-US" dirty="0"/>
              <a:t> je </a:t>
            </a:r>
            <a:r>
              <a:rPr lang="en-US" dirty="0" err="1"/>
              <a:t>učinkovit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povećavanja</a:t>
            </a:r>
            <a:r>
              <a:rPr lang="en-US" dirty="0"/>
              <a:t> </a:t>
            </a:r>
            <a:r>
              <a:rPr lang="en-US" dirty="0" err="1"/>
              <a:t>sna</a:t>
            </a:r>
            <a:r>
              <a:rPr lang="en-US" dirty="0"/>
              <a:t> </a:t>
            </a:r>
            <a:r>
              <a:rPr lang="en-US" dirty="0" err="1"/>
              <a:t>vježbati</a:t>
            </a:r>
            <a:r>
              <a:rPr lang="en-US" dirty="0"/>
              <a:t> da </a:t>
            </a:r>
            <a:r>
              <a:rPr lang="en-US" dirty="0" err="1"/>
              <a:t>odustanete</a:t>
            </a:r>
            <a:r>
              <a:rPr lang="en-US" dirty="0"/>
              <a:t> od toga da </a:t>
            </a:r>
            <a:r>
              <a:rPr lang="en-US" dirty="0" err="1"/>
              <a:t>pokušate</a:t>
            </a:r>
            <a:r>
              <a:rPr lang="en-US" dirty="0"/>
              <a:t> </a:t>
            </a:r>
            <a:r>
              <a:rPr lang="en-US" dirty="0" err="1"/>
              <a:t>zaspati</a:t>
            </a:r>
            <a:r>
              <a:rPr lang="en-US" dirty="0"/>
              <a:t>. </a:t>
            </a:r>
            <a:r>
              <a:rPr lang="en-US" dirty="0" err="1"/>
              <a:t>Možete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reći</a:t>
            </a:r>
            <a:r>
              <a:rPr lang="en-US" dirty="0"/>
              <a:t>: “</a:t>
            </a:r>
            <a:r>
              <a:rPr lang="en-US" dirty="0" err="1"/>
              <a:t>Odustajem</a:t>
            </a:r>
            <a:r>
              <a:rPr lang="en-US" dirty="0"/>
              <a:t> od </a:t>
            </a:r>
            <a:r>
              <a:rPr lang="en-US" dirty="0" err="1"/>
              <a:t>pokušaja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da </a:t>
            </a:r>
            <a:r>
              <a:rPr lang="en-US" dirty="0" err="1"/>
              <a:t>zaspim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ću</a:t>
            </a:r>
            <a:r>
              <a:rPr lang="en-US" dirty="0"/>
              <a:t> se </a:t>
            </a:r>
            <a:r>
              <a:rPr lang="en-US" dirty="0" err="1"/>
              <a:t>koncentrirati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opuštajuće</a:t>
            </a:r>
            <a:r>
              <a:rPr lang="en-US" dirty="0"/>
              <a:t> </a:t>
            </a:r>
            <a:r>
              <a:rPr lang="en-US" dirty="0" err="1"/>
              <a:t>osjećaje</a:t>
            </a:r>
            <a:r>
              <a:rPr lang="en-US" dirty="0"/>
              <a:t> u </a:t>
            </a:r>
            <a:r>
              <a:rPr lang="en-US" dirty="0" err="1"/>
              <a:t>svom</a:t>
            </a:r>
            <a:r>
              <a:rPr lang="en-US" dirty="0"/>
              <a:t> </a:t>
            </a:r>
            <a:r>
              <a:rPr lang="en-US" dirty="0" err="1"/>
              <a:t>tijelu</a:t>
            </a:r>
            <a:r>
              <a:rPr lang="en-US" dirty="0"/>
              <a:t>.”</a:t>
            </a:r>
            <a:br>
              <a:rPr lang="en-US" dirty="0"/>
            </a:br>
            <a:r>
              <a:rPr lang="en-US" dirty="0"/>
              <a:t>10. </a:t>
            </a:r>
            <a:r>
              <a:rPr lang="en-US" b="1" dirty="0" err="1"/>
              <a:t>Vježbajte</a:t>
            </a:r>
            <a:r>
              <a:rPr lang="en-US" b="1" dirty="0"/>
              <a:t> </a:t>
            </a:r>
            <a:r>
              <a:rPr lang="en-US" b="1" dirty="0" err="1"/>
              <a:t>ponavljati</a:t>
            </a:r>
            <a:r>
              <a:rPr lang="en-US" b="1" dirty="0"/>
              <a:t> </a:t>
            </a:r>
            <a:r>
              <a:rPr lang="en-US" b="1" dirty="0" err="1"/>
              <a:t>svoje</a:t>
            </a:r>
            <a:r>
              <a:rPr lang="en-US" b="1" dirty="0"/>
              <a:t> </a:t>
            </a:r>
            <a:r>
              <a:rPr lang="en-US" b="1" dirty="0" err="1"/>
              <a:t>depresivne</a:t>
            </a:r>
            <a:r>
              <a:rPr lang="en-US" b="1" dirty="0"/>
              <a:t> </a:t>
            </a:r>
            <a:r>
              <a:rPr lang="en-US" b="1" dirty="0" err="1"/>
              <a:t>ili</a:t>
            </a:r>
            <a:r>
              <a:rPr lang="en-US" b="1" dirty="0"/>
              <a:t> </a:t>
            </a:r>
            <a:r>
              <a:rPr lang="en-US" b="1" dirty="0" err="1"/>
              <a:t>anksiozne</a:t>
            </a:r>
            <a:r>
              <a:rPr lang="en-US" b="1" dirty="0"/>
              <a:t> </a:t>
            </a:r>
            <a:r>
              <a:rPr lang="en-US" b="1" dirty="0" err="1"/>
              <a:t>misli</a:t>
            </a:r>
            <a:r>
              <a:rPr lang="en-US" dirty="0"/>
              <a:t>. Kao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situacija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misao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se </a:t>
            </a:r>
            <a:r>
              <a:rPr lang="en-US" dirty="0" err="1"/>
              <a:t>bojimo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ako</a:t>
            </a:r>
            <a:r>
              <a:rPr lang="en-US" dirty="0"/>
              <a:t> je </a:t>
            </a:r>
            <a:r>
              <a:rPr lang="en-US" dirty="0" err="1"/>
              <a:t>dovoljno</a:t>
            </a:r>
            <a:r>
              <a:rPr lang="en-US" dirty="0"/>
              <a:t> </a:t>
            </a:r>
            <a:r>
              <a:rPr lang="en-US" dirty="0" err="1"/>
              <a:t>dugo</a:t>
            </a:r>
            <a:r>
              <a:rPr lang="en-US" dirty="0"/>
              <a:t> </a:t>
            </a:r>
            <a:r>
              <a:rPr lang="en-US" dirty="0" err="1"/>
              <a:t>ponavljamo</a:t>
            </a:r>
            <a:r>
              <a:rPr lang="en-US" dirty="0"/>
              <a:t>,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postane</a:t>
            </a:r>
            <a:r>
              <a:rPr lang="en-US" dirty="0"/>
              <a:t> </a:t>
            </a:r>
            <a:r>
              <a:rPr lang="en-US" dirty="0" err="1"/>
              <a:t>dosadna</a:t>
            </a:r>
            <a:r>
              <a:rPr lang="en-US" dirty="0"/>
              <a:t>. </a:t>
            </a:r>
            <a:r>
              <a:rPr lang="en-US" dirty="0" err="1"/>
              <a:t>Možete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misao</a:t>
            </a:r>
            <a:r>
              <a:rPr lang="en-US" dirty="0"/>
              <a:t> </a:t>
            </a:r>
            <a:r>
              <a:rPr lang="en-US" dirty="0" err="1"/>
              <a:t>vježbati</a:t>
            </a:r>
            <a:r>
              <a:rPr lang="en-US" dirty="0"/>
              <a:t> </a:t>
            </a:r>
            <a:r>
              <a:rPr lang="en-US" dirty="0" err="1"/>
              <a:t>polako</a:t>
            </a:r>
            <a:r>
              <a:rPr lang="en-US" dirty="0"/>
              <a:t>: Kao da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strane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promatrate</a:t>
            </a:r>
            <a:r>
              <a:rPr lang="en-US" dirty="0"/>
              <a:t> </a:t>
            </a:r>
            <a:r>
              <a:rPr lang="en-US" dirty="0" err="1"/>
              <a:t>misao</a:t>
            </a:r>
            <a:r>
              <a:rPr lang="en-US" dirty="0"/>
              <a:t>, </a:t>
            </a:r>
            <a:r>
              <a:rPr lang="en-US" dirty="0" err="1"/>
              <a:t>ponavljajte</a:t>
            </a:r>
            <a:r>
              <a:rPr lang="en-US" dirty="0"/>
              <a:t> je </a:t>
            </a:r>
            <a:r>
              <a:rPr lang="en-US" dirty="0" err="1"/>
              <a:t>polako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tiho</a:t>
            </a:r>
            <a:r>
              <a:rPr lang="en-US" dirty="0"/>
              <a:t> u </a:t>
            </a:r>
            <a:r>
              <a:rPr lang="en-US" dirty="0" err="1"/>
              <a:t>svojim</a:t>
            </a:r>
            <a:r>
              <a:rPr lang="en-US" dirty="0"/>
              <a:t> </a:t>
            </a:r>
            <a:r>
              <a:rPr lang="en-US" dirty="0" err="1"/>
              <a:t>mislima</a:t>
            </a:r>
            <a:r>
              <a:rPr lang="en-US" dirty="0"/>
              <a:t> </a:t>
            </a:r>
            <a:r>
              <a:rPr lang="en-US" dirty="0" err="1"/>
              <a:t>stotine</a:t>
            </a:r>
            <a:r>
              <a:rPr lang="en-US" dirty="0"/>
              <a:t> puta. </a:t>
            </a:r>
            <a:r>
              <a:rPr lang="en-US" dirty="0" err="1"/>
              <a:t>Zamislite</a:t>
            </a:r>
            <a:r>
              <a:rPr lang="en-US" dirty="0"/>
              <a:t> da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gotovo</a:t>
            </a:r>
            <a:r>
              <a:rPr lang="en-US" dirty="0"/>
              <a:t> </a:t>
            </a:r>
            <a:r>
              <a:rPr lang="en-US" dirty="0" err="1"/>
              <a:t>zombi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ponavlja</a:t>
            </a:r>
            <a:r>
              <a:rPr lang="en-US" dirty="0"/>
              <a:t> </a:t>
            </a:r>
            <a:r>
              <a:rPr lang="en-US" dirty="0" err="1"/>
              <a:t>ovu</a:t>
            </a:r>
            <a:r>
              <a:rPr lang="en-US" dirty="0"/>
              <a:t> </a:t>
            </a:r>
            <a:r>
              <a:rPr lang="en-US" dirty="0" err="1"/>
              <a:t>misao</a:t>
            </a:r>
            <a:r>
              <a:rPr lang="en-US" dirty="0"/>
              <a:t>. </a:t>
            </a:r>
            <a:r>
              <a:rPr lang="en-US" dirty="0" err="1"/>
              <a:t>Nemojte</a:t>
            </a:r>
            <a:r>
              <a:rPr lang="en-US" dirty="0"/>
              <a:t> se </a:t>
            </a:r>
            <a:r>
              <a:rPr lang="en-US" dirty="0" err="1"/>
              <a:t>pokušati</a:t>
            </a:r>
            <a:r>
              <a:rPr lang="en-US" dirty="0"/>
              <a:t> </a:t>
            </a:r>
            <a:r>
              <a:rPr lang="en-US" dirty="0" err="1"/>
              <a:t>razuvjeriti</a:t>
            </a:r>
            <a:r>
              <a:rPr lang="en-US" dirty="0"/>
              <a:t>;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ostanite</a:t>
            </a:r>
            <a:r>
              <a:rPr lang="en-US" dirty="0"/>
              <a:t> s </a:t>
            </a:r>
            <a:r>
              <a:rPr lang="en-US" dirty="0" err="1"/>
              <a:t>mišlju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idite</a:t>
            </a:r>
            <a:r>
              <a:rPr lang="en-US" dirty="0"/>
              <a:t> </a:t>
            </a:r>
            <a:r>
              <a:rPr lang="en-US" dirty="0" err="1"/>
              <a:t>polako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11. </a:t>
            </a:r>
            <a:r>
              <a:rPr lang="en-US" b="1" dirty="0" err="1"/>
              <a:t>Uklonite</a:t>
            </a:r>
            <a:r>
              <a:rPr lang="en-US" b="1" dirty="0"/>
              <a:t> </a:t>
            </a:r>
            <a:r>
              <a:rPr lang="en-US" b="1" dirty="0" err="1"/>
              <a:t>sigurnosna</a:t>
            </a:r>
            <a:r>
              <a:rPr lang="en-US" b="1" dirty="0"/>
              <a:t> </a:t>
            </a:r>
            <a:r>
              <a:rPr lang="en-US" b="1" dirty="0" err="1"/>
              <a:t>ponašanja</a:t>
            </a:r>
            <a:r>
              <a:rPr lang="en-US" dirty="0"/>
              <a:t>. </a:t>
            </a:r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biste</a:t>
            </a:r>
            <a:r>
              <a:rPr lang="en-US" dirty="0"/>
              <a:t> se </a:t>
            </a:r>
            <a:r>
              <a:rPr lang="en-US" dirty="0" err="1"/>
              <a:t>borili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svojom</a:t>
            </a:r>
            <a:r>
              <a:rPr lang="en-US" dirty="0"/>
              <a:t> </a:t>
            </a:r>
            <a:r>
              <a:rPr lang="en-US" dirty="0" err="1"/>
              <a:t>anksioznošću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spavanja</a:t>
            </a:r>
            <a:r>
              <a:rPr lang="en-US" dirty="0"/>
              <a:t>, </a:t>
            </a:r>
            <a:r>
              <a:rPr lang="en-US" dirty="0" err="1"/>
              <a:t>možda</a:t>
            </a:r>
            <a:r>
              <a:rPr lang="en-US" dirty="0"/>
              <a:t> </a:t>
            </a:r>
            <a:r>
              <a:rPr lang="en-US" dirty="0" err="1"/>
              <a:t>ste</a:t>
            </a:r>
            <a:r>
              <a:rPr lang="en-US" dirty="0"/>
              <a:t> </a:t>
            </a:r>
            <a:r>
              <a:rPr lang="en-US" dirty="0" err="1"/>
              <a:t>pregledavali</a:t>
            </a:r>
            <a:r>
              <a:rPr lang="en-US" dirty="0"/>
              <a:t> </a:t>
            </a:r>
            <a:r>
              <a:rPr lang="en-US" dirty="0" err="1"/>
              <a:t>svoja</a:t>
            </a:r>
            <a:r>
              <a:rPr lang="en-US" dirty="0"/>
              <a:t> </a:t>
            </a:r>
            <a:r>
              <a:rPr lang="en-US" dirty="0" err="1"/>
              <a:t>praznovjerna</a:t>
            </a:r>
            <a:r>
              <a:rPr lang="en-US" dirty="0"/>
              <a:t> </a:t>
            </a:r>
            <a:r>
              <a:rPr lang="en-US" dirty="0" err="1"/>
              <a:t>ponašanja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gledanje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sat, </a:t>
            </a:r>
            <a:r>
              <a:rPr lang="en-US" dirty="0" err="1"/>
              <a:t>brojenje</a:t>
            </a:r>
            <a:r>
              <a:rPr lang="en-US" dirty="0"/>
              <a:t>, </a:t>
            </a:r>
            <a:r>
              <a:rPr lang="en-US" dirty="0" err="1"/>
              <a:t>ostajanje</a:t>
            </a:r>
            <a:r>
              <a:rPr lang="en-US" dirty="0"/>
              <a:t> </a:t>
            </a:r>
            <a:r>
              <a:rPr lang="en-US" dirty="0" err="1"/>
              <a:t>mirnim</a:t>
            </a:r>
            <a:r>
              <a:rPr lang="en-US" dirty="0"/>
              <a:t>,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ponavljanje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zabrana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je “</a:t>
            </a:r>
            <a:r>
              <a:rPr lang="en-US" dirty="0" err="1"/>
              <a:t>Prestani</a:t>
            </a:r>
            <a:r>
              <a:rPr lang="en-US" dirty="0"/>
              <a:t> </a:t>
            </a:r>
            <a:r>
              <a:rPr lang="en-US" dirty="0" err="1"/>
              <a:t>brinuti</a:t>
            </a:r>
            <a:r>
              <a:rPr lang="en-US" dirty="0"/>
              <a:t>.” </a:t>
            </a:r>
            <a:r>
              <a:rPr lang="en-US" dirty="0" err="1"/>
              <a:t>Postanite</a:t>
            </a:r>
            <a:r>
              <a:rPr lang="en-US" dirty="0"/>
              <a:t> </a:t>
            </a:r>
            <a:r>
              <a:rPr lang="en-US" dirty="0" err="1"/>
              <a:t>ih</a:t>
            </a:r>
            <a:r>
              <a:rPr lang="en-US" dirty="0"/>
              <a:t> </a:t>
            </a:r>
            <a:r>
              <a:rPr lang="en-US" dirty="0" err="1"/>
              <a:t>svjesni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odustanite</a:t>
            </a:r>
            <a:r>
              <a:rPr lang="en-US" dirty="0"/>
              <a:t> od </a:t>
            </a:r>
            <a:r>
              <a:rPr lang="en-US" dirty="0" err="1"/>
              <a:t>njih</a:t>
            </a:r>
            <a:r>
              <a:rPr lang="en-US" dirty="0"/>
              <a:t>. </a:t>
            </a:r>
            <a:r>
              <a:rPr lang="en-US" dirty="0" err="1"/>
              <a:t>Možete</a:t>
            </a:r>
            <a:r>
              <a:rPr lang="en-US" dirty="0"/>
              <a:t>, </a:t>
            </a:r>
            <a:r>
              <a:rPr lang="en-US" dirty="0" err="1"/>
              <a:t>primjerice</a:t>
            </a:r>
            <a:r>
              <a:rPr lang="en-US" dirty="0"/>
              <a:t>, </a:t>
            </a:r>
            <a:r>
              <a:rPr lang="en-US" dirty="0" err="1"/>
              <a:t>okrenuti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sat od </a:t>
            </a:r>
            <a:r>
              <a:rPr lang="en-US" dirty="0" err="1"/>
              <a:t>kreveta</a:t>
            </a:r>
            <a:r>
              <a:rPr lang="en-US" dirty="0"/>
              <a:t>. Ili </a:t>
            </a:r>
            <a:r>
              <a:rPr lang="en-US" dirty="0" err="1"/>
              <a:t>pustite</a:t>
            </a:r>
            <a:r>
              <a:rPr lang="en-US" dirty="0"/>
              <a:t> da </a:t>
            </a:r>
            <a:r>
              <a:rPr lang="en-US" dirty="0" err="1"/>
              <a:t>bilo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od </a:t>
            </a:r>
            <a:r>
              <a:rPr lang="en-US" dirty="0" err="1"/>
              <a:t>onoga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padne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pamet</a:t>
            </a:r>
            <a:r>
              <a:rPr lang="en-US" dirty="0"/>
              <a:t> </a:t>
            </a:r>
            <a:r>
              <a:rPr lang="en-US" dirty="0" err="1"/>
              <a:t>tamo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bude</a:t>
            </a:r>
            <a:r>
              <a:rPr lang="en-US" dirty="0"/>
              <a:t>, a da to ne </a:t>
            </a:r>
            <a:r>
              <a:rPr lang="en-US" dirty="0" err="1"/>
              <a:t>pokušate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kontrolirati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12. </a:t>
            </a:r>
            <a:r>
              <a:rPr lang="en-US" b="1" dirty="0" err="1"/>
              <a:t>Propitujte</a:t>
            </a:r>
            <a:r>
              <a:rPr lang="en-US" b="1" dirty="0"/>
              <a:t> </a:t>
            </a:r>
            <a:r>
              <a:rPr lang="en-US" b="1" dirty="0" err="1"/>
              <a:t>svoje</a:t>
            </a:r>
            <a:r>
              <a:rPr lang="en-US" b="1" dirty="0"/>
              <a:t> </a:t>
            </a:r>
            <a:r>
              <a:rPr lang="en-US" b="1" dirty="0" err="1"/>
              <a:t>negativne</a:t>
            </a:r>
            <a:r>
              <a:rPr lang="en-US" b="1" dirty="0"/>
              <a:t> </a:t>
            </a:r>
            <a:r>
              <a:rPr lang="en-US" b="1" dirty="0" err="1"/>
              <a:t>misli</a:t>
            </a:r>
            <a:r>
              <a:rPr lang="en-US" b="1" dirty="0"/>
              <a:t>. </a:t>
            </a:r>
            <a:r>
              <a:rPr lang="en-US" dirty="0" err="1"/>
              <a:t>Cijeli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uspavljivanja</a:t>
            </a:r>
            <a:r>
              <a:rPr lang="en-US" dirty="0"/>
              <a:t> </a:t>
            </a:r>
            <a:r>
              <a:rPr lang="en-US" dirty="0" err="1"/>
              <a:t>složenim</a:t>
            </a:r>
            <a:r>
              <a:rPr lang="en-US" dirty="0"/>
              <a:t> </a:t>
            </a:r>
            <a:r>
              <a:rPr lang="en-US" dirty="0" err="1"/>
              <a:t>čini</a:t>
            </a:r>
            <a:r>
              <a:rPr lang="en-US" dirty="0"/>
              <a:t> </a:t>
            </a:r>
            <a:r>
              <a:rPr lang="en-US" dirty="0" err="1"/>
              <a:t>činjenica</a:t>
            </a:r>
            <a:r>
              <a:rPr lang="en-US" dirty="0"/>
              <a:t> da </a:t>
            </a:r>
            <a:r>
              <a:rPr lang="en-US" dirty="0" err="1"/>
              <a:t>vaš</a:t>
            </a:r>
            <a:r>
              <a:rPr lang="en-US" dirty="0"/>
              <a:t> um </a:t>
            </a:r>
            <a:r>
              <a:rPr lang="en-US" dirty="0" err="1"/>
              <a:t>razvija</a:t>
            </a:r>
            <a:r>
              <a:rPr lang="en-US" dirty="0"/>
              <a:t> </a:t>
            </a:r>
            <a:r>
              <a:rPr lang="en-US" dirty="0" err="1"/>
              <a:t>cijeli</a:t>
            </a:r>
            <a:r>
              <a:rPr lang="en-US" dirty="0"/>
              <a:t> </a:t>
            </a:r>
            <a:r>
              <a:rPr lang="en-US" dirty="0" err="1"/>
              <a:t>raspon</a:t>
            </a:r>
            <a:r>
              <a:rPr lang="en-US" dirty="0"/>
              <a:t> </a:t>
            </a:r>
            <a:r>
              <a:rPr lang="en-US" dirty="0" err="1"/>
              <a:t>negativnih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o tome. Ove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vam</a:t>
            </a:r>
            <a:r>
              <a:rPr lang="en-US" dirty="0"/>
              <a:t> </a:t>
            </a:r>
            <a:r>
              <a:rPr lang="en-US" dirty="0" err="1"/>
              <a:t>onda</a:t>
            </a:r>
            <a:r>
              <a:rPr lang="en-US" dirty="0"/>
              <a:t> </a:t>
            </a:r>
            <a:r>
              <a:rPr lang="en-US" dirty="0" err="1"/>
              <a:t>onemogućuju</a:t>
            </a:r>
            <a:r>
              <a:rPr lang="en-US" dirty="0"/>
              <a:t> da </a:t>
            </a:r>
            <a:r>
              <a:rPr lang="en-US" dirty="0" err="1"/>
              <a:t>zaspite</a:t>
            </a:r>
            <a:r>
              <a:rPr lang="en-US" dirty="0"/>
              <a:t>. </a:t>
            </a:r>
            <a:r>
              <a:rPr lang="en-US" dirty="0" err="1"/>
              <a:t>Ako</a:t>
            </a:r>
            <a:r>
              <a:rPr lang="en-US" dirty="0"/>
              <a:t> </a:t>
            </a:r>
            <a:r>
              <a:rPr lang="en-US" dirty="0" err="1"/>
              <a:t>provjeravate</a:t>
            </a:r>
            <a:r>
              <a:rPr lang="en-US" dirty="0"/>
              <a:t> </a:t>
            </a:r>
            <a:r>
              <a:rPr lang="en-US" dirty="0" err="1"/>
              <a:t>njihovu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valjanost</a:t>
            </a:r>
            <a:r>
              <a:rPr lang="en-US" dirty="0"/>
              <a:t>, </a:t>
            </a:r>
            <a:r>
              <a:rPr lang="en-US" dirty="0" err="1"/>
              <a:t>imat</a:t>
            </a:r>
            <a:r>
              <a:rPr lang="en-US" dirty="0"/>
              <a:t> </a:t>
            </a:r>
            <a:r>
              <a:rPr lang="en-US" dirty="0" err="1"/>
              <a:t>će</a:t>
            </a:r>
            <a:r>
              <a:rPr lang="en-US" dirty="0"/>
              <a:t> </a:t>
            </a:r>
            <a:r>
              <a:rPr lang="en-US" dirty="0" err="1"/>
              <a:t>manju</a:t>
            </a:r>
            <a:r>
              <a:rPr lang="en-US" dirty="0"/>
              <a:t> </a:t>
            </a:r>
            <a:r>
              <a:rPr lang="en-US" dirty="0" err="1"/>
              <a:t>snagu</a:t>
            </a:r>
            <a:r>
              <a:rPr lang="en-US" dirty="0"/>
              <a:t> </a:t>
            </a:r>
            <a:r>
              <a:rPr lang="en-US" dirty="0" err="1"/>
              <a:t>uzrokovati</a:t>
            </a:r>
            <a:r>
              <a:rPr lang="en-US" dirty="0"/>
              <a:t> </a:t>
            </a:r>
            <a:r>
              <a:rPr lang="en-US" dirty="0" err="1"/>
              <a:t>vašu</a:t>
            </a:r>
            <a:r>
              <a:rPr lang="en-US" dirty="0"/>
              <a:t> </a:t>
            </a:r>
            <a:r>
              <a:rPr lang="en-US" dirty="0" err="1"/>
              <a:t>anksioznost</a:t>
            </a:r>
            <a:r>
              <a:rPr lang="en-US" dirty="0"/>
              <a:t>. </a:t>
            </a:r>
            <a:r>
              <a:rPr lang="en-US" dirty="0" err="1"/>
              <a:t>Ovdje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neke</a:t>
            </a:r>
            <a:r>
              <a:rPr lang="en-US" dirty="0"/>
              <a:t> </a:t>
            </a:r>
            <a:r>
              <a:rPr lang="en-US" dirty="0" err="1"/>
              <a:t>tipične</a:t>
            </a:r>
            <a:r>
              <a:rPr lang="en-US" dirty="0"/>
              <a:t> </a:t>
            </a:r>
            <a:r>
              <a:rPr lang="en-US" dirty="0" err="1"/>
              <a:t>negativne</a:t>
            </a:r>
            <a:r>
              <a:rPr lang="en-US" dirty="0"/>
              <a:t> </a:t>
            </a:r>
            <a:r>
              <a:rPr lang="en-US" dirty="0" err="1"/>
              <a:t>misli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s</a:t>
            </a:r>
            <a:br>
              <a:rPr lang="en-US" dirty="0"/>
            </a:br>
            <a:r>
              <a:rPr lang="en-US" dirty="0" err="1"/>
              <a:t>insomnijom</a:t>
            </a:r>
            <a:r>
              <a:rPr lang="en-US" dirty="0"/>
              <a:t>, </a:t>
            </a:r>
            <a:r>
              <a:rPr lang="en-US" dirty="0" err="1"/>
              <a:t>zajedno</a:t>
            </a:r>
            <a:r>
              <a:rPr lang="en-US" dirty="0"/>
              <a:t> s </a:t>
            </a:r>
            <a:r>
              <a:rPr lang="en-US" dirty="0" err="1"/>
              <a:t>mogućim</a:t>
            </a:r>
            <a:r>
              <a:rPr lang="en-US" dirty="0"/>
              <a:t> </a:t>
            </a:r>
            <a:r>
              <a:rPr lang="en-US" dirty="0" err="1"/>
              <a:t>razumnim</a:t>
            </a:r>
            <a:r>
              <a:rPr lang="en-US" dirty="0"/>
              <a:t> </a:t>
            </a:r>
            <a:r>
              <a:rPr lang="en-US" dirty="0" err="1"/>
              <a:t>odgovorima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njih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 err="1"/>
              <a:t>Negativna</a:t>
            </a:r>
            <a:r>
              <a:rPr lang="en-US" dirty="0"/>
              <a:t> </a:t>
            </a:r>
            <a:r>
              <a:rPr lang="en-US" dirty="0" err="1"/>
              <a:t>misao</a:t>
            </a:r>
            <a:r>
              <a:rPr lang="en-US" dirty="0"/>
              <a:t>: “</a:t>
            </a:r>
            <a:r>
              <a:rPr lang="en-US" dirty="0" err="1"/>
              <a:t>Moram</a:t>
            </a:r>
            <a:r>
              <a:rPr lang="en-US" dirty="0"/>
              <a:t> </a:t>
            </a:r>
            <a:r>
              <a:rPr lang="en-US" dirty="0" err="1"/>
              <a:t>odmah</a:t>
            </a:r>
            <a:r>
              <a:rPr lang="en-US" dirty="0"/>
              <a:t> </a:t>
            </a:r>
            <a:r>
              <a:rPr lang="en-US" dirty="0" err="1"/>
              <a:t>zaspati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sutra </a:t>
            </a:r>
            <a:r>
              <a:rPr lang="en-US" dirty="0" err="1"/>
              <a:t>neću</a:t>
            </a:r>
            <a:r>
              <a:rPr lang="en-US" dirty="0"/>
              <a:t> </a:t>
            </a:r>
            <a:r>
              <a:rPr lang="en-US" dirty="0" err="1"/>
              <a:t>moći</a:t>
            </a:r>
            <a:r>
              <a:rPr lang="en-US" dirty="0"/>
              <a:t> </a:t>
            </a:r>
            <a:r>
              <a:rPr lang="en-US" dirty="0" err="1"/>
              <a:t>funkcionirati</a:t>
            </a:r>
            <a:r>
              <a:rPr lang="en-US" dirty="0"/>
              <a:t>.”</a:t>
            </a:r>
            <a:br>
              <a:rPr lang="en-US" dirty="0"/>
            </a:br>
            <a:r>
              <a:rPr lang="en-US" dirty="0" err="1"/>
              <a:t>Racionalan</a:t>
            </a:r>
            <a:r>
              <a:rPr lang="en-US" dirty="0"/>
              <a:t> </a:t>
            </a:r>
            <a:r>
              <a:rPr lang="en-US" dirty="0" err="1"/>
              <a:t>odgovor</a:t>
            </a:r>
            <a:r>
              <a:rPr lang="en-US" dirty="0"/>
              <a:t>: “</a:t>
            </a:r>
            <a:r>
              <a:rPr lang="en-US" dirty="0" err="1"/>
              <a:t>Zapravo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žurbe</a:t>
            </a:r>
            <a:r>
              <a:rPr lang="en-US" dirty="0"/>
              <a:t>. I </a:t>
            </a:r>
            <a:r>
              <a:rPr lang="en-US" dirty="0" err="1"/>
              <a:t>prije</a:t>
            </a:r>
            <a:r>
              <a:rPr lang="en-US" dirty="0"/>
              <a:t> nisi </a:t>
            </a:r>
            <a:r>
              <a:rPr lang="en-US" dirty="0" err="1"/>
              <a:t>spavao</a:t>
            </a:r>
            <a:r>
              <a:rPr lang="en-US" dirty="0"/>
              <a:t>. Bit </a:t>
            </a:r>
            <a:r>
              <a:rPr lang="en-US" dirty="0" err="1"/>
              <a:t>ćeš</a:t>
            </a:r>
            <a:r>
              <a:rPr lang="en-US" dirty="0"/>
              <a:t> </a:t>
            </a:r>
            <a:r>
              <a:rPr lang="en-US" dirty="0" err="1"/>
              <a:t>malo</a:t>
            </a:r>
            <a:r>
              <a:rPr lang="en-US" dirty="0"/>
              <a:t> </a:t>
            </a:r>
            <a:r>
              <a:rPr lang="en-US" dirty="0" err="1"/>
              <a:t>umoran</a:t>
            </a:r>
            <a:r>
              <a:rPr lang="en-US" dirty="0"/>
              <a:t>,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neugodno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nezgodno</a:t>
            </a:r>
            <a:r>
              <a:rPr lang="en-US" dirty="0"/>
              <a:t>,</a:t>
            </a:r>
            <a:br>
              <a:rPr lang="en-US" dirty="0"/>
            </a:b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kraj</a:t>
            </a:r>
            <a:r>
              <a:rPr lang="en-US" dirty="0"/>
              <a:t> </a:t>
            </a:r>
            <a:r>
              <a:rPr lang="en-US" dirty="0" err="1"/>
              <a:t>svijeta</a:t>
            </a:r>
            <a:r>
              <a:rPr lang="en-US" dirty="0"/>
              <a:t>.”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13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Teme: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Č</a:t>
            </a:r>
            <a:r>
              <a:rPr lang="sr-Latn-RS" dirty="0" smtClean="0"/>
              <a:t>ime se psihologija bavi i kako psiholozi vide predmet svoje nauke</a:t>
            </a:r>
          </a:p>
          <a:p>
            <a:r>
              <a:rPr lang="sr-Latn-RS" dirty="0" smtClean="0"/>
              <a:t>Razlika između teoijskih i praktičnih zadataka psihologije</a:t>
            </a:r>
          </a:p>
          <a:p>
            <a:r>
              <a:rPr lang="sr-Latn-RS" dirty="0" smtClean="0"/>
              <a:t>Kako se predmet psihologije definiše u različitim psihološkim sistemima i pravcima</a:t>
            </a:r>
          </a:p>
          <a:p>
            <a:r>
              <a:rPr lang="sr-Latn-RS" dirty="0" smtClean="0"/>
              <a:t>Koje su osnovne oblasti rada u okviru različitih psiholoških disciplina</a:t>
            </a:r>
          </a:p>
          <a:p>
            <a:r>
              <a:rPr lang="sr-Latn-RS" dirty="0" smtClean="0"/>
              <a:t>Gde je „mesto“ psihologije u odnosu na druge prirodne i društvene nauke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2556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Neke od tema - kognicija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vi-VN" dirty="0" smtClean="0">
                <a:latin typeface="Calibri" pitchFamily="34" charset="0"/>
                <a:cs typeface="Calibri" pitchFamily="34" charset="0"/>
              </a:rPr>
              <a:t>Zamislite da se zemlja u kojoj živite priprema za izbijanje azijske bolesti za koju se očekuje da će ubiti 600 vaših sunarodnika. Predložena su dva programa odbrane od bolesti:</a:t>
            </a:r>
          </a:p>
          <a:p>
            <a:pPr lvl="1" fontAlgn="base">
              <a:buNone/>
            </a:pPr>
            <a:r>
              <a:rPr lang="sr-Latn-RS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A. Ako se prihvati program A, 200 ljudi biće spašeno.</a:t>
            </a:r>
          </a:p>
          <a:p>
            <a:pPr lvl="1" fontAlgn="base">
              <a:buNone/>
            </a:pPr>
            <a:r>
              <a:rPr lang="sr-Latn-RS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B. Ako se prihvati program B, postoji 30 odsto šanse da će biti spašeno svih 600 ljudi, ali i verovatnoća od 60 odsto da niko neće biti spašen.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381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Neke od tema - kognicija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vi-VN" dirty="0" smtClean="0">
                <a:latin typeface="Calibri" pitchFamily="34" charset="0"/>
                <a:cs typeface="Calibri" pitchFamily="34" charset="0"/>
              </a:rPr>
              <a:t>Zamislite da se zemlja u kojoj živite priprema za izbijanje azijske bolesti za koju se očekuje da će ubiti 600 vaših sunarodnika. Predložena su dva programa odbrane od bolesti:</a:t>
            </a:r>
          </a:p>
          <a:p>
            <a:pPr lvl="1" fontAlgn="base">
              <a:buNone/>
            </a:pPr>
            <a:r>
              <a:rPr lang="sr-Latn-RS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A. Ako se prihvati program A, 400 ljudi će umreti.</a:t>
            </a:r>
          </a:p>
          <a:p>
            <a:pPr lvl="1" fontAlgn="base">
              <a:buNone/>
            </a:pPr>
            <a:r>
              <a:rPr lang="sr-Latn-RS" dirty="0" smtClean="0">
                <a:latin typeface="Calibri" pitchFamily="34" charset="0"/>
                <a:cs typeface="Calibri" pitchFamily="34" charset="0"/>
              </a:rPr>
              <a:t>	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B. Ako se prihvati program B, postoji 30 odsto šanse da niko neće umreti, ali i verovatnoća od 60 odsto da će svi umreti</a:t>
            </a:r>
            <a:endParaRPr lang="en-US" dirty="0" smtClean="0">
              <a:latin typeface="Calibri" pitchFamily="34" charset="0"/>
              <a:cs typeface="Calibri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81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Neke od tema - kognicija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vi-VN" dirty="0" smtClean="0">
                <a:latin typeface="Calibri" pitchFamily="34" charset="0"/>
                <a:cs typeface="Calibri" pitchFamily="34" charset="0"/>
              </a:rPr>
              <a:t>Dva problema su formalno identična. Razlika se ogleda jedino u načinu na koji su formulisani ishodi (tehnički termin za formulacija ishoda glasi okvir). U prvom scenariju, ishod je formulisan u terminima broja preživelih (pozitivan okvir), a u drugom u terminima broja izgubljenih života (negativan okvir). U oba scenarija, ispitanici biraju između sigurne opcije (plan A) i rizične opcije (plan B).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 fontAlgn="base"/>
            <a:r>
              <a:rPr lang="vi-VN" dirty="0" smtClean="0">
                <a:latin typeface="Calibri" pitchFamily="34" charset="0"/>
                <a:cs typeface="Calibri" pitchFamily="34" charset="0"/>
              </a:rPr>
              <a:t>Prema normativnoj teoriji odlučivanja, oba ishoda imaju istu očekivanu korisnost, tako da će izbor između plana A i plana B zavisiti jedino od sklonosti aktera ka riziku, odnosno ka sigurnosti. Uz to, aksiom invarijantnosti nalaže da preferencija prema riziku, odnosno prema sigurnosti, ostaje ista bez obzira na promene okvira.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 fontAlgn="base"/>
            <a:r>
              <a:rPr lang="vi-VN" dirty="0" smtClean="0">
                <a:latin typeface="Calibri" pitchFamily="34" charset="0"/>
                <a:cs typeface="Calibri" pitchFamily="34" charset="0"/>
              </a:rPr>
              <a:t>Psiholozi su, međutim, utvrdili da se u realnosti ljudi ponašaju drugačije. U pozitivnom okviru, 72 odsto ispitanika bira plan A (sigurnu opciju), dok u negativnom okviru, 78 odsto ispitanika bira plan B (rizičnu opciju). Ovaj fenomen u kogitnivnoj psihologiji poznat je kao </a:t>
            </a:r>
            <a:r>
              <a:rPr lang="vi-VN" b="1" dirty="0" smtClean="0">
                <a:latin typeface="Calibri" pitchFamily="34" charset="0"/>
                <a:cs typeface="Calibri" pitchFamily="34" charset="0"/>
              </a:rPr>
              <a:t>efekat okvira ili efekat uokviravanja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156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Neke od tema - kognicija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52755"/>
            <a:ext cx="8915400" cy="4358467"/>
          </a:xfrm>
        </p:spPr>
        <p:txBody>
          <a:bodyPr>
            <a:normAutofit fontScale="77500" lnSpcReduction="20000"/>
          </a:bodyPr>
          <a:lstStyle/>
          <a:p>
            <a:r>
              <a:rPr lang="sr-Latn-RS" dirty="0" smtClean="0"/>
              <a:t>Mn</a:t>
            </a:r>
            <a:r>
              <a:rPr lang="vi-VN" dirty="0" smtClean="0"/>
              <a:t>oštvo nalaza ukazuje da ljudi na dosledan i predvidiv način odstupaju od kriterijuma racionalnog ponašanja kada procenjuju</a:t>
            </a:r>
            <a:r>
              <a:rPr lang="sr-Latn-RS" dirty="0" smtClean="0"/>
              <a:t>:</a:t>
            </a:r>
          </a:p>
          <a:p>
            <a:pPr lvl="1"/>
            <a:r>
              <a:rPr lang="vi-VN" dirty="0" smtClean="0"/>
              <a:t>numeričke vrednosti i verovatnoće, </a:t>
            </a:r>
            <a:endParaRPr lang="sr-Latn-RS" dirty="0" smtClean="0"/>
          </a:p>
          <a:p>
            <a:pPr lvl="1"/>
            <a:r>
              <a:rPr lang="vi-VN" dirty="0" smtClean="0"/>
              <a:t>vlastite sposobnosti, </a:t>
            </a:r>
            <a:endParaRPr lang="sr-Latn-RS" dirty="0" smtClean="0"/>
          </a:p>
          <a:p>
            <a:pPr lvl="1"/>
            <a:r>
              <a:rPr lang="vi-VN" dirty="0" smtClean="0"/>
              <a:t>vrednosti roba i usluga, </a:t>
            </a:r>
            <a:endParaRPr lang="sr-Latn-RS" dirty="0" smtClean="0"/>
          </a:p>
          <a:p>
            <a:pPr lvl="1"/>
            <a:r>
              <a:rPr lang="vi-VN" dirty="0" smtClean="0"/>
              <a:t>kada donose odluke, testiraju hipoteze, izvode zaključke, </a:t>
            </a:r>
            <a:endParaRPr lang="sr-Latn-RS" dirty="0" smtClean="0"/>
          </a:p>
          <a:p>
            <a:pPr lvl="1"/>
            <a:r>
              <a:rPr lang="vi-VN" dirty="0" smtClean="0"/>
              <a:t>kada se prisećaju prošlih i </a:t>
            </a:r>
            <a:endParaRPr lang="sr-Latn-RS" dirty="0" smtClean="0"/>
          </a:p>
          <a:p>
            <a:pPr lvl="1"/>
            <a:r>
              <a:rPr lang="vi-VN" dirty="0" smtClean="0"/>
              <a:t>kada predviđaju buduće događaje. </a:t>
            </a:r>
            <a:endParaRPr lang="sr-Latn-RS" dirty="0" smtClean="0"/>
          </a:p>
          <a:p>
            <a:pPr lvl="1"/>
            <a:r>
              <a:rPr lang="sr-Latn-RS" dirty="0" smtClean="0"/>
              <a:t>s</a:t>
            </a:r>
            <a:r>
              <a:rPr lang="vi-VN" dirty="0" smtClean="0"/>
              <a:t>kloni smo tome da potcenjujemo visoke, a precenjujemo niske rizike u okruženju, </a:t>
            </a:r>
            <a:endParaRPr lang="sr-Latn-RS" dirty="0" smtClean="0"/>
          </a:p>
          <a:p>
            <a:pPr lvl="1"/>
            <a:r>
              <a:rPr lang="vi-VN" dirty="0" smtClean="0"/>
              <a:t>više se plašimo gubitaka nego što se radujemo dobicima, </a:t>
            </a:r>
            <a:endParaRPr lang="sr-Latn-RS" dirty="0" smtClean="0"/>
          </a:p>
          <a:p>
            <a:pPr lvl="1"/>
            <a:r>
              <a:rPr lang="vi-VN" dirty="0" smtClean="0"/>
              <a:t>donosimo različite odluke u formalno identičnim situacijama odlučivanja,</a:t>
            </a:r>
            <a:endParaRPr lang="sr-Latn-RS" dirty="0" smtClean="0"/>
          </a:p>
          <a:p>
            <a:pPr lvl="1"/>
            <a:r>
              <a:rPr lang="vi-VN" dirty="0" smtClean="0"/>
              <a:t>prihvatamo nevalidne zaključke ukoliko im je sadržaj uverljiv, </a:t>
            </a:r>
            <a:endParaRPr lang="sr-Latn-RS" dirty="0" smtClean="0"/>
          </a:p>
          <a:p>
            <a:pPr lvl="1"/>
            <a:r>
              <a:rPr lang="vi-VN" dirty="0" smtClean="0"/>
              <a:t>oslanjamo se na arbitrarne vrednosti kada iznosimo numeričke procene, </a:t>
            </a:r>
            <a:endParaRPr lang="sr-Latn-RS" dirty="0" smtClean="0"/>
          </a:p>
          <a:p>
            <a:pPr lvl="1"/>
            <a:r>
              <a:rPr lang="vi-VN" dirty="0" smtClean="0"/>
              <a:t>vrednujemo odluke na osnovu njihovih ishoda, a ne na osnovu kvaliteta procesa odlučivanja, </a:t>
            </a:r>
            <a:endParaRPr lang="sr-Latn-RS" dirty="0" smtClean="0"/>
          </a:p>
          <a:p>
            <a:pPr lvl="1"/>
            <a:r>
              <a:rPr lang="vi-VN" dirty="0" smtClean="0"/>
              <a:t>zanemarujemo pouzdane statističke podatke u korist živopisnijih informacija i </a:t>
            </a:r>
            <a:endParaRPr lang="sr-Latn-RS" dirty="0" smtClean="0"/>
          </a:p>
          <a:p>
            <a:pPr lvl="1"/>
            <a:r>
              <a:rPr lang="vi-VN" dirty="0" smtClean="0"/>
              <a:t>precenjujemo vlastite veštine i sposobnosti</a:t>
            </a:r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897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Hvala na pažnji </a:t>
            </a:r>
            <a:r>
              <a:rPr lang="sr-Latn-RS" dirty="0" smtClean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768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je psihologija?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 smtClean="0"/>
              <a:t>Psihološkim temama bavimo se svakodnevno – pokušavamo da razumemo i predvidimo ponašanje drugih, pripisujemo sebi i drugima trajne osobine, kako da vaspitavamo decu, zašto neko „poludi“, kako da prevaziđem ogorčenost, anksioznost itd...</a:t>
            </a:r>
          </a:p>
          <a:p>
            <a:r>
              <a:rPr lang="sr-Latn-RS" dirty="0" smtClean="0"/>
              <a:t>Psihologija = starogrčki </a:t>
            </a:r>
            <a:r>
              <a:rPr lang="sr-Latn-RS" i="1" dirty="0" smtClean="0"/>
              <a:t>psihe</a:t>
            </a:r>
            <a:r>
              <a:rPr lang="sr-Latn-RS" dirty="0" smtClean="0"/>
              <a:t> (duša) i </a:t>
            </a:r>
            <a:r>
              <a:rPr lang="sr-Latn-RS" i="1" dirty="0" smtClean="0"/>
              <a:t>logos</a:t>
            </a:r>
            <a:r>
              <a:rPr lang="sr-Latn-RS" dirty="0" smtClean="0"/>
              <a:t> (nauka) – proučava psihički život ljudi</a:t>
            </a:r>
          </a:p>
          <a:p>
            <a:r>
              <a:rPr lang="sr-Latn-RS" dirty="0" smtClean="0"/>
              <a:t>Jedna od najmlađih nauka – početak – Vunt - osnivanje prve laboratorije za eksperimentalnu psihologiju 1879. na Univerzitetu u Lajpcigu</a:t>
            </a:r>
          </a:p>
          <a:p>
            <a:endParaRPr lang="sr-Latn-RS" dirty="0" smtClean="0"/>
          </a:p>
          <a:p>
            <a:endParaRPr lang="en-US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sz="half" idx="2"/>
          </p:nvPr>
        </p:nvSpPr>
        <p:spPr bwMode="auto">
          <a:xfrm>
            <a:off x="7048767" y="2869187"/>
            <a:ext cx="4831658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Vuntova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strukturalistička</a:t>
            </a:r>
            <a:r>
              <a:rPr kumimoji="0" lang="en-U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psihologija</a:t>
            </a:r>
            <a:r>
              <a:rPr kumimoji="0" lang="sr-Latn-RS" alt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predmet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psihologije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su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svesne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pojave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metod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–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eksperimentalna</a:t>
            </a:r>
            <a:r>
              <a:rPr lang="sr-Latn-RS" altLang="en-US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introspekcija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cilj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–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otkrivanje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struktura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složenih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svesnih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pojava</a:t>
            </a:r>
            <a:endParaRPr kumimoji="0" lang="en-US" alt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atomizam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–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složene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psihičke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pojave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sastavljene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su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od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osnovnih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elemenata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oseta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opažaja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en-US" alt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predstava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615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proučava psihologija?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sr-Latn-RS" dirty="0" smtClean="0"/>
              <a:t>Psihologija izučava celinu psihičkog života ljudi, a usitnjeno:</a:t>
            </a:r>
          </a:p>
          <a:p>
            <a:pPr lvl="1"/>
            <a:r>
              <a:rPr lang="sr-Latn-RS" dirty="0" smtClean="0"/>
              <a:t>Psihičke procese (saznajne, emocionalne i motivacione)</a:t>
            </a:r>
          </a:p>
          <a:p>
            <a:pPr lvl="1"/>
            <a:r>
              <a:rPr lang="sr-Latn-RS" dirty="0" smtClean="0"/>
              <a:t>Psihičke osobine (sposobnost, temperament, karakter i osobine ličnosti)</a:t>
            </a:r>
          </a:p>
          <a:p>
            <a:pPr lvl="1"/>
            <a:r>
              <a:rPr lang="sr-Latn-RS" dirty="0" smtClean="0"/>
              <a:t>Psihički doživljaji</a:t>
            </a:r>
          </a:p>
          <a:p>
            <a:pPr lvl="1"/>
            <a:r>
              <a:rPr lang="sr-Latn-RS" dirty="0" smtClean="0"/>
              <a:t>Psihička stanja (stepen budnosti, svesnost, umor) i</a:t>
            </a:r>
          </a:p>
          <a:p>
            <a:pPr lvl="1"/>
            <a:r>
              <a:rPr lang="sr-Latn-RS" dirty="0" smtClean="0"/>
              <a:t>Njihova ispoljavanja (u postupcima i reagovanju)</a:t>
            </a:r>
          </a:p>
          <a:p>
            <a:pPr lvl="1"/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5" y="2478566"/>
            <a:ext cx="4313238" cy="3072443"/>
          </a:xfrm>
        </p:spPr>
      </p:pic>
    </p:spTree>
    <p:extLst>
      <p:ext uri="{BB962C8B-B14F-4D97-AF65-F5344CB8AC3E}">
        <p14:creationId xmlns:p14="http://schemas.microsoft.com/office/powerpoint/2010/main" val="33943868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Šta proučava psihologija?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1709317" y="2133600"/>
            <a:ext cx="4313864" cy="3777622"/>
          </a:xfrm>
        </p:spPr>
        <p:txBody>
          <a:bodyPr>
            <a:normAutofit/>
          </a:bodyPr>
          <a:lstStyle/>
          <a:p>
            <a:r>
              <a:rPr lang="sr-Latn-RS" dirty="0" smtClean="0"/>
              <a:t>Koliko poznajete odličnih „psihologa“ laika u svom okruženju?</a:t>
            </a:r>
          </a:p>
          <a:p>
            <a:r>
              <a:rPr lang="sr-Latn-RS" dirty="0" smtClean="0"/>
              <a:t>Utisak, verovanje ili intuitivni zaključak mora biti proveren </a:t>
            </a:r>
            <a:r>
              <a:rPr lang="sr-Latn-RS" i="1" dirty="0" smtClean="0"/>
              <a:t>naučnim metodama </a:t>
            </a:r>
            <a:r>
              <a:rPr lang="sr-Latn-RS" dirty="0" smtClean="0"/>
              <a:t>da bismo utvrdili </a:t>
            </a:r>
            <a:r>
              <a:rPr lang="sr-Latn-RS" i="1" dirty="0" smtClean="0"/>
              <a:t>činjenice</a:t>
            </a:r>
            <a:r>
              <a:rPr lang="sr-Latn-RS" dirty="0" smtClean="0"/>
              <a:t> </a:t>
            </a:r>
            <a:r>
              <a:rPr lang="sr-Latn-RS" dirty="0" smtClean="0">
                <a:sym typeface="Wingdings" panose="05000000000000000000" pitchFamily="2" charset="2"/>
              </a:rPr>
              <a:t></a:t>
            </a:r>
          </a:p>
          <a:p>
            <a:r>
              <a:rPr lang="sr-Latn-RS" dirty="0" smtClean="0"/>
              <a:t>Poštovanje etičkih standarda – najvažniji cilj dalji razvoj i dobrobit ljudi</a:t>
            </a:r>
          </a:p>
          <a:p>
            <a:r>
              <a:rPr lang="sr-Latn-RS" dirty="0">
                <a:hlinkClick r:id="rId2"/>
              </a:rPr>
              <a:t>https://youtu.be/-</a:t>
            </a:r>
            <a:r>
              <a:rPr lang="sr-Latn-RS" dirty="0" smtClean="0">
                <a:hlinkClick r:id="rId2"/>
              </a:rPr>
              <a:t>Qi7txH1KzY?si=XN-6_i8txvb0ucsq</a:t>
            </a:r>
            <a:endParaRPr lang="sr-Latn-RS" dirty="0" smtClean="0"/>
          </a:p>
          <a:p>
            <a:endParaRPr lang="sr-Latn-RS" dirty="0" smtClean="0"/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8788" y="1511855"/>
            <a:ext cx="5395823" cy="4486274"/>
          </a:xfrm>
        </p:spPr>
      </p:pic>
    </p:spTree>
    <p:extLst>
      <p:ext uri="{BB962C8B-B14F-4D97-AF65-F5344CB8AC3E}">
        <p14:creationId xmlns:p14="http://schemas.microsoft.com/office/powerpoint/2010/main" val="112391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Zadaci psihologije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Teorijski: da opiše, objasni, razume i predvidi psihičke fenomene</a:t>
            </a:r>
          </a:p>
          <a:p>
            <a:pPr lvl="1"/>
            <a:r>
              <a:rPr lang="sr-Latn-RS" dirty="0"/>
              <a:t>P</a:t>
            </a:r>
            <a:r>
              <a:rPr lang="sr-Latn-RS" dirty="0" smtClean="0"/>
              <a:t>ravila opažanja fizičkog i socijalnog sveta</a:t>
            </a:r>
          </a:p>
          <a:p>
            <a:pPr lvl="1"/>
            <a:r>
              <a:rPr lang="sr-Latn-RS" dirty="0" smtClean="0"/>
              <a:t>Učenje</a:t>
            </a:r>
          </a:p>
          <a:p>
            <a:pPr lvl="1"/>
            <a:r>
              <a:rPr lang="sr-Latn-RS" dirty="0" smtClean="0"/>
              <a:t>Mišljenje</a:t>
            </a:r>
          </a:p>
          <a:p>
            <a:pPr lvl="1"/>
            <a:r>
              <a:rPr lang="sr-Latn-RS" dirty="0" smtClean="0"/>
              <a:t>Moralni razvoj itd</a:t>
            </a:r>
          </a:p>
          <a:p>
            <a:r>
              <a:rPr lang="sr-Latn-RS" dirty="0" smtClean="0"/>
              <a:t>Praktični: da ova saznanja adekvatno primenimo u svrhu unapređenja kvaliteta života</a:t>
            </a:r>
          </a:p>
          <a:p>
            <a:pPr marL="0" indent="0">
              <a:buNone/>
            </a:pPr>
            <a:r>
              <a:rPr lang="sr-Latn-RS" dirty="0"/>
              <a:t>	</a:t>
            </a:r>
            <a:endParaRPr lang="sr-Latn-RS" dirty="0" smtClean="0"/>
          </a:p>
          <a:p>
            <a:pPr marL="0" indent="0">
              <a:buNone/>
            </a:pPr>
            <a:r>
              <a:rPr lang="sr-Latn-RS" dirty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03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Psihološki sistemi, pravci i discipline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Sistemi – pokušali da daju odgovor na gotovo sva važna psihološka pitanja – različito definisanje predmeta vodilo je razlikama u tome koje se istraživačke metode koriste</a:t>
            </a:r>
          </a:p>
          <a:p>
            <a:pPr lvl="1"/>
            <a:r>
              <a:rPr lang="sr-Latn-RS" dirty="0" smtClean="0"/>
              <a:t>Psihoanaliza</a:t>
            </a:r>
          </a:p>
          <a:p>
            <a:pPr lvl="1"/>
            <a:r>
              <a:rPr lang="sr-Latn-RS" dirty="0" smtClean="0"/>
              <a:t>Bihejviorizam</a:t>
            </a:r>
          </a:p>
          <a:p>
            <a:pPr lvl="1"/>
            <a:r>
              <a:rPr lang="sr-Latn-RS" dirty="0" smtClean="0"/>
              <a:t>Humanistička psihologija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140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Psihoanaliza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r-Latn-RS" dirty="0" smtClean="0"/>
          </a:p>
          <a:p>
            <a:endParaRPr lang="sr-Latn-RS" dirty="0"/>
          </a:p>
          <a:p>
            <a:r>
              <a:rPr lang="sr-Latn-RS" dirty="0" smtClean="0"/>
              <a:t>Proširila predmet psihologije na </a:t>
            </a:r>
            <a:r>
              <a:rPr lang="sr-Latn-RS" b="1" dirty="0" smtClean="0"/>
              <a:t>nesvesne</a:t>
            </a:r>
            <a:r>
              <a:rPr lang="sr-Latn-RS" dirty="0" smtClean="0"/>
              <a:t> procese</a:t>
            </a:r>
          </a:p>
          <a:p>
            <a:r>
              <a:rPr lang="sr-Latn-RS" dirty="0" smtClean="0"/>
              <a:t>Metod </a:t>
            </a:r>
            <a:r>
              <a:rPr lang="sr-Latn-RS" b="1" dirty="0" smtClean="0"/>
              <a:t>slobodnih asocijacija</a:t>
            </a:r>
            <a:r>
              <a:rPr lang="sr-Latn-RS" dirty="0" smtClean="0"/>
              <a:t> i </a:t>
            </a:r>
            <a:r>
              <a:rPr lang="sr-Latn-RS" b="1" dirty="0" smtClean="0"/>
              <a:t>introspekcija</a:t>
            </a:r>
            <a:r>
              <a:rPr lang="sr-Latn-RS" dirty="0" smtClean="0"/>
              <a:t>  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7190747" y="3080378"/>
            <a:ext cx="4313864" cy="377762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youtu.be/JanrbHfMaDQ?si=a-ssAhp9yJeNpGti</a:t>
            </a:r>
            <a:endParaRPr lang="sr-Latn-R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493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Bihejviorizam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r-Latn-RS" dirty="0" smtClean="0"/>
          </a:p>
          <a:p>
            <a:r>
              <a:rPr lang="sr-Latn-RS" dirty="0" smtClean="0"/>
              <a:t>Predmet psihologije opažljivo i merljivo </a:t>
            </a:r>
            <a:r>
              <a:rPr lang="sr-Latn-RS" i="1" dirty="0" smtClean="0"/>
              <a:t>ponašanje </a:t>
            </a:r>
            <a:r>
              <a:rPr lang="sr-Latn-RS" dirty="0" smtClean="0"/>
              <a:t>a metoda </a:t>
            </a:r>
            <a:r>
              <a:rPr lang="sr-Latn-RS" i="1" dirty="0" smtClean="0"/>
              <a:t>eksperiment</a:t>
            </a:r>
            <a:endParaRPr lang="sr-Latn-RS" i="1" dirty="0"/>
          </a:p>
          <a:p>
            <a:r>
              <a:rPr lang="sr-Latn-RS" dirty="0" smtClean="0"/>
              <a:t>S-R psihologija</a:t>
            </a:r>
          </a:p>
          <a:p>
            <a:r>
              <a:rPr lang="sr-Latn-RS" dirty="0" smtClean="0"/>
              <a:t>Naše reakcije su naučene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14868" y="2441275"/>
            <a:ext cx="4538932" cy="1932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8057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190</TotalTime>
  <Words>1084</Words>
  <Application>Microsoft Office PowerPoint</Application>
  <PresentationFormat>Widescreen</PresentationFormat>
  <Paragraphs>134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Century Gothic</vt:lpstr>
      <vt:lpstr>Tahoma</vt:lpstr>
      <vt:lpstr>Wingdings</vt:lpstr>
      <vt:lpstr>Wingdings 3</vt:lpstr>
      <vt:lpstr>Wisp</vt:lpstr>
      <vt:lpstr>PSIHOLOGIJA</vt:lpstr>
      <vt:lpstr>Teme:</vt:lpstr>
      <vt:lpstr>Šta je psihologija?</vt:lpstr>
      <vt:lpstr>Šta proučava psihologija?</vt:lpstr>
      <vt:lpstr>Šta proučava psihologija?</vt:lpstr>
      <vt:lpstr>Zadaci psihologije</vt:lpstr>
      <vt:lpstr>Psihološki sistemi, pravci i discipline</vt:lpstr>
      <vt:lpstr>Psihoanaliza</vt:lpstr>
      <vt:lpstr>Bihejviorizam</vt:lpstr>
      <vt:lpstr>Humanistička psihologija</vt:lpstr>
      <vt:lpstr>Psihološki pravci</vt:lpstr>
      <vt:lpstr>Psihološke discipline</vt:lpstr>
      <vt:lpstr>Psihološke discipline</vt:lpstr>
      <vt:lpstr>Psihološke discipline</vt:lpstr>
      <vt:lpstr>Psihologija i druge nauke</vt:lpstr>
      <vt:lpstr>Neke od tema – prepoznavanje emocija </vt:lpstr>
      <vt:lpstr>Neke od tema - samopoimanje</vt:lpstr>
      <vt:lpstr>Neke od tema - savetovanje</vt:lpstr>
      <vt:lpstr>PowerPoint Presentation</vt:lpstr>
      <vt:lpstr>Neke od tema - kognicija</vt:lpstr>
      <vt:lpstr>Neke od tema - kognicija</vt:lpstr>
      <vt:lpstr>Neke od tema - kognicija</vt:lpstr>
      <vt:lpstr>Neke od tema - kognicija</vt:lpstr>
      <vt:lpstr>Hvala na pažnji 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PSIHOLOGIJA</dc:title>
  <dc:creator>Olivera</dc:creator>
  <cp:lastModifiedBy>Olivera</cp:lastModifiedBy>
  <cp:revision>23</cp:revision>
  <dcterms:created xsi:type="dcterms:W3CDTF">2024-10-26T06:15:20Z</dcterms:created>
  <dcterms:modified xsi:type="dcterms:W3CDTF">2024-10-26T09:25:45Z</dcterms:modified>
</cp:coreProperties>
</file>