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41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5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2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8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75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7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5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4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92D3F4A-1041-4124-B92D-9B45B6614CB8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8A9C986-53C7-4369-8564-BC0D9A4CB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duLMjaTL0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eK8GNLylk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Učenje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Pripremio: Nemanja Nikolić master (kliničke) psihologije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Osnovne pojave u klasičnom uslovljavanju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Diferencijacija</a:t>
            </a:r>
            <a:endParaRPr lang="en-US" dirty="0"/>
          </a:p>
          <a:p>
            <a:r>
              <a:rPr lang="sr-Latn-RS" dirty="0"/>
              <a:t>Diferencijacija se javlja ako je neka neutralna draž potkrepljena, a druga, njoj slična, nije.</a:t>
            </a:r>
            <a:endParaRPr lang="en-US" dirty="0"/>
          </a:p>
          <a:p>
            <a:r>
              <a:rPr lang="sr-Latn-RS" dirty="0"/>
              <a:t>Potkrepljenje je davanje bezuslovne draži nakon </a:t>
            </a:r>
            <a:r>
              <a:rPr lang="sr-Latn-RS" dirty="0" smtClean="0"/>
              <a:t>uslovne (hrane nakon zvona)</a:t>
            </a:r>
            <a:endParaRPr lang="en-US" dirty="0"/>
          </a:p>
          <a:p>
            <a:r>
              <a:rPr lang="sr-Latn-RS" dirty="0"/>
              <a:t>US- nije praćena potkrepljenjem</a:t>
            </a:r>
            <a:endParaRPr lang="en-US" dirty="0"/>
          </a:p>
          <a:p>
            <a:r>
              <a:rPr lang="sr-Latn-RS" dirty="0"/>
              <a:t>US+ -praćena je potkrepljenjem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1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Osnovne pojave u klasičnom uslovljavanju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Gašenje i spontano obnavljanje uslovne reakcije</a:t>
            </a:r>
            <a:endParaRPr lang="en-US" dirty="0"/>
          </a:p>
          <a:p>
            <a:r>
              <a:rPr lang="sr-Latn-RS" dirty="0"/>
              <a:t>Ukoliko se nakon uspostavljene uslovne reakcije produži izlaganje uslovne draži, ali bez bezuslovne draži, dolazi do gašenja uslovne reakcije</a:t>
            </a:r>
            <a:r>
              <a:rPr lang="sr-Latn-RS" dirty="0" smtClean="0"/>
              <a:t>.</a:t>
            </a:r>
          </a:p>
          <a:p>
            <a:r>
              <a:rPr lang="sr-Latn-RS" b="1" dirty="0"/>
              <a:t>Spontano obnavljanje ugašene reakcije 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Životinja odmara neko vreme i onda joj se izloži uslovna draž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Samo jednom u paru daju US I BS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Izloži samo bezuslovni stimulus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Oblici uslovljavanja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Različite kombinacije UD i BD</a:t>
            </a:r>
          </a:p>
          <a:p>
            <a:r>
              <a:rPr lang="sr-Latn-RS" dirty="0" smtClean="0"/>
              <a:t>Uslovljavanje unapred</a:t>
            </a:r>
          </a:p>
          <a:p>
            <a:r>
              <a:rPr lang="sr-Latn-RS" dirty="0" smtClean="0"/>
              <a:t>Simultano uslovljavanje</a:t>
            </a:r>
          </a:p>
          <a:p>
            <a:r>
              <a:rPr lang="sr-Latn-RS" dirty="0" smtClean="0"/>
              <a:t>Uslovljavanje odložene reakcije</a:t>
            </a:r>
          </a:p>
          <a:p>
            <a:r>
              <a:rPr lang="sr-Latn-RS" dirty="0" smtClean="0"/>
              <a:t>Uslovljavanje na trag</a:t>
            </a:r>
          </a:p>
          <a:p>
            <a:r>
              <a:rPr lang="sr-Latn-RS" dirty="0" smtClean="0"/>
              <a:t>Uslovljavanje unazad</a:t>
            </a:r>
          </a:p>
          <a:p>
            <a:r>
              <a:rPr lang="sr-Latn-RS" dirty="0" smtClean="0"/>
              <a:t>Uslovljavanje na vreme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Emocionalno uslovljavanje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Slučaj malog Alberta</a:t>
            </a:r>
          </a:p>
          <a:p>
            <a:pPr marL="0" indent="0">
              <a:buNone/>
            </a:pPr>
            <a:r>
              <a:rPr lang="sr-Latn-RS" dirty="0" smtClean="0">
                <a:hlinkClick r:id="rId2"/>
              </a:rPr>
              <a:t>Link</a:t>
            </a:r>
            <a:r>
              <a:rPr lang="sr-Latn-RS" dirty="0" smtClean="0"/>
              <a:t> do eksperimenta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Klasično uslovljavanje u terapiji mentalnih poremećaja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Od 50tih godina prošlog veka u kliničku psihologiju se uvode postupci lečenja na načelima koja se mogu izvesti iz laboratorijskih studija učenja.</a:t>
            </a:r>
            <a:endParaRPr lang="en-US" dirty="0"/>
          </a:p>
          <a:p>
            <a:r>
              <a:rPr lang="sr-Latn-RS" dirty="0"/>
              <a:t>Bihevioralna terapija</a:t>
            </a:r>
            <a:endParaRPr lang="en-US" dirty="0"/>
          </a:p>
          <a:p>
            <a:r>
              <a:rPr lang="sr-Latn-RS" dirty="0"/>
              <a:t>Usmerena na otklanjanje simptoma</a:t>
            </a:r>
            <a:endParaRPr lang="en-US" dirty="0"/>
          </a:p>
          <a:p>
            <a:r>
              <a:rPr lang="sr-Latn-RS" dirty="0"/>
              <a:t>Sistematska desenzitizacija (slučaj malog Pitera)</a:t>
            </a:r>
            <a:endParaRPr lang="en-US" dirty="0"/>
          </a:p>
          <a:p>
            <a:r>
              <a:rPr lang="sr-Latn-RS" dirty="0"/>
              <a:t>Preplavljivanje </a:t>
            </a:r>
            <a:endParaRPr lang="en-US" dirty="0"/>
          </a:p>
          <a:p>
            <a:r>
              <a:rPr lang="sr-Latn-RS" dirty="0"/>
              <a:t>Averzivna terapija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1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Operantno učenje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Torndajkov eksperiment sa mačkama (učenje putem pokušaja i pogreški)</a:t>
            </a:r>
            <a:endParaRPr lang="en-US" dirty="0"/>
          </a:p>
          <a:p>
            <a:r>
              <a:rPr lang="sr-Latn-RS" dirty="0"/>
              <a:t>Skinerova analiza </a:t>
            </a:r>
            <a:r>
              <a:rPr lang="sr-Latn-RS" b="1" dirty="0"/>
              <a:t>operantnog učenja</a:t>
            </a:r>
            <a:endParaRPr lang="en-US" b="1" dirty="0"/>
          </a:p>
          <a:p>
            <a:r>
              <a:rPr lang="sr-Latn-RS" dirty="0"/>
              <a:t>Operant – spontano nastali odgovor koji dovodi do određene posledice u sredini. Vremenom dolazi do pojačanog tempa pritiskanja poluge.</a:t>
            </a:r>
            <a:endParaRPr lang="en-US" dirty="0"/>
          </a:p>
          <a:p>
            <a:r>
              <a:rPr lang="sr-Latn-RS" dirty="0"/>
              <a:t>Učvršćivanje nije rezultat razumevanja i ne objašnjava se sposobnostima predviđanja i zamišljanja posledica, nego se shvata sasvim deskriptivno: operant koji je praćen potkrepljenjem (hranom u ovom slučaju) povećava verovatnoću ponovnog javljanja i tako se ustaljuje u bihejvioralnom repertoaru životinje.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Operantno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Skinerova istraživanja </a:t>
            </a:r>
            <a:r>
              <a:rPr lang="sr-Latn-RS" dirty="0">
                <a:hlinkClick r:id="rId2"/>
              </a:rPr>
              <a:t>https://</a:t>
            </a:r>
            <a:r>
              <a:rPr lang="sr-Latn-RS" dirty="0" smtClean="0">
                <a:hlinkClick r:id="rId2"/>
              </a:rPr>
              <a:t>www.youtube.com/watch?v=NeK8GNLylkc</a:t>
            </a:r>
            <a:endParaRPr lang="sr-Latn-RS" dirty="0" smtClean="0"/>
          </a:p>
          <a:p>
            <a:r>
              <a:rPr lang="sr-Latn-RS" b="1" dirty="0"/>
              <a:t>Pozitivno potkrepljenje</a:t>
            </a:r>
            <a:r>
              <a:rPr lang="sr-Latn-RS" dirty="0"/>
              <a:t> operant se utvrđuje nečim što ima svojstva pozitivne draži ili ishoda</a:t>
            </a:r>
            <a:endParaRPr lang="en-US" dirty="0"/>
          </a:p>
          <a:p>
            <a:r>
              <a:rPr lang="sr-Latn-RS" b="1" dirty="0"/>
              <a:t>Negativno potkrepljenje</a:t>
            </a:r>
            <a:r>
              <a:rPr lang="sr-Latn-RS" dirty="0"/>
              <a:t> uklanjanje neke negativne averzivne draži</a:t>
            </a:r>
            <a:endParaRPr lang="en-US" dirty="0"/>
          </a:p>
          <a:p>
            <a:r>
              <a:rPr lang="sr-Latn-RS" b="1" dirty="0"/>
              <a:t>Kažnjavanje</a:t>
            </a:r>
            <a:endParaRPr lang="en-US" dirty="0"/>
          </a:p>
          <a:p>
            <a:r>
              <a:rPr lang="sr-Latn-RS" dirty="0"/>
              <a:t>Prethodno navedeno negativno potkrepljenje treba razlikovati od kazne.</a:t>
            </a:r>
            <a:endParaRPr lang="en-US" dirty="0"/>
          </a:p>
          <a:p>
            <a:r>
              <a:rPr lang="sr-Latn-RS" dirty="0"/>
              <a:t>Kazna je averzivna draž koja dovodi do eliminacije ili supresije nekog ponašanja tj. do slabljenja operanta.</a:t>
            </a:r>
            <a:endParaRPr lang="en-US" dirty="0"/>
          </a:p>
          <a:p>
            <a:r>
              <a:rPr lang="sr-Latn-RS" dirty="0"/>
              <a:t>Dve vrste kazni: Jedna je izlaganje neke neprijatne draži, a druga u povlačenju i uskraćivanju prijatnih draži.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argumenti </a:t>
            </a:r>
            <a:r>
              <a:rPr lang="sr-Latn-RS" dirty="0"/>
              <a:t>protiv kažnjavanja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r-Latn-RS" dirty="0"/>
              <a:t>Osoba odustaje od ponašanja koje se kažnjava samo privremeno, dok je prisutan onaj koji kažnjava. Drugim rečima, kažnjavanje ne obezbeđuje samokontrolu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Kazna, posebno fizička, izaziva negativna emocionalna stanja koja se klasičnim uslovljavanjem mogu vezati za osobu koja kažnjava i dovesti do njenog izbegavanja.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 onim slučajevima kada kazna ima efekat može doći do njene generalizacije na slična ponašanja.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Samo po sebi kažnjavanje predstavlja agresivan akt. Pojedinac uči da se agresijom može efikasno uticati na ponašanje drugih ljudi.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Učenje uviđanjem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Kritika na Torndajkovo istraživanje rešavanja problema.</a:t>
            </a:r>
            <a:endParaRPr lang="en-US" dirty="0"/>
          </a:p>
          <a:p>
            <a:r>
              <a:rPr lang="sr-Latn-RS" dirty="0"/>
              <a:t>Kelerova istraživanja na Tenerifima 1917.</a:t>
            </a:r>
            <a:endParaRPr lang="en-US" dirty="0"/>
          </a:p>
          <a:p>
            <a:r>
              <a:rPr lang="sr-Latn-RS" dirty="0"/>
              <a:t>Knjiga o inteligenciji čovekolikih majmuna</a:t>
            </a:r>
            <a:endParaRPr lang="en-US" dirty="0"/>
          </a:p>
          <a:p>
            <a:r>
              <a:rPr lang="en-US" dirty="0"/>
              <a:t>https://www.youtube.com/watch?v=6-YWrPzsmEE</a:t>
            </a:r>
          </a:p>
        </p:txBody>
      </p:sp>
    </p:spTree>
    <p:extLst>
      <p:ext uri="{BB962C8B-B14F-4D97-AF65-F5344CB8AC3E}">
        <p14:creationId xmlns:p14="http://schemas.microsoft.com/office/powerpoint/2010/main" val="31347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Učenje uviđanjem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 prvim fazama rešavanja problema životinja teži da dođe do cilja najkraćim putem</a:t>
            </a:r>
            <a:endParaRPr lang="en-US" dirty="0"/>
          </a:p>
          <a:p>
            <a:pPr marL="342900" lvl="0" indent="-342900" algn="just">
              <a:buFont typeface="+mj-lt"/>
              <a:buAutoNum type="arabicPeriod"/>
            </a:pPr>
            <a:r>
              <a:rPr lang="sr-Latn-RS" dirty="0"/>
              <a:t>Kada u tome ne uspe u životinji raste napetost. Nivo napetosti zavisi od jačine potrebe i uočljivosti cilja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Napetost vodi životinju da nešto uradi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 ponašanju životinja razlikuje „dobre“ i „loše“ greške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Napetost se smanjuje kada dođe do iznenadne reorganizacije, tj. uočavanja novog potpuno funkcionalnog sredstva da se dosegne do cilja. Momenat uvida.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Ako se životinja nađe u istoj situaciji nema ponavljanja prethodnih neuspešnjih pokreta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Kada je jednom ostvarila uvid, životinja je u stanju da primeni isti princip rešavanja i onda kada joj konkrento sredstvno nije na raspolaganju.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7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Pojam i vrste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Najveći broj savremenih definicija učenja ističe da učenjem čovek ili životinja ostvaruju </a:t>
            </a:r>
            <a:r>
              <a:rPr lang="sr-Latn-RS" b="1" dirty="0"/>
              <a:t>trajnu</a:t>
            </a:r>
            <a:r>
              <a:rPr lang="sr-Latn-RS" dirty="0"/>
              <a:t> ili </a:t>
            </a:r>
            <a:r>
              <a:rPr lang="sr-Latn-RS" b="1" dirty="0"/>
              <a:t>relativno trajnu</a:t>
            </a:r>
            <a:r>
              <a:rPr lang="sr-Latn-RS" dirty="0"/>
              <a:t> promenu u ponašanju koja je rezultat </a:t>
            </a:r>
            <a:r>
              <a:rPr lang="sr-Latn-RS" b="1" dirty="0"/>
              <a:t>prethodne </a:t>
            </a:r>
            <a:r>
              <a:rPr lang="sr-Latn-RS" b="1" dirty="0" smtClean="0"/>
              <a:t>aktivnosti.</a:t>
            </a:r>
          </a:p>
          <a:p>
            <a:r>
              <a:rPr lang="sr-Latn-RS" dirty="0" smtClean="0"/>
              <a:t>Zbog čega je naglasak na </a:t>
            </a:r>
            <a:r>
              <a:rPr lang="sr-Latn-RS" b="1" dirty="0" smtClean="0"/>
              <a:t>trajnim</a:t>
            </a:r>
            <a:r>
              <a:rPr lang="sr-Latn-RS" dirty="0" smtClean="0"/>
              <a:t> ili </a:t>
            </a:r>
            <a:r>
              <a:rPr lang="sr-Latn-RS" b="1" dirty="0" smtClean="0"/>
              <a:t>realtivno trajnim </a:t>
            </a:r>
            <a:r>
              <a:rPr lang="sr-Latn-RS" dirty="0" smtClean="0"/>
              <a:t>promenama u ponašanju?</a:t>
            </a:r>
          </a:p>
          <a:p>
            <a:r>
              <a:rPr lang="sr-Latn-RS" dirty="0" smtClean="0"/>
              <a:t>Zbog čega kažemo da je učenje rezultat </a:t>
            </a:r>
            <a:r>
              <a:rPr lang="sr-Latn-RS" b="1" dirty="0" smtClean="0"/>
              <a:t>prethodnog iskustva/aktivnosti</a:t>
            </a:r>
            <a:r>
              <a:rPr lang="sr-Latn-RS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Učenje po modelu (učenje ugledanjem)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Kritika upućena Skineru zbog insistiranja na spoljašnjim determinantama ponašanja i zanemarivanja kognitivnih procesa.</a:t>
            </a:r>
            <a:endParaRPr lang="en-US" dirty="0"/>
          </a:p>
          <a:p>
            <a:r>
              <a:rPr lang="sr-Latn-RS" dirty="0"/>
              <a:t>Čovekova uverenja i načini razumevanja sveta, njegovo ponašanje i sredinski uticaji su u međusobnom sadejstvu.</a:t>
            </a:r>
            <a:endParaRPr lang="en-US" dirty="0"/>
          </a:p>
          <a:p>
            <a:r>
              <a:rPr lang="sr-Latn-RS" dirty="0"/>
              <a:t>Bandurin eksperimenti sa Bobo </a:t>
            </a:r>
            <a:r>
              <a:rPr lang="sr-Latn-RS" dirty="0" smtClean="0"/>
              <a:t>lutkom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Eksperiment sa bobo lutkom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645" y="2246540"/>
            <a:ext cx="3468875" cy="3101975"/>
          </a:xfrm>
        </p:spPr>
      </p:pic>
      <p:sp>
        <p:nvSpPr>
          <p:cNvPr id="6" name="TextBox 5"/>
          <p:cNvSpPr txBox="1"/>
          <p:nvPr/>
        </p:nvSpPr>
        <p:spPr>
          <a:xfrm>
            <a:off x="522514" y="2855167"/>
            <a:ext cx="4861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https://www.youtube.com/watch?v=zerCK0lRjp8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3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Pojam i vrste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1965. Robert Ganje pravi klasifikaciju (taksonomiju) različitih oblika učenja na osnovu složenosti psih. procesa koji im leže u osnovi.</a:t>
            </a:r>
            <a:endParaRPr lang="en-US" dirty="0"/>
          </a:p>
          <a:p>
            <a:r>
              <a:rPr lang="sr-Latn-RS" dirty="0"/>
              <a:t>Najprostiji oblici učenja sadrže učenje različitih obrazaca </a:t>
            </a:r>
            <a:r>
              <a:rPr lang="sr-Latn-RS" dirty="0" smtClean="0"/>
              <a:t>ponašanja </a:t>
            </a:r>
            <a:r>
              <a:rPr lang="sr-Latn-RS" dirty="0"/>
              <a:t>i navika, dok se najviši oblici učenja odnose na usvajanje apstraktnijih znanja. </a:t>
            </a:r>
            <a:endParaRPr lang="sr-Latn-RS" dirty="0" smtClean="0"/>
          </a:p>
          <a:p>
            <a:r>
              <a:rPr lang="sr-Latn-RS" dirty="0"/>
              <a:t>Svaki viši oblik učenja zasniva se na </a:t>
            </a:r>
            <a:r>
              <a:rPr lang="sr-Latn-RS" dirty="0" smtClean="0"/>
              <a:t>nižim.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Pojam i vrste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Prema ovom autoru postoji osam oblika učenja: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Učenje signala (klasično uslovljavanje)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S-R (Stimulus-reakcija/operantno učenje)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Lančanje (chaining) povezivanje naučenih reakcija u sekvence (npr. vožnja bicikla)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Učenje verbalnih asocijacija (usvajanje govora)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Učenje razlika (sposobnost da se daju različiti odgovori na slične draži) p se izgovara drugačije u latiničnom tekstu od istok znaka u ćiriličnom tekstu)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Učenje pojmova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Učenje pravila (obuhvata učenje opštih pravila i procedura)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sr-Latn-RS" dirty="0"/>
              <a:t>Rešavanje problema (najviši oblik učenja)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Pojam i vrste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Tradicionalno </a:t>
            </a:r>
            <a:r>
              <a:rPr lang="sr-Latn-RS" dirty="0" smtClean="0"/>
              <a:t>većina psihologa je </a:t>
            </a:r>
            <a:r>
              <a:rPr lang="sr-Latn-RS" dirty="0"/>
              <a:t>intezivnije proučavala niže oblike učenja kao što su klasično uslovljavanje i operantno učenje dok su viši oblici učenja bili zapostavljeni</a:t>
            </a:r>
            <a:r>
              <a:rPr lang="sr-Latn-RS" dirty="0" smtClean="0"/>
              <a:t>.</a:t>
            </a:r>
          </a:p>
          <a:p>
            <a:r>
              <a:rPr lang="sr-Latn-RS" dirty="0"/>
              <a:t>Dominacija bihejviorističke paradigme u psihologiji </a:t>
            </a:r>
            <a:endParaRPr lang="en-US" dirty="0"/>
          </a:p>
          <a:p>
            <a:r>
              <a:rPr lang="sr-Latn-RS" dirty="0" smtClean="0"/>
              <a:t>Mehanicizam, atomizam, biološki redukcionizam.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Klasično uslovljavanje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Istraživanje klasičnog uslovljavanja pokrenuo je ruski fiziolog Ivan Petrovič Pavlov (1849-1936).</a:t>
            </a:r>
            <a:endParaRPr lang="en-US" dirty="0"/>
          </a:p>
          <a:p>
            <a:r>
              <a:rPr lang="sr-Latn-RS" dirty="0"/>
              <a:t>Šta je primetio I</a:t>
            </a:r>
            <a:r>
              <a:rPr lang="sr-Latn-RS" dirty="0" smtClean="0"/>
              <a:t>. P. Pavlov</a:t>
            </a:r>
            <a:r>
              <a:rPr lang="sr-Latn-RS" dirty="0"/>
              <a:t>?</a:t>
            </a:r>
            <a:endParaRPr lang="en-US" dirty="0"/>
          </a:p>
          <a:p>
            <a:r>
              <a:rPr lang="sr-Latn-RS" dirty="0"/>
              <a:t>Jedinka (osoba) postaje sposobna da reaguje na signale iz okoline koji prethode biološki značajnim događajima.</a:t>
            </a:r>
            <a:endParaRPr lang="en-US" dirty="0"/>
          </a:p>
          <a:p>
            <a:r>
              <a:rPr lang="sr-Latn-R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Klasično uslovljavanje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605" y="2286000"/>
            <a:ext cx="6512766" cy="4049485"/>
          </a:xfrm>
        </p:spPr>
      </p:pic>
    </p:spTree>
    <p:extLst>
      <p:ext uri="{BB962C8B-B14F-4D97-AF65-F5344CB8AC3E}">
        <p14:creationId xmlns:p14="http://schemas.microsoft.com/office/powerpoint/2010/main" val="31650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Osnovne pojave u klasičnom uslovljavanju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Bezuslovni refleks je reakcija jedinke na neki prirodni podražaj i do nje dolazi na osnovu biološki utvrđenih puteva u nervnom sistemu životinje.</a:t>
            </a:r>
            <a:endParaRPr lang="en-US" dirty="0"/>
          </a:p>
          <a:p>
            <a:r>
              <a:rPr lang="sr-Latn-RS" dirty="0"/>
              <a:t>Spoj </a:t>
            </a:r>
            <a:r>
              <a:rPr lang="sr-Latn-RS" i="1" dirty="0"/>
              <a:t>neutralne </a:t>
            </a:r>
            <a:r>
              <a:rPr lang="sr-Latn-RS" dirty="0"/>
              <a:t>(svetlo/zvuk)</a:t>
            </a:r>
            <a:r>
              <a:rPr lang="sr-Latn-RS" i="1" dirty="0"/>
              <a:t> </a:t>
            </a:r>
            <a:r>
              <a:rPr lang="sr-Latn-RS" dirty="0"/>
              <a:t>i </a:t>
            </a:r>
            <a:r>
              <a:rPr lang="sr-Latn-RS" i="1" dirty="0"/>
              <a:t>bezulsovne draži</a:t>
            </a:r>
            <a:r>
              <a:rPr lang="sr-Latn-RS" dirty="0"/>
              <a:t> (mesni narezak) dovodi do toga da neutralan stimulus postaje uslovni, a salivacija koja se javlja na prethodno neutralnu draž postaje </a:t>
            </a:r>
            <a:r>
              <a:rPr lang="sr-Latn-RS" i="1" dirty="0"/>
              <a:t>uslovni refleks</a:t>
            </a:r>
            <a:r>
              <a:rPr lang="sr-Latn-RS" dirty="0"/>
              <a:t> odnosno </a:t>
            </a:r>
            <a:r>
              <a:rPr lang="sr-Latn-RS" i="1" dirty="0"/>
              <a:t>uslovna </a:t>
            </a:r>
            <a:r>
              <a:rPr lang="sr-Latn-RS" i="1" dirty="0" smtClean="0"/>
              <a:t>reakcija.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Osnovne pojave u klasičnom uslovljavanju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b="1" dirty="0" smtClean="0"/>
              <a:t>Generalizacija</a:t>
            </a:r>
          </a:p>
          <a:p>
            <a:r>
              <a:rPr lang="sr-Latn-RS" dirty="0"/>
              <a:t>Ako je uslovni stimulus </a:t>
            </a:r>
            <a:r>
              <a:rPr lang="sr-Latn-RS" dirty="0" smtClean="0"/>
              <a:t>zvuk </a:t>
            </a:r>
            <a:r>
              <a:rPr lang="sr-Latn-RS" dirty="0"/>
              <a:t>od 1000 Hz, nastaje generalizacija i na više i niže tonove</a:t>
            </a:r>
            <a:r>
              <a:rPr lang="sr-Latn-RS" dirty="0" smtClean="0"/>
              <a:t>.</a:t>
            </a:r>
          </a:p>
          <a:p>
            <a:r>
              <a:rPr lang="sr-Latn-RS" b="1" dirty="0"/>
              <a:t>Semantička generalizacija – </a:t>
            </a:r>
            <a:r>
              <a:rPr lang="sr-Latn-RS" dirty="0"/>
              <a:t>Kod verbalnog uslovljavanja reč je uslovna draž. Umesto zvuka zvona ispitaniku se kaže „zvono.“ Primećuje se da je samo izgovaranjem reči izazvana izvesna količina salivacije. Zvono je signal za hranu, a reč „zvono“ je „signal signala</a:t>
            </a:r>
            <a:r>
              <a:rPr lang="sr-Latn-RS" dirty="0" smtClean="0"/>
              <a:t>.“</a:t>
            </a:r>
          </a:p>
          <a:p>
            <a:r>
              <a:rPr lang="sr-Latn-RS" dirty="0" smtClean="0"/>
              <a:t>Mačka/tačka; mačka/ris.</a:t>
            </a:r>
          </a:p>
          <a:p>
            <a:r>
              <a:rPr lang="sr-Latn-RS" dirty="0"/>
              <a:t>Maksimum </a:t>
            </a:r>
            <a:r>
              <a:rPr lang="sr-Latn-RS" b="1" dirty="0"/>
              <a:t>adaptacije</a:t>
            </a:r>
            <a:r>
              <a:rPr lang="sr-Latn-RS" dirty="0"/>
              <a:t> organizam postiže ako su njegove naučene reakcije diferencirane, tj. ako su usklađene sa značajem različitih signala iz spoljašnje sredine.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10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103</TotalTime>
  <Words>1077</Words>
  <Application>Microsoft Office PowerPoint</Application>
  <PresentationFormat>Widescreen</PresentationFormat>
  <Paragraphs>108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Gill Sans MT</vt:lpstr>
      <vt:lpstr>Parcel</vt:lpstr>
      <vt:lpstr>Učenje</vt:lpstr>
      <vt:lpstr>Pojam i vrste učenja</vt:lpstr>
      <vt:lpstr>Pojam i vrste učenja</vt:lpstr>
      <vt:lpstr>Pojam i vrste učenja</vt:lpstr>
      <vt:lpstr>Pojam i vrste učenja</vt:lpstr>
      <vt:lpstr>Klasično uslovljavanje</vt:lpstr>
      <vt:lpstr>Klasično uslovljavanje</vt:lpstr>
      <vt:lpstr>Osnovne pojave u klasičnom uslovljavanju  </vt:lpstr>
      <vt:lpstr>Osnovne pojave u klasičnom uslovljavanju</vt:lpstr>
      <vt:lpstr>Osnovne pojave u klasičnom uslovljavanju</vt:lpstr>
      <vt:lpstr>Osnovne pojave u klasičnom uslovljavanju</vt:lpstr>
      <vt:lpstr>Oblici uslovljavanja</vt:lpstr>
      <vt:lpstr>Emocionalno uslovljavanje</vt:lpstr>
      <vt:lpstr>Klasično uslovljavanje u terapiji mentalnih poremećaja</vt:lpstr>
      <vt:lpstr>Operantno učenje </vt:lpstr>
      <vt:lpstr>Operantno učenje</vt:lpstr>
      <vt:lpstr>argumenti protiv kažnjavanja </vt:lpstr>
      <vt:lpstr>Učenje uviđanjem </vt:lpstr>
      <vt:lpstr>Učenje uviđanjem</vt:lpstr>
      <vt:lpstr>Učenje po modelu (učenje ugledanjem)</vt:lpstr>
      <vt:lpstr>Eksperiment sa bobo lutkom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</dc:title>
  <dc:creator>PC</dc:creator>
  <cp:lastModifiedBy>PC</cp:lastModifiedBy>
  <cp:revision>13</cp:revision>
  <dcterms:created xsi:type="dcterms:W3CDTF">2024-11-21T10:26:41Z</dcterms:created>
  <dcterms:modified xsi:type="dcterms:W3CDTF">2024-11-29T13:35:01Z</dcterms:modified>
</cp:coreProperties>
</file>