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74" autoAdjust="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1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5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0E294EA-D509-46CC-9AAD-0A1E0EAD07B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E5CC5D5E-821A-4AA5-856D-78368A0C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EVB6kW9p6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Opažanje (percepcija)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Pripremio: Nemanja Nikolić, master kliničke psihologije</a:t>
            </a:r>
          </a:p>
          <a:p>
            <a:r>
              <a:rPr lang="sr-Latn-RS" dirty="0" smtClean="0"/>
              <a:t>Email:psiholognemanjanikolic@gmail.com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Osetljivost na ukus (gustativna osetljivost)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3" y="2332652"/>
            <a:ext cx="7147249" cy="3004457"/>
          </a:xfrm>
        </p:spPr>
      </p:pic>
      <p:sp>
        <p:nvSpPr>
          <p:cNvPr id="5" name="TextBox 4"/>
          <p:cNvSpPr txBox="1"/>
          <p:nvPr/>
        </p:nvSpPr>
        <p:spPr>
          <a:xfrm>
            <a:off x="298579" y="3135086"/>
            <a:ext cx="4488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Četiri osnovna kvaliteta oseta ukusa – gorko, slano, kiselo i slatko. </a:t>
            </a:r>
            <a:endParaRPr lang="en-US" dirty="0"/>
          </a:p>
          <a:p>
            <a:r>
              <a:rPr lang="sr-Latn-RS" dirty="0"/>
              <a:t>Na korenu jezika najbolje se oseća gorko</a:t>
            </a:r>
            <a:endParaRPr lang="en-US" dirty="0"/>
          </a:p>
          <a:p>
            <a:r>
              <a:rPr lang="sr-Latn-RS" dirty="0"/>
              <a:t>Na prednjem rubu jezika za slano, a na zadnjim rubovima za kiselo</a:t>
            </a:r>
            <a:endParaRPr lang="en-US" dirty="0"/>
          </a:p>
          <a:p>
            <a:r>
              <a:rPr lang="sr-Latn-RS" dirty="0"/>
              <a:t>Vrhom jezika se dobro doživljavaju i slatki ukusi.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Osetljivost na ukus (gustativna osetljivost)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„Umami</a:t>
            </a:r>
            <a:r>
              <a:rPr lang="sr-Latn-RS" dirty="0" smtClean="0"/>
              <a:t>“ – Natrijum glutamat </a:t>
            </a:r>
            <a:endParaRPr lang="en-US" dirty="0"/>
          </a:p>
          <a:p>
            <a:r>
              <a:rPr lang="sr-Latn-RS" dirty="0"/>
              <a:t>Gustativne senzacije se u normalnim uslovima javljaju udružene sa olfaktornim, termičkim i mehaničkim senzacijama iz sluzokože usta i to daje bogati doživljaj različitih ukusa.</a:t>
            </a:r>
            <a:endParaRPr lang="en-US" dirty="0"/>
          </a:p>
          <a:p>
            <a:r>
              <a:rPr lang="sr-Latn-RS" dirty="0" smtClean="0"/>
              <a:t>Svrsishodnost čula ukusa (evolutivni značaj)</a:t>
            </a:r>
            <a:endParaRPr lang="en-US" dirty="0"/>
          </a:p>
          <a:p>
            <a:r>
              <a:rPr lang="sr-Latn-RS" dirty="0"/>
              <a:t>Preferencija za neki ukus rezultat je delovanja i mehanizama u CNS (klasično uslovljavanje)</a:t>
            </a:r>
            <a:endParaRPr lang="en-US" dirty="0"/>
          </a:p>
          <a:p>
            <a:r>
              <a:rPr lang="sr-Latn-RS" dirty="0"/>
              <a:t>Najintezivnija je adaptacija za slatko.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0" y="1346804"/>
            <a:ext cx="5942776" cy="5459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sr-Latn-RS" b="1" dirty="0"/>
              <a:t>Osetljivost za miris (olfaktorna osetljivost)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2121408"/>
            <a:ext cx="5691673" cy="4050792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Čulo mirisa je drugo hemijsko čulo. Receptori ovog čula su smešteni u mirisnom (olfaktornom) epitelu u vrhu nosne šupljine. Površina tog epitela kod čoveka je vrlo mala i iznosi 250 mm</a:t>
            </a:r>
            <a:r>
              <a:rPr lang="sr-Latn-RS" baseline="30000" dirty="0"/>
              <a:t>2</a:t>
            </a:r>
            <a:r>
              <a:rPr lang="sr-Latn-RS" dirty="0"/>
              <a:t>.</a:t>
            </a:r>
            <a:endParaRPr lang="en-US" dirty="0"/>
          </a:p>
          <a:p>
            <a:r>
              <a:rPr lang="sr-Latn-RS" dirty="0"/>
              <a:t>Mirisna područja mozga su među evolutivno najstarijim strukturama i većina drugih delova mozga se formirala oko ovih olfaktornih začetaka.</a:t>
            </a:r>
            <a:endParaRPr lang="en-US" dirty="0"/>
          </a:p>
          <a:p>
            <a:r>
              <a:rPr lang="sr-Latn-RS" dirty="0"/>
              <a:t>Deo mozga koji je služio za analizu olfaktornih informacija evoluirao je u moždane strukture koje kod ljudi učestvuju u kontroli emocija i drugih aspekata ponašanja.</a:t>
            </a:r>
            <a:endParaRPr lang="en-US" dirty="0"/>
          </a:p>
          <a:p>
            <a:r>
              <a:rPr lang="sr-Latn-RS" dirty="0" smtClean="0"/>
              <a:t>Limbički 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Osetljivost za miris (olfaktorna osetljivost)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Izuzetna osetljivost ovog čula</a:t>
            </a:r>
            <a:endParaRPr lang="en-US" dirty="0"/>
          </a:p>
          <a:p>
            <a:r>
              <a:rPr lang="sr-Latn-RS" dirty="0"/>
              <a:t>Heningova prizma mirisa iz 1916 godine identifikuje šest osnovnih mirisnih kvaliteta – začinski, cvetni, voćni, smolasti, zagoreli, truležni.</a:t>
            </a:r>
            <a:endParaRPr lang="en-US" dirty="0"/>
          </a:p>
          <a:p>
            <a:r>
              <a:rPr lang="sr-Latn-RS" dirty="0"/>
              <a:t>Novija istraživanja pokazuju da kod čoveka nije izgubljena veza prirodnih telesnih mirisa sa seksualnim funkcionisanjem i javljanjem seksualne zainteresovanosti.</a:t>
            </a:r>
            <a:endParaRPr lang="en-US" dirty="0"/>
          </a:p>
          <a:p>
            <a:r>
              <a:rPr lang="sr-Latn-RS" dirty="0"/>
              <a:t>Mirisi se jako dobro pamte. Bebe stare samo šest dana u stanju su da razlikuju mirise svojih majki.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Slušna (auditivna)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Oseti zvuka zavisi od promena vazdušnog pritiska na bubnu opnu. Uloga bubne opne koja se nalazi na kraju slušnog kanala sastoji se u prenošenju pomeranja vazduha izazvanog izvorom zvučnog talasa</a:t>
            </a:r>
            <a:r>
              <a:rPr lang="sr-Latn-RS" dirty="0" smtClean="0"/>
              <a:t>.</a:t>
            </a:r>
          </a:p>
          <a:p>
            <a:r>
              <a:rPr lang="sr-Latn-RS" dirty="0"/>
              <a:t>Fine vibracije bubne opne se prenose na tri koščice srednjeh uha na unutrašnje uho. Između srednjeg i unutrašnjeg uha se nalazi ovalni otvor sa membranom. Unutrašnje uho (puž) bazalna membrana koja nosi 2500 receptora sa trepljama sposobnim da reaguju na talasanje tečnosti</a:t>
            </a:r>
            <a:r>
              <a:rPr lang="sr-Latn-RS" dirty="0" smtClean="0"/>
              <a:t>.</a:t>
            </a:r>
          </a:p>
          <a:p>
            <a:r>
              <a:rPr lang="sr-Latn-RS" dirty="0"/>
              <a:t>Od tih trepljastih receptora preko akustičkog nerva signali se upućuju dalje ka određenim oblastima kore velikog mozga.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Slušna (auditivna) osetljivost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49" y="1654369"/>
            <a:ext cx="8027051" cy="4051300"/>
          </a:xfrm>
        </p:spPr>
      </p:pic>
    </p:spTree>
    <p:extLst>
      <p:ext uri="{BB962C8B-B14F-4D97-AF65-F5344CB8AC3E}">
        <p14:creationId xmlns:p14="http://schemas.microsoft.com/office/powerpoint/2010/main" val="3015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Slušna (auditivna)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Naš auditivni sistem primećuje </a:t>
            </a:r>
            <a:r>
              <a:rPr lang="sr-Latn-RS" b="1" dirty="0"/>
              <a:t>visinu </a:t>
            </a:r>
            <a:r>
              <a:rPr lang="sr-Latn-RS" dirty="0"/>
              <a:t>i </a:t>
            </a:r>
            <a:r>
              <a:rPr lang="sr-Latn-RS" b="1" dirty="0"/>
              <a:t>jačinu </a:t>
            </a:r>
            <a:r>
              <a:rPr lang="sr-Latn-RS" dirty="0"/>
              <a:t>(glasnost) zvuka. Treća odlika je </a:t>
            </a:r>
            <a:r>
              <a:rPr lang="sr-Latn-RS" b="1" dirty="0"/>
              <a:t>boja zvuka</a:t>
            </a:r>
            <a:r>
              <a:rPr lang="sr-Latn-RS" dirty="0"/>
              <a:t>.</a:t>
            </a:r>
            <a:endParaRPr lang="en-US" dirty="0"/>
          </a:p>
          <a:p>
            <a:r>
              <a:rPr lang="sr-Latn-RS" dirty="0"/>
              <a:t>Visina zvuka zavisi od frekvencije zvučnih talasa.</a:t>
            </a:r>
            <a:endParaRPr lang="en-US" dirty="0"/>
          </a:p>
          <a:p>
            <a:r>
              <a:rPr lang="sr-Latn-RS" dirty="0"/>
              <a:t>Niske tonove izazivaju male frekvencije, a visoke tonove izazivaju velike frekvencije.</a:t>
            </a:r>
            <a:endParaRPr lang="en-US" dirty="0"/>
          </a:p>
          <a:p>
            <a:r>
              <a:rPr lang="sr-Latn-RS" dirty="0"/>
              <a:t>Na doživljaj visine tona utiče i tzv. Doplerov efekat – približavanje ili udaljavanje od zvučnog izvora nastaje promena u doživljaju visine tona.</a:t>
            </a:r>
            <a:endParaRPr lang="en-US" dirty="0"/>
          </a:p>
          <a:p>
            <a:r>
              <a:rPr lang="sr-Latn-RS" dirty="0"/>
              <a:t>Približavanjem – viši</a:t>
            </a:r>
            <a:endParaRPr lang="en-US" dirty="0"/>
          </a:p>
          <a:p>
            <a:r>
              <a:rPr lang="sr-Latn-RS" dirty="0"/>
              <a:t>Udaljavanjem – niži</a:t>
            </a:r>
            <a:endParaRPr lang="en-US" dirty="0"/>
          </a:p>
          <a:p>
            <a:r>
              <a:rPr lang="sr-Latn-RS" dirty="0"/>
              <a:t>Jačina ili glasnost tona u prvom redu zaivsi od amplitude zvučnog talasa, ali i frekvencija ima određenu ulogu u formiranju jačine ton.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Slušna (auditivna)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Boja zvuka zavisi od mešavine zvučnih talasa.</a:t>
            </a:r>
            <a:endParaRPr lang="en-US" dirty="0"/>
          </a:p>
          <a:p>
            <a:r>
              <a:rPr lang="sr-Latn-RS" dirty="0"/>
              <a:t>Čovek može da registruje zvuke od 20 Hz do 20.000 Hz</a:t>
            </a:r>
            <a:endParaRPr lang="en-US" dirty="0"/>
          </a:p>
          <a:p>
            <a:r>
              <a:rPr lang="sr-Latn-RS" dirty="0"/>
              <a:t>Pas i delfin čuju tonove do 80.000 Hz i do 100.000 Hz</a:t>
            </a:r>
            <a:endParaRPr lang="en-US" dirty="0"/>
          </a:p>
          <a:p>
            <a:r>
              <a:rPr lang="sr-Latn-RS" dirty="0"/>
              <a:t>Ljudsko uho je najosetljivije na tonove između 500 i 4000 Hz</a:t>
            </a:r>
            <a:endParaRPr lang="en-US" dirty="0"/>
          </a:p>
          <a:p>
            <a:r>
              <a:rPr lang="sr-Latn-RS" dirty="0"/>
              <a:t>Sa starenjem opažanje najviših frekvencija slab i postaje moguće samo kada je zvuk jak.</a:t>
            </a:r>
            <a:endParaRPr lang="en-US" dirty="0"/>
          </a:p>
          <a:p>
            <a:r>
              <a:rPr lang="sr-Latn-RS" dirty="0"/>
              <a:t>Kod slušanja zvukova koji su preko 130 decibela može da se doživi bol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Slušna (auditivna)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Kako čulo sluha razlikuje visinu tonova?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dirty="0"/>
              <a:t>Herman fon Helmholc – </a:t>
            </a:r>
            <a:r>
              <a:rPr lang="sr-Latn-RS" b="1" dirty="0"/>
              <a:t>Teorija mesta</a:t>
            </a:r>
            <a:r>
              <a:rPr lang="sr-Latn-RS" dirty="0"/>
              <a:t> formulisana početkom XIX veka. Kod visokih frekcencija, najviše trepteri početni deo bazalne membrane, kod srednjih srednji, a kod niskih tonova završni </a:t>
            </a:r>
            <a:r>
              <a:rPr lang="sr-Latn-RS" dirty="0" smtClean="0"/>
              <a:t>deo.</a:t>
            </a:r>
          </a:p>
          <a:p>
            <a:r>
              <a:rPr lang="sr-Latn-RS" dirty="0" smtClean="0">
                <a:solidFill>
                  <a:srgbClr val="FF0000"/>
                </a:solidFill>
              </a:rPr>
              <a:t>Toj </a:t>
            </a:r>
            <a:r>
              <a:rPr lang="sr-Latn-RS" dirty="0">
                <a:solidFill>
                  <a:srgbClr val="FF0000"/>
                </a:solidFill>
              </a:rPr>
              <a:t>teoriji protivreče podaci da tonovi niske i srednje frekvecne izazivaju trepterenje duž cele membrane ili njenog većeg dela</a:t>
            </a:r>
            <a:r>
              <a:rPr lang="sr-Latn-RS" dirty="0" smtClean="0">
                <a:solidFill>
                  <a:srgbClr val="FF0000"/>
                </a:solidFill>
              </a:rPr>
              <a:t>.</a:t>
            </a:r>
          </a:p>
          <a:p>
            <a:r>
              <a:rPr lang="sr-Latn-RS" dirty="0"/>
              <a:t>Suprostavljena teorija je </a:t>
            </a:r>
            <a:r>
              <a:rPr lang="sr-Latn-RS" b="1" dirty="0"/>
              <a:t>teorija </a:t>
            </a:r>
            <a:r>
              <a:rPr lang="sr-Latn-RS" b="1" dirty="0" smtClean="0"/>
              <a:t>frekvencije</a:t>
            </a:r>
          </a:p>
          <a:p>
            <a:r>
              <a:rPr lang="sr-Latn-RS" dirty="0" smtClean="0"/>
              <a:t>Prema </a:t>
            </a:r>
            <a:r>
              <a:rPr lang="sr-Latn-RS" dirty="0"/>
              <a:t>ovoj teoriji receptori na bazalnoj membrani proizvode nervne impulse koji odgovaraju frekvencijama ulaznog tona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Glavni </a:t>
            </a:r>
            <a:r>
              <a:rPr lang="sr-Latn-RS" dirty="0"/>
              <a:t>nedostatak ove teorije je što neuroni, u najboljem slučaju, mogu da proslede najviše 1000 impulsa u sekundi (što bi odgovaralo tonu od 1000Hz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Zato </a:t>
            </a:r>
            <a:r>
              <a:rPr lang="sr-Latn-RS" dirty="0"/>
              <a:t>je ova teorija kasnije dopunjena </a:t>
            </a:r>
            <a:r>
              <a:rPr lang="sr-Latn-RS" b="1" dirty="0"/>
              <a:t>principom plotuna. </a:t>
            </a:r>
            <a:r>
              <a:rPr lang="sr-Latn-RS" dirty="0"/>
              <a:t>Naime, ono što ne može da uradi jedan neuron u stanju je da uradi grupa receptora, koordinisanom aktivnošću. Na taj način grupa receptora, a ne pojedinačni receptor reprodukuju visinu ulaznog tona.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Slušna (auditivna)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Danas se uglavnom smatra da obe teorije važe, teorija mesta za visoke frekvencije, a teorija frekvencije (uz princip plotuna) za auditivne draži niže frekvencije.</a:t>
            </a:r>
            <a:endParaRPr lang="en-US" dirty="0"/>
          </a:p>
          <a:p>
            <a:r>
              <a:rPr lang="sr-Latn-RS" dirty="0"/>
              <a:t>Evolutivni značaj lociranja zvuka</a:t>
            </a:r>
            <a:endParaRPr lang="en-US" dirty="0"/>
          </a:p>
          <a:p>
            <a:r>
              <a:rPr lang="sr-Latn-RS" dirty="0"/>
              <a:t>Lociranje izvora zvuka; Opažanje pravca iz koga dolazi zvuk zavisi od vremenske razlike u dolasku zvuka u dva uha i od razlika u intezitetu zvukova koji dolazi do oba uha.</a:t>
            </a:r>
            <a:endParaRPr lang="en-US" dirty="0"/>
          </a:p>
          <a:p>
            <a:r>
              <a:rPr lang="sr-Latn-RS" dirty="0"/>
              <a:t>Na lokalizaciju izvora zvuka utiču i informacije koje dobijamo čulo vida.</a:t>
            </a:r>
            <a:endParaRPr lang="en-US" dirty="0"/>
          </a:p>
          <a:p>
            <a:r>
              <a:rPr lang="sr-Latn-RS" dirty="0"/>
              <a:t>Kod čula sluha adaptacija je nešto slabija nego kod većine drugih čula.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Opažanje (percepcija)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06082"/>
            <a:ext cx="10018713" cy="3974839"/>
          </a:xfrm>
        </p:spPr>
        <p:txBody>
          <a:bodyPr/>
          <a:lstStyle/>
          <a:p>
            <a:r>
              <a:rPr lang="sr-Latn-RS" dirty="0"/>
              <a:t>Termin </a:t>
            </a:r>
            <a:r>
              <a:rPr lang="sr-Latn-RS" dirty="0" smtClean="0"/>
              <a:t>opažanje </a:t>
            </a:r>
            <a:r>
              <a:rPr lang="sr-Latn-RS" dirty="0"/>
              <a:t>označava niz procesa koji započinju draženjem naših čulnih organa i preko procesa perceptivne organizacije vode do </a:t>
            </a:r>
            <a:r>
              <a:rPr lang="sr-Latn-RS" dirty="0" smtClean="0"/>
              <a:t>identifikacije objekata </a:t>
            </a:r>
            <a:r>
              <a:rPr lang="sr-Latn-RS" dirty="0"/>
              <a:t>odnosno događaja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Oset≠</a:t>
            </a:r>
            <a:r>
              <a:rPr lang="sr-Latn-RS" dirty="0" smtClean="0"/>
              <a:t>Opažaj </a:t>
            </a:r>
            <a:r>
              <a:rPr lang="sr-Latn-RS" dirty="0" smtClean="0"/>
              <a:t>(percept)</a:t>
            </a:r>
          </a:p>
          <a:p>
            <a:r>
              <a:rPr lang="sr-Latn-RS" dirty="0"/>
              <a:t>Zahvaljujući percepciji mi spošaljnji svet ne doživljavamo kao svet izolovanih oseta, već pred sobom </a:t>
            </a:r>
            <a:r>
              <a:rPr lang="sr-Latn-RS" dirty="0" smtClean="0"/>
              <a:t>vidimo</a:t>
            </a:r>
            <a:r>
              <a:rPr lang="sr-Latn-RS" dirty="0"/>
              <a:t> </a:t>
            </a:r>
            <a:r>
              <a:rPr lang="sr-Latn-RS" dirty="0" smtClean="0"/>
              <a:t>organizovane (smisaone)celine.</a:t>
            </a:r>
          </a:p>
          <a:p>
            <a:r>
              <a:rPr lang="sr-Latn-RS" dirty="0" smtClean="0"/>
              <a:t>Opažanje je svojevrsno tumačene prostih čulnih podataka.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Vidna (vizuelna) osetljivost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86204"/>
            <a:ext cx="10058400" cy="4585996"/>
          </a:xfrm>
        </p:spPr>
        <p:txBody>
          <a:bodyPr/>
          <a:lstStyle/>
          <a:p>
            <a:r>
              <a:rPr lang="sr-Latn-RS" dirty="0"/>
              <a:t>Vizuelne informacije predstavljaju najvažnije sredsvo za upoznavanje spoljašnje sredine.</a:t>
            </a:r>
            <a:endParaRPr lang="en-US" dirty="0"/>
          </a:p>
          <a:p>
            <a:r>
              <a:rPr lang="sr-Latn-RS" dirty="0"/>
              <a:t>Adekvatna draž za čulo vida je elektromagnetna energija. Ova energija se opisuje preko talasnih dužina koje se izražavaju u nanometrima. </a:t>
            </a:r>
            <a:endParaRPr lang="en-US" dirty="0"/>
          </a:p>
          <a:p>
            <a:r>
              <a:rPr lang="sr-Latn-RS" dirty="0"/>
              <a:t>Ljudsko oko je osetljivo na talasne dužine do 360 nanometara (plavoljubičasto svetlo) do 680 nanometara (crveno svetlo), što čini samo mali deo ukupnog elektromagnetnog spektra.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4" y="3900196"/>
            <a:ext cx="10058400" cy="29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Vidna (vizuelna)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Mrežnjača ima oko 125 miliona fotoreceptora koji se međusobno razlikuju po obliku. Štapići i čepići.</a:t>
            </a:r>
            <a:endParaRPr lang="en-US" dirty="0"/>
          </a:p>
          <a:p>
            <a:r>
              <a:rPr lang="sr-Latn-RS" dirty="0"/>
              <a:t>Svaka mrežnjača ima na mestu izlaska očnog nerva i krvnih sudova relativno prostranu slepu mrlju (scotoma), područje na kojem nema čulnih receptora.</a:t>
            </a:r>
            <a:endParaRPr lang="en-US" dirty="0"/>
          </a:p>
          <a:p>
            <a:r>
              <a:rPr lang="sr-Latn-RS" dirty="0"/>
              <a:t>Štapići i čepići imaju različitu ulogu u viđenju. Ovi prvi su osetljiviji na osveteljnost, ali ne učestvuju u opažanju boja. Oni daju samo doživljaj svetline („svetljije“ ili „tamnije“). Čepići funkcionišu samo pri relativno jakom osvetljenju; oni su receptori odgovorni za doživljaj boje.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Vidna (vizuelna) osetljivost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0" y="1940767"/>
            <a:ext cx="7481345" cy="4432041"/>
          </a:xfrm>
        </p:spPr>
      </p:pic>
    </p:spTree>
    <p:extLst>
      <p:ext uri="{BB962C8B-B14F-4D97-AF65-F5344CB8AC3E}">
        <p14:creationId xmlns:p14="http://schemas.microsoft.com/office/powerpoint/2010/main" val="2990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Vidna (vizuelna)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Adaptacija na mrak je pojava pojačane vizuelne osetljivosti u toku boravka na neosvetljenom mestu. Zahvaljujući njoj povećava se naša sposobnost da boraveći u tami počnemo da opažamo predmete oko sebe.</a:t>
            </a:r>
            <a:endParaRPr lang="en-US" dirty="0"/>
          </a:p>
          <a:p>
            <a:r>
              <a:rPr lang="sr-Latn-RS" dirty="0"/>
              <a:t>Čepići i štapići se adaptiraju na mrak različitom brzinom.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Opažanje boja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64906"/>
            <a:ext cx="10058400" cy="4707294"/>
          </a:xfrm>
        </p:spPr>
        <p:txBody>
          <a:bodyPr/>
          <a:lstStyle/>
          <a:p>
            <a:r>
              <a:rPr lang="sr-Latn-RS" dirty="0"/>
              <a:t>Naučna analiza viđenja boja započeta je Njutnovim radom o problemima </a:t>
            </a:r>
            <a:r>
              <a:rPr lang="sr-Latn-RS" dirty="0" smtClean="0"/>
              <a:t>optike.</a:t>
            </a:r>
          </a:p>
          <a:p>
            <a:r>
              <a:rPr lang="sr-Latn-RS" dirty="0"/>
              <a:t>Već početkom XIX veka postavljaju se temelji teorija viđenja boja koja će dobiti potvrdu u drugoj polovini XX veka na osnovu savremenih tehnika fizioloških istraživanja.</a:t>
            </a:r>
            <a:endParaRPr lang="en-US" dirty="0"/>
          </a:p>
          <a:p>
            <a:r>
              <a:rPr lang="sr-Latn-RS" dirty="0"/>
              <a:t>Savremena istraživanja potvrdila su pretpostavke do kojih je došao Tomas Jang. Potvrdila su postojanje tri tipa receptora za boje, pa se zato savremeno shvatanje o opažanju boja koje je zasnovano na idejama Janga i fon Helmholca označava kao </a:t>
            </a:r>
            <a:r>
              <a:rPr lang="sr-Latn-RS" dirty="0">
                <a:solidFill>
                  <a:srgbClr val="FF0000"/>
                </a:solidFill>
              </a:rPr>
              <a:t>trih</a:t>
            </a:r>
            <a:r>
              <a:rPr lang="sr-Latn-RS" dirty="0">
                <a:solidFill>
                  <a:srgbClr val="00B050"/>
                </a:solidFill>
              </a:rPr>
              <a:t>roma</a:t>
            </a:r>
            <a:r>
              <a:rPr lang="sr-Latn-RS" dirty="0">
                <a:solidFill>
                  <a:srgbClr val="00B0F0"/>
                </a:solidFill>
              </a:rPr>
              <a:t>tska</a:t>
            </a:r>
            <a:r>
              <a:rPr lang="sr-Latn-RS" dirty="0"/>
              <a:t> </a:t>
            </a:r>
            <a:r>
              <a:rPr lang="sr-Latn-RS" dirty="0" smtClean="0"/>
              <a:t>teorija.</a:t>
            </a:r>
          </a:p>
          <a:p>
            <a:r>
              <a:rPr lang="sr-Latn-RS" dirty="0"/>
              <a:t>Tri tipa čepića koji se razlikuju po fotopigmentima apsorbuju svetlosne talase. Jedna vrsta čepića je maksimalno pobućena ako do njih dolaze kraći (plavičasti) talasi, drugi maksimalno reaguju na srednje (zelenkaste), a treći na duge (crvenkaste) talase.</a:t>
            </a:r>
            <a:endParaRPr lang="en-US" dirty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Opažanje boja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/>
              <a:t>Problem sa Jangovom i Helmholcovom teorijom u objašnjavanju fenomena negativnih naknadnih slika.</a:t>
            </a:r>
          </a:p>
          <a:p>
            <a:r>
              <a:rPr lang="sr-Latn-RS" dirty="0"/>
              <a:t>Evald Hering da bi objasnio navedene pojave negativnih naknadnih slika uvodi teoriju </a:t>
            </a:r>
            <a:r>
              <a:rPr lang="sr-Latn-RS" i="1" dirty="0"/>
              <a:t>antagonističkih procesa</a:t>
            </a:r>
            <a:r>
              <a:rPr lang="sr-Latn-RS" dirty="0" smtClean="0"/>
              <a:t>.</a:t>
            </a:r>
          </a:p>
          <a:p>
            <a:r>
              <a:rPr lang="sr-Latn-RS" dirty="0"/>
              <a:t>On je pošao od dva zapažanja – da žuto ima kvalitet čiste, primarne boje koja nije dobijena mešanjem i da ne možemo imati doživljaj plavkasto-žute ili crvenkasto-zelene boje.</a:t>
            </a:r>
            <a:endParaRPr lang="en-US" dirty="0"/>
          </a:p>
          <a:p>
            <a:r>
              <a:rPr lang="sr-Latn-RS" dirty="0"/>
              <a:t>Prema Heringu u analizi procesa zaduženih za opažanje boja treba poći od pretpostavke o postojanju tri sistema sa parovima antagonističkih elemenata: crveno-zeleno, plavo-žuto i crno-belo. Aktivacija jednog elementa u sistemu inhibira aktivnost u drugom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Mada su trihromatska i teorija antagonističkih procesa dugo vremena razmatrane kao suprostavljene teofije, danas se smatra da su one komplementarne i da se procesi o kojima govore odvijaju na različitim nivoima vizuelnog sistema.</a:t>
            </a:r>
          </a:p>
          <a:p>
            <a:r>
              <a:rPr lang="sr-Latn-RS" dirty="0" smtClean="0"/>
              <a:t>Čepići u retini se aktiviraju u skladu sa očekivanjima izvedenim iz trihromatske teorije, a ganglijske ćelijei drugi neuroni na vizuelnom nervnom putu pre korteksa aktiviraju se u skladu sa teorijom antagonističkih procesa.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Opažanje dubine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Jedan od najsloženijih apsekata percepcije jeste vizuelno opažanje dubine.</a:t>
            </a:r>
            <a:endParaRPr lang="en-US" dirty="0"/>
          </a:p>
          <a:p>
            <a:r>
              <a:rPr lang="sr-Latn-RS" dirty="0"/>
              <a:t>Tradicionalno se problem viđenja dubine postavlja kao pitanje: kako je moguće opažanje trodimenzionalnog sveta kada na mrežnjači postoji samo 2D reprezentacija?</a:t>
            </a:r>
            <a:endParaRPr lang="en-US" dirty="0"/>
          </a:p>
          <a:p>
            <a:r>
              <a:rPr lang="sr-Latn-RS" dirty="0"/>
              <a:t>Odgovor se svodi na diskusiju o </a:t>
            </a:r>
            <a:r>
              <a:rPr lang="sr-Latn-RS" i="1" dirty="0"/>
              <a:t>znacima dubine</a:t>
            </a:r>
            <a:r>
              <a:rPr lang="sr-Latn-RS" dirty="0"/>
              <a:t> koji pomažu da se odredi udaljenost objekta u spoljašnjem svetu. Oni se klasifikuju u dve grupe</a:t>
            </a:r>
            <a:endParaRPr lang="en-US" dirty="0"/>
          </a:p>
          <a:p>
            <a:pPr lvl="0"/>
            <a:r>
              <a:rPr lang="sr-Latn-RS" dirty="0"/>
              <a:t>Monokularni</a:t>
            </a:r>
            <a:endParaRPr lang="en-US" dirty="0"/>
          </a:p>
          <a:p>
            <a:pPr lvl="0"/>
            <a:r>
              <a:rPr lang="sr-Latn-RS" dirty="0"/>
              <a:t>Binokularni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Opažanje dubine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Monokularni znaci dubine su oni znaci za koje nam je dovoljno samo jedno oko.</a:t>
            </a:r>
            <a:endParaRPr lang="en-US" dirty="0"/>
          </a:p>
          <a:p>
            <a:r>
              <a:rPr lang="sr-Latn-RS" dirty="0"/>
              <a:t>Neki od njih se odnose na samu vizuelnu draž, drugi na prilagođavanje cilijarnog mišića pri akomodaciji sočiva, a treći na paralaksu kretanja.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1. Linearna perspektiva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86214"/>
            <a:ext cx="3374673" cy="405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17526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2. Preklapanje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6" y="1959429"/>
            <a:ext cx="6294599" cy="35663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24" y="1170051"/>
            <a:ext cx="3634823" cy="25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Opažanje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80050"/>
            <a:ext cx="10018713" cy="4326228"/>
          </a:xfrm>
        </p:spPr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Latn-RS" dirty="0" smtClean="0"/>
              <a:t>Neki </a:t>
            </a:r>
            <a:r>
              <a:rPr lang="sr-Latn-RS" dirty="0"/>
              <a:t>teoretičari percepcije </a:t>
            </a:r>
            <a:r>
              <a:rPr lang="sr-Latn-RS" dirty="0" smtClean="0"/>
              <a:t>tvrde </a:t>
            </a:r>
            <a:r>
              <a:rPr lang="sr-Latn-RS" dirty="0"/>
              <a:t>da se u tumačenju koje se nužno </a:t>
            </a:r>
            <a:r>
              <a:rPr lang="sr-Latn-RS" dirty="0" smtClean="0"/>
              <a:t>javljatokom opažanja odražava </a:t>
            </a:r>
            <a:r>
              <a:rPr lang="sr-Latn-RS" dirty="0"/>
              <a:t>uticaj iskustva i učenja, dok kod oseta to nije slučaj</a:t>
            </a:r>
            <a:r>
              <a:rPr lang="sr-Latn-RS" dirty="0" smtClean="0"/>
              <a:t>.</a:t>
            </a:r>
          </a:p>
          <a:p>
            <a:r>
              <a:rPr lang="sr-Latn-RS" dirty="0"/>
              <a:t>Tradicionalno čulni sistemi se svrstavaju u tri grupe.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solidFill>
                  <a:srgbClr val="FF0000"/>
                </a:solidFill>
              </a:rPr>
              <a:t>Eksteroceptori</a:t>
            </a:r>
            <a:r>
              <a:rPr lang="sr-Latn-RS" dirty="0"/>
              <a:t> (informacije iz spoljašnje sredine)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solidFill>
                  <a:srgbClr val="FF0000"/>
                </a:solidFill>
              </a:rPr>
              <a:t>Interoceptori</a:t>
            </a:r>
            <a:r>
              <a:rPr lang="sr-Latn-RS" dirty="0"/>
              <a:t> (informacije iz unutrašnje sredine)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sr-Latn-RS" dirty="0">
                <a:solidFill>
                  <a:srgbClr val="FF0000"/>
                </a:solidFill>
              </a:rPr>
              <a:t>Propiroceptori</a:t>
            </a:r>
            <a:r>
              <a:rPr lang="sr-Latn-RS" dirty="0"/>
              <a:t> (informacije koje nas obaveštavaju o položaju našeg tela u prostoru i njegovom kretanju kroz prostor)</a:t>
            </a:r>
            <a:endParaRPr lang="en-US" dirty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3. Relativna </a:t>
            </a:r>
            <a:r>
              <a:rPr lang="sr-Latn-RS" dirty="0"/>
              <a:t>veličina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952949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27090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4. Relativna visina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1" y="2093976"/>
            <a:ext cx="5233663" cy="4021494"/>
          </a:xfrm>
        </p:spPr>
      </p:pic>
    </p:spTree>
    <p:extLst>
      <p:ext uri="{BB962C8B-B14F-4D97-AF65-F5344CB8AC3E}">
        <p14:creationId xmlns:p14="http://schemas.microsoft.com/office/powerpoint/2010/main" val="2274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5. Svetlost i senke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postoje dve vrste senki (bačena i vezana senka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Bačena </a:t>
            </a:r>
            <a:r>
              <a:rPr lang="sr-Latn-RS" dirty="0"/>
              <a:t>senka potiče od objekta i pada na pozadinu ili na drugi objekat i ona govori o udaljenosti. Objekat čija senka pada na drugi objekat čini se bliži. S druge strane vezana senka je ona koja postoji na samom objektu i ona govori o reljefnosti samog objekta</a:t>
            </a:r>
            <a:r>
              <a:rPr lang="sr-Latn-R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82" y="3629608"/>
            <a:ext cx="5336526" cy="32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6. Gradijent teksture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dirty="0"/>
              <a:t>Gradijent teksture – ako se na vrhu dvodimenzionalnog crteža nacrtaju guste i sitne tačke, a idući ka donjem delu crteža veličina tačaka raste, kao i odstojanje od njih, onda se dobija jak utisak dubine.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49" y="3088433"/>
            <a:ext cx="6135267" cy="35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2717800"/>
            <a:ext cx="3048000" cy="2857500"/>
          </a:xfrm>
        </p:spPr>
      </p:pic>
    </p:spTree>
    <p:extLst>
      <p:ext uri="{BB962C8B-B14F-4D97-AF65-F5344CB8AC3E}">
        <p14:creationId xmlns:p14="http://schemas.microsoft.com/office/powerpoint/2010/main" val="7027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Binokularni znaci dubine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Ovi znaci deluju kada se posmatranje vrši sa oba oka</a:t>
            </a:r>
          </a:p>
          <a:p>
            <a:r>
              <a:rPr lang="sr-Latn-RS" dirty="0" smtClean="0"/>
              <a:t>Retinalna disparatnost i konvergencija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292203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Sinestezija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Sinergija=saoset</a:t>
            </a:r>
          </a:p>
          <a:p>
            <a:r>
              <a:rPr lang="sr-Latn-RS" dirty="0" smtClean="0"/>
              <a:t>Ako slušajući muziku doživljavate boje ili različite oblike koji promiču vašim vidnim poljem verovatno ste sinestetičar</a:t>
            </a:r>
          </a:p>
          <a:p>
            <a:r>
              <a:rPr lang="sr-Latn-RS" dirty="0" smtClean="0"/>
              <a:t>1:200; 1:100.000</a:t>
            </a:r>
          </a:p>
          <a:p>
            <a:r>
              <a:rPr lang="sr-Latn-RS" dirty="0" smtClean="0"/>
              <a:t>Češće deca i žene</a:t>
            </a:r>
          </a:p>
          <a:p>
            <a:r>
              <a:rPr lang="sr-Latn-RS" dirty="0" smtClean="0"/>
              <a:t>Kod levorukih je izraženija nego kod desnorukih</a:t>
            </a:r>
          </a:p>
          <a:p>
            <a:r>
              <a:rPr lang="sr-Latn-RS" dirty="0" smtClean="0"/>
              <a:t>7,4,9,0,3,8,5,2,6,1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80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Perceptivna organizacija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Tokom opažanja </a:t>
            </a:r>
            <a:r>
              <a:rPr lang="sr-Latn-RS" dirty="0"/>
              <a:t>ostvaruje se perceptivna organizacija, proces grupisanja čulnih utisaka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Principi organizacije draži u opažaj</a:t>
            </a:r>
          </a:p>
          <a:p>
            <a:r>
              <a:rPr lang="sr-Latn-RS" dirty="0" smtClean="0"/>
              <a:t>Blizine, sličnosti, kontinuiteta, zatvorenosti forme (klozure)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29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Princip blizine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4" y="2323323"/>
            <a:ext cx="7766242" cy="3312821"/>
          </a:xfrm>
        </p:spPr>
      </p:pic>
    </p:spTree>
    <p:extLst>
      <p:ext uri="{BB962C8B-B14F-4D97-AF65-F5344CB8AC3E}">
        <p14:creationId xmlns:p14="http://schemas.microsoft.com/office/powerpoint/2010/main" val="3606653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Princip sličnosti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96" y="2120900"/>
            <a:ext cx="5447958" cy="4051300"/>
          </a:xfrm>
        </p:spPr>
      </p:pic>
    </p:spTree>
    <p:extLst>
      <p:ext uri="{BB962C8B-B14F-4D97-AF65-F5344CB8AC3E}">
        <p14:creationId xmlns:p14="http://schemas.microsoft.com/office/powerpoint/2010/main" val="63597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Čulna osetljivost (Kožna osetljivost)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32653"/>
            <a:ext cx="10018713" cy="3458547"/>
          </a:xfrm>
        </p:spPr>
        <p:txBody>
          <a:bodyPr>
            <a:normAutofit/>
          </a:bodyPr>
          <a:lstStyle/>
          <a:p>
            <a:r>
              <a:rPr lang="sr-Latn-RS" dirty="0"/>
              <a:t>Koža nije samo zaštitni omotač organizma. Ona pored drugih važnih funkcija ima i čulne funkcije, obavlja registrovanje promena u spoljašnjoj sredini.</a:t>
            </a:r>
            <a:endParaRPr lang="en-US" dirty="0"/>
          </a:p>
          <a:p>
            <a:r>
              <a:rPr lang="sr-Latn-RS" dirty="0"/>
              <a:t>Koža nije jedinstveno čulo. Postoje posebne tačke na koži koje su osetljive na pritisak, toplotu, hladnoću i bol. Tačke tih različitih osetljivosti smeštene su na srazmerno malim rastojanjima na koži, a između njih je površina koja nije osetljiva. Prema tome, koža nije jednistven čulni sistem. Može se govoriti o postojanju više modaliteta kožne osetljivosti: za dodir (pritisak), za toplo, hladno i osetljivost na bol.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Princip kontinuiteta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55" y="2120900"/>
            <a:ext cx="7564040" cy="4051300"/>
          </a:xfrm>
        </p:spPr>
      </p:pic>
    </p:spTree>
    <p:extLst>
      <p:ext uri="{BB962C8B-B14F-4D97-AF65-F5344CB8AC3E}">
        <p14:creationId xmlns:p14="http://schemas.microsoft.com/office/powerpoint/2010/main" val="1261172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Princip klozure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25" y="2120900"/>
            <a:ext cx="4051300" cy="4051300"/>
          </a:xfrm>
        </p:spPr>
      </p:pic>
    </p:spTree>
    <p:extLst>
      <p:ext uri="{BB962C8B-B14F-4D97-AF65-F5344CB8AC3E}">
        <p14:creationId xmlns:p14="http://schemas.microsoft.com/office/powerpoint/2010/main" val="42259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8" y="1754155"/>
            <a:ext cx="9283959" cy="4418045"/>
          </a:xfrm>
        </p:spPr>
      </p:pic>
    </p:spTree>
    <p:extLst>
      <p:ext uri="{BB962C8B-B14F-4D97-AF65-F5344CB8AC3E}">
        <p14:creationId xmlns:p14="http://schemas.microsoft.com/office/powerpoint/2010/main" val="214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24" y="1959429"/>
            <a:ext cx="7791817" cy="4212771"/>
          </a:xfrm>
        </p:spPr>
      </p:pic>
    </p:spTree>
    <p:extLst>
      <p:ext uri="{BB962C8B-B14F-4D97-AF65-F5344CB8AC3E}">
        <p14:creationId xmlns:p14="http://schemas.microsoft.com/office/powerpoint/2010/main" val="416331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82" y="2120900"/>
            <a:ext cx="4277986" cy="4051300"/>
          </a:xfrm>
        </p:spPr>
      </p:pic>
    </p:spTree>
    <p:extLst>
      <p:ext uri="{BB962C8B-B14F-4D97-AF65-F5344CB8AC3E}">
        <p14:creationId xmlns:p14="http://schemas.microsoft.com/office/powerpoint/2010/main" val="602616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093976"/>
            <a:ext cx="5992067" cy="4493436"/>
          </a:xfrm>
        </p:spPr>
      </p:pic>
    </p:spTree>
    <p:extLst>
      <p:ext uri="{BB962C8B-B14F-4D97-AF65-F5344CB8AC3E}">
        <p14:creationId xmlns:p14="http://schemas.microsoft.com/office/powerpoint/2010/main" val="4110570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Prepoznavanje oblika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savremenoj (kognitivnoj) psihologiji ovaj problem se istražuje u saradnji sa istraživačima u oblasti veštačke inteligencije.</a:t>
            </a:r>
            <a:endParaRPr lang="en-US" dirty="0"/>
          </a:p>
          <a:p>
            <a:r>
              <a:rPr lang="sr-Latn-RS" b="1" dirty="0"/>
              <a:t>Usaglašavanje sa uzorkom </a:t>
            </a:r>
            <a:r>
              <a:rPr lang="sr-Latn-RS" dirty="0"/>
              <a:t>Dovođenje u vezu opaženog objekta sa upamćenom reprezentacijom tog objekta.</a:t>
            </a:r>
            <a:endParaRPr lang="en-US" dirty="0"/>
          </a:p>
          <a:p>
            <a:r>
              <a:rPr lang="sr-Latn-RS" dirty="0" smtClean="0"/>
              <a:t>A --------------------------------------- a</a:t>
            </a:r>
            <a:r>
              <a:rPr lang="sr-Latn-RS" dirty="0" smtClean="0">
                <a:latin typeface="Arial Rounded MT Bold" panose="020F0704030504030204" pitchFamily="34" charset="0"/>
              </a:rPr>
              <a:t>, </a:t>
            </a:r>
            <a:r>
              <a:rPr lang="sr-Latn-RS" dirty="0" smtClean="0">
                <a:latin typeface="Bahnschrift SemiBold Condensed" panose="020B0502040204020203" pitchFamily="34" charset="0"/>
              </a:rPr>
              <a:t>A, </a:t>
            </a:r>
            <a:r>
              <a:rPr lang="sr-Latn-RS" dirty="0" smtClean="0">
                <a:latin typeface="Algerian" panose="04020705040A02060702" pitchFamily="82" charset="0"/>
              </a:rPr>
              <a:t>a, </a:t>
            </a:r>
            <a:r>
              <a:rPr lang="sr-Latn-RS" i="1" dirty="0" smtClean="0"/>
              <a:t>A </a:t>
            </a:r>
          </a:p>
          <a:p>
            <a:r>
              <a:rPr lang="sr-Latn-RS" dirty="0" smtClean="0"/>
              <a:t>Da li je opravdano pretpostaviti beskonačan broj reprezentacija nekog slova (ili bilo kog drugog objekta)?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36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Prepoznavanje oblika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Teorija detekcije odlika </a:t>
            </a:r>
            <a:r>
              <a:rPr lang="sr-Latn-RS" dirty="0"/>
              <a:t>(eng. Feature detection theory). Prepoznavanje zavisi od identifikacije karakterističnih osobina objekta.</a:t>
            </a:r>
            <a:endParaRPr lang="en-US" dirty="0"/>
          </a:p>
          <a:p>
            <a:r>
              <a:rPr lang="sr-Latn-RS" dirty="0" smtClean="0"/>
              <a:t>Na primer slovo T se sastoji od</a:t>
            </a:r>
          </a:p>
          <a:p>
            <a:r>
              <a:rPr lang="sr-Latn-RS" dirty="0" smtClean="0"/>
              <a:t>Prepoznavanje slova je lako bez obzira na način na koji je slovo napisano, jer se opaženi oblik usaglašava sa predstavom koja sadrži distinktivne odlike, a koja nije doslovna kopija datog slova.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94514" y="2976465"/>
            <a:ext cx="337458" cy="9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81870" y="2900264"/>
            <a:ext cx="0" cy="356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4514" y="2976465"/>
            <a:ext cx="337458" cy="9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57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Miltonov pandemonijum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3" y="2328970"/>
            <a:ext cx="9252795" cy="4043838"/>
          </a:xfrm>
        </p:spPr>
      </p:pic>
    </p:spTree>
    <p:extLst>
      <p:ext uri="{BB962C8B-B14F-4D97-AF65-F5344CB8AC3E}">
        <p14:creationId xmlns:p14="http://schemas.microsoft.com/office/powerpoint/2010/main" val="3091927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Selfridžov pandemonijum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4" y="1894114"/>
            <a:ext cx="6449591" cy="4478694"/>
          </a:xfrm>
        </p:spPr>
      </p:pic>
    </p:spTree>
    <p:extLst>
      <p:ext uri="{BB962C8B-B14F-4D97-AF65-F5344CB8AC3E}">
        <p14:creationId xmlns:p14="http://schemas.microsoft.com/office/powerpoint/2010/main" val="151086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39147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Kožna osetljivost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39551"/>
            <a:ext cx="10018713" cy="4693297"/>
          </a:xfrm>
        </p:spPr>
        <p:txBody>
          <a:bodyPr>
            <a:normAutofit/>
          </a:bodyPr>
          <a:lstStyle/>
          <a:p>
            <a:r>
              <a:rPr lang="sr-Latn-RS" i="1" dirty="0">
                <a:solidFill>
                  <a:srgbClr val="FF0000"/>
                </a:solidFill>
              </a:rPr>
              <a:t>Osetljivost za dodir </a:t>
            </a:r>
            <a:r>
              <a:rPr lang="sr-Latn-RS" dirty="0"/>
              <a:t>– Da bi se proizveo oset dodira potrebno je da neki predmet vrši pritisak na kožu. Svaka deformacija kožnog tkiva koja se ne graniči sa njegovom povredom predstavlja odgovarajuću (adekvatnu) draž za oset dodira</a:t>
            </a:r>
            <a:r>
              <a:rPr lang="sr-Latn-RS" dirty="0" smtClean="0"/>
              <a:t>.</a:t>
            </a:r>
          </a:p>
          <a:p>
            <a:r>
              <a:rPr lang="sr-Latn-RS" dirty="0"/>
              <a:t>Najveća osetljivost za dodir je na usnama, vrhovima prstiju i unutrašnjoj podlaktici, i tu važi sledeća pravilnost što je deo tela pokretljiviji to je niži donji prag osetljivosti. </a:t>
            </a:r>
            <a:endParaRPr lang="en-US" dirty="0"/>
          </a:p>
          <a:p>
            <a:r>
              <a:rPr lang="sr-Latn-RS" dirty="0"/>
              <a:t>Što je koža hladnija donji prag osetljivosti je viši. Prag osetljivosti takođe zavisi i od veličine kontaktne površine. Niži je kada je površina manja.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Eksperiment Hubela i Wiesela 1964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2584450"/>
            <a:ext cx="6524625" cy="3124200"/>
          </a:xfrm>
        </p:spPr>
      </p:pic>
    </p:spTree>
    <p:extLst>
      <p:ext uri="{BB962C8B-B14F-4D97-AF65-F5344CB8AC3E}">
        <p14:creationId xmlns:p14="http://schemas.microsoft.com/office/powerpoint/2010/main" val="4250839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Prepoznavanje oblika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Teorija prototipa </a:t>
            </a:r>
            <a:r>
              <a:rPr lang="sr-Latn-RS" dirty="0"/>
              <a:t>(eng. Prototype theory). Predstava sa kojom se poredi opaženi objekat treba da bude prototip, idealni predstavnik neke date klase koji sadrži presek i prosek karakteristika te klase.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17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Prepoznavanje oblika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Prepoznavanje na osnovu komponenata</a:t>
            </a:r>
            <a:endParaRPr lang="en-US" dirty="0"/>
          </a:p>
          <a:p>
            <a:r>
              <a:rPr lang="sr-Latn-RS" dirty="0"/>
              <a:t>Erving Biderman: ograničen skup geometrijskih </a:t>
            </a:r>
            <a:r>
              <a:rPr lang="sr-Latn-RS" dirty="0" smtClean="0"/>
              <a:t>tela</a:t>
            </a:r>
          </a:p>
          <a:p>
            <a:r>
              <a:rPr lang="sr-Latn-RS" dirty="0"/>
              <a:t>Mesta na kojima se geoni spajaju su od kljčne važnosti za prepoznavanje objekta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3372263"/>
            <a:ext cx="5334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Prepoznavanje oblika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Uticaj konteksta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6" y="2622672"/>
            <a:ext cx="835224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9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Opažanje kretanja objekta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www.youtube.com/watch?v=rEVB6kW9p6k</a:t>
            </a:r>
            <a:endParaRPr lang="sr-Latn-RS" dirty="0" smtClean="0"/>
          </a:p>
          <a:p>
            <a:r>
              <a:rPr lang="sr-Latn-RS" dirty="0" smtClean="0"/>
              <a:t>Eksperimenti Gunara Johansona, Upsala Univerzitet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1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Čulna adaptacija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Slabljenje i čak potpuni gubitak oseta posle dužeg delovanja nekog stimulusa.</a:t>
            </a:r>
          </a:p>
          <a:p>
            <a:r>
              <a:rPr lang="sr-Latn-RS" i="1" dirty="0"/>
              <a:t>Osetljivost za </a:t>
            </a:r>
            <a:r>
              <a:rPr lang="sr-Latn-RS" i="1" dirty="0">
                <a:solidFill>
                  <a:srgbClr val="FF0000"/>
                </a:solidFill>
              </a:rPr>
              <a:t>toplo</a:t>
            </a:r>
            <a:r>
              <a:rPr lang="sr-Latn-RS" i="1" dirty="0"/>
              <a:t> i </a:t>
            </a:r>
            <a:r>
              <a:rPr lang="sr-Latn-RS" i="1" dirty="0">
                <a:solidFill>
                  <a:schemeClr val="accent1"/>
                </a:solidFill>
              </a:rPr>
              <a:t>hladno</a:t>
            </a:r>
            <a:r>
              <a:rPr lang="sr-Latn-RS" dirty="0"/>
              <a:t>. Temperatura kože na različitim delovima nije jednaka. Normalna temperatura na nekom mestu na koži označava se kao fiziološka nula. Fiziološka nula pod pazuhom je oko 36.8</a:t>
            </a:r>
            <a:r>
              <a:rPr lang="sr-Latn-RS" baseline="30000" dirty="0"/>
              <a:t>0</a:t>
            </a:r>
            <a:r>
              <a:rPr lang="sr-Latn-RS" dirty="0"/>
              <a:t>C, na licu 32</a:t>
            </a:r>
            <a:r>
              <a:rPr lang="sr-Latn-RS" baseline="30000" dirty="0"/>
              <a:t>0</a:t>
            </a:r>
            <a:r>
              <a:rPr lang="sr-Latn-RS" dirty="0"/>
              <a:t>C, a na prstima nogu 26</a:t>
            </a:r>
            <a:r>
              <a:rPr lang="sr-Latn-RS" baseline="30000" dirty="0"/>
              <a:t>0</a:t>
            </a:r>
            <a:r>
              <a:rPr lang="sr-Latn-RS" dirty="0"/>
              <a:t>C. Draži koje su </a:t>
            </a:r>
            <a:r>
              <a:rPr lang="sr-Latn-RS" dirty="0">
                <a:solidFill>
                  <a:srgbClr val="FF0000"/>
                </a:solidFill>
              </a:rPr>
              <a:t>toplije</a:t>
            </a:r>
            <a:r>
              <a:rPr lang="sr-Latn-RS" dirty="0"/>
              <a:t> od fiziološke nule izazivaju oset </a:t>
            </a:r>
            <a:r>
              <a:rPr lang="sr-Latn-RS" dirty="0">
                <a:solidFill>
                  <a:srgbClr val="FF0000"/>
                </a:solidFill>
              </a:rPr>
              <a:t>toplog</a:t>
            </a:r>
            <a:r>
              <a:rPr lang="sr-Latn-RS" dirty="0"/>
              <a:t>, a draži koje su </a:t>
            </a:r>
            <a:r>
              <a:rPr lang="sr-Latn-RS" dirty="0">
                <a:solidFill>
                  <a:schemeClr val="accent1"/>
                </a:solidFill>
              </a:rPr>
              <a:t>hladnije</a:t>
            </a:r>
            <a:r>
              <a:rPr lang="sr-Latn-RS" dirty="0"/>
              <a:t> izazivaju doživljaj </a:t>
            </a:r>
            <a:r>
              <a:rPr lang="sr-Latn-RS" dirty="0">
                <a:solidFill>
                  <a:schemeClr val="accent1"/>
                </a:solidFill>
              </a:rPr>
              <a:t>hladnog</a:t>
            </a:r>
            <a:r>
              <a:rPr lang="sr-Latn-RS" dirty="0"/>
              <a:t>.</a:t>
            </a:r>
            <a:endParaRPr lang="en-US" dirty="0"/>
          </a:p>
          <a:p>
            <a:r>
              <a:rPr lang="sr-Latn-RS" dirty="0"/>
              <a:t>Paradoksalni osećaj hladnoće – Ako se jedna tačka za hladno stimuliše toplotom, osoba će osetiti hladnoću.</a:t>
            </a:r>
            <a:endParaRPr lang="en-US" dirty="0"/>
          </a:p>
          <a:p>
            <a:r>
              <a:rPr lang="sr-Latn-RS" dirty="0"/>
              <a:t>Što je temperatura draži bliža fiziološkoj nuli to je adaptacija </a:t>
            </a:r>
            <a:r>
              <a:rPr lang="sr-Latn-RS" dirty="0" smtClean="0"/>
              <a:t>brža.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/>
              <a:t>Kožna osetljivost (Osetljivost </a:t>
            </a:r>
            <a:r>
              <a:rPr lang="sr-Latn-RS" i="1" dirty="0"/>
              <a:t>na </a:t>
            </a:r>
            <a:r>
              <a:rPr lang="sr-Latn-RS" i="1" dirty="0" smtClean="0"/>
              <a:t>bol)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2" cy="3352801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Osetljivost na bol ima nesumnjiv adaptivni značaj</a:t>
            </a:r>
            <a:endParaRPr lang="sr-Latn-RS" dirty="0" smtClean="0"/>
          </a:p>
          <a:p>
            <a:r>
              <a:rPr lang="sr-Latn-RS" dirty="0" smtClean="0"/>
              <a:t>Doživljaj </a:t>
            </a:r>
            <a:r>
              <a:rPr lang="sr-Latn-RS" dirty="0"/>
              <a:t>bola nije vezan isključivo za kožu, već za gotovo ceo organizam.</a:t>
            </a:r>
            <a:endParaRPr lang="en-US" dirty="0"/>
          </a:p>
          <a:p>
            <a:r>
              <a:rPr lang="sr-Latn-RS" dirty="0"/>
              <a:t>Prema lokalizaciji mogu se razlikovati: površni bol (iz kože i sluzokože) i duboki bol (iz ligamenta, mišića, zglobnih kapsula, tetiva). Pored toga ova osetljivost je često praćane refleksnim radnjama i jakim emotivnim doživljajima.</a:t>
            </a:r>
            <a:endParaRPr lang="en-US" dirty="0"/>
          </a:p>
          <a:p>
            <a:r>
              <a:rPr lang="sr-Latn-RS" dirty="0"/>
              <a:t>Ponekad kada je osoba u stanju intezivnog stresa, dolazi do analgezije, tj. do neosetljivosti na bol.</a:t>
            </a:r>
            <a:endParaRPr lang="en-US" dirty="0"/>
          </a:p>
          <a:p>
            <a:r>
              <a:rPr lang="sr-Latn-RS" dirty="0"/>
              <a:t>Neosetljivost na bol u stresnim situacijama rezultat je oslobađanja moždanih peptida, endorfina, koji imaju ulogu prirodnog analgetika i koji popravljaju raspoloženje. Neki endorfini su do 200 puta jači od morfina proizvedenog od opijuma.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/>
              <a:t>Osetljivost na 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Trčanje (fizički napor) stimulišu nivo endorfina.</a:t>
            </a:r>
            <a:endParaRPr lang="en-US" dirty="0"/>
          </a:p>
          <a:p>
            <a:r>
              <a:rPr lang="sr-Latn-RS" dirty="0"/>
              <a:t>Placebo (očekivanje</a:t>
            </a:r>
            <a:r>
              <a:rPr lang="sr-Latn-RS" dirty="0" smtClean="0"/>
              <a:t>?)</a:t>
            </a:r>
          </a:p>
          <a:p>
            <a:r>
              <a:rPr lang="sr-Latn-RS" dirty="0"/>
              <a:t>U novije vreme istražuju se mogućnosti psihološke kontrole bola. </a:t>
            </a:r>
            <a:endParaRPr lang="en-US" dirty="0"/>
          </a:p>
          <a:p>
            <a:r>
              <a:rPr lang="sr-Latn-RS" dirty="0"/>
              <a:t>Disocijativna i asocijativna strategija kontrole bola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63" y="60026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Osetljivost na ukus (gustativna osetljivost)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effectLst/>
              </a:rPr>
              <a:t>Čulo ukusa je, filogenetski posmatrano, jedno od najstarijih čula. Kod čoveka, receptori za ukus nalaze se u kvržicama jezika (gustativne kvržice). Kod čoveka značaj ovog čula opada sa starenjem.</a:t>
            </a:r>
            <a:endParaRPr lang="en-US" dirty="0">
              <a:effectLst/>
            </a:endParaRPr>
          </a:p>
          <a:p>
            <a:r>
              <a:rPr lang="sr-Latn-RS" dirty="0">
                <a:effectLst/>
              </a:rPr>
              <a:t>Ovo čulo zajedno sa čulom mirisa, spada u tzv. hemijska čula jer su receptori osetljivi na hemijske supstance. Receptori za ukus ne nalaze se samo na jeziku, već i u sluzokoži ždrela i nepca. Kod mlaže dece receptori se nalaze i na unutrašnjoj strani obraza.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243</TotalTime>
  <Words>2558</Words>
  <Application>Microsoft Office PowerPoint</Application>
  <PresentationFormat>Widescreen</PresentationFormat>
  <Paragraphs>183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Algerian</vt:lpstr>
      <vt:lpstr>Arial</vt:lpstr>
      <vt:lpstr>Arial Black</vt:lpstr>
      <vt:lpstr>Arial Rounded MT Bold</vt:lpstr>
      <vt:lpstr>Bahnschrift SemiBold Condensed</vt:lpstr>
      <vt:lpstr>Wingdings</vt:lpstr>
      <vt:lpstr>Wood Type</vt:lpstr>
      <vt:lpstr>Opažanje (percepcija) </vt:lpstr>
      <vt:lpstr>Opažanje (percepcija)</vt:lpstr>
      <vt:lpstr>Opažanje</vt:lpstr>
      <vt:lpstr>Čulna osetljivost (Kožna osetljivost)</vt:lpstr>
      <vt:lpstr>Kožna osetljivost</vt:lpstr>
      <vt:lpstr>Čulna adaptacija</vt:lpstr>
      <vt:lpstr>Kožna osetljivost (Osetljivost na bol)</vt:lpstr>
      <vt:lpstr>Osetljivost na bol</vt:lpstr>
      <vt:lpstr>Osetljivost na ukus (gustativna osetljivost)</vt:lpstr>
      <vt:lpstr>Osetljivost na ukus (gustativna osetljivost)</vt:lpstr>
      <vt:lpstr>Osetljivost na ukus (gustativna osetljivost)</vt:lpstr>
      <vt:lpstr>  Osetljivost za miris (olfaktorna osetljivost) </vt:lpstr>
      <vt:lpstr>Osetljivost za miris (olfaktorna osetljivost)</vt:lpstr>
      <vt:lpstr>Slušna (auditivna) osetljivost</vt:lpstr>
      <vt:lpstr>Slušna (auditivna) osetljivost </vt:lpstr>
      <vt:lpstr>Slušna (auditivna) osetljivost</vt:lpstr>
      <vt:lpstr>Slušna (auditivna) osetljivost</vt:lpstr>
      <vt:lpstr>Slušna (auditivna) osetljivost</vt:lpstr>
      <vt:lpstr>Slušna (auditivna) osetljivost</vt:lpstr>
      <vt:lpstr>Vidna (vizuelna) osetljivost  </vt:lpstr>
      <vt:lpstr>Vidna (vizuelna) osetljivost</vt:lpstr>
      <vt:lpstr>Vidna (vizuelna) osetljivost</vt:lpstr>
      <vt:lpstr>Vidna (vizuelna) osetljivost</vt:lpstr>
      <vt:lpstr>Opažanje boja </vt:lpstr>
      <vt:lpstr>Opažanje boja</vt:lpstr>
      <vt:lpstr>Opažanje dubine</vt:lpstr>
      <vt:lpstr>Opažanje dubine</vt:lpstr>
      <vt:lpstr>1. Linearna perspektiva</vt:lpstr>
      <vt:lpstr>2. Preklapanje</vt:lpstr>
      <vt:lpstr>3. Relativna veličina </vt:lpstr>
      <vt:lpstr>4. Relativna visina</vt:lpstr>
      <vt:lpstr>5. Svetlost i senke</vt:lpstr>
      <vt:lpstr>6. Gradijent teksture</vt:lpstr>
      <vt:lpstr>PowerPoint Presentation</vt:lpstr>
      <vt:lpstr>Binokularni znaci dubine </vt:lpstr>
      <vt:lpstr>Sinestezija</vt:lpstr>
      <vt:lpstr>Perceptivna organizacija</vt:lpstr>
      <vt:lpstr>Princip blizine</vt:lpstr>
      <vt:lpstr>Princip sličnosti</vt:lpstr>
      <vt:lpstr>Princip kontinuiteta</vt:lpstr>
      <vt:lpstr>Princip klozure</vt:lpstr>
      <vt:lpstr>PowerPoint Presentation</vt:lpstr>
      <vt:lpstr>PowerPoint Presentation</vt:lpstr>
      <vt:lpstr>PowerPoint Presentation</vt:lpstr>
      <vt:lpstr>?</vt:lpstr>
      <vt:lpstr>Prepoznavanje oblika </vt:lpstr>
      <vt:lpstr>Prepoznavanje oblika</vt:lpstr>
      <vt:lpstr>Miltonov pandemonijum</vt:lpstr>
      <vt:lpstr>Selfridžov pandemonijum</vt:lpstr>
      <vt:lpstr>Eksperiment Hubela i Wiesela 1964</vt:lpstr>
      <vt:lpstr>Prepoznavanje oblika</vt:lpstr>
      <vt:lpstr>Prepoznavanje oblika</vt:lpstr>
      <vt:lpstr>Prepoznavanje oblika</vt:lpstr>
      <vt:lpstr>Opažanje kretanja objekta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Opažanje (percepcija) </dc:title>
  <dc:creator>PC</dc:creator>
  <cp:lastModifiedBy>PC</cp:lastModifiedBy>
  <cp:revision>23</cp:revision>
  <dcterms:created xsi:type="dcterms:W3CDTF">2024-11-14T10:23:54Z</dcterms:created>
  <dcterms:modified xsi:type="dcterms:W3CDTF">2024-11-14T19:26:54Z</dcterms:modified>
</cp:coreProperties>
</file>