
<file path=[Content_Types].xml><?xml version="1.0" encoding="utf-8"?>
<Types xmlns="http://schemas.openxmlformats.org/package/2006/content-types">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81" r:id="rId8"/>
    <p:sldId id="263" r:id="rId9"/>
    <p:sldId id="264" r:id="rId10"/>
    <p:sldId id="265" r:id="rId11"/>
    <p:sldId id="266" r:id="rId12"/>
    <p:sldId id="262"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FDD546-D321-4B3C-9CEC-194EF5B3ED6C}"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1B6A0-2728-473E-B4DD-1EA24824EA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00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FDD546-D321-4B3C-9CEC-194EF5B3ED6C}"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2180844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FDD546-D321-4B3C-9CEC-194EF5B3ED6C}"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59779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FDD546-D321-4B3C-9CEC-194EF5B3ED6C}"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131170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FDD546-D321-4B3C-9CEC-194EF5B3ED6C}"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1B6A0-2728-473E-B4DD-1EA24824EA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68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FDD546-D321-4B3C-9CEC-194EF5B3ED6C}"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23062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FDD546-D321-4B3C-9CEC-194EF5B3ED6C}"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2025217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FDD546-D321-4B3C-9CEC-194EF5B3ED6C}"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371960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CFDD546-D321-4B3C-9CEC-194EF5B3ED6C}" type="datetimeFigureOut">
              <a:rPr lang="en-US" smtClean="0"/>
              <a:t>12/3/2024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42114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CFDD546-D321-4B3C-9CEC-194EF5B3ED6C}" type="datetimeFigureOut">
              <a:rPr lang="en-US" smtClean="0"/>
              <a:t>12/3/2024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11B6A0-2728-473E-B4DD-1EA24824EADF}" type="slidenum">
              <a:rPr lang="en-US" smtClean="0"/>
              <a:t>‹#›</a:t>
            </a:fld>
            <a:endParaRPr lang="en-US"/>
          </a:p>
        </p:txBody>
      </p:sp>
    </p:spTree>
    <p:extLst>
      <p:ext uri="{BB962C8B-B14F-4D97-AF65-F5344CB8AC3E}">
        <p14:creationId xmlns:p14="http://schemas.microsoft.com/office/powerpoint/2010/main" val="409340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CFDD546-D321-4B3C-9CEC-194EF5B3ED6C}"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1B6A0-2728-473E-B4DD-1EA24824EADF}" type="slidenum">
              <a:rPr lang="en-US" smtClean="0"/>
              <a:t>‹#›</a:t>
            </a:fld>
            <a:endParaRPr lang="en-US"/>
          </a:p>
        </p:txBody>
      </p:sp>
    </p:spTree>
    <p:extLst>
      <p:ext uri="{BB962C8B-B14F-4D97-AF65-F5344CB8AC3E}">
        <p14:creationId xmlns:p14="http://schemas.microsoft.com/office/powerpoint/2010/main" val="147881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FDD546-D321-4B3C-9CEC-194EF5B3ED6C}" type="datetimeFigureOut">
              <a:rPr lang="en-US" smtClean="0"/>
              <a:t>12/3/2024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11B6A0-2728-473E-B4DD-1EA24824EAD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406489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Emocije</a:t>
            </a:r>
            <a:endParaRPr lang="en-US" dirty="0"/>
          </a:p>
        </p:txBody>
      </p:sp>
      <p:sp>
        <p:nvSpPr>
          <p:cNvPr id="3" name="Subtitle 2"/>
          <p:cNvSpPr>
            <a:spLocks noGrp="1"/>
          </p:cNvSpPr>
          <p:nvPr>
            <p:ph type="subTitle" idx="1"/>
          </p:nvPr>
        </p:nvSpPr>
        <p:spPr/>
        <p:txBody>
          <a:bodyPr/>
          <a:lstStyle/>
          <a:p>
            <a:r>
              <a:rPr lang="sr-Latn-RS" dirty="0" smtClean="0"/>
              <a:t>Pripremio: Nemanja Nikolić, klinički psiholog</a:t>
            </a:r>
            <a:endParaRPr lang="en-US" dirty="0"/>
          </a:p>
        </p:txBody>
      </p:sp>
    </p:spTree>
    <p:extLst>
      <p:ext uri="{BB962C8B-B14F-4D97-AF65-F5344CB8AC3E}">
        <p14:creationId xmlns:p14="http://schemas.microsoft.com/office/powerpoint/2010/main" val="3465992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Primarne emocije</a:t>
            </a:r>
            <a:endParaRPr lang="en-US" dirty="0"/>
          </a:p>
        </p:txBody>
      </p:sp>
      <p:sp>
        <p:nvSpPr>
          <p:cNvPr id="3" name="Content Placeholder 2"/>
          <p:cNvSpPr>
            <a:spLocks noGrp="1"/>
          </p:cNvSpPr>
          <p:nvPr>
            <p:ph idx="1"/>
          </p:nvPr>
        </p:nvSpPr>
        <p:spPr/>
        <p:txBody>
          <a:bodyPr/>
          <a:lstStyle/>
          <a:p>
            <a:r>
              <a:rPr lang="sr-Latn-RS" dirty="0"/>
              <a:t>Postoje velike individualne razlike u tome koliko pojedinci podnose promene u svakodnevnoj sredini. Kod manje dece (sedmi, osmi mesec) se javlja strah od nepoznatih osoba.</a:t>
            </a:r>
            <a:endParaRPr lang="en-US" dirty="0"/>
          </a:p>
          <a:p>
            <a:r>
              <a:rPr lang="sr-Latn-RS" dirty="0"/>
              <a:t>Kod nekih neurotičnih odraslih osoba kojima je jako stalo do reda u životu, svako narušavanje rutine može da izazove ne samo strah nego i gnev.</a:t>
            </a:r>
            <a:endParaRPr lang="en-US" dirty="0"/>
          </a:p>
          <a:p>
            <a:r>
              <a:rPr lang="sr-Latn-RS" dirty="0"/>
              <a:t>Emocionalna zaraza</a:t>
            </a:r>
            <a:endParaRPr lang="en-US" dirty="0"/>
          </a:p>
          <a:p>
            <a:r>
              <a:rPr lang="sr-Latn-RS" dirty="0"/>
              <a:t>Signaliziranje emocionalnih stanja preko različitih ekspresija ima posebnu adaptivnu vrednost.</a:t>
            </a:r>
            <a:endParaRPr lang="en-US" dirty="0"/>
          </a:p>
          <a:p>
            <a:r>
              <a:rPr lang="sr-Latn-RS" dirty="0"/>
              <a:t>Strah ≠ Anksioznost</a:t>
            </a:r>
            <a:endParaRPr lang="en-US" dirty="0"/>
          </a:p>
          <a:p>
            <a:endParaRPr lang="en-US" dirty="0"/>
          </a:p>
        </p:txBody>
      </p:sp>
    </p:spTree>
    <p:extLst>
      <p:ext uri="{BB962C8B-B14F-4D97-AF65-F5344CB8AC3E}">
        <p14:creationId xmlns:p14="http://schemas.microsoft.com/office/powerpoint/2010/main" val="216896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Primarne emocije</a:t>
            </a:r>
            <a:endParaRPr lang="en-US" dirty="0"/>
          </a:p>
        </p:txBody>
      </p:sp>
      <p:sp>
        <p:nvSpPr>
          <p:cNvPr id="3" name="Content Placeholder 2"/>
          <p:cNvSpPr>
            <a:spLocks noGrp="1"/>
          </p:cNvSpPr>
          <p:nvPr>
            <p:ph idx="1"/>
          </p:nvPr>
        </p:nvSpPr>
        <p:spPr/>
        <p:txBody>
          <a:bodyPr/>
          <a:lstStyle/>
          <a:p>
            <a:r>
              <a:rPr lang="sr-Latn-RS" b="1" dirty="0"/>
              <a:t>Tuga </a:t>
            </a:r>
            <a:r>
              <a:rPr lang="sr-Latn-RS" dirty="0"/>
              <a:t>je povezana sa gubitkom nečega</a:t>
            </a:r>
            <a:endParaRPr lang="en-US" dirty="0"/>
          </a:p>
          <a:p>
            <a:r>
              <a:rPr lang="sr-Latn-RS" b="1" dirty="0"/>
              <a:t>Gađenje </a:t>
            </a:r>
            <a:r>
              <a:rPr lang="sr-Latn-RS" dirty="0"/>
              <a:t>je jako neprijatno osećanje koje sadrži jaku težnju za izbegavanjem i u nekim slučajevima muku i povraćanje. Osećanje gađenja može biti uslovljeno kulturom.</a:t>
            </a:r>
            <a:endParaRPr lang="en-US" dirty="0"/>
          </a:p>
          <a:p>
            <a:endParaRPr lang="en-US" dirty="0"/>
          </a:p>
        </p:txBody>
      </p:sp>
    </p:spTree>
    <p:extLst>
      <p:ext uri="{BB962C8B-B14F-4D97-AF65-F5344CB8AC3E}">
        <p14:creationId xmlns:p14="http://schemas.microsoft.com/office/powerpoint/2010/main" val="1528875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dirty="0"/>
              <a:t>Emocije koje se odnose na sopstvenu ličnost </a:t>
            </a:r>
            <a:endParaRPr lang="en-US" sz="3600" dirty="0"/>
          </a:p>
        </p:txBody>
      </p:sp>
      <p:sp>
        <p:nvSpPr>
          <p:cNvPr id="3" name="Content Placeholder 2"/>
          <p:cNvSpPr>
            <a:spLocks noGrp="1"/>
          </p:cNvSpPr>
          <p:nvPr>
            <p:ph idx="1"/>
          </p:nvPr>
        </p:nvSpPr>
        <p:spPr/>
        <p:txBody>
          <a:bodyPr>
            <a:normAutofit fontScale="85000" lnSpcReduction="20000"/>
          </a:bodyPr>
          <a:lstStyle/>
          <a:p>
            <a:r>
              <a:rPr lang="sr-Latn-RS" dirty="0" smtClean="0"/>
              <a:t>* Osećanje </a:t>
            </a:r>
            <a:r>
              <a:rPr lang="sr-Latn-RS" dirty="0"/>
              <a:t>uspeha, neuspeha, stida, ponosa, krivice i kajanja. U ontogenezi se javljaju ranije nego primarne emocije</a:t>
            </a:r>
            <a:r>
              <a:rPr lang="sr-Latn-RS" dirty="0" smtClean="0"/>
              <a:t>.</a:t>
            </a:r>
          </a:p>
          <a:p>
            <a:r>
              <a:rPr lang="sr-Latn-RS" b="1" dirty="0"/>
              <a:t>Osećanje ličnog uspeha i neuspeha </a:t>
            </a:r>
            <a:endParaRPr lang="en-US" dirty="0"/>
          </a:p>
          <a:p>
            <a:r>
              <a:rPr lang="sr-Latn-RS" dirty="0"/>
              <a:t>U velikom broju slučajeva uspeh, koji to jeste po objektivnim merilima, neće dovesti do osećanja uspeha. Isto se može primetiti i kod osećanja neuspeha.</a:t>
            </a:r>
            <a:endParaRPr lang="en-US" dirty="0"/>
          </a:p>
          <a:p>
            <a:r>
              <a:rPr lang="sr-Latn-RS" dirty="0"/>
              <a:t>To je posledica činjenice da su merila na osnovu kojih pojedinci procenjuju šta je uspeh više zasnovani na subjektivnom opažanju nego na objektivnim procenama.</a:t>
            </a:r>
            <a:endParaRPr lang="en-US" dirty="0"/>
          </a:p>
          <a:p>
            <a:r>
              <a:rPr lang="sr-Latn-RS" b="1" dirty="0"/>
              <a:t>Stid i ponos </a:t>
            </a:r>
            <a:endParaRPr lang="en-US" dirty="0"/>
          </a:p>
          <a:p>
            <a:r>
              <a:rPr lang="sr-Latn-RS" dirty="0"/>
              <a:t>Kada pojedinac oceni da neka njegova aktivnost nije u skladu sa zahtevima njegovog idealnog Ja može se javiti osećanje stida mada socijalna sredina ne odbacuje tu aktivnost.</a:t>
            </a:r>
            <a:endParaRPr lang="en-US" dirty="0"/>
          </a:p>
          <a:p>
            <a:r>
              <a:rPr lang="sr-Latn-RS" b="1" dirty="0"/>
              <a:t>Osećanje stida</a:t>
            </a:r>
            <a:r>
              <a:rPr lang="sr-Latn-RS" dirty="0"/>
              <a:t> je posebno razvijeno kod osoba koje su u mladosti bile izložene kritici, čije su greške bile prenaglašavane, a uspesi bili prećutkivani i koje su u detinjstvu kažnjavane uskraćivanjem ljubavi.</a:t>
            </a:r>
            <a:endParaRPr lang="en-US" dirty="0"/>
          </a:p>
          <a:p>
            <a:r>
              <a:rPr lang="sr-Latn-RS" b="1" dirty="0"/>
              <a:t>Osećanje ponosa</a:t>
            </a:r>
            <a:r>
              <a:rPr lang="sr-Latn-RS" dirty="0"/>
              <a:t>, s druge strane, javlja se kada pojedinac opaža da je njegovo ponašanje u skaldu sa zahtevima idealnog Ja</a:t>
            </a:r>
            <a:r>
              <a:rPr lang="sr-Latn-RS" dirty="0" smtClean="0"/>
              <a:t>.</a:t>
            </a:r>
          </a:p>
          <a:p>
            <a:endParaRPr lang="en-US" dirty="0" smtClean="0"/>
          </a:p>
          <a:p>
            <a:endParaRPr lang="sr-Latn-RS" dirty="0" smtClean="0"/>
          </a:p>
          <a:p>
            <a:endParaRPr lang="en-US" dirty="0"/>
          </a:p>
        </p:txBody>
      </p:sp>
    </p:spTree>
    <p:extLst>
      <p:ext uri="{BB962C8B-B14F-4D97-AF65-F5344CB8AC3E}">
        <p14:creationId xmlns:p14="http://schemas.microsoft.com/office/powerpoint/2010/main" val="1329552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4000" dirty="0"/>
              <a:t>Emocije koje se odnose na sopstvenu ličnost </a:t>
            </a:r>
            <a:endParaRPr lang="en-US" sz="4000" dirty="0"/>
          </a:p>
        </p:txBody>
      </p:sp>
      <p:sp>
        <p:nvSpPr>
          <p:cNvPr id="3" name="Content Placeholder 2"/>
          <p:cNvSpPr>
            <a:spLocks noGrp="1"/>
          </p:cNvSpPr>
          <p:nvPr>
            <p:ph idx="1"/>
          </p:nvPr>
        </p:nvSpPr>
        <p:spPr/>
        <p:txBody>
          <a:bodyPr/>
          <a:lstStyle/>
          <a:p>
            <a:r>
              <a:rPr lang="sr-Latn-RS" b="1" dirty="0"/>
              <a:t>Krivica i kajanje. </a:t>
            </a:r>
            <a:r>
              <a:rPr lang="sr-Latn-RS" dirty="0"/>
              <a:t> Krivica je osećanje koje nastaje zbog nekog prekršaja i usled doživljaja da smo se nekim činjenjem ili nečinjenjem ogrešili o unutrašnji moralni kodeks.</a:t>
            </a:r>
            <a:endParaRPr lang="en-US" dirty="0"/>
          </a:p>
          <a:p>
            <a:endParaRPr lang="en-US" dirty="0"/>
          </a:p>
        </p:txBody>
      </p:sp>
    </p:spTree>
    <p:extLst>
      <p:ext uri="{BB962C8B-B14F-4D97-AF65-F5344CB8AC3E}">
        <p14:creationId xmlns:p14="http://schemas.microsoft.com/office/powerpoint/2010/main" val="165084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3600" b="1" dirty="0"/>
              <a:t>Emocije koje se odnose na druge ljude</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sr-Latn-RS" b="1" dirty="0"/>
              <a:t>Ljubav – </a:t>
            </a:r>
            <a:r>
              <a:rPr lang="sr-Latn-RS" dirty="0"/>
              <a:t>Reč ljubav se koristi za neposredne doživljaje jakih osećanja u prisustvu neke osobe, ali i za trajnuju emocionalnu dispoziciju prema drugome.</a:t>
            </a:r>
            <a:endParaRPr lang="en-US" dirty="0"/>
          </a:p>
          <a:p>
            <a:r>
              <a:rPr lang="sr-Latn-RS" dirty="0"/>
              <a:t>Teorija afektivne vezanosti: Tipovi afektivnog vezivanja</a:t>
            </a:r>
            <a:endParaRPr lang="en-US" dirty="0"/>
          </a:p>
          <a:p>
            <a:r>
              <a:rPr lang="sr-Latn-RS" dirty="0"/>
              <a:t>Rani odnosi sa majkom i kasniji odnosi sa drugim ljudima</a:t>
            </a:r>
            <a:endParaRPr lang="en-US" dirty="0"/>
          </a:p>
          <a:p>
            <a:r>
              <a:rPr lang="sr-Latn-RS" b="1" dirty="0"/>
              <a:t>Ljubomora </a:t>
            </a:r>
            <a:r>
              <a:rPr lang="sr-Latn-RS" dirty="0"/>
              <a:t>– osećanje koje se javlja kada osoba koju volimo pokaže da je naklonjena drugome nego nama. Kod ljubomore koja se javlja između ljubavnika jedan od faktora može biti jačina ljubavnih osećanja, naročito onda kada ljubav nije uzvraćena. Ljubomora se, međutim, može javiti i onda kada je ljubav uzvraćena ali je osoba nesigurna u sebe. Tada je ona spremna na ispade ljubomore koji uopšte nisu u skladu sa stvarnim ponašanjem partnera.</a:t>
            </a:r>
            <a:endParaRPr lang="en-US" dirty="0"/>
          </a:p>
          <a:p>
            <a:r>
              <a:rPr lang="sr-Latn-RS" dirty="0"/>
              <a:t>Ako se ljubomorno dete kažnjava zbog izražavanja ljubomore njegova ljubomora će se produbiti jer će se zbog kažnjavanja osećati još odbačenije.</a:t>
            </a:r>
            <a:endParaRPr lang="en-US" dirty="0"/>
          </a:p>
          <a:p>
            <a:r>
              <a:rPr lang="sr-Latn-RS" dirty="0"/>
              <a:t>Edipov kompleks</a:t>
            </a:r>
            <a:endParaRPr lang="en-US" dirty="0"/>
          </a:p>
          <a:p>
            <a:r>
              <a:rPr lang="sr-Latn-RS" b="1" dirty="0"/>
              <a:t>Mržnja – </a:t>
            </a:r>
            <a:r>
              <a:rPr lang="sr-Latn-RS" dirty="0"/>
              <a:t>želja da se objekat mržnje uništi ili da mu se našteti.</a:t>
            </a:r>
            <a:endParaRPr lang="en-US" dirty="0"/>
          </a:p>
          <a:p>
            <a:r>
              <a:rPr lang="sr-Latn-RS" dirty="0"/>
              <a:t>Ambivalencija</a:t>
            </a:r>
            <a:endParaRPr lang="en-US" dirty="0"/>
          </a:p>
          <a:p>
            <a:endParaRPr lang="en-US" dirty="0"/>
          </a:p>
        </p:txBody>
      </p:sp>
    </p:spTree>
    <p:extLst>
      <p:ext uri="{BB962C8B-B14F-4D97-AF65-F5344CB8AC3E}">
        <p14:creationId xmlns:p14="http://schemas.microsoft.com/office/powerpoint/2010/main" val="189629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78497"/>
            <a:ext cx="10058400" cy="1418253"/>
          </a:xfrm>
        </p:spPr>
        <p:txBody>
          <a:bodyPr>
            <a:normAutofit/>
          </a:bodyPr>
          <a:lstStyle/>
          <a:p>
            <a:r>
              <a:rPr lang="sr-Latn-RS" sz="3100" b="1" dirty="0"/>
              <a:t>Emocije koje su izazvane procenjivanjem (estetska osećanja)</a:t>
            </a:r>
            <a:r>
              <a:rPr lang="en-US" b="1" dirty="0"/>
              <a:t/>
            </a:r>
            <a:br>
              <a:rPr lang="en-US" b="1" dirty="0"/>
            </a:br>
            <a:endParaRPr lang="en-US" dirty="0"/>
          </a:p>
        </p:txBody>
      </p:sp>
      <p:sp>
        <p:nvSpPr>
          <p:cNvPr id="3" name="Content Placeholder 2"/>
          <p:cNvSpPr>
            <a:spLocks noGrp="1"/>
          </p:cNvSpPr>
          <p:nvPr>
            <p:ph idx="1"/>
          </p:nvPr>
        </p:nvSpPr>
        <p:spPr/>
        <p:txBody>
          <a:bodyPr/>
          <a:lstStyle/>
          <a:p>
            <a:r>
              <a:rPr lang="sr-Latn-RS" i="1" dirty="0"/>
              <a:t>Eksperimentalna estetika i psihologija umetnosti</a:t>
            </a:r>
            <a:endParaRPr lang="en-US" i="1" dirty="0"/>
          </a:p>
          <a:p>
            <a:r>
              <a:rPr lang="sr-Latn-RS" dirty="0"/>
              <a:t>Utvrđivanje svojstava umetničkih dela koja izazivaju estetska osećanja (uglavnom likovna dela).</a:t>
            </a:r>
            <a:endParaRPr lang="en-US" dirty="0"/>
          </a:p>
          <a:p>
            <a:r>
              <a:rPr lang="sr-Latn-RS" dirty="0"/>
              <a:t>Hans Ajzenk; navodi da ekstraverti preferiraju ona dela koja podižu nivo pobuđenosti dok se introverti opredeljuju za one </a:t>
            </a:r>
            <a:r>
              <a:rPr lang="sr-Latn-RS" dirty="0" smtClean="0"/>
              <a:t>sadržaje </a:t>
            </a:r>
            <a:r>
              <a:rPr lang="sr-Latn-RS" dirty="0"/>
              <a:t>koji svojim karakteristikama snižavaju </a:t>
            </a:r>
            <a:r>
              <a:rPr lang="sr-Latn-RS" dirty="0" smtClean="0"/>
              <a:t>pobuđenost.</a:t>
            </a:r>
            <a:endParaRPr lang="en-US" dirty="0"/>
          </a:p>
        </p:txBody>
      </p:sp>
    </p:spTree>
    <p:extLst>
      <p:ext uri="{BB962C8B-B14F-4D97-AF65-F5344CB8AC3E}">
        <p14:creationId xmlns:p14="http://schemas.microsoft.com/office/powerpoint/2010/main" val="3689320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3600" b="1" dirty="0"/>
              <a:t>Kontrola emocionalnih doživljaja</a:t>
            </a:r>
            <a:r>
              <a:rPr lang="en-US" b="1" dirty="0"/>
              <a:t/>
            </a:r>
            <a:br>
              <a:rPr lang="en-US" b="1" dirty="0"/>
            </a:br>
            <a:endParaRPr lang="en-US" dirty="0"/>
          </a:p>
        </p:txBody>
      </p:sp>
      <p:sp>
        <p:nvSpPr>
          <p:cNvPr id="3" name="Content Placeholder 2"/>
          <p:cNvSpPr>
            <a:spLocks noGrp="1"/>
          </p:cNvSpPr>
          <p:nvPr>
            <p:ph idx="1"/>
          </p:nvPr>
        </p:nvSpPr>
        <p:spPr/>
        <p:txBody>
          <a:bodyPr/>
          <a:lstStyle/>
          <a:p>
            <a:r>
              <a:rPr lang="sr-Latn-RS" dirty="0"/>
              <a:t>Emocionalno stabilna osoba</a:t>
            </a:r>
            <a:endParaRPr lang="en-US" dirty="0"/>
          </a:p>
          <a:p>
            <a:r>
              <a:rPr lang="sr-Latn-RS" dirty="0"/>
              <a:t>Emocionalna kontrola se odnosi na izbegavanje: </a:t>
            </a:r>
            <a:endParaRPr lang="en-US" dirty="0"/>
          </a:p>
          <a:p>
            <a:pPr marL="457200" lvl="0" indent="-457200">
              <a:buFont typeface="+mj-lt"/>
              <a:buAutoNum type="arabicPeriod"/>
            </a:pPr>
            <a:r>
              <a:rPr lang="sr-Latn-RS" dirty="0"/>
              <a:t>Osećanja koja svojim intezitetom mogu da ugroze život (kao što je npr. gnev za osobu sa visokim krvnim pritiskom)</a:t>
            </a:r>
            <a:endParaRPr lang="en-US" dirty="0"/>
          </a:p>
          <a:p>
            <a:pPr marL="457200" lvl="0" indent="-457200">
              <a:buFont typeface="+mj-lt"/>
              <a:buAutoNum type="arabicPeriod"/>
            </a:pPr>
            <a:r>
              <a:rPr lang="sr-Latn-RS" dirty="0"/>
              <a:t>Osećanja kao što su ljubomora, mržnja, gnev koja dovode pojedinca u sukob sa sredinom</a:t>
            </a:r>
            <a:endParaRPr lang="en-US" dirty="0"/>
          </a:p>
          <a:p>
            <a:pPr marL="457200" lvl="0" indent="-457200">
              <a:buFont typeface="+mj-lt"/>
              <a:buAutoNum type="arabicPeriod"/>
            </a:pPr>
            <a:r>
              <a:rPr lang="sr-Latn-RS" dirty="0"/>
              <a:t>Osećanja koja ometaju neku aktivnost </a:t>
            </a:r>
            <a:endParaRPr lang="sr-Latn-RS" dirty="0" smtClean="0"/>
          </a:p>
          <a:p>
            <a:pPr marL="457200" lvl="0" indent="-457200">
              <a:buFont typeface="+mj-lt"/>
              <a:buAutoNum type="arabicPeriod"/>
            </a:pPr>
            <a:r>
              <a:rPr lang="sr-Latn-RS" dirty="0" smtClean="0"/>
              <a:t>Osećanja </a:t>
            </a:r>
            <a:r>
              <a:rPr lang="sr-Latn-RS" dirty="0"/>
              <a:t>koja izazivaju psih. konflikt u osobi (česte ljutnje na voljenu osobu)</a:t>
            </a:r>
            <a:endParaRPr lang="en-US" dirty="0"/>
          </a:p>
          <a:p>
            <a:endParaRPr lang="en-US" dirty="0"/>
          </a:p>
        </p:txBody>
      </p:sp>
    </p:spTree>
    <p:extLst>
      <p:ext uri="{BB962C8B-B14F-4D97-AF65-F5344CB8AC3E}">
        <p14:creationId xmlns:p14="http://schemas.microsoft.com/office/powerpoint/2010/main" val="2417661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4400" b="1" dirty="0"/>
              <a:t>Emocionalna </a:t>
            </a:r>
            <a:r>
              <a:rPr lang="sr-Latn-RS" sz="4400" b="1" dirty="0" smtClean="0"/>
              <a:t>inteligencija (EQ)</a:t>
            </a:r>
            <a:endParaRPr lang="en-US" sz="4400" dirty="0"/>
          </a:p>
        </p:txBody>
      </p:sp>
      <p:sp>
        <p:nvSpPr>
          <p:cNvPr id="3" name="Content Placeholder 2"/>
          <p:cNvSpPr>
            <a:spLocks noGrp="1"/>
          </p:cNvSpPr>
          <p:nvPr>
            <p:ph idx="1"/>
          </p:nvPr>
        </p:nvSpPr>
        <p:spPr/>
        <p:txBody>
          <a:bodyPr/>
          <a:lstStyle/>
          <a:p>
            <a:r>
              <a:rPr lang="sr-Latn-RS" b="1" dirty="0"/>
              <a:t>Emocionalna inteligencija</a:t>
            </a:r>
            <a:r>
              <a:rPr lang="sr-Latn-RS" dirty="0"/>
              <a:t> uključuje </a:t>
            </a:r>
            <a:r>
              <a:rPr lang="sr-Latn-RS" b="1" dirty="0"/>
              <a:t>intrapersonalnu</a:t>
            </a:r>
            <a:r>
              <a:rPr lang="sr-Latn-RS" dirty="0"/>
              <a:t> (sposobnost razumevanja i izražavanja sopstvenih emocija i stanja), </a:t>
            </a:r>
            <a:r>
              <a:rPr lang="sr-Latn-RS" b="1" dirty="0"/>
              <a:t>interpersonalnu</a:t>
            </a:r>
            <a:r>
              <a:rPr lang="sr-Latn-RS" dirty="0"/>
              <a:t> inteligenciju (razumevanje drugih i sposobnost povezivanja sa drugima), upravljanje jakim emocijama i kontrolu nad svojim emocijama i sposobnost rešavanja sukoba sa drugima.</a:t>
            </a:r>
            <a:endParaRPr lang="en-US" dirty="0"/>
          </a:p>
          <a:p>
            <a:r>
              <a:rPr lang="sr-Latn-RS" dirty="0"/>
              <a:t>Prema Golemanu, emocionalna inteligencija je skup specifičnih sposobnosti kao što su: samokontrola, samouverenost, empatija, osetljivost za probleme i potrebe drugih, veština rešavanja sukoba sa drugima, sposobnost uspostavljanja skladnih odnosa i dr.</a:t>
            </a:r>
            <a:endParaRPr lang="en-US" dirty="0"/>
          </a:p>
          <a:p>
            <a:r>
              <a:rPr lang="sr-Latn-RS" dirty="0"/>
              <a:t>Faktori koji doprinose emocionalnoj inteligenciji: nasleđe, učenje (učenje po modelu).</a:t>
            </a:r>
            <a:endParaRPr lang="en-US" dirty="0"/>
          </a:p>
          <a:p>
            <a:endParaRPr lang="en-US" dirty="0"/>
          </a:p>
        </p:txBody>
      </p:sp>
    </p:spTree>
    <p:extLst>
      <p:ext uri="{BB962C8B-B14F-4D97-AF65-F5344CB8AC3E}">
        <p14:creationId xmlns:p14="http://schemas.microsoft.com/office/powerpoint/2010/main" val="2514957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3600" b="1" dirty="0"/>
              <a:t>Temperament</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sr-Latn-RS" dirty="0"/>
              <a:t>Temperament je vrlo stabilna sklonost ka određenim tipovima emotivnih ispoljavanja i raspoloženja. </a:t>
            </a:r>
            <a:endParaRPr lang="en-US" dirty="0"/>
          </a:p>
          <a:p>
            <a:r>
              <a:rPr lang="sr-Latn-RS" dirty="0"/>
              <a:t>Prema Galenu, poznatom grčkom lekaru i filozofu, temperament se smatrao rezultatima ravnoteže među četiri osnovne telesne tečnosti ili "humora" (krv, flegma, žuč, crna žuč), a temperamenti su se klasifikovali u četiri tipa. Ova teorija temelji se na ideji da različite kombinacije humora utiču na osobine ličnosti i ponašanje pojedinca.</a:t>
            </a:r>
            <a:endParaRPr lang="en-US" dirty="0"/>
          </a:p>
          <a:p>
            <a:r>
              <a:rPr lang="sr-Latn-RS" b="1" dirty="0" smtClean="0"/>
              <a:t>Kolerik </a:t>
            </a:r>
            <a:r>
              <a:rPr lang="sr-Latn-RS" dirty="0" smtClean="0"/>
              <a:t>ima </a:t>
            </a:r>
            <a:r>
              <a:rPr lang="sr-Latn-RS" dirty="0"/>
              <a:t>pretežno neprijatna, ali vrlo jaka osećanja koja se brzo menjaju i otvoreno ispoljavaju. Takva osoba često dolazi u sukob sa okolinom.</a:t>
            </a:r>
            <a:endParaRPr lang="en-US" dirty="0"/>
          </a:p>
          <a:p>
            <a:r>
              <a:rPr lang="sr-Latn-RS" b="1" dirty="0" smtClean="0"/>
              <a:t>Sangvinik</a:t>
            </a:r>
            <a:r>
              <a:rPr lang="sr-Latn-RS" dirty="0" smtClean="0"/>
              <a:t> </a:t>
            </a:r>
            <a:r>
              <a:rPr lang="sr-Latn-RS" dirty="0"/>
              <a:t>je pretežno vedra i optimisitčna osoba, osećanja joj se brzo smenjuju i otvoreno ispoljavaju. Intezitet osećanja je slabiji nego kod kolerika.</a:t>
            </a:r>
            <a:endParaRPr lang="en-US" dirty="0"/>
          </a:p>
          <a:p>
            <a:r>
              <a:rPr lang="sr-Latn-RS" b="1" dirty="0" smtClean="0"/>
              <a:t>Melanholik</a:t>
            </a:r>
            <a:r>
              <a:rPr lang="sr-Latn-RS" dirty="0" smtClean="0"/>
              <a:t> </a:t>
            </a:r>
            <a:r>
              <a:rPr lang="sr-Latn-RS" dirty="0"/>
              <a:t>ima jaka tmurna osećanja, koja se sporo menjanju i ostaju skrivena za okolinu. Takva osoba je povučena i zabrinuta.</a:t>
            </a:r>
            <a:endParaRPr lang="en-US" dirty="0"/>
          </a:p>
          <a:p>
            <a:r>
              <a:rPr lang="sr-Latn-RS" b="1" dirty="0"/>
              <a:t>Flegmatik</a:t>
            </a:r>
            <a:r>
              <a:rPr lang="sr-Latn-RS" dirty="0"/>
              <a:t> je apatična osoba čija psećanja se sporo menjaju i malo ispoljavaju. Emocionalne reakcije su spore, retke i slabe.</a:t>
            </a:r>
            <a:endParaRPr lang="en-US" dirty="0"/>
          </a:p>
          <a:p>
            <a:endParaRPr lang="en-US" dirty="0"/>
          </a:p>
        </p:txBody>
      </p:sp>
    </p:spTree>
    <p:extLst>
      <p:ext uri="{BB962C8B-B14F-4D97-AF65-F5344CB8AC3E}">
        <p14:creationId xmlns:p14="http://schemas.microsoft.com/office/powerpoint/2010/main" val="1484767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Temperament </a:t>
            </a:r>
            <a:endParaRPr lang="en-US" dirty="0"/>
          </a:p>
        </p:txBody>
      </p:sp>
      <p:sp>
        <p:nvSpPr>
          <p:cNvPr id="3" name="Content Placeholder 2"/>
          <p:cNvSpPr>
            <a:spLocks noGrp="1"/>
          </p:cNvSpPr>
          <p:nvPr>
            <p:ph idx="1"/>
          </p:nvPr>
        </p:nvSpPr>
        <p:spPr>
          <a:xfrm>
            <a:off x="979712" y="1737360"/>
            <a:ext cx="10058400" cy="4023360"/>
          </a:xfrm>
        </p:spPr>
        <p:style>
          <a:lnRef idx="2">
            <a:schemeClr val="accent1"/>
          </a:lnRef>
          <a:fillRef idx="1">
            <a:schemeClr val="lt1"/>
          </a:fillRef>
          <a:effectRef idx="0">
            <a:schemeClr val="accent1"/>
          </a:effectRef>
          <a:fontRef idx="minor">
            <a:schemeClr val="dk1"/>
          </a:fontRef>
        </p:style>
        <p:txBody>
          <a:bodyPr/>
          <a:lstStyle/>
          <a:p>
            <a:r>
              <a:rPr lang="sr-Latn-RS" dirty="0"/>
              <a:t>Ajnzenkov PEN </a:t>
            </a:r>
            <a:r>
              <a:rPr lang="sr-Latn-RS" dirty="0" smtClean="0"/>
              <a:t>model</a:t>
            </a:r>
            <a:endParaRPr lang="sr-Latn-RS" dirty="0"/>
          </a:p>
          <a:p>
            <a:endParaRPr lang="en-US" dirty="0"/>
          </a:p>
        </p:txBody>
      </p:sp>
      <p:cxnSp>
        <p:nvCxnSpPr>
          <p:cNvPr id="5" name="Straight Connector 4"/>
          <p:cNvCxnSpPr/>
          <p:nvPr/>
        </p:nvCxnSpPr>
        <p:spPr>
          <a:xfrm>
            <a:off x="6120882" y="2313992"/>
            <a:ext cx="0" cy="3135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4739951" y="3830978"/>
            <a:ext cx="2867608" cy="53925"/>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301412" y="2192694"/>
            <a:ext cx="1567543" cy="419877"/>
          </a:xfrm>
          <a:prstGeom prst="rect">
            <a:avLst/>
          </a:prstGeom>
          <a:noFill/>
        </p:spPr>
        <p:txBody>
          <a:bodyPr wrap="square" rtlCol="0">
            <a:spAutoFit/>
          </a:bodyPr>
          <a:lstStyle/>
          <a:p>
            <a:endParaRPr lang="en-US" dirty="0"/>
          </a:p>
        </p:txBody>
      </p:sp>
      <p:sp>
        <p:nvSpPr>
          <p:cNvPr id="12" name="Rectangle 11"/>
          <p:cNvSpPr/>
          <p:nvPr/>
        </p:nvSpPr>
        <p:spPr>
          <a:xfrm>
            <a:off x="5365101" y="1730828"/>
            <a:ext cx="1511560" cy="671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Emocionalna stabilnost</a:t>
            </a:r>
            <a:endParaRPr lang="en-US" dirty="0"/>
          </a:p>
        </p:txBody>
      </p:sp>
      <p:sp>
        <p:nvSpPr>
          <p:cNvPr id="13" name="Rectangle 12"/>
          <p:cNvSpPr/>
          <p:nvPr/>
        </p:nvSpPr>
        <p:spPr>
          <a:xfrm>
            <a:off x="5327779" y="5113176"/>
            <a:ext cx="1586203" cy="671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Neuroticizam</a:t>
            </a:r>
            <a:endParaRPr lang="en-US" dirty="0"/>
          </a:p>
        </p:txBody>
      </p:sp>
      <p:sp>
        <p:nvSpPr>
          <p:cNvPr id="14" name="Rectangle 13"/>
          <p:cNvSpPr/>
          <p:nvPr/>
        </p:nvSpPr>
        <p:spPr>
          <a:xfrm>
            <a:off x="7644881" y="3495076"/>
            <a:ext cx="1511560" cy="671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Ekstraverzija</a:t>
            </a:r>
            <a:endParaRPr lang="en-US" dirty="0"/>
          </a:p>
        </p:txBody>
      </p:sp>
      <p:sp>
        <p:nvSpPr>
          <p:cNvPr id="15" name="Rectangle 14"/>
          <p:cNvSpPr/>
          <p:nvPr/>
        </p:nvSpPr>
        <p:spPr>
          <a:xfrm>
            <a:off x="3228391" y="3522038"/>
            <a:ext cx="1511560" cy="6718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Introverzija</a:t>
            </a:r>
            <a:endParaRPr lang="en-US" dirty="0"/>
          </a:p>
        </p:txBody>
      </p:sp>
    </p:spTree>
    <p:extLst>
      <p:ext uri="{BB962C8B-B14F-4D97-AF65-F5344CB8AC3E}">
        <p14:creationId xmlns:p14="http://schemas.microsoft.com/office/powerpoint/2010/main" val="104271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Šta su emocije?</a:t>
            </a:r>
            <a:endParaRPr lang="en-US" dirty="0"/>
          </a:p>
        </p:txBody>
      </p:sp>
      <p:sp>
        <p:nvSpPr>
          <p:cNvPr id="3" name="Content Placeholder 2"/>
          <p:cNvSpPr>
            <a:spLocks noGrp="1"/>
          </p:cNvSpPr>
          <p:nvPr>
            <p:ph idx="1"/>
          </p:nvPr>
        </p:nvSpPr>
        <p:spPr/>
        <p:txBody>
          <a:bodyPr/>
          <a:lstStyle/>
          <a:p>
            <a:pPr algn="just"/>
            <a:r>
              <a:rPr lang="sr-Latn-RS" dirty="0"/>
              <a:t>Emocije su unutrašnja subjektivna stanja praćena</a:t>
            </a:r>
            <a:r>
              <a:rPr lang="sr-Latn-RS" dirty="0" smtClean="0"/>
              <a:t>:</a:t>
            </a:r>
          </a:p>
          <a:p>
            <a:pPr marL="457200" lvl="0" indent="-457200">
              <a:buFont typeface="+mj-lt"/>
              <a:buAutoNum type="arabicPeriod"/>
            </a:pPr>
            <a:r>
              <a:rPr lang="sr-Latn-RS" dirty="0"/>
              <a:t>Odgovarajućim fiziološkim promenama koje svedoče o pobuđenosti</a:t>
            </a:r>
            <a:endParaRPr lang="en-US" dirty="0"/>
          </a:p>
          <a:p>
            <a:pPr marL="457200" lvl="0" indent="-457200">
              <a:buFont typeface="+mj-lt"/>
              <a:buAutoNum type="arabicPeriod"/>
            </a:pPr>
            <a:r>
              <a:rPr lang="sr-Latn-RS" dirty="0"/>
              <a:t>Ekspresijom u pokretima lica i tela</a:t>
            </a:r>
            <a:endParaRPr lang="en-US" dirty="0"/>
          </a:p>
          <a:p>
            <a:pPr marL="457200" lvl="0" indent="-457200">
              <a:buFont typeface="+mj-lt"/>
              <a:buAutoNum type="arabicPeriod"/>
            </a:pPr>
            <a:r>
              <a:rPr lang="sr-Latn-RS" dirty="0"/>
              <a:t>Emocionalnim ponašanjem</a:t>
            </a:r>
            <a:endParaRPr lang="en-US" dirty="0"/>
          </a:p>
          <a:p>
            <a:pPr marL="457200" lvl="0" indent="-457200">
              <a:buFont typeface="+mj-lt"/>
              <a:buAutoNum type="arabicPeriod"/>
            </a:pPr>
            <a:r>
              <a:rPr lang="sr-Latn-RS" dirty="0"/>
              <a:t>Različitim </a:t>
            </a:r>
            <a:r>
              <a:rPr lang="sr-Latn-RS" dirty="0" smtClean="0"/>
              <a:t>mislima</a:t>
            </a:r>
          </a:p>
          <a:p>
            <a:pPr marL="457200" lvl="0" indent="-457200">
              <a:buFont typeface="+mj-lt"/>
              <a:buAutoNum type="arabicPeriod"/>
            </a:pPr>
            <a:endParaRPr lang="sr-Latn-RS" dirty="0"/>
          </a:p>
          <a:p>
            <a:pPr marL="0" lvl="0" indent="0">
              <a:buNone/>
            </a:pPr>
            <a:r>
              <a:rPr lang="sr-Latn-RS" dirty="0"/>
              <a:t>Subjektivni doživljaj, fiziološke promene i ekspresivne reakcije su obavezni pratioci emocija</a:t>
            </a:r>
            <a:endParaRPr lang="en-US" dirty="0"/>
          </a:p>
          <a:p>
            <a:pPr algn="just"/>
            <a:endParaRPr lang="en-US" dirty="0"/>
          </a:p>
          <a:p>
            <a:endParaRPr lang="en-US" dirty="0"/>
          </a:p>
        </p:txBody>
      </p:sp>
    </p:spTree>
    <p:extLst>
      <p:ext uri="{BB962C8B-B14F-4D97-AF65-F5344CB8AC3E}">
        <p14:creationId xmlns:p14="http://schemas.microsoft.com/office/powerpoint/2010/main" val="1132118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Stres</a:t>
            </a:r>
            <a:endParaRPr lang="en-US" dirty="0"/>
          </a:p>
        </p:txBody>
      </p:sp>
      <p:sp>
        <p:nvSpPr>
          <p:cNvPr id="3" name="Content Placeholder 2"/>
          <p:cNvSpPr>
            <a:spLocks noGrp="1"/>
          </p:cNvSpPr>
          <p:nvPr>
            <p:ph idx="1"/>
          </p:nvPr>
        </p:nvSpPr>
        <p:spPr/>
        <p:txBody>
          <a:bodyPr/>
          <a:lstStyle/>
          <a:p>
            <a:r>
              <a:rPr lang="sr-Latn-RS" dirty="0"/>
              <a:t>U psihologiji, stresom se nazova svaki zahtev za novim prilagođavanjem koji je izazvan poremećajem organske i psihičke ravnoteže. Situacije koje izazivaju stres nazivaju se stresorima.</a:t>
            </a:r>
            <a:endParaRPr lang="en-US" dirty="0"/>
          </a:p>
          <a:p>
            <a:r>
              <a:rPr lang="sr-Latn-RS" dirty="0"/>
              <a:t>Stresori mogu biti fizički (ekstremna hladnoća) ili psihološki (doživljaj jakih emocija, konflikti i dr.)</a:t>
            </a:r>
            <a:endParaRPr lang="en-US" dirty="0"/>
          </a:p>
          <a:p>
            <a:r>
              <a:rPr lang="sr-Latn-RS" dirty="0"/>
              <a:t>Prema najranijem shvatanju reakcije organizma na stresore prolaze kroz tri faze:</a:t>
            </a:r>
            <a:endParaRPr lang="en-US" dirty="0"/>
          </a:p>
          <a:p>
            <a:r>
              <a:rPr lang="sr-Latn-RS" dirty="0"/>
              <a:t>U prvoj fazi organizam se uzbuni jer nije pripremljen na dejstvo stresne situacije</a:t>
            </a:r>
            <a:endParaRPr lang="en-US" dirty="0"/>
          </a:p>
          <a:p>
            <a:r>
              <a:rPr lang="sr-Latn-RS" dirty="0"/>
              <a:t>U drugoj fazi organizam se opire i uspeva da povrati narušenu ravnotežu povećanim naprezanjem i aktiviranjem različitih fizioloških procesa.</a:t>
            </a:r>
            <a:endParaRPr lang="en-US" dirty="0"/>
          </a:p>
          <a:p>
            <a:endParaRPr lang="en-US" dirty="0"/>
          </a:p>
        </p:txBody>
      </p:sp>
    </p:spTree>
    <p:extLst>
      <p:ext uri="{BB962C8B-B14F-4D97-AF65-F5344CB8AC3E}">
        <p14:creationId xmlns:p14="http://schemas.microsoft.com/office/powerpoint/2010/main" val="139634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Stres</a:t>
            </a:r>
            <a:endParaRPr lang="en-US" dirty="0"/>
          </a:p>
        </p:txBody>
      </p:sp>
      <p:sp>
        <p:nvSpPr>
          <p:cNvPr id="3" name="Content Placeholder 2"/>
          <p:cNvSpPr>
            <a:spLocks noGrp="1"/>
          </p:cNvSpPr>
          <p:nvPr>
            <p:ph idx="1"/>
          </p:nvPr>
        </p:nvSpPr>
        <p:spPr/>
        <p:txBody>
          <a:bodyPr>
            <a:normAutofit fontScale="85000" lnSpcReduction="20000"/>
          </a:bodyPr>
          <a:lstStyle/>
          <a:p>
            <a:r>
              <a:rPr lang="sr-Latn-RS" dirty="0" smtClean="0"/>
              <a:t>Psihoneuroimunologija</a:t>
            </a:r>
            <a:endParaRPr lang="en-US" dirty="0"/>
          </a:p>
          <a:p>
            <a:r>
              <a:rPr lang="sr-Latn-RS" dirty="0"/>
              <a:t>HPA osa (hipotalamo-pituitarno-adrenalna osa) je ključni mehanizam u telu koji je odgovoran za regulaciju odgovora na stres, kao i za održavanje ravnoteže u telesnim funkcijama. Ova osa igra centralnu ulogu u reakciji na stresne situacije, kao i u regulaciji mnogih telesnih procesa, uključujući metabolizam, imunitet, spavanje i ponašanje.</a:t>
            </a:r>
            <a:endParaRPr lang="en-US" dirty="0"/>
          </a:p>
          <a:p>
            <a:r>
              <a:rPr lang="sr-Latn-RS" b="1" dirty="0"/>
              <a:t>Hipotalamus</a:t>
            </a:r>
            <a:r>
              <a:rPr lang="sr-Latn-RS" dirty="0"/>
              <a:t>:</a:t>
            </a:r>
            <a:br>
              <a:rPr lang="sr-Latn-RS" dirty="0"/>
            </a:br>
            <a:r>
              <a:rPr lang="sr-Latn-RS" dirty="0"/>
              <a:t>Hipotalamus je deo mozga koji ima ključnu ulogu u održavanju homeostaze (balansa) u telu. Kada osoba doživi stres, hipotalamus luči hormon zvan </a:t>
            </a:r>
            <a:r>
              <a:rPr lang="sr-Latn-RS" b="1" dirty="0"/>
              <a:t>CRH</a:t>
            </a:r>
            <a:r>
              <a:rPr lang="sr-Latn-RS" dirty="0"/>
              <a:t> (corticotropin releasing hormone), koji signalizuje sledeći korak u lancu reakcije.</a:t>
            </a:r>
            <a:endParaRPr lang="en-US" dirty="0"/>
          </a:p>
          <a:p>
            <a:r>
              <a:rPr lang="en-US" b="1" dirty="0" err="1"/>
              <a:t>Hipofiza</a:t>
            </a:r>
            <a:r>
              <a:rPr lang="en-US" b="1" dirty="0"/>
              <a:t> (</a:t>
            </a:r>
            <a:r>
              <a:rPr lang="en-US" b="1" dirty="0" err="1"/>
              <a:t>pituitarna</a:t>
            </a:r>
            <a:r>
              <a:rPr lang="en-US" b="1" dirty="0"/>
              <a:t> </a:t>
            </a:r>
            <a:r>
              <a:rPr lang="en-US" b="1" dirty="0" err="1"/>
              <a:t>žlezda</a:t>
            </a:r>
            <a:r>
              <a:rPr lang="en-US" b="1" dirty="0"/>
              <a:t>)</a:t>
            </a:r>
            <a:r>
              <a:rPr lang="en-US" dirty="0"/>
              <a:t>:</a:t>
            </a:r>
          </a:p>
          <a:p>
            <a:r>
              <a:rPr lang="sr-Latn-RS" dirty="0"/>
              <a:t>CRH koji luči hipotalamus stiže do hipofize, koja je mala žlezda smeštena na bazi mozga. Hipofiza zatim luči </a:t>
            </a:r>
            <a:r>
              <a:rPr lang="sr-Latn-RS" b="1" dirty="0"/>
              <a:t>ACTH</a:t>
            </a:r>
            <a:r>
              <a:rPr lang="sr-Latn-RS" dirty="0"/>
              <a:t> (adrenokortikotropni hormon), koji stimuliše nadbubrežne žlezde.</a:t>
            </a:r>
            <a:endParaRPr lang="en-US" dirty="0"/>
          </a:p>
          <a:p>
            <a:r>
              <a:rPr lang="sr-Latn-RS" b="1" dirty="0"/>
              <a:t>Nadbubrežne žlezde (adrenalne žlezde)</a:t>
            </a:r>
            <a:r>
              <a:rPr lang="sr-Latn-RS" dirty="0"/>
              <a:t>:</a:t>
            </a:r>
            <a:br>
              <a:rPr lang="sr-Latn-RS" dirty="0"/>
            </a:br>
            <a:r>
              <a:rPr lang="sr-Latn-RS" dirty="0"/>
              <a:t>ACTH koji dolazi do nadbubrežnih žlezda stimuliše lučenje </a:t>
            </a:r>
            <a:r>
              <a:rPr lang="sr-Latn-RS" b="1" dirty="0"/>
              <a:t>kortizola</a:t>
            </a:r>
            <a:r>
              <a:rPr lang="sr-Latn-RS" dirty="0"/>
              <a:t>, glavnog hormona stresa. Kortizol je odgovoran za mnoge fiziološke promene koje se javljaju tokom stresa, uključujući povećanje nivoa glukoze u krvi, povećanje krvnog pritiska, i suzbijanje imunog odgovora.</a:t>
            </a:r>
            <a:endParaRPr lang="en-US" dirty="0"/>
          </a:p>
          <a:p>
            <a:endParaRPr lang="en-US" dirty="0"/>
          </a:p>
        </p:txBody>
      </p:sp>
    </p:spTree>
    <p:extLst>
      <p:ext uri="{BB962C8B-B14F-4D97-AF65-F5344CB8AC3E}">
        <p14:creationId xmlns:p14="http://schemas.microsoft.com/office/powerpoint/2010/main" val="840194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HPA OSA</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0483" y="1846263"/>
            <a:ext cx="6811359" cy="4022725"/>
          </a:xfrm>
        </p:spPr>
      </p:pic>
    </p:spTree>
    <p:extLst>
      <p:ext uri="{BB962C8B-B14F-4D97-AF65-F5344CB8AC3E}">
        <p14:creationId xmlns:p14="http://schemas.microsoft.com/office/powerpoint/2010/main" val="503891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HPA (disfunkcionalnost)</a:t>
            </a:r>
            <a:endParaRPr lang="en-US" dirty="0"/>
          </a:p>
        </p:txBody>
      </p:sp>
      <p:sp>
        <p:nvSpPr>
          <p:cNvPr id="3" name="Content Placeholder 2"/>
          <p:cNvSpPr>
            <a:spLocks noGrp="1"/>
          </p:cNvSpPr>
          <p:nvPr>
            <p:ph idx="1"/>
          </p:nvPr>
        </p:nvSpPr>
        <p:spPr/>
        <p:txBody>
          <a:bodyPr/>
          <a:lstStyle/>
          <a:p>
            <a:r>
              <a:rPr lang="sr-Latn-RS" b="1" dirty="0"/>
              <a:t>Dugoročni efekti</a:t>
            </a:r>
            <a:r>
              <a:rPr lang="sr-Latn-RS" dirty="0"/>
              <a:t>:</a:t>
            </a:r>
            <a:br>
              <a:rPr lang="sr-Latn-RS" dirty="0"/>
            </a:br>
            <a:r>
              <a:rPr lang="sr-Latn-RS" dirty="0"/>
              <a:t>Ako je HPA osa često aktivirana zbog hroničnog stresa, telo može postati previše zavisno od kortizola, što može dovesti do problema kao što su:</a:t>
            </a:r>
            <a:endParaRPr lang="en-US" dirty="0"/>
          </a:p>
          <a:p>
            <a:pPr lvl="0"/>
            <a:r>
              <a:rPr lang="en-US" dirty="0" err="1"/>
              <a:t>Smanjen</a:t>
            </a:r>
            <a:r>
              <a:rPr lang="en-US" dirty="0"/>
              <a:t> </a:t>
            </a:r>
            <a:r>
              <a:rPr lang="en-US" dirty="0" err="1"/>
              <a:t>imunitet</a:t>
            </a:r>
            <a:endParaRPr lang="en-US" dirty="0"/>
          </a:p>
          <a:p>
            <a:pPr lvl="0"/>
            <a:r>
              <a:rPr lang="en-US" dirty="0" err="1"/>
              <a:t>Povećan</a:t>
            </a:r>
            <a:r>
              <a:rPr lang="en-US" dirty="0"/>
              <a:t> </a:t>
            </a:r>
            <a:r>
              <a:rPr lang="en-US" dirty="0" err="1"/>
              <a:t>rizik</a:t>
            </a:r>
            <a:r>
              <a:rPr lang="en-US" dirty="0"/>
              <a:t> od </a:t>
            </a:r>
            <a:r>
              <a:rPr lang="en-US" dirty="0" err="1"/>
              <a:t>bolesti</a:t>
            </a:r>
            <a:r>
              <a:rPr lang="en-US" dirty="0"/>
              <a:t> </a:t>
            </a:r>
            <a:r>
              <a:rPr lang="en-US" dirty="0" err="1"/>
              <a:t>srca</a:t>
            </a:r>
            <a:endParaRPr lang="en-US" dirty="0"/>
          </a:p>
          <a:p>
            <a:pPr lvl="0"/>
            <a:r>
              <a:rPr lang="en-US" dirty="0" err="1"/>
              <a:t>Problemi</a:t>
            </a:r>
            <a:r>
              <a:rPr lang="en-US" dirty="0"/>
              <a:t> </a:t>
            </a:r>
            <a:r>
              <a:rPr lang="en-US" dirty="0" err="1"/>
              <a:t>sa</a:t>
            </a:r>
            <a:r>
              <a:rPr lang="en-US" dirty="0"/>
              <a:t> </a:t>
            </a:r>
            <a:r>
              <a:rPr lang="en-US" dirty="0" err="1"/>
              <a:t>spavanjem</a:t>
            </a:r>
            <a:endParaRPr lang="en-US" dirty="0"/>
          </a:p>
          <a:p>
            <a:pPr lvl="0"/>
            <a:r>
              <a:rPr lang="de-AT" dirty="0" err="1"/>
              <a:t>Problemi</a:t>
            </a:r>
            <a:r>
              <a:rPr lang="de-AT" dirty="0"/>
              <a:t> </a:t>
            </a:r>
            <a:r>
              <a:rPr lang="de-AT" dirty="0" err="1"/>
              <a:t>sa</a:t>
            </a:r>
            <a:r>
              <a:rPr lang="de-AT" dirty="0"/>
              <a:t> </a:t>
            </a:r>
            <a:r>
              <a:rPr lang="de-AT" dirty="0" err="1"/>
              <a:t>mentalnim</a:t>
            </a:r>
            <a:r>
              <a:rPr lang="de-AT" dirty="0"/>
              <a:t> </a:t>
            </a:r>
            <a:r>
              <a:rPr lang="de-AT" dirty="0" err="1"/>
              <a:t>zdravljem</a:t>
            </a:r>
            <a:r>
              <a:rPr lang="de-AT" dirty="0"/>
              <a:t> (</a:t>
            </a:r>
            <a:r>
              <a:rPr lang="de-AT" dirty="0" err="1"/>
              <a:t>depresija</a:t>
            </a:r>
            <a:r>
              <a:rPr lang="de-AT" dirty="0"/>
              <a:t>, </a:t>
            </a:r>
            <a:r>
              <a:rPr lang="de-AT" dirty="0" err="1"/>
              <a:t>anksioznost</a:t>
            </a:r>
            <a:r>
              <a:rPr lang="de-AT" dirty="0"/>
              <a:t>)</a:t>
            </a:r>
            <a:endParaRPr lang="en-US" dirty="0"/>
          </a:p>
          <a:p>
            <a:pPr lvl="0"/>
            <a:r>
              <a:rPr lang="en-US" dirty="0" err="1"/>
              <a:t>Smetnje</a:t>
            </a:r>
            <a:r>
              <a:rPr lang="en-US" dirty="0"/>
              <a:t> u </a:t>
            </a:r>
            <a:r>
              <a:rPr lang="en-US" dirty="0" err="1"/>
              <a:t>metabolizmu</a:t>
            </a:r>
            <a:r>
              <a:rPr lang="en-US" dirty="0"/>
              <a:t> </a:t>
            </a:r>
            <a:r>
              <a:rPr lang="en-US" dirty="0" err="1"/>
              <a:t>i</a:t>
            </a:r>
            <a:r>
              <a:rPr lang="en-US" dirty="0"/>
              <a:t> </a:t>
            </a:r>
            <a:r>
              <a:rPr lang="en-US" dirty="0" err="1"/>
              <a:t>debljanje</a:t>
            </a:r>
            <a:endParaRPr lang="en-US" dirty="0"/>
          </a:p>
          <a:p>
            <a:endParaRPr lang="en-US" dirty="0"/>
          </a:p>
        </p:txBody>
      </p:sp>
    </p:spTree>
    <p:extLst>
      <p:ext uri="{BB962C8B-B14F-4D97-AF65-F5344CB8AC3E}">
        <p14:creationId xmlns:p14="http://schemas.microsoft.com/office/powerpoint/2010/main" val="2048653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Tipovi ličnosti u odnosu prema stresu</a:t>
            </a:r>
            <a:endParaRPr lang="en-US" dirty="0"/>
          </a:p>
        </p:txBody>
      </p:sp>
      <p:sp>
        <p:nvSpPr>
          <p:cNvPr id="3" name="Content Placeholder 2"/>
          <p:cNvSpPr>
            <a:spLocks noGrp="1"/>
          </p:cNvSpPr>
          <p:nvPr>
            <p:ph idx="1"/>
          </p:nvPr>
        </p:nvSpPr>
        <p:spPr>
          <a:xfrm>
            <a:off x="1097280" y="1737361"/>
            <a:ext cx="10058400" cy="4486158"/>
          </a:xfrm>
        </p:spPr>
        <p:txBody>
          <a:bodyPr>
            <a:normAutofit fontScale="70000" lnSpcReduction="20000"/>
          </a:bodyPr>
          <a:lstStyle/>
          <a:p>
            <a:pPr algn="just"/>
            <a:r>
              <a:rPr lang="sr-Latn-RS" sz="2600" dirty="0"/>
              <a:t>Osobe sa tipom A ličnosti su obično karakterisane sledećim osobinama:</a:t>
            </a:r>
            <a:endParaRPr lang="en-US" sz="2600" dirty="0"/>
          </a:p>
          <a:p>
            <a:pPr lvl="0" algn="just"/>
            <a:r>
              <a:rPr lang="sr-Latn-RS" sz="2600" b="1" dirty="0"/>
              <a:t>Visoka ambicija i perfekcionizam</a:t>
            </a:r>
            <a:r>
              <a:rPr lang="sr-Latn-RS" sz="2600" dirty="0"/>
              <a:t>:</a:t>
            </a:r>
            <a:endParaRPr lang="en-US" sz="2600" dirty="0"/>
          </a:p>
          <a:p>
            <a:pPr lvl="1" algn="just"/>
            <a:r>
              <a:rPr lang="sr-Latn-RS" sz="2200" dirty="0"/>
              <a:t>Osobe sa tipom A ličnosti imaju tendenciju da budu vrlo ambiciozne i postavljaju visoke ciljeve, što ih tera na stalnu potragu za uspehom. Ove osobe često previše rade kako bi postigle savršenstvo i mogu biti vrlo zahtevne prema sebi i drugima.</a:t>
            </a:r>
            <a:endParaRPr lang="en-US" sz="1900" dirty="0"/>
          </a:p>
          <a:p>
            <a:pPr lvl="0" algn="just"/>
            <a:r>
              <a:rPr lang="sr-Latn-RS" sz="2600" b="1" dirty="0"/>
              <a:t>Takmičarski duh</a:t>
            </a:r>
            <a:r>
              <a:rPr lang="sr-Latn-RS" sz="2600" dirty="0"/>
              <a:t>:</a:t>
            </a:r>
            <a:endParaRPr lang="en-US" sz="2600" dirty="0"/>
          </a:p>
          <a:p>
            <a:pPr lvl="1" algn="just"/>
            <a:r>
              <a:rPr lang="sr-Latn-RS" sz="2200" dirty="0"/>
              <a:t>Osobe tipa A su obično veoma takmičarske. U stresnim situacijama, one mogu osećati potrebu da pobede, bez obzira na okolnosti, što ih može navesti na preterani stres.</a:t>
            </a:r>
            <a:endParaRPr lang="en-US" sz="1900" dirty="0"/>
          </a:p>
          <a:p>
            <a:pPr lvl="0" algn="just"/>
            <a:r>
              <a:rPr lang="sr-Latn-RS" sz="2600" b="1" dirty="0"/>
              <a:t>Visok nivo stresa i nervoze</a:t>
            </a:r>
            <a:r>
              <a:rPr lang="sr-Latn-RS" sz="2600" dirty="0"/>
              <a:t>:</a:t>
            </a:r>
            <a:endParaRPr lang="en-US" sz="2600" dirty="0"/>
          </a:p>
          <a:p>
            <a:pPr lvl="1" algn="just"/>
            <a:r>
              <a:rPr lang="sr-Latn-RS" sz="2200" dirty="0"/>
              <a:t>Ovaj tip ličnosti ima tendenciju da bude pod stalnim stresom i često doživljava anksioznost i nervozu, naročito kada su suočeni sa zahtevima ili rokovima. Često osećaju unutrašnju napetost, što može negativno uticati na fizičko i mentalno zdravlje.</a:t>
            </a:r>
            <a:endParaRPr lang="en-US" sz="1900" dirty="0"/>
          </a:p>
          <a:p>
            <a:pPr lvl="0" algn="just"/>
            <a:r>
              <a:rPr lang="sr-Latn-RS" sz="2600" b="1" dirty="0"/>
              <a:t>Skoro konstantna "borba ili bežanje" reakcija</a:t>
            </a:r>
            <a:r>
              <a:rPr lang="sr-Latn-RS" sz="2600" dirty="0"/>
              <a:t>:</a:t>
            </a:r>
            <a:endParaRPr lang="en-US" sz="2600" dirty="0"/>
          </a:p>
          <a:p>
            <a:pPr lvl="1" algn="just"/>
            <a:r>
              <a:rPr lang="sr-Latn-RS" sz="2200" dirty="0"/>
              <a:t>Kada dođe do stresa, osoba tipa A reaguje sa aktivacijom fiziološkog odgovora na stres, što uključuje ubrzan rad srca, povisen krvni pritisak i povećanu koncentraciju. U stresnim situacijama često je impulzivna, brza u donošenju odluka, ponekad zanemarujući emocionalne posledice svojih postupaka.</a:t>
            </a:r>
            <a:endParaRPr lang="en-US" sz="1900" dirty="0"/>
          </a:p>
          <a:p>
            <a:pPr lvl="0" algn="just"/>
            <a:r>
              <a:rPr lang="sr-Latn-RS" sz="2600" b="1" dirty="0"/>
              <a:t>Kritičnost prema sebi i drugima</a:t>
            </a:r>
            <a:r>
              <a:rPr lang="sr-Latn-RS" sz="2600" dirty="0"/>
              <a:t>:</a:t>
            </a:r>
            <a:endParaRPr lang="en-US" sz="2600" dirty="0"/>
          </a:p>
          <a:p>
            <a:pPr lvl="1" algn="just"/>
            <a:r>
              <a:rPr lang="sr-Latn-RS" sz="2200" dirty="0"/>
              <a:t>Često se postavljaju visoki standardi za sebe i druge, što može izazvati stres i frustraciju ako ti standardi nisu ispunjeni. Ova kritičnost može dovesti do pogoršanja međuljudskih odnosa i konflikata.</a:t>
            </a:r>
            <a:endParaRPr lang="en-US" sz="1900" dirty="0"/>
          </a:p>
          <a:p>
            <a:endParaRPr lang="en-US" dirty="0"/>
          </a:p>
        </p:txBody>
      </p:sp>
    </p:spTree>
    <p:extLst>
      <p:ext uri="{BB962C8B-B14F-4D97-AF65-F5344CB8AC3E}">
        <p14:creationId xmlns:p14="http://schemas.microsoft.com/office/powerpoint/2010/main" val="201501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TIP B</a:t>
            </a:r>
            <a:endParaRPr lang="en-US" dirty="0"/>
          </a:p>
        </p:txBody>
      </p:sp>
      <p:sp>
        <p:nvSpPr>
          <p:cNvPr id="3" name="Content Placeholder 2"/>
          <p:cNvSpPr>
            <a:spLocks noGrp="1"/>
          </p:cNvSpPr>
          <p:nvPr>
            <p:ph idx="1"/>
          </p:nvPr>
        </p:nvSpPr>
        <p:spPr/>
        <p:txBody>
          <a:bodyPr>
            <a:normAutofit fontScale="77500" lnSpcReduction="20000"/>
          </a:bodyPr>
          <a:lstStyle/>
          <a:p>
            <a:r>
              <a:rPr lang="sr-Latn-RS" dirty="0"/>
              <a:t>Osobe sa tipom B ličnosti obično se odlikuju suprotnim osobinama u odnosu na osobe tipa A:</a:t>
            </a:r>
            <a:endParaRPr lang="en-US" dirty="0"/>
          </a:p>
          <a:p>
            <a:pPr lvl="0"/>
            <a:r>
              <a:rPr lang="sr-Latn-RS" b="1" dirty="0" smtClean="0"/>
              <a:t>Opuštenost </a:t>
            </a:r>
            <a:r>
              <a:rPr lang="sr-Latn-RS" b="1" dirty="0"/>
              <a:t>i smirenost</a:t>
            </a:r>
            <a:r>
              <a:rPr lang="sr-Latn-RS" dirty="0"/>
              <a:t>:</a:t>
            </a:r>
            <a:endParaRPr lang="en-US" dirty="0"/>
          </a:p>
          <a:p>
            <a:pPr lvl="1"/>
            <a:r>
              <a:rPr lang="sr-Latn-RS" dirty="0"/>
              <a:t>Osobe tipa B su obično opuštene i smirene, bez preterane potrebe da se takmiče ili dokazuju. One pristupaju stresnim situacijama sa smirenim stavom, ne žure i ne previše se uzbuđuju oko stvari koje nisu pod njihovom kontrolom.</a:t>
            </a:r>
            <a:endParaRPr lang="en-US" sz="1600" dirty="0"/>
          </a:p>
          <a:p>
            <a:pPr lvl="0"/>
            <a:r>
              <a:rPr lang="sr-Latn-RS" b="1" dirty="0"/>
              <a:t>Lakoća u prilagođavanju</a:t>
            </a:r>
            <a:r>
              <a:rPr lang="sr-Latn-RS" dirty="0"/>
              <a:t>:</a:t>
            </a:r>
            <a:endParaRPr lang="en-US" dirty="0"/>
          </a:p>
          <a:p>
            <a:pPr lvl="1"/>
            <a:r>
              <a:rPr lang="sr-Latn-RS" dirty="0"/>
              <a:t>Osobe B ličnosti često lakše prihvataju promene i stresne situacije. U stresnim momentima obično ostaju fokusirani na rešavanje problema umesto da se fokusiraju na emocije ili negativne posledice.</a:t>
            </a:r>
            <a:endParaRPr lang="en-US" sz="1600" dirty="0"/>
          </a:p>
          <a:p>
            <a:pPr lvl="0"/>
            <a:r>
              <a:rPr lang="sr-Latn-RS" b="1" dirty="0"/>
              <a:t>Manji stres i anksioznost</a:t>
            </a:r>
            <a:r>
              <a:rPr lang="sr-Latn-RS" dirty="0"/>
              <a:t>:</a:t>
            </a:r>
            <a:endParaRPr lang="en-US" dirty="0"/>
          </a:p>
          <a:p>
            <a:pPr lvl="1"/>
            <a:r>
              <a:rPr lang="sr-Latn-RS" dirty="0"/>
              <a:t>Ovaj tip ličnosti se obično manje brine i manje se stresa oko svakodnevnih problema. Nisu skloni stvaranju unutrašnje napetosti, pa su u mogućnosti da se lakše nose sa izazovima.</a:t>
            </a:r>
            <a:endParaRPr lang="en-US" sz="1600" dirty="0"/>
          </a:p>
          <a:p>
            <a:pPr lvl="0"/>
            <a:r>
              <a:rPr lang="sr-Latn-RS" b="1" dirty="0"/>
              <a:t>Pasivna ili uravnotežena reakcija na stres</a:t>
            </a:r>
            <a:r>
              <a:rPr lang="sr-Latn-RS" dirty="0"/>
              <a:t>:</a:t>
            </a:r>
            <a:endParaRPr lang="en-US" dirty="0"/>
          </a:p>
          <a:p>
            <a:pPr lvl="1"/>
            <a:r>
              <a:rPr lang="sr-Latn-RS" dirty="0"/>
              <a:t>Kada se suoče sa stresom, osobe tipa B obično ne reaguju preterano. Njihova reakcija može biti opuštena, sa tendencijom da sagledaju situaciju iz šire perspektive i postepeno dođu do rešenja bez previše emocionalnog angažovanja.</a:t>
            </a:r>
            <a:endParaRPr lang="en-US" sz="1600" dirty="0"/>
          </a:p>
          <a:p>
            <a:pPr lvl="0"/>
            <a:r>
              <a:rPr lang="sr-Latn-RS" b="1" dirty="0"/>
              <a:t>Veći emocionalni balans</a:t>
            </a:r>
            <a:r>
              <a:rPr lang="sr-Latn-RS" dirty="0"/>
              <a:t>:</a:t>
            </a:r>
            <a:endParaRPr lang="en-US" dirty="0"/>
          </a:p>
          <a:p>
            <a:pPr lvl="1"/>
            <a:r>
              <a:rPr lang="sr-Latn-RS" dirty="0"/>
              <a:t>Osobe sa tipom B često su emocionalno stabilnije i manje sklone intenzivnim reakcijama, što im omogućava da se bolje nose sa stresom, da održavaju balans između života i posla i da efikasno rešavaju probleme bez gubitka kontrole.</a:t>
            </a:r>
            <a:endParaRPr lang="en-US" sz="1600" dirty="0"/>
          </a:p>
          <a:p>
            <a:endParaRPr lang="en-US" dirty="0"/>
          </a:p>
        </p:txBody>
      </p:sp>
    </p:spTree>
    <p:extLst>
      <p:ext uri="{BB962C8B-B14F-4D97-AF65-F5344CB8AC3E}">
        <p14:creationId xmlns:p14="http://schemas.microsoft.com/office/powerpoint/2010/main" val="1549424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b="1" dirty="0"/>
              <a:t>Raspoloženje, anskioznost i pamćenje</a:t>
            </a:r>
            <a:r>
              <a:rPr lang="en-US" b="1" dirty="0"/>
              <a:t/>
            </a:r>
            <a:br>
              <a:rPr lang="en-US" b="1" dirty="0"/>
            </a:br>
            <a:endParaRPr lang="en-US" dirty="0"/>
          </a:p>
        </p:txBody>
      </p:sp>
      <p:sp>
        <p:nvSpPr>
          <p:cNvPr id="3" name="Content Placeholder 2"/>
          <p:cNvSpPr>
            <a:spLocks noGrp="1"/>
          </p:cNvSpPr>
          <p:nvPr>
            <p:ph idx="1"/>
          </p:nvPr>
        </p:nvSpPr>
        <p:spPr/>
        <p:txBody>
          <a:bodyPr/>
          <a:lstStyle/>
          <a:p>
            <a:r>
              <a:rPr lang="sr-Latn-RS" dirty="0"/>
              <a:t>Raspoloženje je srazmerno trajno emotivno stanje koje iz pozadine daje ton našem psihičkom životu, našim mislima i ponašanju.</a:t>
            </a:r>
            <a:endParaRPr lang="en-US" dirty="0"/>
          </a:p>
          <a:p>
            <a:r>
              <a:rPr lang="sr-Latn-RS" dirty="0"/>
              <a:t>Depresija i pamćenje</a:t>
            </a:r>
            <a:endParaRPr lang="en-US" dirty="0"/>
          </a:p>
          <a:p>
            <a:r>
              <a:rPr lang="sr-Latn-RS" dirty="0"/>
              <a:t>Anksioznost i pamćenje</a:t>
            </a:r>
            <a:endParaRPr lang="en-US" dirty="0"/>
          </a:p>
          <a:p>
            <a:endParaRPr lang="en-US" dirty="0"/>
          </a:p>
        </p:txBody>
      </p:sp>
    </p:spTree>
    <p:extLst>
      <p:ext uri="{BB962C8B-B14F-4D97-AF65-F5344CB8AC3E}">
        <p14:creationId xmlns:p14="http://schemas.microsoft.com/office/powerpoint/2010/main" val="316352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Emocije</a:t>
            </a:r>
            <a:endParaRPr lang="en-US" dirty="0"/>
          </a:p>
        </p:txBody>
      </p:sp>
      <p:sp>
        <p:nvSpPr>
          <p:cNvPr id="3" name="Content Placeholder 2"/>
          <p:cNvSpPr>
            <a:spLocks noGrp="1"/>
          </p:cNvSpPr>
          <p:nvPr>
            <p:ph idx="1"/>
          </p:nvPr>
        </p:nvSpPr>
        <p:spPr/>
        <p:txBody>
          <a:bodyPr>
            <a:normAutofit fontScale="92500" lnSpcReduction="20000"/>
          </a:bodyPr>
          <a:lstStyle/>
          <a:p>
            <a:r>
              <a:rPr lang="sr-Latn-RS" dirty="0"/>
              <a:t>Emocije su u </a:t>
            </a:r>
            <a:r>
              <a:rPr lang="sr-Latn-RS" dirty="0" smtClean="0"/>
              <a:t>tipičnom </a:t>
            </a:r>
            <a:r>
              <a:rPr lang="sr-Latn-RS" dirty="0"/>
              <a:t>slučaju izazvane spoljašnjim dražima (mada to ne mora uvek biti slučaj jer neka osećanja mogu da se probude razmišljanjem o prošlim događajima i maštanjem), a emocionalna ponašanja su upravljena prema okolnoj sredini</a:t>
            </a:r>
            <a:r>
              <a:rPr lang="sr-Latn-RS" dirty="0" smtClean="0"/>
              <a:t>.</a:t>
            </a:r>
          </a:p>
          <a:p>
            <a:r>
              <a:rPr lang="sr-Latn-RS" b="1" dirty="0"/>
              <a:t>Dimenzije emocionalnog doživljaja</a:t>
            </a:r>
            <a:endParaRPr lang="en-US" b="1" dirty="0"/>
          </a:p>
          <a:p>
            <a:r>
              <a:rPr lang="sr-Latn-RS" dirty="0"/>
              <a:t>Elementarna osećanja</a:t>
            </a:r>
            <a:endParaRPr lang="en-US" dirty="0"/>
          </a:p>
          <a:p>
            <a:r>
              <a:rPr lang="sr-Latn-RS" dirty="0"/>
              <a:t>Vuntove tri dimenzije: prijatnost </a:t>
            </a:r>
            <a:r>
              <a:rPr lang="sr-Latn-RS" dirty="0" smtClean="0"/>
              <a:t>– neprijatnost; </a:t>
            </a:r>
            <a:r>
              <a:rPr lang="sr-Latn-RS" dirty="0"/>
              <a:t>razdraženje </a:t>
            </a:r>
            <a:r>
              <a:rPr lang="sr-Latn-RS" dirty="0"/>
              <a:t>-</a:t>
            </a:r>
            <a:r>
              <a:rPr lang="sr-Latn-RS" dirty="0" smtClean="0"/>
              <a:t> umirenje; </a:t>
            </a:r>
            <a:r>
              <a:rPr lang="sr-Latn-RS" dirty="0"/>
              <a:t>napetost – </a:t>
            </a:r>
            <a:r>
              <a:rPr lang="sr-Latn-RS" dirty="0" smtClean="0"/>
              <a:t>olakšanje.</a:t>
            </a:r>
          </a:p>
          <a:p>
            <a:r>
              <a:rPr lang="sr-Latn-RS" dirty="0"/>
              <a:t>Tičener upućuje kritiku Vuntu i sugeriše da tri dimenzije nisu nezavisne i da su prijatnost-neprijatnost jedina prava i nezavisna dimenzija osećanja.</a:t>
            </a:r>
            <a:endParaRPr lang="en-US" dirty="0"/>
          </a:p>
          <a:p>
            <a:r>
              <a:rPr lang="sr-Latn-RS" dirty="0"/>
              <a:t>1998. Piter Lang i sar. Izazivaju emocionalna stanja pokazujući ispitanicima različite slike (raskomadanih tela, cveća, slike erotske sadržine i sl.) Sa subjektivnim utiskom prijatnosti ili neprijatnosti, pokazalo se, dobro koreliraju električne aktivnosti dva facijalna mišića, jednog koji zateže obraze pri osmehu i drugog koji je odgovoran za nabiranje obrva.</a:t>
            </a:r>
            <a:endParaRPr lang="en-US" dirty="0"/>
          </a:p>
          <a:p>
            <a:r>
              <a:rPr lang="sr-Latn-RS" dirty="0"/>
              <a:t>Kod prijatnosti veća je električna aktivnost prvog mišića, a kod neprijatnih osećanja povišena je električna aktivnost drugog mišića.</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83765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Emocije</a:t>
            </a:r>
            <a:endParaRPr lang="en-US" dirty="0"/>
          </a:p>
        </p:txBody>
      </p:sp>
      <p:sp>
        <p:nvSpPr>
          <p:cNvPr id="3" name="Content Placeholder 2"/>
          <p:cNvSpPr>
            <a:spLocks noGrp="1"/>
          </p:cNvSpPr>
          <p:nvPr>
            <p:ph idx="1"/>
          </p:nvPr>
        </p:nvSpPr>
        <p:spPr/>
        <p:txBody>
          <a:bodyPr/>
          <a:lstStyle/>
          <a:p>
            <a:r>
              <a:rPr lang="sr-Latn-RS" dirty="0"/>
              <a:t>Kada je emocija vrlo intezivna sa burnim telesnim promenama i kada dovodi osobu u </a:t>
            </a:r>
            <a:r>
              <a:rPr lang="sr-Latn-RS" dirty="0" smtClean="0"/>
              <a:t>stanje </a:t>
            </a:r>
            <a:r>
              <a:rPr lang="sr-Latn-RS" dirty="0"/>
              <a:t>koje karakteriše delimična ili potpuna dezorganizacija ponašanja govori se o </a:t>
            </a:r>
            <a:r>
              <a:rPr lang="sr-Latn-RS" b="1" dirty="0" smtClean="0"/>
              <a:t>afektima</a:t>
            </a:r>
            <a:r>
              <a:rPr lang="sr-Latn-RS" dirty="0" smtClean="0"/>
              <a:t>.</a:t>
            </a:r>
          </a:p>
          <a:p>
            <a:r>
              <a:rPr lang="sr-Latn-RS" dirty="0"/>
              <a:t>Emocije ponekad mogu biti toliko isprepletane da nismo u stanju da pružimo verbalan opis sopstvenog doživljaja.</a:t>
            </a:r>
            <a:endParaRPr lang="en-US" dirty="0"/>
          </a:p>
          <a:p>
            <a:r>
              <a:rPr lang="sr-Latn-RS" dirty="0"/>
              <a:t>Da li je poligraf stvarno detektor laži ili je prosto instrument koji služi registrovanju fizioloških promena koje prate emotivno uzbuđenje?</a:t>
            </a:r>
            <a:endParaRPr lang="en-US" dirty="0"/>
          </a:p>
          <a:p>
            <a:endParaRPr lang="en-US" b="1" dirty="0"/>
          </a:p>
        </p:txBody>
      </p:sp>
    </p:spTree>
    <p:extLst>
      <p:ext uri="{BB962C8B-B14F-4D97-AF65-F5344CB8AC3E}">
        <p14:creationId xmlns:p14="http://schemas.microsoft.com/office/powerpoint/2010/main" val="102993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dirty="0"/>
              <a:t>Klasifikacija emocija</a:t>
            </a:r>
            <a:r>
              <a:rPr lang="en-US" b="1" dirty="0"/>
              <a:t/>
            </a:r>
            <a:br>
              <a:rPr lang="en-US" b="1" dirty="0"/>
            </a:br>
            <a:endParaRPr lang="en-US" dirty="0"/>
          </a:p>
        </p:txBody>
      </p:sp>
      <p:sp>
        <p:nvSpPr>
          <p:cNvPr id="3" name="Content Placeholder 2"/>
          <p:cNvSpPr>
            <a:spLocks noGrp="1"/>
          </p:cNvSpPr>
          <p:nvPr>
            <p:ph idx="1"/>
          </p:nvPr>
        </p:nvSpPr>
        <p:spPr/>
        <p:txBody>
          <a:bodyPr/>
          <a:lstStyle/>
          <a:p>
            <a:r>
              <a:rPr lang="sr-Latn-RS" dirty="0"/>
              <a:t>U literaturi postoji veći broj pokušaja da se klasifikuju emocionalni doživljaji. Oslonićemo se na podelu emocija i opis koji daju Kreč i Kračfild:</a:t>
            </a:r>
            <a:endParaRPr lang="en-US" dirty="0"/>
          </a:p>
          <a:p>
            <a:pPr marL="457200" lvl="0" indent="-457200">
              <a:buFont typeface="+mj-lt"/>
              <a:buAutoNum type="alphaUcPeriod"/>
            </a:pPr>
            <a:r>
              <a:rPr lang="sr-Latn-RS" dirty="0"/>
              <a:t>Primarne emocije</a:t>
            </a:r>
            <a:endParaRPr lang="en-US" dirty="0"/>
          </a:p>
          <a:p>
            <a:pPr marL="457200" lvl="0" indent="-457200">
              <a:buFont typeface="+mj-lt"/>
              <a:buAutoNum type="alphaUcPeriod"/>
            </a:pPr>
            <a:r>
              <a:rPr lang="sr-Latn-RS" dirty="0"/>
              <a:t>Emocije koje se odnose na sopstvenu ličnost</a:t>
            </a:r>
            <a:endParaRPr lang="en-US" dirty="0"/>
          </a:p>
          <a:p>
            <a:pPr marL="457200" lvl="0" indent="-457200">
              <a:buFont typeface="+mj-lt"/>
              <a:buAutoNum type="alphaUcPeriod"/>
            </a:pPr>
            <a:r>
              <a:rPr lang="sr-Latn-RS" dirty="0"/>
              <a:t>Emocije koje se odnose na druge</a:t>
            </a:r>
            <a:endParaRPr lang="en-US" dirty="0"/>
          </a:p>
          <a:p>
            <a:pPr marL="457200" lvl="0" indent="-457200">
              <a:buFont typeface="+mj-lt"/>
              <a:buAutoNum type="alphaUcPeriod"/>
            </a:pPr>
            <a:r>
              <a:rPr lang="sr-Latn-RS" dirty="0"/>
              <a:t>Emocije koje su izazvane </a:t>
            </a:r>
            <a:r>
              <a:rPr lang="sr-Latn-RS" dirty="0" smtClean="0"/>
              <a:t>procenjivanjem</a:t>
            </a:r>
          </a:p>
          <a:p>
            <a:pPr marL="457200" lvl="0" indent="-457200">
              <a:buFont typeface="+mj-lt"/>
              <a:buAutoNum type="alphaUcPeriod"/>
            </a:pPr>
            <a:endParaRPr lang="sr-Latn-RS" dirty="0"/>
          </a:p>
          <a:p>
            <a:pPr marL="0" lvl="0" indent="0">
              <a:buNone/>
            </a:pPr>
            <a:endParaRPr lang="en-US" dirty="0"/>
          </a:p>
          <a:p>
            <a:endParaRPr lang="en-US" dirty="0"/>
          </a:p>
        </p:txBody>
      </p:sp>
    </p:spTree>
    <p:extLst>
      <p:ext uri="{BB962C8B-B14F-4D97-AF65-F5344CB8AC3E}">
        <p14:creationId xmlns:p14="http://schemas.microsoft.com/office/powerpoint/2010/main" val="2242488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Primarne emocije</a:t>
            </a:r>
            <a:endParaRPr lang="en-US" dirty="0"/>
          </a:p>
        </p:txBody>
      </p:sp>
      <p:sp>
        <p:nvSpPr>
          <p:cNvPr id="3" name="Content Placeholder 2"/>
          <p:cNvSpPr>
            <a:spLocks noGrp="1"/>
          </p:cNvSpPr>
          <p:nvPr>
            <p:ph idx="1"/>
          </p:nvPr>
        </p:nvSpPr>
        <p:spPr/>
        <p:txBody>
          <a:bodyPr/>
          <a:lstStyle/>
          <a:p>
            <a:r>
              <a:rPr lang="sr-Latn-RS" dirty="0"/>
              <a:t>Radost, gnev, strah, </a:t>
            </a:r>
            <a:r>
              <a:rPr lang="sr-Latn-RS" dirty="0" smtClean="0"/>
              <a:t>tuga, gađenje, iznenađenje</a:t>
            </a:r>
          </a:p>
          <a:p>
            <a:pPr marL="457200" lvl="0" indent="-457200">
              <a:buFont typeface="+mj-lt"/>
              <a:buAutoNum type="arabicPeriod"/>
            </a:pPr>
            <a:r>
              <a:rPr lang="sr-Latn-RS" dirty="0"/>
              <a:t>Javljaju se rano u životu</a:t>
            </a:r>
            <a:endParaRPr lang="en-US" dirty="0"/>
          </a:p>
          <a:p>
            <a:pPr marL="457200" lvl="0" indent="-457200">
              <a:buFont typeface="+mj-lt"/>
              <a:buAutoNum type="arabicPeriod"/>
            </a:pPr>
            <a:r>
              <a:rPr lang="sr-Latn-RS" dirty="0"/>
              <a:t>Situacije koje ih izazivaju su relativno jednostavne</a:t>
            </a:r>
            <a:endParaRPr lang="en-US" dirty="0"/>
          </a:p>
          <a:p>
            <a:pPr marL="457200" lvl="0" indent="-457200">
              <a:buFont typeface="+mj-lt"/>
              <a:buAutoNum type="arabicPeriod"/>
            </a:pPr>
            <a:r>
              <a:rPr lang="sr-Latn-RS" dirty="0"/>
              <a:t>Lako se identifikuju na osnovu facijalne ekspresije</a:t>
            </a:r>
            <a:endParaRPr lang="en-US" dirty="0"/>
          </a:p>
          <a:p>
            <a:pPr marL="457200" lvl="0" indent="-457200">
              <a:buFont typeface="+mj-lt"/>
              <a:buAutoNum type="arabicPeriod"/>
            </a:pPr>
            <a:r>
              <a:rPr lang="sr-Latn-RS" dirty="0"/>
              <a:t>Većina ovih emocija može se identifikovati i kod primata</a:t>
            </a:r>
            <a:endParaRPr lang="en-US" dirty="0"/>
          </a:p>
          <a:p>
            <a:endParaRPr lang="sr-Latn-RS" dirty="0"/>
          </a:p>
          <a:p>
            <a:endParaRPr lang="en-US" dirty="0"/>
          </a:p>
        </p:txBody>
      </p:sp>
    </p:spTree>
    <p:extLst>
      <p:ext uri="{BB962C8B-B14F-4D97-AF65-F5344CB8AC3E}">
        <p14:creationId xmlns:p14="http://schemas.microsoft.com/office/powerpoint/2010/main" val="62475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Primarne emocije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1596" y="1737359"/>
            <a:ext cx="8678020" cy="4616787"/>
          </a:xfrm>
        </p:spPr>
      </p:pic>
    </p:spTree>
    <p:extLst>
      <p:ext uri="{BB962C8B-B14F-4D97-AF65-F5344CB8AC3E}">
        <p14:creationId xmlns:p14="http://schemas.microsoft.com/office/powerpoint/2010/main" val="310756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Primarne emocije</a:t>
            </a:r>
            <a:endParaRPr lang="en-US" dirty="0"/>
          </a:p>
        </p:txBody>
      </p:sp>
      <p:sp>
        <p:nvSpPr>
          <p:cNvPr id="3" name="Content Placeholder 2"/>
          <p:cNvSpPr>
            <a:spLocks noGrp="1"/>
          </p:cNvSpPr>
          <p:nvPr>
            <p:ph idx="1"/>
          </p:nvPr>
        </p:nvSpPr>
        <p:spPr/>
        <p:txBody>
          <a:bodyPr/>
          <a:lstStyle/>
          <a:p>
            <a:r>
              <a:rPr lang="sr-Latn-RS" b="1" dirty="0"/>
              <a:t>Radost</a:t>
            </a:r>
            <a:r>
              <a:rPr lang="sr-Latn-RS" dirty="0"/>
              <a:t> – oseća se kada se uspe u težnji ka izvesnom cilju. Intezitet zavisi od važnosti koja je dodeljena cilju.</a:t>
            </a:r>
            <a:endParaRPr lang="en-US" dirty="0"/>
          </a:p>
          <a:p>
            <a:r>
              <a:rPr lang="sr-Latn-RS" b="1" dirty="0"/>
              <a:t>Gnev</a:t>
            </a:r>
            <a:r>
              <a:rPr lang="sr-Latn-RS" dirty="0"/>
              <a:t> – kada se nešto ispreči postizanju cilja. O ovoj situaciji se govori kao o frustraciji.</a:t>
            </a:r>
            <a:endParaRPr lang="en-US" dirty="0"/>
          </a:p>
          <a:p>
            <a:r>
              <a:rPr lang="sr-Latn-RS" dirty="0"/>
              <a:t>Ako se osujećenje opaža kao nepravedno i zlonamerno i ako je osoba osujećena u postizanju nekih važnih ciljeva. Tada je osećanje gneva obično praćeno i jakim imuplsom ka agresivnoj akciji koja se usmerava ka objektu koji sprečava ostvarenje cilja. </a:t>
            </a:r>
            <a:endParaRPr lang="en-US" dirty="0"/>
          </a:p>
          <a:p>
            <a:r>
              <a:rPr lang="sr-Latn-RS" dirty="0"/>
              <a:t>Istraživanja pokazuju da osobe koje nisu u stanju da kontrolišu svoje negativne emocije su sklonije razvijanju somatskih bolesti (psihosomatika), imaju lošije odnose sa drugima. </a:t>
            </a:r>
            <a:r>
              <a:rPr lang="sr-Latn-RS" i="1" dirty="0"/>
              <a:t>Gnev se hrani gnevom</a:t>
            </a:r>
            <a:r>
              <a:rPr lang="sr-Latn-RS" dirty="0"/>
              <a:t>.</a:t>
            </a:r>
            <a:endParaRPr lang="en-US" dirty="0"/>
          </a:p>
          <a:p>
            <a:endParaRPr lang="en-US" dirty="0"/>
          </a:p>
        </p:txBody>
      </p:sp>
    </p:spTree>
    <p:extLst>
      <p:ext uri="{BB962C8B-B14F-4D97-AF65-F5344CB8AC3E}">
        <p14:creationId xmlns:p14="http://schemas.microsoft.com/office/powerpoint/2010/main" val="2618159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Primarne emocije</a:t>
            </a:r>
            <a:endParaRPr lang="en-US" dirty="0"/>
          </a:p>
        </p:txBody>
      </p:sp>
      <p:sp>
        <p:nvSpPr>
          <p:cNvPr id="3" name="Content Placeholder 2"/>
          <p:cNvSpPr>
            <a:spLocks noGrp="1"/>
          </p:cNvSpPr>
          <p:nvPr>
            <p:ph idx="1"/>
          </p:nvPr>
        </p:nvSpPr>
        <p:spPr>
          <a:xfrm>
            <a:off x="985312" y="1883057"/>
            <a:ext cx="10058400" cy="4023360"/>
          </a:xfrm>
        </p:spPr>
        <p:txBody>
          <a:bodyPr/>
          <a:lstStyle/>
          <a:p>
            <a:r>
              <a:rPr lang="sr-Latn-RS" b="1" dirty="0"/>
              <a:t>Strah </a:t>
            </a:r>
            <a:r>
              <a:rPr lang="sr-Latn-RS" dirty="0"/>
              <a:t>– se u tipičnom slučaju javlja kada se pojedinac nalazi u nekoj situaciji koja na neki način preti opasnošću ili ugrožava. </a:t>
            </a:r>
            <a:endParaRPr lang="en-US" dirty="0"/>
          </a:p>
          <a:p>
            <a:r>
              <a:rPr lang="sr-Latn-RS" dirty="0"/>
              <a:t>Od posebne je važnosti subjektivna procena potencijalne opasnosti koju nosi određena situacija. Te subjektivne procene ne moraju uvek biti svesne ali one određuju prirodu emocinalnog doživljaja.</a:t>
            </a:r>
            <a:endParaRPr lang="en-US" dirty="0"/>
          </a:p>
          <a:p>
            <a:endParaRPr lang="en-US" dirty="0"/>
          </a:p>
        </p:txBody>
      </p:sp>
      <p:sp>
        <p:nvSpPr>
          <p:cNvPr id="4" name="Oval 3"/>
          <p:cNvSpPr/>
          <p:nvPr/>
        </p:nvSpPr>
        <p:spPr>
          <a:xfrm>
            <a:off x="4582186" y="3541512"/>
            <a:ext cx="2598420" cy="1043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r-Latn-RS" sz="1100">
                <a:effectLst/>
                <a:ea typeface="Calibri" panose="020F0502020204030204" pitchFamily="34" charset="0"/>
                <a:cs typeface="Times New Roman" panose="02020603050405020304" pitchFamily="18" charset="0"/>
              </a:rPr>
              <a:t>Senzorni korteks</a:t>
            </a:r>
            <a:endParaRPr lang="en-US" sz="1100">
              <a:effectLst/>
              <a:ea typeface="Calibri" panose="020F0502020204030204" pitchFamily="34" charset="0"/>
              <a:cs typeface="Times New Roman" panose="02020603050405020304" pitchFamily="18" charset="0"/>
            </a:endParaRPr>
          </a:p>
        </p:txBody>
      </p:sp>
      <p:sp>
        <p:nvSpPr>
          <p:cNvPr id="5" name="Rectangle 4"/>
          <p:cNvSpPr/>
          <p:nvPr/>
        </p:nvSpPr>
        <p:spPr>
          <a:xfrm>
            <a:off x="7383237" y="4758629"/>
            <a:ext cx="18669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r-Latn-RS" sz="1100">
                <a:effectLst/>
                <a:ea typeface="Calibri" panose="020F0502020204030204" pitchFamily="34" charset="0"/>
                <a:cs typeface="Times New Roman" panose="02020603050405020304" pitchFamily="18" charset="0"/>
              </a:rPr>
              <a:t>Amigdala</a:t>
            </a:r>
            <a:endParaRPr lang="en-US" sz="1100">
              <a:effectLst/>
              <a:ea typeface="Calibri" panose="020F0502020204030204" pitchFamily="34" charset="0"/>
              <a:cs typeface="Times New Roman" panose="02020603050405020304" pitchFamily="18" charset="0"/>
            </a:endParaRPr>
          </a:p>
        </p:txBody>
      </p:sp>
      <p:sp>
        <p:nvSpPr>
          <p:cNvPr id="7" name="Rectangle 6"/>
          <p:cNvSpPr/>
          <p:nvPr/>
        </p:nvSpPr>
        <p:spPr>
          <a:xfrm>
            <a:off x="3002822" y="4758629"/>
            <a:ext cx="18669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r-Latn-RS" sz="1100" dirty="0" smtClean="0">
                <a:ea typeface="Calibri" panose="020F0502020204030204" pitchFamily="34" charset="0"/>
                <a:cs typeface="Times New Roman" panose="02020603050405020304" pitchFamily="18" charset="0"/>
              </a:rPr>
              <a:t>Talamus</a:t>
            </a:r>
            <a:endParaRPr lang="en-US" sz="1100" dirty="0">
              <a:effectLst/>
              <a:ea typeface="Calibri" panose="020F0502020204030204" pitchFamily="34" charset="0"/>
              <a:cs typeface="Times New Roman" panose="02020603050405020304" pitchFamily="18" charset="0"/>
            </a:endParaRPr>
          </a:p>
        </p:txBody>
      </p:sp>
      <p:cxnSp>
        <p:nvCxnSpPr>
          <p:cNvPr id="9" name="Straight Arrow Connector 8"/>
          <p:cNvCxnSpPr/>
          <p:nvPr/>
        </p:nvCxnSpPr>
        <p:spPr>
          <a:xfrm flipV="1">
            <a:off x="4208106" y="4264090"/>
            <a:ext cx="374080" cy="494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987581" y="5004348"/>
            <a:ext cx="2277797" cy="6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204312" y="4063482"/>
            <a:ext cx="1291688" cy="6391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596163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35</TotalTime>
  <Words>2087</Words>
  <Application>Microsoft Office PowerPoint</Application>
  <PresentationFormat>Widescreen</PresentationFormat>
  <Paragraphs>155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Calibri Light</vt:lpstr>
      <vt:lpstr>Times New Roman</vt:lpstr>
      <vt:lpstr>Retrospect</vt:lpstr>
      <vt:lpstr>Emocije</vt:lpstr>
      <vt:lpstr>Šta su emocije?</vt:lpstr>
      <vt:lpstr>Emocije</vt:lpstr>
      <vt:lpstr>Emocije</vt:lpstr>
      <vt:lpstr>Klasifikacija emocija </vt:lpstr>
      <vt:lpstr>Primarne emocije</vt:lpstr>
      <vt:lpstr>Primarne emocije</vt:lpstr>
      <vt:lpstr>Primarne emocije</vt:lpstr>
      <vt:lpstr>Primarne emocije</vt:lpstr>
      <vt:lpstr>Primarne emocije</vt:lpstr>
      <vt:lpstr>Primarne emocije</vt:lpstr>
      <vt:lpstr>Emocije koje se odnose na sopstvenu ličnost </vt:lpstr>
      <vt:lpstr>Emocije koje se odnose na sopstvenu ličnost </vt:lpstr>
      <vt:lpstr>Emocije koje se odnose na druge ljude </vt:lpstr>
      <vt:lpstr>Emocije koje su izazvane procenjivanjem (estetska osećanja) </vt:lpstr>
      <vt:lpstr>Kontrola emocionalnih doživljaja </vt:lpstr>
      <vt:lpstr>Emocionalna inteligencija (EQ)</vt:lpstr>
      <vt:lpstr>Temperament </vt:lpstr>
      <vt:lpstr>Temperament </vt:lpstr>
      <vt:lpstr>Stres</vt:lpstr>
      <vt:lpstr>Stres</vt:lpstr>
      <vt:lpstr>HPA OSA</vt:lpstr>
      <vt:lpstr>HPA (disfunkcionalnost)</vt:lpstr>
      <vt:lpstr>Tipovi ličnosti u odnosu prema stresu</vt:lpstr>
      <vt:lpstr>TIP B</vt:lpstr>
      <vt:lpstr>Raspoloženje, anskioznost i pamćenje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Emocije</dc:title>
  <dc:creator>PC</dc:creator>
  <cp:lastModifiedBy>PC</cp:lastModifiedBy>
  <cp:revision>4</cp:revision>
  <dcterms:created xsi:type="dcterms:W3CDTF">2024-12-03T18:59:15Z</dcterms:created>
  <dcterms:modified xsi:type="dcterms:W3CDTF">2024-12-03T19:34:49Z</dcterms:modified>
</cp:coreProperties>
</file>