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7" r:id="rId10"/>
    <p:sldId id="270" r:id="rId11"/>
    <p:sldId id="271" r:id="rId12"/>
    <p:sldId id="28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FDFBDD-87DC-424A-BF87-2FB1A430933E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A6C29D-536F-470D-BAD2-873168D36E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Socijalne potrebe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276600"/>
            <a:ext cx="3276600" cy="914400"/>
          </a:xfrm>
        </p:spPr>
        <p:txBody>
          <a:bodyPr/>
          <a:lstStyle/>
          <a:p>
            <a:r>
              <a:rPr lang="sr-Latn-RS" dirty="0"/>
              <a:t>Biljana Jaredić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3092450" cy="23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Ciljevi usmereni na izvođenje</a:t>
            </a:r>
          </a:p>
          <a:p>
            <a:r>
              <a:rPr lang="sr-Latn-RS" dirty="0"/>
              <a:t>Ciljevi usmereni na savladavanje zadatka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0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Afilijacija i bliskost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Stvaranje, održavanje  ili ponovno uspostavljanje pozitivne, afektivne veze sa drugom osobom.</a:t>
            </a:r>
            <a:endParaRPr lang="en-US" dirty="0"/>
          </a:p>
          <a:p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sr-Latn-RS" dirty="0"/>
              <a:t>za afilijacijom nije ukorenjena u ekstroverziji i popularnosti, već u strahu od neodobravanja i usamljenosti.</a:t>
            </a:r>
          </a:p>
          <a:p>
            <a:pPr marL="68580" indent="-342900">
              <a:buFont typeface="+mj-lt"/>
              <a:buAutoNum type="arabicPeriod"/>
            </a:pPr>
            <a:r>
              <a:rPr lang="sr-Latn-RS" dirty="0"/>
              <a:t>Potreba za odobravanjem</a:t>
            </a:r>
          </a:p>
          <a:p>
            <a:pPr marL="68580" indent="-342900">
              <a:buFont typeface="+mj-lt"/>
              <a:buAutoNum type="arabicPeriod"/>
            </a:pPr>
            <a:r>
              <a:rPr lang="sr-Latn-RS" dirty="0"/>
              <a:t>Potreba za bliskošću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4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4800600" cy="5015019"/>
          </a:xfrm>
        </p:spPr>
      </p:pic>
    </p:spTree>
    <p:extLst>
      <p:ext uri="{BB962C8B-B14F-4D97-AF65-F5344CB8AC3E}">
        <p14:creationId xmlns:p14="http://schemas.microsoft.com/office/powerpoint/2010/main" val="326073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Potreba za bliskošću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445237"/>
              </p:ext>
            </p:extLst>
          </p:nvPr>
        </p:nvGraphicFramePr>
        <p:xfrm>
          <a:off x="1371600" y="2438400"/>
          <a:ext cx="6400800" cy="3139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Kategorija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Opis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Misli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 prijateljima, odnosima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Teme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Odnosi sa drugima donose pozitivne afekte, uzajamni dijalog, predanost vezi i interpersonalna harmonija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Stil interakcije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Poveravanje, Pažljivo slušanje, Česti razgovori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Autobiografija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Ljubavne teme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Procena vršnjaka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Doživljavaju je kao toplu, punu ljubavi, iskrenu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Pamćenje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Priče prožete interpersonalnim reakcijama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0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sr-Latn-RS" dirty="0"/>
              <a:t>Opišite kako se ponašaju osobe u ljubavnom odnosu koje imaju trebu za bliskošću ili potrebu za odobravanjem!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1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dirty="0"/>
              <a:t>Kada se uključuje potreba za Afilijacijom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strahu </a:t>
            </a:r>
          </a:p>
          <a:p>
            <a:r>
              <a:rPr lang="sr-Latn-RS" dirty="0"/>
              <a:t>Kada smo usamljeni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189865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4114800"/>
            <a:ext cx="164465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Zadovoljenje potrbe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Za odobravanjem- izbegavanje sukoba, takmičenja, nesebične i spremne na sadnju, izbegavaju negativno govoriti o drugima,.....</a:t>
            </a:r>
          </a:p>
          <a:p>
            <a:r>
              <a:rPr lang="sr-Latn-RS" dirty="0"/>
              <a:t>Za bliskošću- češće dodiruju druge, neguju dublje i značajnije veze, prilikom interakcije više se smeju....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3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sr-Latn-RS" dirty="0"/>
              <a:t>Želja da se fizički i društveni svet oko sebe prilagodi svom ličnom planu i viđenju sveta.</a:t>
            </a:r>
          </a:p>
          <a:p>
            <a:pPr indent="0">
              <a:buNone/>
            </a:pPr>
            <a:r>
              <a:rPr lang="sr-Latn-RS" dirty="0"/>
              <a:t>Delovanje</a:t>
            </a:r>
          </a:p>
          <a:p>
            <a:pPr indent="0">
              <a:buNone/>
            </a:pPr>
            <a:r>
              <a:rPr lang="sr-Latn-RS" dirty="0"/>
              <a:t>Kontrolisanje</a:t>
            </a:r>
          </a:p>
          <a:p>
            <a:pPr indent="0">
              <a:buNone/>
            </a:pPr>
            <a:r>
              <a:rPr lang="sr-Latn-RS" dirty="0"/>
              <a:t>Uticaj</a:t>
            </a:r>
          </a:p>
          <a:p>
            <a:pPr indent="0">
              <a:buNone/>
            </a:pPr>
            <a:r>
              <a:rPr lang="sr-Latn-RS" dirty="0"/>
              <a:t>Uključuje: dominaciju, ugled, status, položaj....</a:t>
            </a:r>
          </a:p>
          <a:p>
            <a:pPr indent="0">
              <a:buNone/>
            </a:pPr>
            <a:r>
              <a:rPr lang="sr-Latn-RS" dirty="0"/>
              <a:t>Sećanja koja su najživlja kod ovih osoba?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152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400" dirty="0"/>
              <a:t>Okolnosti koje zadovoljavaju potrebu za vođstvom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Vođstvo</a:t>
            </a:r>
          </a:p>
          <a:p>
            <a:r>
              <a:rPr lang="sr-Latn-RS" dirty="0"/>
              <a:t>Agresivnost</a:t>
            </a:r>
          </a:p>
          <a:p>
            <a:r>
              <a:rPr lang="sr-Latn-RS" dirty="0"/>
              <a:t>Uticajna zanimanja</a:t>
            </a:r>
          </a:p>
          <a:p>
            <a:r>
              <a:rPr lang="sr-Latn-RS" dirty="0"/>
              <a:t>Posedovanje prestižnih stvari</a:t>
            </a:r>
          </a:p>
        </p:txBody>
      </p:sp>
    </p:spTree>
    <p:extLst>
      <p:ext uri="{BB962C8B-B14F-4D97-AF65-F5344CB8AC3E}">
        <p14:creationId xmlns:p14="http://schemas.microsoft.com/office/powerpoint/2010/main" val="151933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Motivacija za vođstvo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sr-Latn-RS" dirty="0"/>
              <a:t>Trostruki obrazac potreba: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Visoka potreba za moći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Niska potreba za bliskošću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/>
              <a:t>Visoka inhibicija</a:t>
            </a:r>
          </a:p>
          <a:p>
            <a:pPr marL="342900" indent="-342900">
              <a:buFont typeface="+mj-lt"/>
              <a:buAutoNum type="arabicPeriod"/>
            </a:pPr>
            <a:endParaRPr lang="sr-Latn-RS" dirty="0"/>
          </a:p>
          <a:p>
            <a:pPr indent="0">
              <a:buNone/>
            </a:pPr>
            <a:r>
              <a:rPr lang="sr-Latn-RS" dirty="0"/>
              <a:t>Koliko je Tramp dobar vođa?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dirty="0"/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Socijalne potrebe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Kvazi potrebe</a:t>
            </a:r>
          </a:p>
          <a:p>
            <a:pPr marL="0" indent="0">
              <a:buNone/>
            </a:pPr>
            <a:r>
              <a:rPr lang="sr-Latn-RS" dirty="0"/>
              <a:t>Stečeno ne urođeno poreklo.</a:t>
            </a:r>
          </a:p>
          <a:p>
            <a:pPr marL="0" indent="0">
              <a:buNone/>
            </a:pPr>
            <a:r>
              <a:rPr lang="sr-Latn-RS" dirty="0"/>
              <a:t>Socijalne potrebe </a:t>
            </a:r>
            <a:r>
              <a:rPr lang="en-US" dirty="0" err="1"/>
              <a:t>poti</a:t>
            </a:r>
            <a:r>
              <a:rPr lang="sr-Latn-RS" dirty="0"/>
              <a:t>č</a:t>
            </a:r>
            <a:r>
              <a:rPr lang="en-US" dirty="0"/>
              <a:t>u od </a:t>
            </a:r>
            <a:r>
              <a:rPr lang="en-US" dirty="0" err="1"/>
              <a:t>sklonosti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sr-Latn-RS" dirty="0"/>
              <a:t>č</a:t>
            </a:r>
            <a:r>
              <a:rPr lang="en-US" dirty="0" err="1"/>
              <a:t>enih</a:t>
            </a:r>
            <a:r>
              <a:rPr lang="en-US" dirty="0"/>
              <a:t> </a:t>
            </a:r>
            <a:r>
              <a:rPr lang="en-US" dirty="0" err="1"/>
              <a:t>kro</a:t>
            </a:r>
            <a:r>
              <a:rPr lang="sr-Latn-RS" dirty="0"/>
              <a:t>z </a:t>
            </a:r>
            <a:r>
              <a:rPr lang="en-US" dirty="0"/>
              <a:t>is</a:t>
            </a:r>
            <a:r>
              <a:rPr lang="sr-Latn-RS" dirty="0"/>
              <a:t>kustvo</a:t>
            </a:r>
            <a:r>
              <a:rPr lang="en-US" dirty="0"/>
              <a:t>, </a:t>
            </a:r>
            <a:r>
              <a:rPr lang="en-US" dirty="0" err="1"/>
              <a:t>socijalizaciju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razvoj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Kvazi potrebe su prolaznog karaktera i odnose se na želje izazvane određenom situacijom.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Motivacijski postupci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438401"/>
            <a:ext cx="2057400" cy="762000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sr-Latn-RS" dirty="0"/>
              <a:t>Izvori i resursi motivacije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505200"/>
            <a:ext cx="1905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Spoljašnji uticaji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419600"/>
            <a:ext cx="19050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/>
              <a:t>Kvalitet međuljudskih odnosa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228201"/>
            <a:ext cx="1066800" cy="12926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b="1" dirty="0"/>
              <a:t>Status motiva</a:t>
            </a:r>
          </a:p>
          <a:p>
            <a:r>
              <a:rPr lang="sr-Latn-RS" sz="1400" dirty="0"/>
              <a:t>Potreba</a:t>
            </a:r>
          </a:p>
          <a:p>
            <a:r>
              <a:rPr lang="sr-Latn-RS" sz="1400" dirty="0"/>
              <a:t>Kognicija</a:t>
            </a:r>
          </a:p>
          <a:p>
            <a:r>
              <a:rPr lang="sr-Latn-RS" sz="1400" dirty="0"/>
              <a:t>Emocije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581400"/>
            <a:ext cx="10668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Ishodi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3429000" y="2667000"/>
            <a:ext cx="1600200" cy="120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3352800" y="3689866"/>
            <a:ext cx="16764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 flipV="1">
            <a:off x="3429000" y="4267200"/>
            <a:ext cx="1524000" cy="44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3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Kvazi potrebe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Uti</a:t>
            </a:r>
            <a:r>
              <a:rPr lang="sr-Latn-RS" dirty="0"/>
              <a:t>ču na način kako razmišljamo, osećamo i ponašamo se.</a:t>
            </a:r>
          </a:p>
          <a:p>
            <a:r>
              <a:rPr lang="sr-Latn-RS" dirty="0"/>
              <a:t>Osećamo ih kao nešto što je hitno</a:t>
            </a:r>
          </a:p>
          <a:p>
            <a:r>
              <a:rPr lang="sr-Latn-RS" dirty="0"/>
              <a:t>Nastaju iz situacijskih okolnosti i pitisaka</a:t>
            </a:r>
          </a:p>
          <a:p>
            <a:r>
              <a:rPr lang="sr-Latn-RS" dirty="0"/>
              <a:t>Kada zadovoljimo potrebu pritisak nestaje</a:t>
            </a:r>
          </a:p>
          <a:p>
            <a:r>
              <a:rPr lang="sr-Latn-RS" dirty="0"/>
              <a:t>Pritisci iz okoline, situaciske okolnosti koje nam nameću psihološki pritisa, hitnost inapetost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24200"/>
            <a:ext cx="17462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Socijalne potrebe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Ljudi stiču socijalne potrebe kroz iskustvo, socijalizaciju i situacijske okolnosti.</a:t>
            </a:r>
          </a:p>
          <a:p>
            <a:r>
              <a:rPr lang="sr-Latn-RS" dirty="0"/>
              <a:t>Postignuće- strogo hranjenje i korišćenje toaleta</a:t>
            </a:r>
          </a:p>
          <a:p>
            <a:r>
              <a:rPr lang="sr-Latn-RS" dirty="0"/>
              <a:t>Afilijacija i bliskost- pohvala</a:t>
            </a:r>
          </a:p>
          <a:p>
            <a:r>
              <a:rPr lang="sr-Latn-RS" dirty="0"/>
              <a:t>Moć- dozvoljavali agresivno i seksualno ponašanje </a:t>
            </a:r>
          </a:p>
          <a:p>
            <a:pPr indent="0">
              <a:buNone/>
            </a:pPr>
            <a:r>
              <a:rPr lang="sr-Latn-RS" dirty="0"/>
              <a:t>Mali broj  iskustava je prediktor za ove motive što ukazuje da se ove potrebe ne određuje u ranom detinjstvu već se menjaju vremenom.</a:t>
            </a:r>
          </a:p>
          <a:p>
            <a:pPr indent="0">
              <a:buNone/>
            </a:pPr>
            <a:r>
              <a:rPr lang="sr-Latn-RS"/>
              <a:t>Socijalne potrebe su reaktivne.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Postignuće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886200"/>
          </a:xfrm>
        </p:spPr>
        <p:txBody>
          <a:bodyPr>
            <a:normAutofit fontScale="70000" lnSpcReduction="20000"/>
          </a:bodyPr>
          <a:lstStyle/>
          <a:p>
            <a:r>
              <a:rPr lang="sr-Latn-RS" sz="2200" dirty="0"/>
              <a:t>Težnja da se ostvari određeni standard u nadmoćnosti. </a:t>
            </a:r>
          </a:p>
          <a:p>
            <a:r>
              <a:rPr lang="sr-Latn-RS" sz="2200" dirty="0"/>
              <a:t>Standard u nadmoćnost obuhvata</a:t>
            </a:r>
          </a:p>
          <a:p>
            <a:pPr marL="68580" indent="-342900">
              <a:buFont typeface="+mj-lt"/>
              <a:buAutoNum type="arabicPeriod"/>
            </a:pPr>
            <a:r>
              <a:rPr lang="sr-Latn-RS" sz="2200" dirty="0"/>
              <a:t>Takmičenje sa zadatkom</a:t>
            </a:r>
          </a:p>
          <a:p>
            <a:pPr marL="68580" indent="-342900">
              <a:buFont typeface="+mj-lt"/>
              <a:buAutoNum type="arabicPeriod"/>
            </a:pPr>
            <a:r>
              <a:rPr lang="sr-Latn-RS" sz="2200" dirty="0"/>
              <a:t>Takmičenje sa samim sobom</a:t>
            </a:r>
          </a:p>
          <a:p>
            <a:pPr marL="68580" indent="-342900">
              <a:buFont typeface="+mj-lt"/>
              <a:buAutoNum type="arabicPeriod"/>
            </a:pPr>
            <a:r>
              <a:rPr lang="sr-Latn-RS" sz="2200" dirty="0"/>
              <a:t>Takmičenje sa drugima</a:t>
            </a:r>
          </a:p>
          <a:p>
            <a:pPr indent="0">
              <a:buNone/>
            </a:pPr>
            <a:r>
              <a:rPr lang="sr-Latn-RS" sz="2200" dirty="0"/>
              <a:t>Pojedinci kod kojih je izražena potreba za postignućem reaguju emocijama za prilaženje: nada, ponos, anticipacija zadovoljstva. </a:t>
            </a:r>
          </a:p>
          <a:p>
            <a:pPr indent="0">
              <a:buNone/>
            </a:pPr>
            <a:r>
              <a:rPr lang="sr-Latn-RS" sz="2200" dirty="0"/>
              <a:t>Pojedinci kod kojih nije izražena potreba za postignućem reaguju emocijama orjentisanim ka izbegavanju:  tegoba, strah, odbrane.</a:t>
            </a:r>
          </a:p>
          <a:p>
            <a:pPr indent="0">
              <a:buNone/>
            </a:pPr>
            <a:r>
              <a:rPr lang="sr-Latn-RS" sz="2200" dirty="0"/>
              <a:t>Ponašanje: izbori, vreme latencije, uloženom naporu, istrajnost i spremnost za preuzimanje lične odgovornosti</a:t>
            </a:r>
          </a:p>
          <a:p>
            <a:pPr indent="0">
              <a:buNone/>
            </a:pPr>
            <a:endParaRPr lang="en-US" sz="2200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000" dirty="0"/>
              <a:t>Socijalizacijski uticaji na postignuće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sr-Latn-RS" dirty="0"/>
              <a:t>Ako ih roditelji uče:</a:t>
            </a:r>
          </a:p>
          <a:p>
            <a:pPr marL="285750" indent="-285750"/>
            <a:r>
              <a:rPr lang="sr-Latn-RS" dirty="0"/>
              <a:t>Nezavisnosti</a:t>
            </a:r>
          </a:p>
          <a:p>
            <a:pPr marL="285750" indent="-285750"/>
            <a:r>
              <a:rPr lang="sr-Latn-RS" dirty="0"/>
              <a:t>Teže kalitetnom izvršavanju zadataka</a:t>
            </a:r>
          </a:p>
          <a:p>
            <a:pPr marL="285750" indent="-285750"/>
            <a:r>
              <a:rPr lang="sr-Latn-RS" dirty="0"/>
              <a:t>Doživljavaju sebe kao sposobnog</a:t>
            </a:r>
          </a:p>
          <a:p>
            <a:pPr marL="285750" indent="-285750"/>
            <a:r>
              <a:rPr lang="sr-Latn-RS" dirty="0"/>
              <a:t>Pozitivno vrednuju zadatke</a:t>
            </a:r>
          </a:p>
          <a:p>
            <a:pPr marL="285750" indent="-285750"/>
            <a:r>
              <a:rPr lang="sr-Latn-RS" dirty="0"/>
              <a:t>Širok izvor iskustva</a:t>
            </a:r>
          </a:p>
          <a:p>
            <a:pPr indent="0">
              <a:buNone/>
            </a:pPr>
            <a:r>
              <a:rPr lang="sr-Latn-RS" dirty="0"/>
              <a:t>Svi ovi uslovi samo delimično uticu na potrebu za postignućem. Ova potreba se menja od detinjstva do odraslog doba.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1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Kognitivni uticaji na postignuće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Percepcija vlastite sposobnosti</a:t>
            </a:r>
          </a:p>
          <a:p>
            <a:r>
              <a:rPr lang="sr-Latn-RS" dirty="0"/>
              <a:t>Orjentisanost na savladavanje zadatka</a:t>
            </a:r>
          </a:p>
          <a:p>
            <a:r>
              <a:rPr lang="sr-Latn-RS" dirty="0"/>
              <a:t>Visoka očekivanja uspeha</a:t>
            </a:r>
          </a:p>
          <a:p>
            <a:r>
              <a:rPr lang="sr-Latn-RS" dirty="0"/>
              <a:t>Visoko vrednovanje postignuća</a:t>
            </a:r>
          </a:p>
          <a:p>
            <a:r>
              <a:rPr lang="sr-Latn-RS"/>
              <a:t>Optimistični aibucijski stil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43200"/>
            <a:ext cx="279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000" dirty="0"/>
              <a:t>razvojni uticaji na postignuće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Rano detinjstvo</a:t>
            </a:r>
          </a:p>
          <a:p>
            <a:r>
              <a:rPr lang="sr-Latn-RS" dirty="0"/>
              <a:t>Srednje detinjstvo</a:t>
            </a:r>
          </a:p>
          <a:p>
            <a:r>
              <a:rPr lang="sr-Latn-RS" dirty="0"/>
              <a:t>Kasno detinjstvo</a:t>
            </a:r>
          </a:p>
          <a:p>
            <a:pPr indent="0">
              <a:buNone/>
            </a:pPr>
            <a:r>
              <a:rPr lang="sr-Latn-RS" dirty="0"/>
              <a:t>Internalizacija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9600"/>
            <a:ext cx="1828800" cy="111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813050"/>
            <a:ext cx="1651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6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1800" dirty="0"/>
              <a:t>Okolnosti koje uključuju i zadovoljavaju potrebu za postignućem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Umereno teški zadaci</a:t>
            </a:r>
          </a:p>
          <a:p>
            <a:r>
              <a:rPr lang="sr-Latn-RS" dirty="0"/>
              <a:t>Takmičenje</a:t>
            </a:r>
          </a:p>
          <a:p>
            <a:r>
              <a:rPr lang="sr-Latn-RS" dirty="0"/>
              <a:t>Preduzimljivost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9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1314</TotalTime>
  <Words>585</Words>
  <Application>Microsoft Office PowerPoint</Application>
  <PresentationFormat>On-screen Show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Couture</vt:lpstr>
      <vt:lpstr>Socijalne potrebe</vt:lpstr>
      <vt:lpstr>PowerPoint Presentation</vt:lpstr>
      <vt:lpstr>Kvazi potrebe</vt:lpstr>
      <vt:lpstr>Socijalne potrebe</vt:lpstr>
      <vt:lpstr>Postignuće</vt:lpstr>
      <vt:lpstr>Socijalizacijski uticaji na postignuće</vt:lpstr>
      <vt:lpstr>Kognitivni uticaji na postignuće</vt:lpstr>
      <vt:lpstr>razvojni uticaji na postignuće</vt:lpstr>
      <vt:lpstr>Okolnosti koje uključuju i zadovoljavaju potrebu za postignućem</vt:lpstr>
      <vt:lpstr>PowerPoint Presentation</vt:lpstr>
      <vt:lpstr>Afilijacija i bliskost</vt:lpstr>
      <vt:lpstr>PowerPoint Presentation</vt:lpstr>
      <vt:lpstr>Potreba za bliskošću</vt:lpstr>
      <vt:lpstr>PowerPoint Presentation</vt:lpstr>
      <vt:lpstr>Kada se uključuje potreba za Afilijacijom</vt:lpstr>
      <vt:lpstr>Zadovoljenje potrbe</vt:lpstr>
      <vt:lpstr>Moć</vt:lpstr>
      <vt:lpstr>Okolnosti koje zadovoljavaju potrebu za vođstvom</vt:lpstr>
      <vt:lpstr>Motivacija za vođstvo</vt:lpstr>
      <vt:lpstr>Motivacijski postupci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Socijalne potrebe</dc:title>
  <dc:creator>pc</dc:creator>
  <cp:lastModifiedBy>PC</cp:lastModifiedBy>
  <cp:revision>41</cp:revision>
  <dcterms:created xsi:type="dcterms:W3CDTF">2017-03-20T09:29:57Z</dcterms:created>
  <dcterms:modified xsi:type="dcterms:W3CDTF">2024-05-25T06:17:51Z</dcterms:modified>
</cp:coreProperties>
</file>