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71" r:id="rId10"/>
    <p:sldId id="265" r:id="rId11"/>
    <p:sldId id="272" r:id="rId12"/>
    <p:sldId id="273" r:id="rId13"/>
    <p:sldId id="274" r:id="rId14"/>
    <p:sldId id="275" r:id="rId15"/>
    <p:sldId id="266" r:id="rId16"/>
    <p:sldId id="276" r:id="rId17"/>
    <p:sldId id="277" r:id="rId18"/>
    <p:sldId id="278" r:id="rId19"/>
    <p:sldId id="279" r:id="rId20"/>
    <p:sldId id="267" r:id="rId21"/>
    <p:sldId id="268" r:id="rId22"/>
    <p:sldId id="269" r:id="rId23"/>
    <p:sldId id="280" r:id="rId24"/>
    <p:sldId id="284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E16C02-55B3-4774-8C1E-44D3CE1BCE34}" type="datetimeFigureOut">
              <a:rPr lang="en-US" smtClean="0"/>
              <a:pPr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C3B7FA5-9E86-4D88-856E-7740B0E77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Biljana</a:t>
            </a:r>
            <a:r>
              <a:rPr lang="en-US" dirty="0"/>
              <a:t> </a:t>
            </a:r>
            <a:r>
              <a:rPr lang="en-US" dirty="0" err="1"/>
              <a:t>jaredi</a:t>
            </a:r>
            <a:r>
              <a:rPr lang="sr-Latn-RS" dirty="0"/>
              <a:t>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Fiziološke potrebe</a:t>
            </a:r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2438400" cy="1714500"/>
          </a:xfrm>
          <a:prstGeom prst="rect">
            <a:avLst/>
          </a:prstGeom>
        </p:spPr>
      </p:pic>
      <p:pic>
        <p:nvPicPr>
          <p:cNvPr id="5" name="Picture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2057400"/>
            <a:ext cx="2828925" cy="1619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 descr="download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228600"/>
            <a:ext cx="2619375" cy="17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 descr="download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5105400"/>
            <a:ext cx="3000375" cy="1524000"/>
          </a:xfrm>
          <a:prstGeom prst="rect">
            <a:avLst/>
          </a:prstGeom>
        </p:spPr>
      </p:pic>
      <p:pic>
        <p:nvPicPr>
          <p:cNvPr id="8" name="Picture 7" descr="download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" y="5162550"/>
            <a:ext cx="2705100" cy="1695450"/>
          </a:xfrm>
          <a:prstGeom prst="rect">
            <a:avLst/>
          </a:prstGeom>
        </p:spPr>
      </p:pic>
      <p:pic>
        <p:nvPicPr>
          <p:cNvPr id="9" name="Picture 8" descr="download (4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38900" y="304800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7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Glad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gluko</a:t>
            </a:r>
            <a:r>
              <a:rPr lang="sr-Latn-RS" dirty="0"/>
              <a:t>z</a:t>
            </a:r>
            <a:r>
              <a:rPr lang="en-US" dirty="0"/>
              <a:t>e </a:t>
            </a:r>
            <a:r>
              <a:rPr lang="sr-Latn-RS" dirty="0"/>
              <a:t>(kratkoročni procesi ) i metabolički procesi i pothranjivanje energije (dugoročni procesi).</a:t>
            </a:r>
          </a:p>
          <a:p>
            <a:r>
              <a:rPr lang="sr-Latn-RS" dirty="0"/>
              <a:t>Za razumevanje gladi: kratkoročni procesi, dugoročni procesi i kognitivno-socijalno-sredinski model.</a:t>
            </a:r>
          </a:p>
          <a:p>
            <a:r>
              <a:rPr lang="sr-Latn-RS" dirty="0"/>
              <a:t>Kratkoročni apetit reguliše započinjanje jela, veličinu obroka i završetak jela.</a:t>
            </a:r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800600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0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Lateralni hipotalamus- odgovoran za osećaj gladi</a:t>
            </a:r>
          </a:p>
          <a:p>
            <a:r>
              <a:rPr lang="sr-Latn-RS" dirty="0"/>
              <a:t>Ventromedijalni hpotalamus- za osećaj sitosti. Aktivira se preko: visoki nivo glukoze u jetri, punog želudca, oslobađanje kolecistokaina</a:t>
            </a:r>
          </a:p>
          <a:p>
            <a:r>
              <a:rPr lang="sr-Latn-RS" dirty="0"/>
              <a:t>LH- grelin i oreksini</a:t>
            </a:r>
          </a:p>
          <a:p>
            <a:r>
              <a:rPr lang="sr-Latn-RS" dirty="0"/>
              <a:t>VMH-leptin</a:t>
            </a:r>
          </a:p>
          <a:p>
            <a:r>
              <a:rPr lang="sr-Latn-RS" dirty="0"/>
              <a:t>Telesna temperatura- Kada je hladno više smo gladni!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Sveobuhvatni model regulacije gladi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sz="1800" dirty="0"/>
          </a:p>
          <a:p>
            <a:endParaRPr lang="sr-Latn-RS" sz="1800" dirty="0"/>
          </a:p>
          <a:p>
            <a:endParaRPr lang="sr-Latn-RS" sz="1800" dirty="0"/>
          </a:p>
          <a:p>
            <a:r>
              <a:rPr lang="sr-Latn-RS" sz="1800" dirty="0"/>
              <a:t>Motivacija za vežbanje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4876800"/>
            <a:ext cx="14478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0" y="5257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Glad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86400" y="5410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7600" y="5334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Zalihe masti</a:t>
            </a:r>
            <a:endParaRPr lang="en-US" dirty="0"/>
          </a:p>
        </p:txBody>
      </p:sp>
      <p:cxnSp>
        <p:nvCxnSpPr>
          <p:cNvPr id="10" name="Shape 9"/>
          <p:cNvCxnSpPr>
            <a:endCxn id="4" idx="5"/>
          </p:cNvCxnSpPr>
          <p:nvPr/>
        </p:nvCxnSpPr>
        <p:spPr>
          <a:xfrm rot="10800000">
            <a:off x="5045774" y="5722330"/>
            <a:ext cx="2269426" cy="68870"/>
          </a:xfrm>
          <a:prstGeom prst="bentConnector4">
            <a:avLst>
              <a:gd name="adj1" fmla="val 45329"/>
              <a:gd name="adj2" fmla="val -442573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66800" y="5105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Potrošnja energije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667000" y="54864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828800" y="4038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40386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648200" y="38862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81400" y="3429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Unos energije- kalorija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86200" y="16764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Sredinski uticaji</a:t>
            </a:r>
          </a:p>
          <a:p>
            <a:r>
              <a:rPr lang="sr-Latn-RS" dirty="0"/>
              <a:t>Deprivacija</a:t>
            </a:r>
          </a:p>
          <a:p>
            <a:r>
              <a:rPr lang="sr-Latn-RS" dirty="0"/>
              <a:t>Izgled hrane</a:t>
            </a:r>
          </a:p>
          <a:p>
            <a:r>
              <a:rPr lang="sr-Latn-RS" dirty="0"/>
              <a:t>Raznovrsnost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Sredinski činioci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sr-Latn-RS" dirty="0"/>
              <a:t>eo dana</a:t>
            </a:r>
          </a:p>
          <a:p>
            <a:r>
              <a:rPr lang="en-US" dirty="0"/>
              <a:t>S</a:t>
            </a:r>
            <a:r>
              <a:rPr lang="sr-Latn-RS" dirty="0"/>
              <a:t>tres</a:t>
            </a:r>
          </a:p>
          <a:p>
            <a:r>
              <a:rPr lang="en-US" dirty="0"/>
              <a:t>I</a:t>
            </a:r>
            <a:r>
              <a:rPr lang="sr-Latn-RS" dirty="0"/>
              <a:t>zgled i miris hrane</a:t>
            </a:r>
          </a:p>
          <a:p>
            <a:r>
              <a:rPr lang="en-US" dirty="0"/>
              <a:t>R</a:t>
            </a:r>
            <a:r>
              <a:rPr lang="sr-Latn-RS" dirty="0"/>
              <a:t>aznovrsnost hrane</a:t>
            </a:r>
          </a:p>
          <a:p>
            <a:r>
              <a:rPr lang="sr-Latn-RS" dirty="0"/>
              <a:t>Prisustvo drugih ljudi</a:t>
            </a:r>
          </a:p>
          <a:p>
            <a:r>
              <a:rPr lang="sr-Latn-RS" dirty="0"/>
              <a:t>Dijeta- kognitivna ili fiziološka kontrola= prejedanje</a:t>
            </a:r>
          </a:p>
          <a:p>
            <a:pPr>
              <a:buNone/>
            </a:pPr>
            <a:r>
              <a:rPr lang="sr-Latn-RS" dirty="0"/>
              <a:t>Suzdržavanje-popuštanje</a:t>
            </a:r>
            <a:endParaRPr lang="en-US" dirty="0"/>
          </a:p>
        </p:txBody>
      </p:sp>
      <p:pic>
        <p:nvPicPr>
          <p:cNvPr id="4" name="Picture 3" descr="download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371600"/>
            <a:ext cx="2905125" cy="1571625"/>
          </a:xfrm>
          <a:prstGeom prst="rect">
            <a:avLst/>
          </a:prstGeom>
        </p:spPr>
      </p:pic>
      <p:pic>
        <p:nvPicPr>
          <p:cNvPr id="5" name="Picture 4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5029200"/>
            <a:ext cx="3009900" cy="1514475"/>
          </a:xfrm>
          <a:prstGeom prst="rect">
            <a:avLst/>
          </a:prstGeom>
        </p:spPr>
      </p:pic>
      <p:pic>
        <p:nvPicPr>
          <p:cNvPr id="6" name="Picture 5" descr="download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5029200"/>
            <a:ext cx="2705100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Kako kognitivno regulisati ishranu?</a:t>
            </a:r>
            <a:endParaRPr lang="en-US" dirty="0"/>
          </a:p>
        </p:txBody>
      </p:sp>
      <p:pic>
        <p:nvPicPr>
          <p:cNvPr id="4" name="Content Placeholder 3" descr="download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2209800"/>
            <a:ext cx="2581275" cy="1771650"/>
          </a:xfrm>
        </p:spPr>
      </p:pic>
      <p:pic>
        <p:nvPicPr>
          <p:cNvPr id="5" name="Picture 4" descr="download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3200400"/>
            <a:ext cx="2047875" cy="22383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Seksualnost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914400"/>
          </a:xfrm>
        </p:spPr>
        <p:txBody>
          <a:bodyPr/>
          <a:lstStyle/>
          <a:p>
            <a:r>
              <a:rPr lang="sr-Latn-RS" dirty="0"/>
              <a:t>Niže vrste Fiziološka potreba        psihološki nagon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029200" y="20574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343025" y="4676775"/>
            <a:ext cx="1276350" cy="971550"/>
          </a:xfrm>
          <a:custGeom>
            <a:avLst/>
            <a:gdLst>
              <a:gd name="connsiteX0" fmla="*/ 0 w 1276350"/>
              <a:gd name="connsiteY0" fmla="*/ 971550 h 971550"/>
              <a:gd name="connsiteX1" fmla="*/ 19050 w 1276350"/>
              <a:gd name="connsiteY1" fmla="*/ 819150 h 971550"/>
              <a:gd name="connsiteX2" fmla="*/ 28575 w 1276350"/>
              <a:gd name="connsiteY2" fmla="*/ 790575 h 971550"/>
              <a:gd name="connsiteX3" fmla="*/ 47625 w 1276350"/>
              <a:gd name="connsiteY3" fmla="*/ 762000 h 971550"/>
              <a:gd name="connsiteX4" fmla="*/ 57150 w 1276350"/>
              <a:gd name="connsiteY4" fmla="*/ 733425 h 971550"/>
              <a:gd name="connsiteX5" fmla="*/ 114300 w 1276350"/>
              <a:gd name="connsiteY5" fmla="*/ 685800 h 971550"/>
              <a:gd name="connsiteX6" fmla="*/ 142875 w 1276350"/>
              <a:gd name="connsiteY6" fmla="*/ 657225 h 971550"/>
              <a:gd name="connsiteX7" fmla="*/ 200025 w 1276350"/>
              <a:gd name="connsiteY7" fmla="*/ 628650 h 971550"/>
              <a:gd name="connsiteX8" fmla="*/ 228600 w 1276350"/>
              <a:gd name="connsiteY8" fmla="*/ 600075 h 971550"/>
              <a:gd name="connsiteX9" fmla="*/ 257175 w 1276350"/>
              <a:gd name="connsiteY9" fmla="*/ 590550 h 971550"/>
              <a:gd name="connsiteX10" fmla="*/ 314325 w 1276350"/>
              <a:gd name="connsiteY10" fmla="*/ 552450 h 971550"/>
              <a:gd name="connsiteX11" fmla="*/ 314325 w 1276350"/>
              <a:gd name="connsiteY11" fmla="*/ 552450 h 971550"/>
              <a:gd name="connsiteX12" fmla="*/ 342900 w 1276350"/>
              <a:gd name="connsiteY12" fmla="*/ 523875 h 971550"/>
              <a:gd name="connsiteX13" fmla="*/ 400050 w 1276350"/>
              <a:gd name="connsiteY13" fmla="*/ 485775 h 971550"/>
              <a:gd name="connsiteX14" fmla="*/ 428625 w 1276350"/>
              <a:gd name="connsiteY14" fmla="*/ 466725 h 971550"/>
              <a:gd name="connsiteX15" fmla="*/ 457200 w 1276350"/>
              <a:gd name="connsiteY15" fmla="*/ 438150 h 971550"/>
              <a:gd name="connsiteX16" fmla="*/ 514350 w 1276350"/>
              <a:gd name="connsiteY16" fmla="*/ 400050 h 971550"/>
              <a:gd name="connsiteX17" fmla="*/ 571500 w 1276350"/>
              <a:gd name="connsiteY17" fmla="*/ 352425 h 971550"/>
              <a:gd name="connsiteX18" fmla="*/ 590550 w 1276350"/>
              <a:gd name="connsiteY18" fmla="*/ 323850 h 971550"/>
              <a:gd name="connsiteX19" fmla="*/ 619125 w 1276350"/>
              <a:gd name="connsiteY19" fmla="*/ 314325 h 971550"/>
              <a:gd name="connsiteX20" fmla="*/ 647700 w 1276350"/>
              <a:gd name="connsiteY20" fmla="*/ 295275 h 971550"/>
              <a:gd name="connsiteX21" fmla="*/ 676275 w 1276350"/>
              <a:gd name="connsiteY21" fmla="*/ 266700 h 971550"/>
              <a:gd name="connsiteX22" fmla="*/ 733425 w 1276350"/>
              <a:gd name="connsiteY22" fmla="*/ 247650 h 971550"/>
              <a:gd name="connsiteX23" fmla="*/ 762000 w 1276350"/>
              <a:gd name="connsiteY23" fmla="*/ 228600 h 971550"/>
              <a:gd name="connsiteX24" fmla="*/ 790575 w 1276350"/>
              <a:gd name="connsiteY24" fmla="*/ 219075 h 971550"/>
              <a:gd name="connsiteX25" fmla="*/ 847725 w 1276350"/>
              <a:gd name="connsiteY25" fmla="*/ 180975 h 971550"/>
              <a:gd name="connsiteX26" fmla="*/ 876300 w 1276350"/>
              <a:gd name="connsiteY26" fmla="*/ 161925 h 971550"/>
              <a:gd name="connsiteX27" fmla="*/ 904875 w 1276350"/>
              <a:gd name="connsiteY27" fmla="*/ 152400 h 971550"/>
              <a:gd name="connsiteX28" fmla="*/ 990600 w 1276350"/>
              <a:gd name="connsiteY28" fmla="*/ 114300 h 971550"/>
              <a:gd name="connsiteX29" fmla="*/ 1076325 w 1276350"/>
              <a:gd name="connsiteY29" fmla="*/ 104775 h 971550"/>
              <a:gd name="connsiteX30" fmla="*/ 1133475 w 1276350"/>
              <a:gd name="connsiteY30" fmla="*/ 76200 h 971550"/>
              <a:gd name="connsiteX31" fmla="*/ 1162050 w 1276350"/>
              <a:gd name="connsiteY31" fmla="*/ 57150 h 971550"/>
              <a:gd name="connsiteX32" fmla="*/ 1190625 w 1276350"/>
              <a:gd name="connsiteY32" fmla="*/ 47625 h 971550"/>
              <a:gd name="connsiteX33" fmla="*/ 1219200 w 1276350"/>
              <a:gd name="connsiteY33" fmla="*/ 28575 h 971550"/>
              <a:gd name="connsiteX34" fmla="*/ 1247775 w 1276350"/>
              <a:gd name="connsiteY34" fmla="*/ 19050 h 971550"/>
              <a:gd name="connsiteX35" fmla="*/ 1276350 w 1276350"/>
              <a:gd name="connsiteY35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76350" h="971550">
                <a:moveTo>
                  <a:pt x="0" y="971550"/>
                </a:moveTo>
                <a:cubicBezTo>
                  <a:pt x="5915" y="906486"/>
                  <a:pt x="4991" y="875387"/>
                  <a:pt x="19050" y="819150"/>
                </a:cubicBezTo>
                <a:cubicBezTo>
                  <a:pt x="21485" y="809410"/>
                  <a:pt x="24085" y="799555"/>
                  <a:pt x="28575" y="790575"/>
                </a:cubicBezTo>
                <a:cubicBezTo>
                  <a:pt x="33695" y="780336"/>
                  <a:pt x="42505" y="772239"/>
                  <a:pt x="47625" y="762000"/>
                </a:cubicBezTo>
                <a:cubicBezTo>
                  <a:pt x="52115" y="753020"/>
                  <a:pt x="51581" y="741779"/>
                  <a:pt x="57150" y="733425"/>
                </a:cubicBezTo>
                <a:cubicBezTo>
                  <a:pt x="78021" y="702119"/>
                  <a:pt x="87944" y="707764"/>
                  <a:pt x="114300" y="685800"/>
                </a:cubicBezTo>
                <a:cubicBezTo>
                  <a:pt x="124648" y="677176"/>
                  <a:pt x="132527" y="665849"/>
                  <a:pt x="142875" y="657225"/>
                </a:cubicBezTo>
                <a:cubicBezTo>
                  <a:pt x="167494" y="636709"/>
                  <a:pt x="171386" y="638196"/>
                  <a:pt x="200025" y="628650"/>
                </a:cubicBezTo>
                <a:cubicBezTo>
                  <a:pt x="209550" y="619125"/>
                  <a:pt x="217392" y="607547"/>
                  <a:pt x="228600" y="600075"/>
                </a:cubicBezTo>
                <a:cubicBezTo>
                  <a:pt x="236954" y="594506"/>
                  <a:pt x="248398" y="595426"/>
                  <a:pt x="257175" y="590550"/>
                </a:cubicBezTo>
                <a:cubicBezTo>
                  <a:pt x="277189" y="579431"/>
                  <a:pt x="295275" y="565150"/>
                  <a:pt x="314325" y="552450"/>
                </a:cubicBezTo>
                <a:lnTo>
                  <a:pt x="314325" y="552450"/>
                </a:lnTo>
                <a:cubicBezTo>
                  <a:pt x="323850" y="542925"/>
                  <a:pt x="332267" y="532145"/>
                  <a:pt x="342900" y="523875"/>
                </a:cubicBezTo>
                <a:cubicBezTo>
                  <a:pt x="360972" y="509819"/>
                  <a:pt x="381000" y="498475"/>
                  <a:pt x="400050" y="485775"/>
                </a:cubicBezTo>
                <a:cubicBezTo>
                  <a:pt x="409575" y="479425"/>
                  <a:pt x="420530" y="474820"/>
                  <a:pt x="428625" y="466725"/>
                </a:cubicBezTo>
                <a:cubicBezTo>
                  <a:pt x="438150" y="457200"/>
                  <a:pt x="446567" y="446420"/>
                  <a:pt x="457200" y="438150"/>
                </a:cubicBezTo>
                <a:cubicBezTo>
                  <a:pt x="475272" y="424094"/>
                  <a:pt x="498161" y="416239"/>
                  <a:pt x="514350" y="400050"/>
                </a:cubicBezTo>
                <a:cubicBezTo>
                  <a:pt x="551020" y="363380"/>
                  <a:pt x="531717" y="378947"/>
                  <a:pt x="571500" y="352425"/>
                </a:cubicBezTo>
                <a:cubicBezTo>
                  <a:pt x="577850" y="342900"/>
                  <a:pt x="581611" y="331001"/>
                  <a:pt x="590550" y="323850"/>
                </a:cubicBezTo>
                <a:cubicBezTo>
                  <a:pt x="598390" y="317578"/>
                  <a:pt x="610145" y="318815"/>
                  <a:pt x="619125" y="314325"/>
                </a:cubicBezTo>
                <a:cubicBezTo>
                  <a:pt x="629364" y="309205"/>
                  <a:pt x="638906" y="302604"/>
                  <a:pt x="647700" y="295275"/>
                </a:cubicBezTo>
                <a:cubicBezTo>
                  <a:pt x="658048" y="286651"/>
                  <a:pt x="664500" y="273242"/>
                  <a:pt x="676275" y="266700"/>
                </a:cubicBezTo>
                <a:cubicBezTo>
                  <a:pt x="693828" y="256948"/>
                  <a:pt x="716717" y="258789"/>
                  <a:pt x="733425" y="247650"/>
                </a:cubicBezTo>
                <a:cubicBezTo>
                  <a:pt x="742950" y="241300"/>
                  <a:pt x="751761" y="233720"/>
                  <a:pt x="762000" y="228600"/>
                </a:cubicBezTo>
                <a:cubicBezTo>
                  <a:pt x="770980" y="224110"/>
                  <a:pt x="781798" y="223951"/>
                  <a:pt x="790575" y="219075"/>
                </a:cubicBezTo>
                <a:cubicBezTo>
                  <a:pt x="810589" y="207956"/>
                  <a:pt x="828675" y="193675"/>
                  <a:pt x="847725" y="180975"/>
                </a:cubicBezTo>
                <a:cubicBezTo>
                  <a:pt x="857250" y="174625"/>
                  <a:pt x="865440" y="165545"/>
                  <a:pt x="876300" y="161925"/>
                </a:cubicBezTo>
                <a:cubicBezTo>
                  <a:pt x="885825" y="158750"/>
                  <a:pt x="895895" y="156890"/>
                  <a:pt x="904875" y="152400"/>
                </a:cubicBezTo>
                <a:cubicBezTo>
                  <a:pt x="947410" y="131133"/>
                  <a:pt x="927411" y="121321"/>
                  <a:pt x="990600" y="114300"/>
                </a:cubicBezTo>
                <a:lnTo>
                  <a:pt x="1076325" y="104775"/>
                </a:lnTo>
                <a:cubicBezTo>
                  <a:pt x="1158217" y="50180"/>
                  <a:pt x="1054605" y="115635"/>
                  <a:pt x="1133475" y="76200"/>
                </a:cubicBezTo>
                <a:cubicBezTo>
                  <a:pt x="1143714" y="71080"/>
                  <a:pt x="1151811" y="62270"/>
                  <a:pt x="1162050" y="57150"/>
                </a:cubicBezTo>
                <a:cubicBezTo>
                  <a:pt x="1171030" y="52660"/>
                  <a:pt x="1181645" y="52115"/>
                  <a:pt x="1190625" y="47625"/>
                </a:cubicBezTo>
                <a:cubicBezTo>
                  <a:pt x="1200864" y="42505"/>
                  <a:pt x="1208961" y="33695"/>
                  <a:pt x="1219200" y="28575"/>
                </a:cubicBezTo>
                <a:cubicBezTo>
                  <a:pt x="1228180" y="24085"/>
                  <a:pt x="1238795" y="23540"/>
                  <a:pt x="1247775" y="19050"/>
                </a:cubicBezTo>
                <a:cubicBezTo>
                  <a:pt x="1258014" y="13930"/>
                  <a:pt x="1276350" y="0"/>
                  <a:pt x="12763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33700" y="3305175"/>
            <a:ext cx="2505075" cy="1133475"/>
          </a:xfrm>
          <a:custGeom>
            <a:avLst/>
            <a:gdLst>
              <a:gd name="connsiteX0" fmla="*/ 0 w 2505075"/>
              <a:gd name="connsiteY0" fmla="*/ 1133475 h 1133475"/>
              <a:gd name="connsiteX1" fmla="*/ 38100 w 2505075"/>
              <a:gd name="connsiteY1" fmla="*/ 1123950 h 1133475"/>
              <a:gd name="connsiteX2" fmla="*/ 95250 w 2505075"/>
              <a:gd name="connsiteY2" fmla="*/ 1104900 h 1133475"/>
              <a:gd name="connsiteX3" fmla="*/ 133350 w 2505075"/>
              <a:gd name="connsiteY3" fmla="*/ 1095375 h 1133475"/>
              <a:gd name="connsiteX4" fmla="*/ 190500 w 2505075"/>
              <a:gd name="connsiteY4" fmla="*/ 1076325 h 1133475"/>
              <a:gd name="connsiteX5" fmla="*/ 247650 w 2505075"/>
              <a:gd name="connsiteY5" fmla="*/ 1047750 h 1133475"/>
              <a:gd name="connsiteX6" fmla="*/ 295275 w 2505075"/>
              <a:gd name="connsiteY6" fmla="*/ 1038225 h 1133475"/>
              <a:gd name="connsiteX7" fmla="*/ 409575 w 2505075"/>
              <a:gd name="connsiteY7" fmla="*/ 1019175 h 1133475"/>
              <a:gd name="connsiteX8" fmla="*/ 466725 w 2505075"/>
              <a:gd name="connsiteY8" fmla="*/ 981075 h 1133475"/>
              <a:gd name="connsiteX9" fmla="*/ 514350 w 2505075"/>
              <a:gd name="connsiteY9" fmla="*/ 942975 h 1133475"/>
              <a:gd name="connsiteX10" fmla="*/ 552450 w 2505075"/>
              <a:gd name="connsiteY10" fmla="*/ 895350 h 1133475"/>
              <a:gd name="connsiteX11" fmla="*/ 600075 w 2505075"/>
              <a:gd name="connsiteY11" fmla="*/ 847725 h 1133475"/>
              <a:gd name="connsiteX12" fmla="*/ 647700 w 2505075"/>
              <a:gd name="connsiteY12" fmla="*/ 809625 h 1133475"/>
              <a:gd name="connsiteX13" fmla="*/ 666750 w 2505075"/>
              <a:gd name="connsiteY13" fmla="*/ 781050 h 1133475"/>
              <a:gd name="connsiteX14" fmla="*/ 723900 w 2505075"/>
              <a:gd name="connsiteY14" fmla="*/ 742950 h 1133475"/>
              <a:gd name="connsiteX15" fmla="*/ 771525 w 2505075"/>
              <a:gd name="connsiteY15" fmla="*/ 704850 h 1133475"/>
              <a:gd name="connsiteX16" fmla="*/ 800100 w 2505075"/>
              <a:gd name="connsiteY16" fmla="*/ 676275 h 1133475"/>
              <a:gd name="connsiteX17" fmla="*/ 857250 w 2505075"/>
              <a:gd name="connsiteY17" fmla="*/ 638175 h 1133475"/>
              <a:gd name="connsiteX18" fmla="*/ 904875 w 2505075"/>
              <a:gd name="connsiteY18" fmla="*/ 552450 h 1133475"/>
              <a:gd name="connsiteX19" fmla="*/ 962025 w 2505075"/>
              <a:gd name="connsiteY19" fmla="*/ 466725 h 1133475"/>
              <a:gd name="connsiteX20" fmla="*/ 981075 w 2505075"/>
              <a:gd name="connsiteY20" fmla="*/ 438150 h 1133475"/>
              <a:gd name="connsiteX21" fmla="*/ 1000125 w 2505075"/>
              <a:gd name="connsiteY21" fmla="*/ 381000 h 1133475"/>
              <a:gd name="connsiteX22" fmla="*/ 1019175 w 2505075"/>
              <a:gd name="connsiteY22" fmla="*/ 276225 h 1133475"/>
              <a:gd name="connsiteX23" fmla="*/ 1028700 w 2505075"/>
              <a:gd name="connsiteY23" fmla="*/ 219075 h 1133475"/>
              <a:gd name="connsiteX24" fmla="*/ 1047750 w 2505075"/>
              <a:gd name="connsiteY24" fmla="*/ 161925 h 1133475"/>
              <a:gd name="connsiteX25" fmla="*/ 1057275 w 2505075"/>
              <a:gd name="connsiteY25" fmla="*/ 133350 h 1133475"/>
              <a:gd name="connsiteX26" fmla="*/ 1085850 w 2505075"/>
              <a:gd name="connsiteY26" fmla="*/ 104775 h 1133475"/>
              <a:gd name="connsiteX27" fmla="*/ 1104900 w 2505075"/>
              <a:gd name="connsiteY27" fmla="*/ 76200 h 1133475"/>
              <a:gd name="connsiteX28" fmla="*/ 1162050 w 2505075"/>
              <a:gd name="connsiteY28" fmla="*/ 38100 h 1133475"/>
              <a:gd name="connsiteX29" fmla="*/ 1209675 w 2505075"/>
              <a:gd name="connsiteY29" fmla="*/ 0 h 1133475"/>
              <a:gd name="connsiteX30" fmla="*/ 1238250 w 2505075"/>
              <a:gd name="connsiteY30" fmla="*/ 9525 h 1133475"/>
              <a:gd name="connsiteX31" fmla="*/ 1266825 w 2505075"/>
              <a:gd name="connsiteY31" fmla="*/ 104775 h 1133475"/>
              <a:gd name="connsiteX32" fmla="*/ 1266825 w 2505075"/>
              <a:gd name="connsiteY32" fmla="*/ 352425 h 1133475"/>
              <a:gd name="connsiteX33" fmla="*/ 1352550 w 2505075"/>
              <a:gd name="connsiteY33" fmla="*/ 400050 h 1133475"/>
              <a:gd name="connsiteX34" fmla="*/ 1428750 w 2505075"/>
              <a:gd name="connsiteY34" fmla="*/ 409575 h 1133475"/>
              <a:gd name="connsiteX35" fmla="*/ 1524000 w 2505075"/>
              <a:gd name="connsiteY35" fmla="*/ 419100 h 1133475"/>
              <a:gd name="connsiteX36" fmla="*/ 1571625 w 2505075"/>
              <a:gd name="connsiteY36" fmla="*/ 428625 h 1133475"/>
              <a:gd name="connsiteX37" fmla="*/ 1638300 w 2505075"/>
              <a:gd name="connsiteY37" fmla="*/ 438150 h 1133475"/>
              <a:gd name="connsiteX38" fmla="*/ 1704975 w 2505075"/>
              <a:gd name="connsiteY38" fmla="*/ 457200 h 1133475"/>
              <a:gd name="connsiteX39" fmla="*/ 1847850 w 2505075"/>
              <a:gd name="connsiteY39" fmla="*/ 485775 h 1133475"/>
              <a:gd name="connsiteX40" fmla="*/ 2019300 w 2505075"/>
              <a:gd name="connsiteY40" fmla="*/ 542925 h 1133475"/>
              <a:gd name="connsiteX41" fmla="*/ 2076450 w 2505075"/>
              <a:gd name="connsiteY41" fmla="*/ 561975 h 1133475"/>
              <a:gd name="connsiteX42" fmla="*/ 2105025 w 2505075"/>
              <a:gd name="connsiteY42" fmla="*/ 571500 h 1133475"/>
              <a:gd name="connsiteX43" fmla="*/ 2209800 w 2505075"/>
              <a:gd name="connsiteY43" fmla="*/ 600075 h 1133475"/>
              <a:gd name="connsiteX44" fmla="*/ 2238375 w 2505075"/>
              <a:gd name="connsiteY44" fmla="*/ 609600 h 1133475"/>
              <a:gd name="connsiteX45" fmla="*/ 2295525 w 2505075"/>
              <a:gd name="connsiteY45" fmla="*/ 638175 h 1133475"/>
              <a:gd name="connsiteX46" fmla="*/ 2314575 w 2505075"/>
              <a:gd name="connsiteY46" fmla="*/ 666750 h 1133475"/>
              <a:gd name="connsiteX47" fmla="*/ 2343150 w 2505075"/>
              <a:gd name="connsiteY47" fmla="*/ 695325 h 1133475"/>
              <a:gd name="connsiteX48" fmla="*/ 2352675 w 2505075"/>
              <a:gd name="connsiteY48" fmla="*/ 723900 h 1133475"/>
              <a:gd name="connsiteX49" fmla="*/ 2390775 w 2505075"/>
              <a:gd name="connsiteY49" fmla="*/ 781050 h 1133475"/>
              <a:gd name="connsiteX50" fmla="*/ 2409825 w 2505075"/>
              <a:gd name="connsiteY50" fmla="*/ 809625 h 1133475"/>
              <a:gd name="connsiteX51" fmla="*/ 2438400 w 2505075"/>
              <a:gd name="connsiteY51" fmla="*/ 866775 h 1133475"/>
              <a:gd name="connsiteX52" fmla="*/ 2457450 w 2505075"/>
              <a:gd name="connsiteY52" fmla="*/ 923925 h 1133475"/>
              <a:gd name="connsiteX53" fmla="*/ 2486025 w 2505075"/>
              <a:gd name="connsiteY53" fmla="*/ 1009650 h 1133475"/>
              <a:gd name="connsiteX54" fmla="*/ 2495550 w 2505075"/>
              <a:gd name="connsiteY54" fmla="*/ 1038225 h 1133475"/>
              <a:gd name="connsiteX55" fmla="*/ 2505075 w 2505075"/>
              <a:gd name="connsiteY55" fmla="*/ 1066800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505075" h="1133475">
                <a:moveTo>
                  <a:pt x="0" y="1133475"/>
                </a:moveTo>
                <a:cubicBezTo>
                  <a:pt x="12700" y="1130300"/>
                  <a:pt x="25561" y="1127712"/>
                  <a:pt x="38100" y="1123950"/>
                </a:cubicBezTo>
                <a:cubicBezTo>
                  <a:pt x="57334" y="1118180"/>
                  <a:pt x="75769" y="1109770"/>
                  <a:pt x="95250" y="1104900"/>
                </a:cubicBezTo>
                <a:cubicBezTo>
                  <a:pt x="107950" y="1101725"/>
                  <a:pt x="120811" y="1099137"/>
                  <a:pt x="133350" y="1095375"/>
                </a:cubicBezTo>
                <a:cubicBezTo>
                  <a:pt x="152584" y="1089605"/>
                  <a:pt x="173792" y="1087464"/>
                  <a:pt x="190500" y="1076325"/>
                </a:cubicBezTo>
                <a:cubicBezTo>
                  <a:pt x="218436" y="1057701"/>
                  <a:pt x="216102" y="1055637"/>
                  <a:pt x="247650" y="1047750"/>
                </a:cubicBezTo>
                <a:cubicBezTo>
                  <a:pt x="263356" y="1043823"/>
                  <a:pt x="279332" y="1041038"/>
                  <a:pt x="295275" y="1038225"/>
                </a:cubicBezTo>
                <a:lnTo>
                  <a:pt x="409575" y="1019175"/>
                </a:lnTo>
                <a:cubicBezTo>
                  <a:pt x="428625" y="1006475"/>
                  <a:pt x="454025" y="1000125"/>
                  <a:pt x="466725" y="981075"/>
                </a:cubicBezTo>
                <a:cubicBezTo>
                  <a:pt x="491344" y="944146"/>
                  <a:pt x="474915" y="956120"/>
                  <a:pt x="514350" y="942975"/>
                </a:cubicBezTo>
                <a:cubicBezTo>
                  <a:pt x="532893" y="887345"/>
                  <a:pt x="509366" y="938434"/>
                  <a:pt x="552450" y="895350"/>
                </a:cubicBezTo>
                <a:cubicBezTo>
                  <a:pt x="615950" y="831850"/>
                  <a:pt x="523875" y="898525"/>
                  <a:pt x="600075" y="847725"/>
                </a:cubicBezTo>
                <a:cubicBezTo>
                  <a:pt x="654670" y="765833"/>
                  <a:pt x="581975" y="862205"/>
                  <a:pt x="647700" y="809625"/>
                </a:cubicBezTo>
                <a:cubicBezTo>
                  <a:pt x="656639" y="802474"/>
                  <a:pt x="658135" y="788588"/>
                  <a:pt x="666750" y="781050"/>
                </a:cubicBezTo>
                <a:cubicBezTo>
                  <a:pt x="683980" y="765973"/>
                  <a:pt x="723900" y="742950"/>
                  <a:pt x="723900" y="742950"/>
                </a:cubicBezTo>
                <a:cubicBezTo>
                  <a:pt x="766505" y="679043"/>
                  <a:pt x="716316" y="741656"/>
                  <a:pt x="771525" y="704850"/>
                </a:cubicBezTo>
                <a:cubicBezTo>
                  <a:pt x="782733" y="697378"/>
                  <a:pt x="789467" y="684545"/>
                  <a:pt x="800100" y="676275"/>
                </a:cubicBezTo>
                <a:cubicBezTo>
                  <a:pt x="818172" y="662219"/>
                  <a:pt x="857250" y="638175"/>
                  <a:pt x="857250" y="638175"/>
                </a:cubicBezTo>
                <a:cubicBezTo>
                  <a:pt x="874015" y="587880"/>
                  <a:pt x="861206" y="617954"/>
                  <a:pt x="904875" y="552450"/>
                </a:cubicBezTo>
                <a:lnTo>
                  <a:pt x="962025" y="466725"/>
                </a:lnTo>
                <a:cubicBezTo>
                  <a:pt x="968375" y="457200"/>
                  <a:pt x="977455" y="449010"/>
                  <a:pt x="981075" y="438150"/>
                </a:cubicBezTo>
                <a:lnTo>
                  <a:pt x="1000125" y="381000"/>
                </a:lnTo>
                <a:cubicBezTo>
                  <a:pt x="1024338" y="211509"/>
                  <a:pt x="996720" y="388501"/>
                  <a:pt x="1019175" y="276225"/>
                </a:cubicBezTo>
                <a:cubicBezTo>
                  <a:pt x="1022963" y="257287"/>
                  <a:pt x="1024016" y="237811"/>
                  <a:pt x="1028700" y="219075"/>
                </a:cubicBezTo>
                <a:cubicBezTo>
                  <a:pt x="1033570" y="199594"/>
                  <a:pt x="1041400" y="180975"/>
                  <a:pt x="1047750" y="161925"/>
                </a:cubicBezTo>
                <a:cubicBezTo>
                  <a:pt x="1050925" y="152400"/>
                  <a:pt x="1050175" y="140450"/>
                  <a:pt x="1057275" y="133350"/>
                </a:cubicBezTo>
                <a:cubicBezTo>
                  <a:pt x="1066800" y="123825"/>
                  <a:pt x="1077226" y="115123"/>
                  <a:pt x="1085850" y="104775"/>
                </a:cubicBezTo>
                <a:cubicBezTo>
                  <a:pt x="1093179" y="95981"/>
                  <a:pt x="1096285" y="83738"/>
                  <a:pt x="1104900" y="76200"/>
                </a:cubicBezTo>
                <a:cubicBezTo>
                  <a:pt x="1122130" y="61123"/>
                  <a:pt x="1162050" y="38100"/>
                  <a:pt x="1162050" y="38100"/>
                </a:cubicBezTo>
                <a:cubicBezTo>
                  <a:pt x="1176678" y="16159"/>
                  <a:pt x="1179003" y="0"/>
                  <a:pt x="1209675" y="0"/>
                </a:cubicBezTo>
                <a:cubicBezTo>
                  <a:pt x="1219715" y="0"/>
                  <a:pt x="1228725" y="6350"/>
                  <a:pt x="1238250" y="9525"/>
                </a:cubicBezTo>
                <a:cubicBezTo>
                  <a:pt x="1261440" y="79094"/>
                  <a:pt x="1252430" y="47194"/>
                  <a:pt x="1266825" y="104775"/>
                </a:cubicBezTo>
                <a:cubicBezTo>
                  <a:pt x="1266650" y="107750"/>
                  <a:pt x="1245460" y="312746"/>
                  <a:pt x="1266825" y="352425"/>
                </a:cubicBezTo>
                <a:cubicBezTo>
                  <a:pt x="1275410" y="368368"/>
                  <a:pt x="1327215" y="395444"/>
                  <a:pt x="1352550" y="400050"/>
                </a:cubicBezTo>
                <a:cubicBezTo>
                  <a:pt x="1377735" y="404629"/>
                  <a:pt x="1403309" y="406748"/>
                  <a:pt x="1428750" y="409575"/>
                </a:cubicBezTo>
                <a:cubicBezTo>
                  <a:pt x="1460463" y="413099"/>
                  <a:pt x="1492372" y="414883"/>
                  <a:pt x="1524000" y="419100"/>
                </a:cubicBezTo>
                <a:cubicBezTo>
                  <a:pt x="1540047" y="421240"/>
                  <a:pt x="1555656" y="425963"/>
                  <a:pt x="1571625" y="428625"/>
                </a:cubicBezTo>
                <a:cubicBezTo>
                  <a:pt x="1593770" y="432316"/>
                  <a:pt x="1616211" y="434134"/>
                  <a:pt x="1638300" y="438150"/>
                </a:cubicBezTo>
                <a:cubicBezTo>
                  <a:pt x="1685893" y="446803"/>
                  <a:pt x="1664170" y="446071"/>
                  <a:pt x="1704975" y="457200"/>
                </a:cubicBezTo>
                <a:cubicBezTo>
                  <a:pt x="1785809" y="479246"/>
                  <a:pt x="1769959" y="474648"/>
                  <a:pt x="1847850" y="485775"/>
                </a:cubicBezTo>
                <a:lnTo>
                  <a:pt x="2019300" y="542925"/>
                </a:lnTo>
                <a:lnTo>
                  <a:pt x="2076450" y="561975"/>
                </a:lnTo>
                <a:cubicBezTo>
                  <a:pt x="2085975" y="565150"/>
                  <a:pt x="2095180" y="569531"/>
                  <a:pt x="2105025" y="571500"/>
                </a:cubicBezTo>
                <a:cubicBezTo>
                  <a:pt x="2172341" y="584963"/>
                  <a:pt x="2137291" y="575905"/>
                  <a:pt x="2209800" y="600075"/>
                </a:cubicBezTo>
                <a:cubicBezTo>
                  <a:pt x="2219325" y="603250"/>
                  <a:pt x="2230021" y="604031"/>
                  <a:pt x="2238375" y="609600"/>
                </a:cubicBezTo>
                <a:cubicBezTo>
                  <a:pt x="2275304" y="634219"/>
                  <a:pt x="2256090" y="625030"/>
                  <a:pt x="2295525" y="638175"/>
                </a:cubicBezTo>
                <a:cubicBezTo>
                  <a:pt x="2301875" y="647700"/>
                  <a:pt x="2307246" y="657956"/>
                  <a:pt x="2314575" y="666750"/>
                </a:cubicBezTo>
                <a:cubicBezTo>
                  <a:pt x="2323199" y="677098"/>
                  <a:pt x="2335678" y="684117"/>
                  <a:pt x="2343150" y="695325"/>
                </a:cubicBezTo>
                <a:cubicBezTo>
                  <a:pt x="2348719" y="703679"/>
                  <a:pt x="2347799" y="715123"/>
                  <a:pt x="2352675" y="723900"/>
                </a:cubicBezTo>
                <a:cubicBezTo>
                  <a:pt x="2363794" y="743914"/>
                  <a:pt x="2378075" y="762000"/>
                  <a:pt x="2390775" y="781050"/>
                </a:cubicBezTo>
                <a:cubicBezTo>
                  <a:pt x="2397125" y="790575"/>
                  <a:pt x="2406205" y="798765"/>
                  <a:pt x="2409825" y="809625"/>
                </a:cubicBezTo>
                <a:cubicBezTo>
                  <a:pt x="2444563" y="913838"/>
                  <a:pt x="2389161" y="755988"/>
                  <a:pt x="2438400" y="866775"/>
                </a:cubicBezTo>
                <a:cubicBezTo>
                  <a:pt x="2446555" y="885125"/>
                  <a:pt x="2451100" y="904875"/>
                  <a:pt x="2457450" y="923925"/>
                </a:cubicBezTo>
                <a:lnTo>
                  <a:pt x="2486025" y="1009650"/>
                </a:lnTo>
                <a:lnTo>
                  <a:pt x="2495550" y="1038225"/>
                </a:lnTo>
                <a:lnTo>
                  <a:pt x="2505075" y="1066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67375" y="4733925"/>
            <a:ext cx="619125" cy="1002767"/>
          </a:xfrm>
          <a:custGeom>
            <a:avLst/>
            <a:gdLst>
              <a:gd name="connsiteX0" fmla="*/ 0 w 619125"/>
              <a:gd name="connsiteY0" fmla="*/ 0 h 1002767"/>
              <a:gd name="connsiteX1" fmla="*/ 9525 w 619125"/>
              <a:gd name="connsiteY1" fmla="*/ 66675 h 1002767"/>
              <a:gd name="connsiteX2" fmla="*/ 28575 w 619125"/>
              <a:gd name="connsiteY2" fmla="*/ 123825 h 1002767"/>
              <a:gd name="connsiteX3" fmla="*/ 38100 w 619125"/>
              <a:gd name="connsiteY3" fmla="*/ 152400 h 1002767"/>
              <a:gd name="connsiteX4" fmla="*/ 47625 w 619125"/>
              <a:gd name="connsiteY4" fmla="*/ 180975 h 1002767"/>
              <a:gd name="connsiteX5" fmla="*/ 57150 w 619125"/>
              <a:gd name="connsiteY5" fmla="*/ 209550 h 1002767"/>
              <a:gd name="connsiteX6" fmla="*/ 114300 w 619125"/>
              <a:gd name="connsiteY6" fmla="*/ 295275 h 1002767"/>
              <a:gd name="connsiteX7" fmla="*/ 152400 w 619125"/>
              <a:gd name="connsiteY7" fmla="*/ 352425 h 1002767"/>
              <a:gd name="connsiteX8" fmla="*/ 171450 w 619125"/>
              <a:gd name="connsiteY8" fmla="*/ 381000 h 1002767"/>
              <a:gd name="connsiteX9" fmla="*/ 228600 w 619125"/>
              <a:gd name="connsiteY9" fmla="*/ 438150 h 1002767"/>
              <a:gd name="connsiteX10" fmla="*/ 238125 w 619125"/>
              <a:gd name="connsiteY10" fmla="*/ 466725 h 1002767"/>
              <a:gd name="connsiteX11" fmla="*/ 276225 w 619125"/>
              <a:gd name="connsiteY11" fmla="*/ 523875 h 1002767"/>
              <a:gd name="connsiteX12" fmla="*/ 314325 w 619125"/>
              <a:gd name="connsiteY12" fmla="*/ 581025 h 1002767"/>
              <a:gd name="connsiteX13" fmla="*/ 333375 w 619125"/>
              <a:gd name="connsiteY13" fmla="*/ 609600 h 1002767"/>
              <a:gd name="connsiteX14" fmla="*/ 352425 w 619125"/>
              <a:gd name="connsiteY14" fmla="*/ 638175 h 1002767"/>
              <a:gd name="connsiteX15" fmla="*/ 371475 w 619125"/>
              <a:gd name="connsiteY15" fmla="*/ 695325 h 1002767"/>
              <a:gd name="connsiteX16" fmla="*/ 428625 w 619125"/>
              <a:gd name="connsiteY16" fmla="*/ 781050 h 1002767"/>
              <a:gd name="connsiteX17" fmla="*/ 447675 w 619125"/>
              <a:gd name="connsiteY17" fmla="*/ 809625 h 1002767"/>
              <a:gd name="connsiteX18" fmla="*/ 466725 w 619125"/>
              <a:gd name="connsiteY18" fmla="*/ 838200 h 1002767"/>
              <a:gd name="connsiteX19" fmla="*/ 495300 w 619125"/>
              <a:gd name="connsiteY19" fmla="*/ 857250 h 1002767"/>
              <a:gd name="connsiteX20" fmla="*/ 533400 w 619125"/>
              <a:gd name="connsiteY20" fmla="*/ 895350 h 1002767"/>
              <a:gd name="connsiteX21" fmla="*/ 542925 w 619125"/>
              <a:gd name="connsiteY21" fmla="*/ 923925 h 1002767"/>
              <a:gd name="connsiteX22" fmla="*/ 571500 w 619125"/>
              <a:gd name="connsiteY22" fmla="*/ 942975 h 1002767"/>
              <a:gd name="connsiteX23" fmla="*/ 619125 w 619125"/>
              <a:gd name="connsiteY23" fmla="*/ 1000125 h 1002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19125" h="1002767">
                <a:moveTo>
                  <a:pt x="0" y="0"/>
                </a:moveTo>
                <a:cubicBezTo>
                  <a:pt x="3175" y="22225"/>
                  <a:pt x="4477" y="44799"/>
                  <a:pt x="9525" y="66675"/>
                </a:cubicBezTo>
                <a:cubicBezTo>
                  <a:pt x="14040" y="86241"/>
                  <a:pt x="22225" y="104775"/>
                  <a:pt x="28575" y="123825"/>
                </a:cubicBezTo>
                <a:lnTo>
                  <a:pt x="38100" y="152400"/>
                </a:lnTo>
                <a:lnTo>
                  <a:pt x="47625" y="180975"/>
                </a:lnTo>
                <a:cubicBezTo>
                  <a:pt x="50800" y="190500"/>
                  <a:pt x="51581" y="201196"/>
                  <a:pt x="57150" y="209550"/>
                </a:cubicBezTo>
                <a:lnTo>
                  <a:pt x="114300" y="295275"/>
                </a:lnTo>
                <a:lnTo>
                  <a:pt x="152400" y="352425"/>
                </a:lnTo>
                <a:cubicBezTo>
                  <a:pt x="158750" y="361950"/>
                  <a:pt x="163355" y="372905"/>
                  <a:pt x="171450" y="381000"/>
                </a:cubicBezTo>
                <a:lnTo>
                  <a:pt x="228600" y="438150"/>
                </a:lnTo>
                <a:cubicBezTo>
                  <a:pt x="231775" y="447675"/>
                  <a:pt x="233249" y="457948"/>
                  <a:pt x="238125" y="466725"/>
                </a:cubicBezTo>
                <a:cubicBezTo>
                  <a:pt x="249244" y="486739"/>
                  <a:pt x="263525" y="504825"/>
                  <a:pt x="276225" y="523875"/>
                </a:cubicBezTo>
                <a:lnTo>
                  <a:pt x="314325" y="581025"/>
                </a:lnTo>
                <a:lnTo>
                  <a:pt x="333375" y="609600"/>
                </a:lnTo>
                <a:cubicBezTo>
                  <a:pt x="339725" y="619125"/>
                  <a:pt x="348805" y="627315"/>
                  <a:pt x="352425" y="638175"/>
                </a:cubicBezTo>
                <a:cubicBezTo>
                  <a:pt x="358775" y="657225"/>
                  <a:pt x="360336" y="678617"/>
                  <a:pt x="371475" y="695325"/>
                </a:cubicBezTo>
                <a:lnTo>
                  <a:pt x="428625" y="781050"/>
                </a:lnTo>
                <a:lnTo>
                  <a:pt x="447675" y="809625"/>
                </a:lnTo>
                <a:cubicBezTo>
                  <a:pt x="454025" y="819150"/>
                  <a:pt x="457200" y="831850"/>
                  <a:pt x="466725" y="838200"/>
                </a:cubicBezTo>
                <a:lnTo>
                  <a:pt x="495300" y="857250"/>
                </a:lnTo>
                <a:cubicBezTo>
                  <a:pt x="520700" y="933450"/>
                  <a:pt x="482600" y="844550"/>
                  <a:pt x="533400" y="895350"/>
                </a:cubicBezTo>
                <a:cubicBezTo>
                  <a:pt x="540500" y="902450"/>
                  <a:pt x="536653" y="916085"/>
                  <a:pt x="542925" y="923925"/>
                </a:cubicBezTo>
                <a:cubicBezTo>
                  <a:pt x="550076" y="932864"/>
                  <a:pt x="561975" y="936625"/>
                  <a:pt x="571500" y="942975"/>
                </a:cubicBezTo>
                <a:cubicBezTo>
                  <a:pt x="611361" y="1002767"/>
                  <a:pt x="586705" y="1000125"/>
                  <a:pt x="619125" y="10001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71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Želja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95400" y="4343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Pobuđenost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52800" y="2819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Orgazam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43434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Razrešenje</a:t>
            </a:r>
            <a:endParaRPr lang="en-US" dirty="0"/>
          </a:p>
        </p:txBody>
      </p:sp>
      <p:pic>
        <p:nvPicPr>
          <p:cNvPr id="19" name="Picture 18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4191000"/>
            <a:ext cx="19812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98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Ženska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Potreba za bliskošću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28194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100" dirty="0"/>
              <a:t>Traženje i primanje seksualnih podražaja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3733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Seksualni podražaji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48768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00" dirty="0"/>
              <a:t>Biološki i psihološki činioci koji utiču na procenu podražaja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5638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Seksualna pobuđenost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5334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Seksualna želja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47800" y="4419601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V</a:t>
            </a:r>
            <a:r>
              <a:rPr lang="sr-Latn-RS" sz="1000" dirty="0"/>
              <a:t>eća pobuđenost pozitivan fizički ishod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2819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Povećana bliskost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4762500" y="2238375"/>
            <a:ext cx="1333500" cy="609600"/>
          </a:xfrm>
          <a:custGeom>
            <a:avLst/>
            <a:gdLst>
              <a:gd name="connsiteX0" fmla="*/ 0 w 1333500"/>
              <a:gd name="connsiteY0" fmla="*/ 0 h 609600"/>
              <a:gd name="connsiteX1" fmla="*/ 295275 w 1333500"/>
              <a:gd name="connsiteY1" fmla="*/ 19050 h 609600"/>
              <a:gd name="connsiteX2" fmla="*/ 323850 w 1333500"/>
              <a:gd name="connsiteY2" fmla="*/ 28575 h 609600"/>
              <a:gd name="connsiteX3" fmla="*/ 447675 w 1333500"/>
              <a:gd name="connsiteY3" fmla="*/ 47625 h 609600"/>
              <a:gd name="connsiteX4" fmla="*/ 504825 w 1333500"/>
              <a:gd name="connsiteY4" fmla="*/ 66675 h 609600"/>
              <a:gd name="connsiteX5" fmla="*/ 552450 w 1333500"/>
              <a:gd name="connsiteY5" fmla="*/ 76200 h 609600"/>
              <a:gd name="connsiteX6" fmla="*/ 609600 w 1333500"/>
              <a:gd name="connsiteY6" fmla="*/ 85725 h 609600"/>
              <a:gd name="connsiteX7" fmla="*/ 666750 w 1333500"/>
              <a:gd name="connsiteY7" fmla="*/ 104775 h 609600"/>
              <a:gd name="connsiteX8" fmla="*/ 723900 w 1333500"/>
              <a:gd name="connsiteY8" fmla="*/ 123825 h 609600"/>
              <a:gd name="connsiteX9" fmla="*/ 752475 w 1333500"/>
              <a:gd name="connsiteY9" fmla="*/ 133350 h 609600"/>
              <a:gd name="connsiteX10" fmla="*/ 857250 w 1333500"/>
              <a:gd name="connsiteY10" fmla="*/ 161925 h 609600"/>
              <a:gd name="connsiteX11" fmla="*/ 857250 w 1333500"/>
              <a:gd name="connsiteY11" fmla="*/ 161925 h 609600"/>
              <a:gd name="connsiteX12" fmla="*/ 895350 w 1333500"/>
              <a:gd name="connsiteY12" fmla="*/ 171450 h 609600"/>
              <a:gd name="connsiteX13" fmla="*/ 952500 w 1333500"/>
              <a:gd name="connsiteY13" fmla="*/ 190500 h 609600"/>
              <a:gd name="connsiteX14" fmla="*/ 981075 w 1333500"/>
              <a:gd name="connsiteY14" fmla="*/ 200025 h 609600"/>
              <a:gd name="connsiteX15" fmla="*/ 1028700 w 1333500"/>
              <a:gd name="connsiteY15" fmla="*/ 209550 h 609600"/>
              <a:gd name="connsiteX16" fmla="*/ 1085850 w 1333500"/>
              <a:gd name="connsiteY16" fmla="*/ 228600 h 609600"/>
              <a:gd name="connsiteX17" fmla="*/ 1114425 w 1333500"/>
              <a:gd name="connsiteY17" fmla="*/ 238125 h 609600"/>
              <a:gd name="connsiteX18" fmla="*/ 1143000 w 1333500"/>
              <a:gd name="connsiteY18" fmla="*/ 266700 h 609600"/>
              <a:gd name="connsiteX19" fmla="*/ 1200150 w 1333500"/>
              <a:gd name="connsiteY19" fmla="*/ 295275 h 609600"/>
              <a:gd name="connsiteX20" fmla="*/ 1257300 w 1333500"/>
              <a:gd name="connsiteY20" fmla="*/ 342900 h 609600"/>
              <a:gd name="connsiteX21" fmla="*/ 1285875 w 1333500"/>
              <a:gd name="connsiteY21" fmla="*/ 428625 h 609600"/>
              <a:gd name="connsiteX22" fmla="*/ 1295400 w 1333500"/>
              <a:gd name="connsiteY22" fmla="*/ 457200 h 609600"/>
              <a:gd name="connsiteX23" fmla="*/ 1304925 w 1333500"/>
              <a:gd name="connsiteY23" fmla="*/ 485775 h 609600"/>
              <a:gd name="connsiteX24" fmla="*/ 1323975 w 1333500"/>
              <a:gd name="connsiteY24" fmla="*/ 581025 h 609600"/>
              <a:gd name="connsiteX25" fmla="*/ 1333500 w 1333500"/>
              <a:gd name="connsiteY25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33500" h="609600">
                <a:moveTo>
                  <a:pt x="0" y="0"/>
                </a:moveTo>
                <a:cubicBezTo>
                  <a:pt x="60463" y="2879"/>
                  <a:pt x="215555" y="6785"/>
                  <a:pt x="295275" y="19050"/>
                </a:cubicBezTo>
                <a:cubicBezTo>
                  <a:pt x="305198" y="20577"/>
                  <a:pt x="314049" y="26397"/>
                  <a:pt x="323850" y="28575"/>
                </a:cubicBezTo>
                <a:cubicBezTo>
                  <a:pt x="347639" y="33861"/>
                  <a:pt x="426406" y="44587"/>
                  <a:pt x="447675" y="47625"/>
                </a:cubicBezTo>
                <a:cubicBezTo>
                  <a:pt x="466725" y="53975"/>
                  <a:pt x="485134" y="62737"/>
                  <a:pt x="504825" y="66675"/>
                </a:cubicBezTo>
                <a:lnTo>
                  <a:pt x="552450" y="76200"/>
                </a:lnTo>
                <a:cubicBezTo>
                  <a:pt x="571451" y="79655"/>
                  <a:pt x="590864" y="81041"/>
                  <a:pt x="609600" y="85725"/>
                </a:cubicBezTo>
                <a:cubicBezTo>
                  <a:pt x="629081" y="90595"/>
                  <a:pt x="647700" y="98425"/>
                  <a:pt x="666750" y="104775"/>
                </a:cubicBezTo>
                <a:lnTo>
                  <a:pt x="723900" y="123825"/>
                </a:lnTo>
                <a:cubicBezTo>
                  <a:pt x="733425" y="127000"/>
                  <a:pt x="742630" y="131381"/>
                  <a:pt x="752475" y="133350"/>
                </a:cubicBezTo>
                <a:cubicBezTo>
                  <a:pt x="819791" y="146813"/>
                  <a:pt x="784741" y="137755"/>
                  <a:pt x="857250" y="161925"/>
                </a:cubicBezTo>
                <a:lnTo>
                  <a:pt x="857250" y="161925"/>
                </a:lnTo>
                <a:cubicBezTo>
                  <a:pt x="869950" y="165100"/>
                  <a:pt x="882811" y="167688"/>
                  <a:pt x="895350" y="171450"/>
                </a:cubicBezTo>
                <a:cubicBezTo>
                  <a:pt x="914584" y="177220"/>
                  <a:pt x="933450" y="184150"/>
                  <a:pt x="952500" y="190500"/>
                </a:cubicBezTo>
                <a:cubicBezTo>
                  <a:pt x="962025" y="193675"/>
                  <a:pt x="971230" y="198056"/>
                  <a:pt x="981075" y="200025"/>
                </a:cubicBezTo>
                <a:cubicBezTo>
                  <a:pt x="996950" y="203200"/>
                  <a:pt x="1013081" y="205290"/>
                  <a:pt x="1028700" y="209550"/>
                </a:cubicBezTo>
                <a:cubicBezTo>
                  <a:pt x="1048073" y="214834"/>
                  <a:pt x="1066800" y="222250"/>
                  <a:pt x="1085850" y="228600"/>
                </a:cubicBezTo>
                <a:lnTo>
                  <a:pt x="1114425" y="238125"/>
                </a:lnTo>
                <a:cubicBezTo>
                  <a:pt x="1123950" y="247650"/>
                  <a:pt x="1131792" y="259228"/>
                  <a:pt x="1143000" y="266700"/>
                </a:cubicBezTo>
                <a:cubicBezTo>
                  <a:pt x="1228917" y="323978"/>
                  <a:pt x="1110224" y="220337"/>
                  <a:pt x="1200150" y="295275"/>
                </a:cubicBezTo>
                <a:cubicBezTo>
                  <a:pt x="1273489" y="356391"/>
                  <a:pt x="1186354" y="295602"/>
                  <a:pt x="1257300" y="342900"/>
                </a:cubicBezTo>
                <a:lnTo>
                  <a:pt x="1285875" y="428625"/>
                </a:lnTo>
                <a:lnTo>
                  <a:pt x="1295400" y="457200"/>
                </a:lnTo>
                <a:cubicBezTo>
                  <a:pt x="1298575" y="466725"/>
                  <a:pt x="1302956" y="475930"/>
                  <a:pt x="1304925" y="485775"/>
                </a:cubicBezTo>
                <a:cubicBezTo>
                  <a:pt x="1311275" y="517525"/>
                  <a:pt x="1313736" y="550308"/>
                  <a:pt x="1323975" y="581025"/>
                </a:cubicBezTo>
                <a:lnTo>
                  <a:pt x="1333500" y="609600"/>
                </a:ln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358386" y="3209925"/>
            <a:ext cx="177825" cy="628650"/>
          </a:xfrm>
          <a:custGeom>
            <a:avLst/>
            <a:gdLst>
              <a:gd name="connsiteX0" fmla="*/ 4314 w 177825"/>
              <a:gd name="connsiteY0" fmla="*/ 0 h 628650"/>
              <a:gd name="connsiteX1" fmla="*/ 32889 w 177825"/>
              <a:gd name="connsiteY1" fmla="*/ 66675 h 628650"/>
              <a:gd name="connsiteX2" fmla="*/ 42414 w 177825"/>
              <a:gd name="connsiteY2" fmla="*/ 95250 h 628650"/>
              <a:gd name="connsiteX3" fmla="*/ 80514 w 177825"/>
              <a:gd name="connsiteY3" fmla="*/ 152400 h 628650"/>
              <a:gd name="connsiteX4" fmla="*/ 90039 w 177825"/>
              <a:gd name="connsiteY4" fmla="*/ 180975 h 628650"/>
              <a:gd name="connsiteX5" fmla="*/ 109089 w 177825"/>
              <a:gd name="connsiteY5" fmla="*/ 209550 h 628650"/>
              <a:gd name="connsiteX6" fmla="*/ 128139 w 177825"/>
              <a:gd name="connsiteY6" fmla="*/ 276225 h 628650"/>
              <a:gd name="connsiteX7" fmla="*/ 147189 w 177825"/>
              <a:gd name="connsiteY7" fmla="*/ 333375 h 628650"/>
              <a:gd name="connsiteX8" fmla="*/ 156714 w 177825"/>
              <a:gd name="connsiteY8" fmla="*/ 400050 h 628650"/>
              <a:gd name="connsiteX9" fmla="*/ 175764 w 177825"/>
              <a:gd name="connsiteY9" fmla="*/ 504825 h 628650"/>
              <a:gd name="connsiteX10" fmla="*/ 175764 w 177825"/>
              <a:gd name="connsiteY10" fmla="*/ 62865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825" h="628650">
                <a:moveTo>
                  <a:pt x="4314" y="0"/>
                </a:moveTo>
                <a:cubicBezTo>
                  <a:pt x="24138" y="79294"/>
                  <a:pt x="0" y="896"/>
                  <a:pt x="32889" y="66675"/>
                </a:cubicBezTo>
                <a:cubicBezTo>
                  <a:pt x="37379" y="75655"/>
                  <a:pt x="37538" y="86473"/>
                  <a:pt x="42414" y="95250"/>
                </a:cubicBezTo>
                <a:cubicBezTo>
                  <a:pt x="53533" y="115264"/>
                  <a:pt x="73274" y="130680"/>
                  <a:pt x="80514" y="152400"/>
                </a:cubicBezTo>
                <a:cubicBezTo>
                  <a:pt x="83689" y="161925"/>
                  <a:pt x="85549" y="171995"/>
                  <a:pt x="90039" y="180975"/>
                </a:cubicBezTo>
                <a:cubicBezTo>
                  <a:pt x="95159" y="191214"/>
                  <a:pt x="103969" y="199311"/>
                  <a:pt x="109089" y="209550"/>
                </a:cubicBezTo>
                <a:cubicBezTo>
                  <a:pt x="117092" y="225555"/>
                  <a:pt x="123561" y="260966"/>
                  <a:pt x="128139" y="276225"/>
                </a:cubicBezTo>
                <a:cubicBezTo>
                  <a:pt x="133909" y="295459"/>
                  <a:pt x="147189" y="333375"/>
                  <a:pt x="147189" y="333375"/>
                </a:cubicBezTo>
                <a:cubicBezTo>
                  <a:pt x="150364" y="355600"/>
                  <a:pt x="152698" y="377961"/>
                  <a:pt x="156714" y="400050"/>
                </a:cubicBezTo>
                <a:cubicBezTo>
                  <a:pt x="167285" y="458193"/>
                  <a:pt x="171931" y="428170"/>
                  <a:pt x="175764" y="504825"/>
                </a:cubicBezTo>
                <a:cubicBezTo>
                  <a:pt x="177825" y="546049"/>
                  <a:pt x="175764" y="587375"/>
                  <a:pt x="175764" y="628650"/>
                </a:cubicBez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296025" y="4276725"/>
            <a:ext cx="202285" cy="695325"/>
          </a:xfrm>
          <a:custGeom>
            <a:avLst/>
            <a:gdLst>
              <a:gd name="connsiteX0" fmla="*/ 152400 w 202285"/>
              <a:gd name="connsiteY0" fmla="*/ 0 h 695325"/>
              <a:gd name="connsiteX1" fmla="*/ 171450 w 202285"/>
              <a:gd name="connsiteY1" fmla="*/ 57150 h 695325"/>
              <a:gd name="connsiteX2" fmla="*/ 190500 w 202285"/>
              <a:gd name="connsiteY2" fmla="*/ 123825 h 695325"/>
              <a:gd name="connsiteX3" fmla="*/ 200025 w 202285"/>
              <a:gd name="connsiteY3" fmla="*/ 209550 h 695325"/>
              <a:gd name="connsiteX4" fmla="*/ 180975 w 202285"/>
              <a:gd name="connsiteY4" fmla="*/ 371475 h 695325"/>
              <a:gd name="connsiteX5" fmla="*/ 161925 w 202285"/>
              <a:gd name="connsiteY5" fmla="*/ 457200 h 695325"/>
              <a:gd name="connsiteX6" fmla="*/ 142875 w 202285"/>
              <a:gd name="connsiteY6" fmla="*/ 514350 h 695325"/>
              <a:gd name="connsiteX7" fmla="*/ 104775 w 202285"/>
              <a:gd name="connsiteY7" fmla="*/ 571500 h 695325"/>
              <a:gd name="connsiteX8" fmla="*/ 85725 w 202285"/>
              <a:gd name="connsiteY8" fmla="*/ 600075 h 695325"/>
              <a:gd name="connsiteX9" fmla="*/ 57150 w 202285"/>
              <a:gd name="connsiteY9" fmla="*/ 619125 h 695325"/>
              <a:gd name="connsiteX10" fmla="*/ 38100 w 202285"/>
              <a:gd name="connsiteY10" fmla="*/ 647700 h 695325"/>
              <a:gd name="connsiteX11" fmla="*/ 9525 w 202285"/>
              <a:gd name="connsiteY11" fmla="*/ 666750 h 695325"/>
              <a:gd name="connsiteX12" fmla="*/ 0 w 202285"/>
              <a:gd name="connsiteY1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285" h="695325">
                <a:moveTo>
                  <a:pt x="152400" y="0"/>
                </a:moveTo>
                <a:cubicBezTo>
                  <a:pt x="158750" y="19050"/>
                  <a:pt x="166580" y="37669"/>
                  <a:pt x="171450" y="57150"/>
                </a:cubicBezTo>
                <a:cubicBezTo>
                  <a:pt x="183410" y="104990"/>
                  <a:pt x="176835" y="82831"/>
                  <a:pt x="190500" y="123825"/>
                </a:cubicBezTo>
                <a:cubicBezTo>
                  <a:pt x="193675" y="152400"/>
                  <a:pt x="200025" y="180799"/>
                  <a:pt x="200025" y="209550"/>
                </a:cubicBezTo>
                <a:cubicBezTo>
                  <a:pt x="200025" y="416777"/>
                  <a:pt x="202285" y="286235"/>
                  <a:pt x="180975" y="371475"/>
                </a:cubicBezTo>
                <a:cubicBezTo>
                  <a:pt x="167380" y="425857"/>
                  <a:pt x="176592" y="408310"/>
                  <a:pt x="161925" y="457200"/>
                </a:cubicBezTo>
                <a:cubicBezTo>
                  <a:pt x="156155" y="476434"/>
                  <a:pt x="154014" y="497642"/>
                  <a:pt x="142875" y="514350"/>
                </a:cubicBezTo>
                <a:lnTo>
                  <a:pt x="104775" y="571500"/>
                </a:lnTo>
                <a:cubicBezTo>
                  <a:pt x="98425" y="581025"/>
                  <a:pt x="95250" y="593725"/>
                  <a:pt x="85725" y="600075"/>
                </a:cubicBezTo>
                <a:lnTo>
                  <a:pt x="57150" y="619125"/>
                </a:lnTo>
                <a:cubicBezTo>
                  <a:pt x="50800" y="628650"/>
                  <a:pt x="46195" y="639605"/>
                  <a:pt x="38100" y="647700"/>
                </a:cubicBezTo>
                <a:cubicBezTo>
                  <a:pt x="30005" y="655795"/>
                  <a:pt x="16676" y="657811"/>
                  <a:pt x="9525" y="666750"/>
                </a:cubicBezTo>
                <a:cubicBezTo>
                  <a:pt x="3253" y="674590"/>
                  <a:pt x="0" y="695325"/>
                  <a:pt x="0" y="695325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324475" y="5400675"/>
            <a:ext cx="895350" cy="638175"/>
          </a:xfrm>
          <a:custGeom>
            <a:avLst/>
            <a:gdLst>
              <a:gd name="connsiteX0" fmla="*/ 895350 w 895350"/>
              <a:gd name="connsiteY0" fmla="*/ 0 h 638175"/>
              <a:gd name="connsiteX1" fmla="*/ 876300 w 895350"/>
              <a:gd name="connsiteY1" fmla="*/ 57150 h 638175"/>
              <a:gd name="connsiteX2" fmla="*/ 866775 w 895350"/>
              <a:gd name="connsiteY2" fmla="*/ 85725 h 638175"/>
              <a:gd name="connsiteX3" fmla="*/ 838200 w 895350"/>
              <a:gd name="connsiteY3" fmla="*/ 114300 h 638175"/>
              <a:gd name="connsiteX4" fmla="*/ 800100 w 895350"/>
              <a:gd name="connsiteY4" fmla="*/ 171450 h 638175"/>
              <a:gd name="connsiteX5" fmla="*/ 742950 w 895350"/>
              <a:gd name="connsiteY5" fmla="*/ 228600 h 638175"/>
              <a:gd name="connsiteX6" fmla="*/ 714375 w 895350"/>
              <a:gd name="connsiteY6" fmla="*/ 257175 h 638175"/>
              <a:gd name="connsiteX7" fmla="*/ 638175 w 895350"/>
              <a:gd name="connsiteY7" fmla="*/ 323850 h 638175"/>
              <a:gd name="connsiteX8" fmla="*/ 609600 w 895350"/>
              <a:gd name="connsiteY8" fmla="*/ 342900 h 638175"/>
              <a:gd name="connsiteX9" fmla="*/ 590550 w 895350"/>
              <a:gd name="connsiteY9" fmla="*/ 371475 h 638175"/>
              <a:gd name="connsiteX10" fmla="*/ 561975 w 895350"/>
              <a:gd name="connsiteY10" fmla="*/ 381000 h 638175"/>
              <a:gd name="connsiteX11" fmla="*/ 504825 w 895350"/>
              <a:gd name="connsiteY11" fmla="*/ 419100 h 638175"/>
              <a:gd name="connsiteX12" fmla="*/ 419100 w 895350"/>
              <a:gd name="connsiteY12" fmla="*/ 476250 h 638175"/>
              <a:gd name="connsiteX13" fmla="*/ 390525 w 895350"/>
              <a:gd name="connsiteY13" fmla="*/ 495300 h 638175"/>
              <a:gd name="connsiteX14" fmla="*/ 276225 w 895350"/>
              <a:gd name="connsiteY14" fmla="*/ 533400 h 638175"/>
              <a:gd name="connsiteX15" fmla="*/ 247650 w 895350"/>
              <a:gd name="connsiteY15" fmla="*/ 542925 h 638175"/>
              <a:gd name="connsiteX16" fmla="*/ 219075 w 895350"/>
              <a:gd name="connsiteY16" fmla="*/ 561975 h 638175"/>
              <a:gd name="connsiteX17" fmla="*/ 161925 w 895350"/>
              <a:gd name="connsiteY17" fmla="*/ 581025 h 638175"/>
              <a:gd name="connsiteX18" fmla="*/ 104775 w 895350"/>
              <a:gd name="connsiteY18" fmla="*/ 600075 h 638175"/>
              <a:gd name="connsiteX19" fmla="*/ 76200 w 895350"/>
              <a:gd name="connsiteY19" fmla="*/ 609600 h 638175"/>
              <a:gd name="connsiteX20" fmla="*/ 47625 w 895350"/>
              <a:gd name="connsiteY20" fmla="*/ 628650 h 638175"/>
              <a:gd name="connsiteX21" fmla="*/ 0 w 895350"/>
              <a:gd name="connsiteY21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95350" h="638175">
                <a:moveTo>
                  <a:pt x="895350" y="0"/>
                </a:moveTo>
                <a:lnTo>
                  <a:pt x="876300" y="57150"/>
                </a:lnTo>
                <a:cubicBezTo>
                  <a:pt x="873125" y="66675"/>
                  <a:pt x="873875" y="78625"/>
                  <a:pt x="866775" y="85725"/>
                </a:cubicBezTo>
                <a:cubicBezTo>
                  <a:pt x="857250" y="95250"/>
                  <a:pt x="846470" y="103667"/>
                  <a:pt x="838200" y="114300"/>
                </a:cubicBezTo>
                <a:cubicBezTo>
                  <a:pt x="824144" y="132372"/>
                  <a:pt x="816289" y="155261"/>
                  <a:pt x="800100" y="171450"/>
                </a:cubicBezTo>
                <a:lnTo>
                  <a:pt x="742950" y="228600"/>
                </a:lnTo>
                <a:cubicBezTo>
                  <a:pt x="733425" y="238125"/>
                  <a:pt x="721847" y="245967"/>
                  <a:pt x="714375" y="257175"/>
                </a:cubicBezTo>
                <a:cubicBezTo>
                  <a:pt x="682625" y="304800"/>
                  <a:pt x="704850" y="279400"/>
                  <a:pt x="638175" y="323850"/>
                </a:cubicBezTo>
                <a:lnTo>
                  <a:pt x="609600" y="342900"/>
                </a:lnTo>
                <a:cubicBezTo>
                  <a:pt x="603250" y="352425"/>
                  <a:pt x="599489" y="364324"/>
                  <a:pt x="590550" y="371475"/>
                </a:cubicBezTo>
                <a:cubicBezTo>
                  <a:pt x="582710" y="377747"/>
                  <a:pt x="570752" y="376124"/>
                  <a:pt x="561975" y="381000"/>
                </a:cubicBezTo>
                <a:cubicBezTo>
                  <a:pt x="541961" y="392119"/>
                  <a:pt x="523875" y="406400"/>
                  <a:pt x="504825" y="419100"/>
                </a:cubicBezTo>
                <a:lnTo>
                  <a:pt x="419100" y="476250"/>
                </a:lnTo>
                <a:cubicBezTo>
                  <a:pt x="409575" y="482600"/>
                  <a:pt x="401385" y="491680"/>
                  <a:pt x="390525" y="495300"/>
                </a:cubicBezTo>
                <a:lnTo>
                  <a:pt x="276225" y="533400"/>
                </a:lnTo>
                <a:cubicBezTo>
                  <a:pt x="266700" y="536575"/>
                  <a:pt x="256004" y="537356"/>
                  <a:pt x="247650" y="542925"/>
                </a:cubicBezTo>
                <a:cubicBezTo>
                  <a:pt x="238125" y="549275"/>
                  <a:pt x="229536" y="557326"/>
                  <a:pt x="219075" y="561975"/>
                </a:cubicBezTo>
                <a:cubicBezTo>
                  <a:pt x="200725" y="570130"/>
                  <a:pt x="180975" y="574675"/>
                  <a:pt x="161925" y="581025"/>
                </a:cubicBezTo>
                <a:lnTo>
                  <a:pt x="104775" y="600075"/>
                </a:lnTo>
                <a:cubicBezTo>
                  <a:pt x="95250" y="603250"/>
                  <a:pt x="84554" y="604031"/>
                  <a:pt x="76200" y="609600"/>
                </a:cubicBezTo>
                <a:cubicBezTo>
                  <a:pt x="66675" y="615950"/>
                  <a:pt x="58344" y="624630"/>
                  <a:pt x="47625" y="628650"/>
                </a:cubicBezTo>
                <a:cubicBezTo>
                  <a:pt x="32466" y="634334"/>
                  <a:pt x="0" y="638175"/>
                  <a:pt x="0" y="638175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724150" y="5705475"/>
            <a:ext cx="1171575" cy="342900"/>
          </a:xfrm>
          <a:custGeom>
            <a:avLst/>
            <a:gdLst>
              <a:gd name="connsiteX0" fmla="*/ 1171575 w 1171575"/>
              <a:gd name="connsiteY0" fmla="*/ 342900 h 342900"/>
              <a:gd name="connsiteX1" fmla="*/ 904875 w 1171575"/>
              <a:gd name="connsiteY1" fmla="*/ 314325 h 342900"/>
              <a:gd name="connsiteX2" fmla="*/ 866775 w 1171575"/>
              <a:gd name="connsiteY2" fmla="*/ 304800 h 342900"/>
              <a:gd name="connsiteX3" fmla="*/ 838200 w 1171575"/>
              <a:gd name="connsiteY3" fmla="*/ 295275 h 342900"/>
              <a:gd name="connsiteX4" fmla="*/ 723900 w 1171575"/>
              <a:gd name="connsiteY4" fmla="*/ 266700 h 342900"/>
              <a:gd name="connsiteX5" fmla="*/ 638175 w 1171575"/>
              <a:gd name="connsiteY5" fmla="*/ 238125 h 342900"/>
              <a:gd name="connsiteX6" fmla="*/ 609600 w 1171575"/>
              <a:gd name="connsiteY6" fmla="*/ 228600 h 342900"/>
              <a:gd name="connsiteX7" fmla="*/ 523875 w 1171575"/>
              <a:gd name="connsiteY7" fmla="*/ 190500 h 342900"/>
              <a:gd name="connsiteX8" fmla="*/ 495300 w 1171575"/>
              <a:gd name="connsiteY8" fmla="*/ 180975 h 342900"/>
              <a:gd name="connsiteX9" fmla="*/ 466725 w 1171575"/>
              <a:gd name="connsiteY9" fmla="*/ 171450 h 342900"/>
              <a:gd name="connsiteX10" fmla="*/ 409575 w 1171575"/>
              <a:gd name="connsiteY10" fmla="*/ 142875 h 342900"/>
              <a:gd name="connsiteX11" fmla="*/ 323850 w 1171575"/>
              <a:gd name="connsiteY11" fmla="*/ 104775 h 342900"/>
              <a:gd name="connsiteX12" fmla="*/ 295275 w 1171575"/>
              <a:gd name="connsiteY12" fmla="*/ 95250 h 342900"/>
              <a:gd name="connsiteX13" fmla="*/ 266700 w 1171575"/>
              <a:gd name="connsiteY13" fmla="*/ 85725 h 342900"/>
              <a:gd name="connsiteX14" fmla="*/ 228600 w 1171575"/>
              <a:gd name="connsiteY14" fmla="*/ 76200 h 342900"/>
              <a:gd name="connsiteX15" fmla="*/ 171450 w 1171575"/>
              <a:gd name="connsiteY15" fmla="*/ 57150 h 342900"/>
              <a:gd name="connsiteX16" fmla="*/ 104775 w 1171575"/>
              <a:gd name="connsiteY16" fmla="*/ 38100 h 342900"/>
              <a:gd name="connsiteX17" fmla="*/ 9525 w 1171575"/>
              <a:gd name="connsiteY17" fmla="*/ 9525 h 342900"/>
              <a:gd name="connsiteX18" fmla="*/ 0 w 1171575"/>
              <a:gd name="connsiteY18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71575" h="342900">
                <a:moveTo>
                  <a:pt x="1171575" y="342900"/>
                </a:moveTo>
                <a:cubicBezTo>
                  <a:pt x="1099115" y="337724"/>
                  <a:pt x="975861" y="332072"/>
                  <a:pt x="904875" y="314325"/>
                </a:cubicBezTo>
                <a:cubicBezTo>
                  <a:pt x="892175" y="311150"/>
                  <a:pt x="879362" y="308396"/>
                  <a:pt x="866775" y="304800"/>
                </a:cubicBezTo>
                <a:cubicBezTo>
                  <a:pt x="857121" y="302042"/>
                  <a:pt x="848001" y="297453"/>
                  <a:pt x="838200" y="295275"/>
                </a:cubicBezTo>
                <a:cubicBezTo>
                  <a:pt x="722764" y="269623"/>
                  <a:pt x="839380" y="305193"/>
                  <a:pt x="723900" y="266700"/>
                </a:cubicBezTo>
                <a:lnTo>
                  <a:pt x="638175" y="238125"/>
                </a:lnTo>
                <a:cubicBezTo>
                  <a:pt x="628650" y="234950"/>
                  <a:pt x="617954" y="234169"/>
                  <a:pt x="609600" y="228600"/>
                </a:cubicBezTo>
                <a:cubicBezTo>
                  <a:pt x="564317" y="198411"/>
                  <a:pt x="591885" y="213170"/>
                  <a:pt x="523875" y="190500"/>
                </a:cubicBezTo>
                <a:lnTo>
                  <a:pt x="495300" y="180975"/>
                </a:lnTo>
                <a:cubicBezTo>
                  <a:pt x="485775" y="177800"/>
                  <a:pt x="475079" y="177019"/>
                  <a:pt x="466725" y="171450"/>
                </a:cubicBezTo>
                <a:cubicBezTo>
                  <a:pt x="384833" y="116855"/>
                  <a:pt x="488445" y="182310"/>
                  <a:pt x="409575" y="142875"/>
                </a:cubicBezTo>
                <a:cubicBezTo>
                  <a:pt x="319009" y="97592"/>
                  <a:pt x="471292" y="153922"/>
                  <a:pt x="323850" y="104775"/>
                </a:cubicBezTo>
                <a:lnTo>
                  <a:pt x="295275" y="95250"/>
                </a:lnTo>
                <a:cubicBezTo>
                  <a:pt x="285750" y="92075"/>
                  <a:pt x="276440" y="88160"/>
                  <a:pt x="266700" y="85725"/>
                </a:cubicBezTo>
                <a:cubicBezTo>
                  <a:pt x="254000" y="82550"/>
                  <a:pt x="241139" y="79962"/>
                  <a:pt x="228600" y="76200"/>
                </a:cubicBezTo>
                <a:cubicBezTo>
                  <a:pt x="209366" y="70430"/>
                  <a:pt x="190931" y="62020"/>
                  <a:pt x="171450" y="57150"/>
                </a:cubicBezTo>
                <a:cubicBezTo>
                  <a:pt x="52343" y="27373"/>
                  <a:pt x="200428" y="65429"/>
                  <a:pt x="104775" y="38100"/>
                </a:cubicBezTo>
                <a:cubicBezTo>
                  <a:pt x="86645" y="32920"/>
                  <a:pt x="18579" y="18579"/>
                  <a:pt x="9525" y="9525"/>
                </a:cubicBezTo>
                <a:lnTo>
                  <a:pt x="0" y="0"/>
                </a:ln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256421" y="4714875"/>
            <a:ext cx="504386" cy="695325"/>
          </a:xfrm>
          <a:custGeom>
            <a:avLst/>
            <a:gdLst>
              <a:gd name="connsiteX0" fmla="*/ 496304 w 504386"/>
              <a:gd name="connsiteY0" fmla="*/ 695325 h 695325"/>
              <a:gd name="connsiteX1" fmla="*/ 458204 w 504386"/>
              <a:gd name="connsiteY1" fmla="*/ 657225 h 695325"/>
              <a:gd name="connsiteX2" fmla="*/ 439154 w 504386"/>
              <a:gd name="connsiteY2" fmla="*/ 628650 h 695325"/>
              <a:gd name="connsiteX3" fmla="*/ 410579 w 504386"/>
              <a:gd name="connsiteY3" fmla="*/ 619125 h 695325"/>
              <a:gd name="connsiteX4" fmla="*/ 382004 w 504386"/>
              <a:gd name="connsiteY4" fmla="*/ 600075 h 695325"/>
              <a:gd name="connsiteX5" fmla="*/ 334379 w 504386"/>
              <a:gd name="connsiteY5" fmla="*/ 552450 h 695325"/>
              <a:gd name="connsiteX6" fmla="*/ 258179 w 504386"/>
              <a:gd name="connsiteY6" fmla="*/ 466725 h 695325"/>
              <a:gd name="connsiteX7" fmla="*/ 229604 w 504386"/>
              <a:gd name="connsiteY7" fmla="*/ 438150 h 695325"/>
              <a:gd name="connsiteX8" fmla="*/ 191504 w 504386"/>
              <a:gd name="connsiteY8" fmla="*/ 381000 h 695325"/>
              <a:gd name="connsiteX9" fmla="*/ 172454 w 504386"/>
              <a:gd name="connsiteY9" fmla="*/ 352425 h 695325"/>
              <a:gd name="connsiteX10" fmla="*/ 162929 w 504386"/>
              <a:gd name="connsiteY10" fmla="*/ 323850 h 695325"/>
              <a:gd name="connsiteX11" fmla="*/ 124829 w 504386"/>
              <a:gd name="connsiteY11" fmla="*/ 266700 h 695325"/>
              <a:gd name="connsiteX12" fmla="*/ 86729 w 504386"/>
              <a:gd name="connsiteY12" fmla="*/ 209550 h 695325"/>
              <a:gd name="connsiteX13" fmla="*/ 67679 w 504386"/>
              <a:gd name="connsiteY13" fmla="*/ 180975 h 695325"/>
              <a:gd name="connsiteX14" fmla="*/ 48629 w 504386"/>
              <a:gd name="connsiteY14" fmla="*/ 123825 h 695325"/>
              <a:gd name="connsiteX15" fmla="*/ 39104 w 504386"/>
              <a:gd name="connsiteY15" fmla="*/ 95250 h 695325"/>
              <a:gd name="connsiteX16" fmla="*/ 20054 w 504386"/>
              <a:gd name="connsiteY16" fmla="*/ 66675 h 695325"/>
              <a:gd name="connsiteX17" fmla="*/ 1004 w 504386"/>
              <a:gd name="connsiteY17" fmla="*/ 0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4386" h="695325">
                <a:moveTo>
                  <a:pt x="496304" y="695325"/>
                </a:moveTo>
                <a:cubicBezTo>
                  <a:pt x="475522" y="632980"/>
                  <a:pt x="504386" y="694170"/>
                  <a:pt x="458204" y="657225"/>
                </a:cubicBezTo>
                <a:cubicBezTo>
                  <a:pt x="449265" y="650074"/>
                  <a:pt x="448093" y="635801"/>
                  <a:pt x="439154" y="628650"/>
                </a:cubicBezTo>
                <a:cubicBezTo>
                  <a:pt x="431314" y="622378"/>
                  <a:pt x="419559" y="623615"/>
                  <a:pt x="410579" y="619125"/>
                </a:cubicBezTo>
                <a:cubicBezTo>
                  <a:pt x="400340" y="614005"/>
                  <a:pt x="391529" y="606425"/>
                  <a:pt x="382004" y="600075"/>
                </a:cubicBezTo>
                <a:cubicBezTo>
                  <a:pt x="342749" y="541193"/>
                  <a:pt x="386334" y="598632"/>
                  <a:pt x="334379" y="552450"/>
                </a:cubicBezTo>
                <a:cubicBezTo>
                  <a:pt x="215292" y="446595"/>
                  <a:pt x="315052" y="534972"/>
                  <a:pt x="258179" y="466725"/>
                </a:cubicBezTo>
                <a:cubicBezTo>
                  <a:pt x="249555" y="456377"/>
                  <a:pt x="237874" y="448783"/>
                  <a:pt x="229604" y="438150"/>
                </a:cubicBezTo>
                <a:cubicBezTo>
                  <a:pt x="215548" y="420078"/>
                  <a:pt x="204204" y="400050"/>
                  <a:pt x="191504" y="381000"/>
                </a:cubicBezTo>
                <a:cubicBezTo>
                  <a:pt x="185154" y="371475"/>
                  <a:pt x="176074" y="363285"/>
                  <a:pt x="172454" y="352425"/>
                </a:cubicBezTo>
                <a:cubicBezTo>
                  <a:pt x="169279" y="342900"/>
                  <a:pt x="167805" y="332627"/>
                  <a:pt x="162929" y="323850"/>
                </a:cubicBezTo>
                <a:cubicBezTo>
                  <a:pt x="151810" y="303836"/>
                  <a:pt x="137529" y="285750"/>
                  <a:pt x="124829" y="266700"/>
                </a:cubicBezTo>
                <a:lnTo>
                  <a:pt x="86729" y="209550"/>
                </a:lnTo>
                <a:cubicBezTo>
                  <a:pt x="80379" y="200025"/>
                  <a:pt x="71299" y="191835"/>
                  <a:pt x="67679" y="180975"/>
                </a:cubicBezTo>
                <a:lnTo>
                  <a:pt x="48629" y="123825"/>
                </a:lnTo>
                <a:cubicBezTo>
                  <a:pt x="45454" y="114300"/>
                  <a:pt x="44673" y="103604"/>
                  <a:pt x="39104" y="95250"/>
                </a:cubicBezTo>
                <a:cubicBezTo>
                  <a:pt x="32754" y="85725"/>
                  <a:pt x="24703" y="77136"/>
                  <a:pt x="20054" y="66675"/>
                </a:cubicBezTo>
                <a:cubicBezTo>
                  <a:pt x="0" y="21553"/>
                  <a:pt x="1004" y="27227"/>
                  <a:pt x="1004" y="0"/>
                </a:cubicBez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921937" y="3467100"/>
            <a:ext cx="325963" cy="990600"/>
          </a:xfrm>
          <a:custGeom>
            <a:avLst/>
            <a:gdLst>
              <a:gd name="connsiteX0" fmla="*/ 325963 w 325963"/>
              <a:gd name="connsiteY0" fmla="*/ 990600 h 990600"/>
              <a:gd name="connsiteX1" fmla="*/ 278338 w 325963"/>
              <a:gd name="connsiteY1" fmla="*/ 904875 h 990600"/>
              <a:gd name="connsiteX2" fmla="*/ 259288 w 325963"/>
              <a:gd name="connsiteY2" fmla="*/ 876300 h 990600"/>
              <a:gd name="connsiteX3" fmla="*/ 249763 w 325963"/>
              <a:gd name="connsiteY3" fmla="*/ 847725 h 990600"/>
              <a:gd name="connsiteX4" fmla="*/ 211663 w 325963"/>
              <a:gd name="connsiteY4" fmla="*/ 790575 h 990600"/>
              <a:gd name="connsiteX5" fmla="*/ 192613 w 325963"/>
              <a:gd name="connsiteY5" fmla="*/ 762000 h 990600"/>
              <a:gd name="connsiteX6" fmla="*/ 164038 w 325963"/>
              <a:gd name="connsiteY6" fmla="*/ 704850 h 990600"/>
              <a:gd name="connsiteX7" fmla="*/ 144988 w 325963"/>
              <a:gd name="connsiteY7" fmla="*/ 647700 h 990600"/>
              <a:gd name="connsiteX8" fmla="*/ 116413 w 325963"/>
              <a:gd name="connsiteY8" fmla="*/ 590550 h 990600"/>
              <a:gd name="connsiteX9" fmla="*/ 97363 w 325963"/>
              <a:gd name="connsiteY9" fmla="*/ 561975 h 990600"/>
              <a:gd name="connsiteX10" fmla="*/ 68788 w 325963"/>
              <a:gd name="connsiteY10" fmla="*/ 466725 h 990600"/>
              <a:gd name="connsiteX11" fmla="*/ 49738 w 325963"/>
              <a:gd name="connsiteY11" fmla="*/ 400050 h 990600"/>
              <a:gd name="connsiteX12" fmla="*/ 30688 w 325963"/>
              <a:gd name="connsiteY12" fmla="*/ 228600 h 990600"/>
              <a:gd name="connsiteX13" fmla="*/ 2113 w 325963"/>
              <a:gd name="connsiteY13" fmla="*/ 114300 h 990600"/>
              <a:gd name="connsiteX14" fmla="*/ 2113 w 325963"/>
              <a:gd name="connsiteY1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5963" h="990600">
                <a:moveTo>
                  <a:pt x="325963" y="990600"/>
                </a:moveTo>
                <a:cubicBezTo>
                  <a:pt x="309198" y="940305"/>
                  <a:pt x="322007" y="970379"/>
                  <a:pt x="278338" y="904875"/>
                </a:cubicBezTo>
                <a:cubicBezTo>
                  <a:pt x="271988" y="895350"/>
                  <a:pt x="262908" y="887160"/>
                  <a:pt x="259288" y="876300"/>
                </a:cubicBezTo>
                <a:cubicBezTo>
                  <a:pt x="256113" y="866775"/>
                  <a:pt x="254639" y="856502"/>
                  <a:pt x="249763" y="847725"/>
                </a:cubicBezTo>
                <a:cubicBezTo>
                  <a:pt x="238644" y="827711"/>
                  <a:pt x="224363" y="809625"/>
                  <a:pt x="211663" y="790575"/>
                </a:cubicBezTo>
                <a:cubicBezTo>
                  <a:pt x="205313" y="781050"/>
                  <a:pt x="196233" y="772860"/>
                  <a:pt x="192613" y="762000"/>
                </a:cubicBezTo>
                <a:cubicBezTo>
                  <a:pt x="157875" y="657787"/>
                  <a:pt x="213277" y="815637"/>
                  <a:pt x="164038" y="704850"/>
                </a:cubicBezTo>
                <a:cubicBezTo>
                  <a:pt x="155883" y="686500"/>
                  <a:pt x="156127" y="664408"/>
                  <a:pt x="144988" y="647700"/>
                </a:cubicBezTo>
                <a:cubicBezTo>
                  <a:pt x="90393" y="565808"/>
                  <a:pt x="155848" y="669420"/>
                  <a:pt x="116413" y="590550"/>
                </a:cubicBezTo>
                <a:cubicBezTo>
                  <a:pt x="111293" y="580311"/>
                  <a:pt x="102012" y="572436"/>
                  <a:pt x="97363" y="561975"/>
                </a:cubicBezTo>
                <a:cubicBezTo>
                  <a:pt x="79255" y="521231"/>
                  <a:pt x="79871" y="505514"/>
                  <a:pt x="68788" y="466725"/>
                </a:cubicBezTo>
                <a:cubicBezTo>
                  <a:pt x="41459" y="371072"/>
                  <a:pt x="79515" y="519157"/>
                  <a:pt x="49738" y="400050"/>
                </a:cubicBezTo>
                <a:cubicBezTo>
                  <a:pt x="48170" y="384371"/>
                  <a:pt x="35744" y="252195"/>
                  <a:pt x="30688" y="228600"/>
                </a:cubicBezTo>
                <a:cubicBezTo>
                  <a:pt x="14389" y="152536"/>
                  <a:pt x="6420" y="191827"/>
                  <a:pt x="2113" y="114300"/>
                </a:cubicBezTo>
                <a:cubicBezTo>
                  <a:pt x="0" y="76259"/>
                  <a:pt x="2113" y="38100"/>
                  <a:pt x="2113" y="0"/>
                </a:cubicBezTo>
              </a:path>
            </a:pathLst>
          </a:cu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Fizički izgled</a:t>
            </a:r>
            <a:endParaRPr lang="en-US" dirty="0"/>
          </a:p>
        </p:txBody>
      </p:sp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67400" y="1752600"/>
            <a:ext cx="2552700" cy="3090769"/>
          </a:xfrm>
        </p:spPr>
      </p:pic>
      <p:pic>
        <p:nvPicPr>
          <p:cNvPr id="1026" name="Picture 2" descr="Резултат слика за kim kardashi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133600"/>
            <a:ext cx="3871452" cy="3200400"/>
          </a:xfrm>
          <a:prstGeom prst="rect">
            <a:avLst/>
          </a:prstGeom>
          <a:noFill/>
        </p:spPr>
      </p:pic>
      <p:sp>
        <p:nvSpPr>
          <p:cNvPr id="1028" name="AutoShape 4" descr="Резултат слика за kejt m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Резултат слика за kejt m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Seksualni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Mentalne reprezentacije</a:t>
            </a:r>
          </a:p>
          <a:p>
            <a:r>
              <a:rPr lang="sr-Latn-RS" dirty="0"/>
              <a:t>Seksualne orjentacije?</a:t>
            </a:r>
            <a:endParaRPr lang="en-US" dirty="0"/>
          </a:p>
        </p:txBody>
      </p:sp>
      <p:sp>
        <p:nvSpPr>
          <p:cNvPr id="4" name="Heart 3"/>
          <p:cNvSpPr/>
          <p:nvPr/>
        </p:nvSpPr>
        <p:spPr>
          <a:xfrm>
            <a:off x="990600" y="3276600"/>
            <a:ext cx="3276600" cy="25908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314950" y="3172996"/>
            <a:ext cx="3838575" cy="2999204"/>
          </a:xfrm>
          <a:custGeom>
            <a:avLst/>
            <a:gdLst>
              <a:gd name="connsiteX0" fmla="*/ 1885950 w 3838575"/>
              <a:gd name="connsiteY0" fmla="*/ 427454 h 2999204"/>
              <a:gd name="connsiteX1" fmla="*/ 1895475 w 3838575"/>
              <a:gd name="connsiteY1" fmla="*/ 398879 h 2999204"/>
              <a:gd name="connsiteX2" fmla="*/ 1876425 w 3838575"/>
              <a:gd name="connsiteY2" fmla="*/ 313154 h 2999204"/>
              <a:gd name="connsiteX3" fmla="*/ 1857375 w 3838575"/>
              <a:gd name="connsiteY3" fmla="*/ 284579 h 2999204"/>
              <a:gd name="connsiteX4" fmla="*/ 1809750 w 3838575"/>
              <a:gd name="connsiteY4" fmla="*/ 198854 h 2999204"/>
              <a:gd name="connsiteX5" fmla="*/ 1771650 w 3838575"/>
              <a:gd name="connsiteY5" fmla="*/ 160754 h 2999204"/>
              <a:gd name="connsiteX6" fmla="*/ 1762125 w 3838575"/>
              <a:gd name="connsiteY6" fmla="*/ 132179 h 2999204"/>
              <a:gd name="connsiteX7" fmla="*/ 1733550 w 3838575"/>
              <a:gd name="connsiteY7" fmla="*/ 122654 h 2999204"/>
              <a:gd name="connsiteX8" fmla="*/ 1704975 w 3838575"/>
              <a:gd name="connsiteY8" fmla="*/ 103604 h 2999204"/>
              <a:gd name="connsiteX9" fmla="*/ 1647825 w 3838575"/>
              <a:gd name="connsiteY9" fmla="*/ 84554 h 2999204"/>
              <a:gd name="connsiteX10" fmla="*/ 1562100 w 3838575"/>
              <a:gd name="connsiteY10" fmla="*/ 55979 h 2999204"/>
              <a:gd name="connsiteX11" fmla="*/ 1533525 w 3838575"/>
              <a:gd name="connsiteY11" fmla="*/ 46454 h 2999204"/>
              <a:gd name="connsiteX12" fmla="*/ 1400175 w 3838575"/>
              <a:gd name="connsiteY12" fmla="*/ 36929 h 2999204"/>
              <a:gd name="connsiteX13" fmla="*/ 1352550 w 3838575"/>
              <a:gd name="connsiteY13" fmla="*/ 27404 h 2999204"/>
              <a:gd name="connsiteX14" fmla="*/ 1171575 w 3838575"/>
              <a:gd name="connsiteY14" fmla="*/ 8354 h 2999204"/>
              <a:gd name="connsiteX15" fmla="*/ 904875 w 3838575"/>
              <a:gd name="connsiteY15" fmla="*/ 27404 h 2999204"/>
              <a:gd name="connsiteX16" fmla="*/ 828675 w 3838575"/>
              <a:gd name="connsiteY16" fmla="*/ 46454 h 2999204"/>
              <a:gd name="connsiteX17" fmla="*/ 790575 w 3838575"/>
              <a:gd name="connsiteY17" fmla="*/ 55979 h 2999204"/>
              <a:gd name="connsiteX18" fmla="*/ 704850 w 3838575"/>
              <a:gd name="connsiteY18" fmla="*/ 84554 h 2999204"/>
              <a:gd name="connsiteX19" fmla="*/ 647700 w 3838575"/>
              <a:gd name="connsiteY19" fmla="*/ 103604 h 2999204"/>
              <a:gd name="connsiteX20" fmla="*/ 619125 w 3838575"/>
              <a:gd name="connsiteY20" fmla="*/ 113129 h 2999204"/>
              <a:gd name="connsiteX21" fmla="*/ 590550 w 3838575"/>
              <a:gd name="connsiteY21" fmla="*/ 132179 h 2999204"/>
              <a:gd name="connsiteX22" fmla="*/ 495300 w 3838575"/>
              <a:gd name="connsiteY22" fmla="*/ 160754 h 2999204"/>
              <a:gd name="connsiteX23" fmla="*/ 419100 w 3838575"/>
              <a:gd name="connsiteY23" fmla="*/ 198854 h 2999204"/>
              <a:gd name="connsiteX24" fmla="*/ 352425 w 3838575"/>
              <a:gd name="connsiteY24" fmla="*/ 227429 h 2999204"/>
              <a:gd name="connsiteX25" fmla="*/ 314325 w 3838575"/>
              <a:gd name="connsiteY25" fmla="*/ 256004 h 2999204"/>
              <a:gd name="connsiteX26" fmla="*/ 285750 w 3838575"/>
              <a:gd name="connsiteY26" fmla="*/ 265529 h 2999204"/>
              <a:gd name="connsiteX27" fmla="*/ 257175 w 3838575"/>
              <a:gd name="connsiteY27" fmla="*/ 284579 h 2999204"/>
              <a:gd name="connsiteX28" fmla="*/ 238125 w 3838575"/>
              <a:gd name="connsiteY28" fmla="*/ 313154 h 2999204"/>
              <a:gd name="connsiteX29" fmla="*/ 209550 w 3838575"/>
              <a:gd name="connsiteY29" fmla="*/ 332204 h 2999204"/>
              <a:gd name="connsiteX30" fmla="*/ 161925 w 3838575"/>
              <a:gd name="connsiteY30" fmla="*/ 417929 h 2999204"/>
              <a:gd name="connsiteX31" fmla="*/ 152400 w 3838575"/>
              <a:gd name="connsiteY31" fmla="*/ 446504 h 2999204"/>
              <a:gd name="connsiteX32" fmla="*/ 123825 w 3838575"/>
              <a:gd name="connsiteY32" fmla="*/ 475079 h 2999204"/>
              <a:gd name="connsiteX33" fmla="*/ 114300 w 3838575"/>
              <a:gd name="connsiteY33" fmla="*/ 503654 h 2999204"/>
              <a:gd name="connsiteX34" fmla="*/ 76200 w 3838575"/>
              <a:gd name="connsiteY34" fmla="*/ 560804 h 2999204"/>
              <a:gd name="connsiteX35" fmla="*/ 66675 w 3838575"/>
              <a:gd name="connsiteY35" fmla="*/ 589379 h 2999204"/>
              <a:gd name="connsiteX36" fmla="*/ 28575 w 3838575"/>
              <a:gd name="connsiteY36" fmla="*/ 665579 h 2999204"/>
              <a:gd name="connsiteX37" fmla="*/ 9525 w 3838575"/>
              <a:gd name="connsiteY37" fmla="*/ 741779 h 2999204"/>
              <a:gd name="connsiteX38" fmla="*/ 0 w 3838575"/>
              <a:gd name="connsiteY38" fmla="*/ 779879 h 2999204"/>
              <a:gd name="connsiteX39" fmla="*/ 9525 w 3838575"/>
              <a:gd name="connsiteY39" fmla="*/ 1084679 h 2999204"/>
              <a:gd name="connsiteX40" fmla="*/ 19050 w 3838575"/>
              <a:gd name="connsiteY40" fmla="*/ 1113254 h 2999204"/>
              <a:gd name="connsiteX41" fmla="*/ 47625 w 3838575"/>
              <a:gd name="connsiteY41" fmla="*/ 1179929 h 2999204"/>
              <a:gd name="connsiteX42" fmla="*/ 57150 w 3838575"/>
              <a:gd name="connsiteY42" fmla="*/ 1208504 h 2999204"/>
              <a:gd name="connsiteX43" fmla="*/ 95250 w 3838575"/>
              <a:gd name="connsiteY43" fmla="*/ 1265654 h 2999204"/>
              <a:gd name="connsiteX44" fmla="*/ 114300 w 3838575"/>
              <a:gd name="connsiteY44" fmla="*/ 1294229 h 2999204"/>
              <a:gd name="connsiteX45" fmla="*/ 171450 w 3838575"/>
              <a:gd name="connsiteY45" fmla="*/ 1389479 h 2999204"/>
              <a:gd name="connsiteX46" fmla="*/ 209550 w 3838575"/>
              <a:gd name="connsiteY46" fmla="*/ 1418054 h 2999204"/>
              <a:gd name="connsiteX47" fmla="*/ 276225 w 3838575"/>
              <a:gd name="connsiteY47" fmla="*/ 1494254 h 2999204"/>
              <a:gd name="connsiteX48" fmla="*/ 342900 w 3838575"/>
              <a:gd name="connsiteY48" fmla="*/ 1560929 h 2999204"/>
              <a:gd name="connsiteX49" fmla="*/ 371475 w 3838575"/>
              <a:gd name="connsiteY49" fmla="*/ 1589504 h 2999204"/>
              <a:gd name="connsiteX50" fmla="*/ 400050 w 3838575"/>
              <a:gd name="connsiteY50" fmla="*/ 1608554 h 2999204"/>
              <a:gd name="connsiteX51" fmla="*/ 419100 w 3838575"/>
              <a:gd name="connsiteY51" fmla="*/ 1637129 h 2999204"/>
              <a:gd name="connsiteX52" fmla="*/ 504825 w 3838575"/>
              <a:gd name="connsiteY52" fmla="*/ 1694279 h 2999204"/>
              <a:gd name="connsiteX53" fmla="*/ 542925 w 3838575"/>
              <a:gd name="connsiteY53" fmla="*/ 1722854 h 2999204"/>
              <a:gd name="connsiteX54" fmla="*/ 600075 w 3838575"/>
              <a:gd name="connsiteY54" fmla="*/ 1760954 h 2999204"/>
              <a:gd name="connsiteX55" fmla="*/ 628650 w 3838575"/>
              <a:gd name="connsiteY55" fmla="*/ 1780004 h 2999204"/>
              <a:gd name="connsiteX56" fmla="*/ 676275 w 3838575"/>
              <a:gd name="connsiteY56" fmla="*/ 1818104 h 2999204"/>
              <a:gd name="connsiteX57" fmla="*/ 723900 w 3838575"/>
              <a:gd name="connsiteY57" fmla="*/ 1837154 h 2999204"/>
              <a:gd name="connsiteX58" fmla="*/ 781050 w 3838575"/>
              <a:gd name="connsiteY58" fmla="*/ 1875254 h 2999204"/>
              <a:gd name="connsiteX59" fmla="*/ 819150 w 3838575"/>
              <a:gd name="connsiteY59" fmla="*/ 1903829 h 2999204"/>
              <a:gd name="connsiteX60" fmla="*/ 847725 w 3838575"/>
              <a:gd name="connsiteY60" fmla="*/ 1913354 h 2999204"/>
              <a:gd name="connsiteX61" fmla="*/ 962025 w 3838575"/>
              <a:gd name="connsiteY61" fmla="*/ 2008604 h 2999204"/>
              <a:gd name="connsiteX62" fmla="*/ 1000125 w 3838575"/>
              <a:gd name="connsiteY62" fmla="*/ 2027654 h 2999204"/>
              <a:gd name="connsiteX63" fmla="*/ 1038225 w 3838575"/>
              <a:gd name="connsiteY63" fmla="*/ 2056229 h 2999204"/>
              <a:gd name="connsiteX64" fmla="*/ 1066800 w 3838575"/>
              <a:gd name="connsiteY64" fmla="*/ 2084804 h 2999204"/>
              <a:gd name="connsiteX65" fmla="*/ 1095375 w 3838575"/>
              <a:gd name="connsiteY65" fmla="*/ 2094329 h 2999204"/>
              <a:gd name="connsiteX66" fmla="*/ 1123950 w 3838575"/>
              <a:gd name="connsiteY66" fmla="*/ 2122904 h 2999204"/>
              <a:gd name="connsiteX67" fmla="*/ 1171575 w 3838575"/>
              <a:gd name="connsiteY67" fmla="*/ 2180054 h 2999204"/>
              <a:gd name="connsiteX68" fmla="*/ 1228725 w 3838575"/>
              <a:gd name="connsiteY68" fmla="*/ 2218154 h 2999204"/>
              <a:gd name="connsiteX69" fmla="*/ 1285875 w 3838575"/>
              <a:gd name="connsiteY69" fmla="*/ 2275304 h 2999204"/>
              <a:gd name="connsiteX70" fmla="*/ 1314450 w 3838575"/>
              <a:gd name="connsiteY70" fmla="*/ 2303879 h 2999204"/>
              <a:gd name="connsiteX71" fmla="*/ 1323975 w 3838575"/>
              <a:gd name="connsiteY71" fmla="*/ 2332454 h 2999204"/>
              <a:gd name="connsiteX72" fmla="*/ 1371600 w 3838575"/>
              <a:gd name="connsiteY72" fmla="*/ 2389604 h 2999204"/>
              <a:gd name="connsiteX73" fmla="*/ 1400175 w 3838575"/>
              <a:gd name="connsiteY73" fmla="*/ 2456279 h 2999204"/>
              <a:gd name="connsiteX74" fmla="*/ 1438275 w 3838575"/>
              <a:gd name="connsiteY74" fmla="*/ 2522954 h 2999204"/>
              <a:gd name="connsiteX75" fmla="*/ 1457325 w 3838575"/>
              <a:gd name="connsiteY75" fmla="*/ 2561054 h 2999204"/>
              <a:gd name="connsiteX76" fmla="*/ 1466850 w 3838575"/>
              <a:gd name="connsiteY76" fmla="*/ 2589629 h 2999204"/>
              <a:gd name="connsiteX77" fmla="*/ 1485900 w 3838575"/>
              <a:gd name="connsiteY77" fmla="*/ 2618204 h 2999204"/>
              <a:gd name="connsiteX78" fmla="*/ 1514475 w 3838575"/>
              <a:gd name="connsiteY78" fmla="*/ 2694404 h 2999204"/>
              <a:gd name="connsiteX79" fmla="*/ 1524000 w 3838575"/>
              <a:gd name="connsiteY79" fmla="*/ 2722979 h 2999204"/>
              <a:gd name="connsiteX80" fmla="*/ 1543050 w 3838575"/>
              <a:gd name="connsiteY80" fmla="*/ 2751554 h 2999204"/>
              <a:gd name="connsiteX81" fmla="*/ 1571625 w 3838575"/>
              <a:gd name="connsiteY81" fmla="*/ 2818229 h 2999204"/>
              <a:gd name="connsiteX82" fmla="*/ 1609725 w 3838575"/>
              <a:gd name="connsiteY82" fmla="*/ 2875379 h 2999204"/>
              <a:gd name="connsiteX83" fmla="*/ 1628775 w 3838575"/>
              <a:gd name="connsiteY83" fmla="*/ 2913479 h 2999204"/>
              <a:gd name="connsiteX84" fmla="*/ 1647825 w 3838575"/>
              <a:gd name="connsiteY84" fmla="*/ 2942054 h 2999204"/>
              <a:gd name="connsiteX85" fmla="*/ 1666875 w 3838575"/>
              <a:gd name="connsiteY85" fmla="*/ 2999204 h 2999204"/>
              <a:gd name="connsiteX86" fmla="*/ 1714500 w 3838575"/>
              <a:gd name="connsiteY86" fmla="*/ 2913479 h 2999204"/>
              <a:gd name="connsiteX87" fmla="*/ 1762125 w 3838575"/>
              <a:gd name="connsiteY87" fmla="*/ 2837279 h 2999204"/>
              <a:gd name="connsiteX88" fmla="*/ 1800225 w 3838575"/>
              <a:gd name="connsiteY88" fmla="*/ 2780129 h 2999204"/>
              <a:gd name="connsiteX89" fmla="*/ 1819275 w 3838575"/>
              <a:gd name="connsiteY89" fmla="*/ 2751554 h 2999204"/>
              <a:gd name="connsiteX90" fmla="*/ 1847850 w 3838575"/>
              <a:gd name="connsiteY90" fmla="*/ 2722979 h 2999204"/>
              <a:gd name="connsiteX91" fmla="*/ 1866900 w 3838575"/>
              <a:gd name="connsiteY91" fmla="*/ 2694404 h 2999204"/>
              <a:gd name="connsiteX92" fmla="*/ 1895475 w 3838575"/>
              <a:gd name="connsiteY92" fmla="*/ 2675354 h 2999204"/>
              <a:gd name="connsiteX93" fmla="*/ 1952625 w 3838575"/>
              <a:gd name="connsiteY93" fmla="*/ 2618204 h 2999204"/>
              <a:gd name="connsiteX94" fmla="*/ 1981200 w 3838575"/>
              <a:gd name="connsiteY94" fmla="*/ 2589629 h 2999204"/>
              <a:gd name="connsiteX95" fmla="*/ 2000250 w 3838575"/>
              <a:gd name="connsiteY95" fmla="*/ 2561054 h 2999204"/>
              <a:gd name="connsiteX96" fmla="*/ 2057400 w 3838575"/>
              <a:gd name="connsiteY96" fmla="*/ 2522954 h 2999204"/>
              <a:gd name="connsiteX97" fmla="*/ 2114550 w 3838575"/>
              <a:gd name="connsiteY97" fmla="*/ 2465804 h 2999204"/>
              <a:gd name="connsiteX98" fmla="*/ 2171700 w 3838575"/>
              <a:gd name="connsiteY98" fmla="*/ 2427704 h 2999204"/>
              <a:gd name="connsiteX99" fmla="*/ 2228850 w 3838575"/>
              <a:gd name="connsiteY99" fmla="*/ 2389604 h 2999204"/>
              <a:gd name="connsiteX100" fmla="*/ 2257425 w 3838575"/>
              <a:gd name="connsiteY100" fmla="*/ 2361029 h 2999204"/>
              <a:gd name="connsiteX101" fmla="*/ 2343150 w 3838575"/>
              <a:gd name="connsiteY101" fmla="*/ 2303879 h 2999204"/>
              <a:gd name="connsiteX102" fmla="*/ 2419350 w 3838575"/>
              <a:gd name="connsiteY102" fmla="*/ 2256254 h 2999204"/>
              <a:gd name="connsiteX103" fmla="*/ 2447925 w 3838575"/>
              <a:gd name="connsiteY103" fmla="*/ 2237204 h 2999204"/>
              <a:gd name="connsiteX104" fmla="*/ 2476500 w 3838575"/>
              <a:gd name="connsiteY104" fmla="*/ 2227679 h 2999204"/>
              <a:gd name="connsiteX105" fmla="*/ 2543175 w 3838575"/>
              <a:gd name="connsiteY105" fmla="*/ 2189579 h 2999204"/>
              <a:gd name="connsiteX106" fmla="*/ 2609850 w 3838575"/>
              <a:gd name="connsiteY106" fmla="*/ 2161004 h 2999204"/>
              <a:gd name="connsiteX107" fmla="*/ 2676525 w 3838575"/>
              <a:gd name="connsiteY107" fmla="*/ 2122904 h 2999204"/>
              <a:gd name="connsiteX108" fmla="*/ 2752725 w 3838575"/>
              <a:gd name="connsiteY108" fmla="*/ 2103854 h 2999204"/>
              <a:gd name="connsiteX109" fmla="*/ 2790825 w 3838575"/>
              <a:gd name="connsiteY109" fmla="*/ 2084804 h 2999204"/>
              <a:gd name="connsiteX110" fmla="*/ 2828925 w 3838575"/>
              <a:gd name="connsiteY110" fmla="*/ 2075279 h 2999204"/>
              <a:gd name="connsiteX111" fmla="*/ 2886075 w 3838575"/>
              <a:gd name="connsiteY111" fmla="*/ 2056229 h 2999204"/>
              <a:gd name="connsiteX112" fmla="*/ 2943225 w 3838575"/>
              <a:gd name="connsiteY112" fmla="*/ 2037179 h 2999204"/>
              <a:gd name="connsiteX113" fmla="*/ 2971800 w 3838575"/>
              <a:gd name="connsiteY113" fmla="*/ 2027654 h 2999204"/>
              <a:gd name="connsiteX114" fmla="*/ 3028950 w 3838575"/>
              <a:gd name="connsiteY114" fmla="*/ 2018129 h 2999204"/>
              <a:gd name="connsiteX115" fmla="*/ 3086100 w 3838575"/>
              <a:gd name="connsiteY115" fmla="*/ 1999079 h 2999204"/>
              <a:gd name="connsiteX116" fmla="*/ 3143250 w 3838575"/>
              <a:gd name="connsiteY116" fmla="*/ 1989554 h 2999204"/>
              <a:gd name="connsiteX117" fmla="*/ 3200400 w 3838575"/>
              <a:gd name="connsiteY117" fmla="*/ 1970504 h 2999204"/>
              <a:gd name="connsiteX118" fmla="*/ 3286125 w 3838575"/>
              <a:gd name="connsiteY118" fmla="*/ 1941929 h 2999204"/>
              <a:gd name="connsiteX119" fmla="*/ 3343275 w 3838575"/>
              <a:gd name="connsiteY119" fmla="*/ 1922879 h 2999204"/>
              <a:gd name="connsiteX120" fmla="*/ 3371850 w 3838575"/>
              <a:gd name="connsiteY120" fmla="*/ 1913354 h 2999204"/>
              <a:gd name="connsiteX121" fmla="*/ 3429000 w 3838575"/>
              <a:gd name="connsiteY121" fmla="*/ 1884779 h 2999204"/>
              <a:gd name="connsiteX122" fmla="*/ 3486150 w 3838575"/>
              <a:gd name="connsiteY122" fmla="*/ 1856204 h 2999204"/>
              <a:gd name="connsiteX123" fmla="*/ 3524250 w 3838575"/>
              <a:gd name="connsiteY123" fmla="*/ 1799054 h 2999204"/>
              <a:gd name="connsiteX124" fmla="*/ 3571875 w 3838575"/>
              <a:gd name="connsiteY124" fmla="*/ 1741904 h 2999204"/>
              <a:gd name="connsiteX125" fmla="*/ 3609975 w 3838575"/>
              <a:gd name="connsiteY125" fmla="*/ 1665704 h 2999204"/>
              <a:gd name="connsiteX126" fmla="*/ 3619500 w 3838575"/>
              <a:gd name="connsiteY126" fmla="*/ 1637129 h 2999204"/>
              <a:gd name="connsiteX127" fmla="*/ 3638550 w 3838575"/>
              <a:gd name="connsiteY127" fmla="*/ 1608554 h 2999204"/>
              <a:gd name="connsiteX128" fmla="*/ 3657600 w 3838575"/>
              <a:gd name="connsiteY128" fmla="*/ 1551404 h 2999204"/>
              <a:gd name="connsiteX129" fmla="*/ 3667125 w 3838575"/>
              <a:gd name="connsiteY129" fmla="*/ 1513304 h 2999204"/>
              <a:gd name="connsiteX130" fmla="*/ 3686175 w 3838575"/>
              <a:gd name="connsiteY130" fmla="*/ 1484729 h 2999204"/>
              <a:gd name="connsiteX131" fmla="*/ 3714750 w 3838575"/>
              <a:gd name="connsiteY131" fmla="*/ 1418054 h 2999204"/>
              <a:gd name="connsiteX132" fmla="*/ 3733800 w 3838575"/>
              <a:gd name="connsiteY132" fmla="*/ 1379954 h 2999204"/>
              <a:gd name="connsiteX133" fmla="*/ 3743325 w 3838575"/>
              <a:gd name="connsiteY133" fmla="*/ 1351379 h 2999204"/>
              <a:gd name="connsiteX134" fmla="*/ 3752850 w 3838575"/>
              <a:gd name="connsiteY134" fmla="*/ 1313279 h 2999204"/>
              <a:gd name="connsiteX135" fmla="*/ 3771900 w 3838575"/>
              <a:gd name="connsiteY135" fmla="*/ 1284704 h 2999204"/>
              <a:gd name="connsiteX136" fmla="*/ 3781425 w 3838575"/>
              <a:gd name="connsiteY136" fmla="*/ 1246604 h 2999204"/>
              <a:gd name="connsiteX137" fmla="*/ 3819525 w 3838575"/>
              <a:gd name="connsiteY137" fmla="*/ 1189454 h 2999204"/>
              <a:gd name="connsiteX138" fmla="*/ 3838575 w 3838575"/>
              <a:gd name="connsiteY138" fmla="*/ 1008479 h 2999204"/>
              <a:gd name="connsiteX139" fmla="*/ 3829050 w 3838575"/>
              <a:gd name="connsiteY139" fmla="*/ 941804 h 2999204"/>
              <a:gd name="connsiteX140" fmla="*/ 3800475 w 3838575"/>
              <a:gd name="connsiteY140" fmla="*/ 884654 h 2999204"/>
              <a:gd name="connsiteX141" fmla="*/ 3790950 w 3838575"/>
              <a:gd name="connsiteY141" fmla="*/ 856079 h 2999204"/>
              <a:gd name="connsiteX142" fmla="*/ 3771900 w 3838575"/>
              <a:gd name="connsiteY142" fmla="*/ 827504 h 2999204"/>
              <a:gd name="connsiteX143" fmla="*/ 3743325 w 3838575"/>
              <a:gd name="connsiteY143" fmla="*/ 770354 h 2999204"/>
              <a:gd name="connsiteX144" fmla="*/ 3714750 w 3838575"/>
              <a:gd name="connsiteY144" fmla="*/ 751304 h 2999204"/>
              <a:gd name="connsiteX145" fmla="*/ 3695700 w 3838575"/>
              <a:gd name="connsiteY145" fmla="*/ 722729 h 2999204"/>
              <a:gd name="connsiteX146" fmla="*/ 3638550 w 3838575"/>
              <a:gd name="connsiteY146" fmla="*/ 684629 h 2999204"/>
              <a:gd name="connsiteX147" fmla="*/ 3619500 w 3838575"/>
              <a:gd name="connsiteY147" fmla="*/ 656054 h 2999204"/>
              <a:gd name="connsiteX148" fmla="*/ 3533775 w 3838575"/>
              <a:gd name="connsiteY148" fmla="*/ 598904 h 2999204"/>
              <a:gd name="connsiteX149" fmla="*/ 3467100 w 3838575"/>
              <a:gd name="connsiteY149" fmla="*/ 551279 h 2999204"/>
              <a:gd name="connsiteX150" fmla="*/ 3429000 w 3838575"/>
              <a:gd name="connsiteY150" fmla="*/ 522704 h 2999204"/>
              <a:gd name="connsiteX151" fmla="*/ 3371850 w 3838575"/>
              <a:gd name="connsiteY151" fmla="*/ 494129 h 2999204"/>
              <a:gd name="connsiteX152" fmla="*/ 3333750 w 3838575"/>
              <a:gd name="connsiteY152" fmla="*/ 456029 h 2999204"/>
              <a:gd name="connsiteX153" fmla="*/ 3305175 w 3838575"/>
              <a:gd name="connsiteY153" fmla="*/ 417929 h 2999204"/>
              <a:gd name="connsiteX154" fmla="*/ 3276600 w 3838575"/>
              <a:gd name="connsiteY154" fmla="*/ 408404 h 2999204"/>
              <a:gd name="connsiteX155" fmla="*/ 3219450 w 3838575"/>
              <a:gd name="connsiteY155" fmla="*/ 351254 h 2999204"/>
              <a:gd name="connsiteX156" fmla="*/ 3200400 w 3838575"/>
              <a:gd name="connsiteY156" fmla="*/ 322679 h 2999204"/>
              <a:gd name="connsiteX157" fmla="*/ 3162300 w 3838575"/>
              <a:gd name="connsiteY157" fmla="*/ 303629 h 2999204"/>
              <a:gd name="connsiteX158" fmla="*/ 3114675 w 3838575"/>
              <a:gd name="connsiteY158" fmla="*/ 246479 h 2999204"/>
              <a:gd name="connsiteX159" fmla="*/ 3095625 w 3838575"/>
              <a:gd name="connsiteY159" fmla="*/ 217904 h 2999204"/>
              <a:gd name="connsiteX160" fmla="*/ 3067050 w 3838575"/>
              <a:gd name="connsiteY160" fmla="*/ 198854 h 2999204"/>
              <a:gd name="connsiteX161" fmla="*/ 3009900 w 3838575"/>
              <a:gd name="connsiteY161" fmla="*/ 151229 h 2999204"/>
              <a:gd name="connsiteX162" fmla="*/ 2962275 w 3838575"/>
              <a:gd name="connsiteY162" fmla="*/ 103604 h 2999204"/>
              <a:gd name="connsiteX163" fmla="*/ 2914650 w 3838575"/>
              <a:gd name="connsiteY163" fmla="*/ 46454 h 2999204"/>
              <a:gd name="connsiteX164" fmla="*/ 2886075 w 3838575"/>
              <a:gd name="connsiteY164" fmla="*/ 36929 h 2999204"/>
              <a:gd name="connsiteX165" fmla="*/ 2828925 w 3838575"/>
              <a:gd name="connsiteY165" fmla="*/ 8354 h 2999204"/>
              <a:gd name="connsiteX166" fmla="*/ 2695575 w 3838575"/>
              <a:gd name="connsiteY166" fmla="*/ 17879 h 2999204"/>
              <a:gd name="connsiteX167" fmla="*/ 2667000 w 3838575"/>
              <a:gd name="connsiteY167" fmla="*/ 27404 h 2999204"/>
              <a:gd name="connsiteX168" fmla="*/ 2609850 w 3838575"/>
              <a:gd name="connsiteY168" fmla="*/ 65504 h 2999204"/>
              <a:gd name="connsiteX169" fmla="*/ 2552700 w 3838575"/>
              <a:gd name="connsiteY169" fmla="*/ 94079 h 2999204"/>
              <a:gd name="connsiteX170" fmla="*/ 2524125 w 3838575"/>
              <a:gd name="connsiteY170" fmla="*/ 103604 h 2999204"/>
              <a:gd name="connsiteX171" fmla="*/ 2466975 w 3838575"/>
              <a:gd name="connsiteY171" fmla="*/ 141704 h 2999204"/>
              <a:gd name="connsiteX172" fmla="*/ 2438400 w 3838575"/>
              <a:gd name="connsiteY172" fmla="*/ 160754 h 2999204"/>
              <a:gd name="connsiteX173" fmla="*/ 2409825 w 3838575"/>
              <a:gd name="connsiteY173" fmla="*/ 170279 h 2999204"/>
              <a:gd name="connsiteX174" fmla="*/ 2390775 w 3838575"/>
              <a:gd name="connsiteY174" fmla="*/ 198854 h 2999204"/>
              <a:gd name="connsiteX175" fmla="*/ 2362200 w 3838575"/>
              <a:gd name="connsiteY175" fmla="*/ 208379 h 2999204"/>
              <a:gd name="connsiteX176" fmla="*/ 2305050 w 3838575"/>
              <a:gd name="connsiteY176" fmla="*/ 236954 h 2999204"/>
              <a:gd name="connsiteX177" fmla="*/ 2247900 w 3838575"/>
              <a:gd name="connsiteY177" fmla="*/ 284579 h 2999204"/>
              <a:gd name="connsiteX178" fmla="*/ 2219325 w 3838575"/>
              <a:gd name="connsiteY178" fmla="*/ 294104 h 2999204"/>
              <a:gd name="connsiteX179" fmla="*/ 2190750 w 3838575"/>
              <a:gd name="connsiteY179" fmla="*/ 313154 h 2999204"/>
              <a:gd name="connsiteX180" fmla="*/ 2133600 w 3838575"/>
              <a:gd name="connsiteY180" fmla="*/ 332204 h 2999204"/>
              <a:gd name="connsiteX181" fmla="*/ 2105025 w 3838575"/>
              <a:gd name="connsiteY181" fmla="*/ 341729 h 2999204"/>
              <a:gd name="connsiteX182" fmla="*/ 2076450 w 3838575"/>
              <a:gd name="connsiteY182" fmla="*/ 360779 h 2999204"/>
              <a:gd name="connsiteX183" fmla="*/ 1981200 w 3838575"/>
              <a:gd name="connsiteY183" fmla="*/ 389354 h 2999204"/>
              <a:gd name="connsiteX184" fmla="*/ 1924050 w 3838575"/>
              <a:gd name="connsiteY184" fmla="*/ 427454 h 2999204"/>
              <a:gd name="connsiteX185" fmla="*/ 1895475 w 3838575"/>
              <a:gd name="connsiteY185" fmla="*/ 446504 h 2999204"/>
              <a:gd name="connsiteX186" fmla="*/ 1866900 w 3838575"/>
              <a:gd name="connsiteY186" fmla="*/ 456029 h 2999204"/>
              <a:gd name="connsiteX187" fmla="*/ 1866900 w 3838575"/>
              <a:gd name="connsiteY187" fmla="*/ 494129 h 299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3838575" h="2999204">
                <a:moveTo>
                  <a:pt x="1885950" y="427454"/>
                </a:moveTo>
                <a:cubicBezTo>
                  <a:pt x="1889125" y="417929"/>
                  <a:pt x="1895475" y="408919"/>
                  <a:pt x="1895475" y="398879"/>
                </a:cubicBezTo>
                <a:cubicBezTo>
                  <a:pt x="1895475" y="384246"/>
                  <a:pt x="1886247" y="332799"/>
                  <a:pt x="1876425" y="313154"/>
                </a:cubicBezTo>
                <a:cubicBezTo>
                  <a:pt x="1871305" y="302915"/>
                  <a:pt x="1862024" y="295040"/>
                  <a:pt x="1857375" y="284579"/>
                </a:cubicBezTo>
                <a:cubicBezTo>
                  <a:pt x="1820079" y="200664"/>
                  <a:pt x="1861906" y="251010"/>
                  <a:pt x="1809750" y="198854"/>
                </a:cubicBezTo>
                <a:cubicBezTo>
                  <a:pt x="1784350" y="122654"/>
                  <a:pt x="1822450" y="211554"/>
                  <a:pt x="1771650" y="160754"/>
                </a:cubicBezTo>
                <a:cubicBezTo>
                  <a:pt x="1764550" y="153654"/>
                  <a:pt x="1769225" y="139279"/>
                  <a:pt x="1762125" y="132179"/>
                </a:cubicBezTo>
                <a:cubicBezTo>
                  <a:pt x="1755025" y="125079"/>
                  <a:pt x="1742530" y="127144"/>
                  <a:pt x="1733550" y="122654"/>
                </a:cubicBezTo>
                <a:cubicBezTo>
                  <a:pt x="1723311" y="117534"/>
                  <a:pt x="1715436" y="108253"/>
                  <a:pt x="1704975" y="103604"/>
                </a:cubicBezTo>
                <a:cubicBezTo>
                  <a:pt x="1686625" y="95449"/>
                  <a:pt x="1664533" y="95693"/>
                  <a:pt x="1647825" y="84554"/>
                </a:cubicBezTo>
                <a:cubicBezTo>
                  <a:pt x="1598110" y="51410"/>
                  <a:pt x="1639097" y="73089"/>
                  <a:pt x="1562100" y="55979"/>
                </a:cubicBezTo>
                <a:cubicBezTo>
                  <a:pt x="1552299" y="53801"/>
                  <a:pt x="1543496" y="47627"/>
                  <a:pt x="1533525" y="46454"/>
                </a:cubicBezTo>
                <a:cubicBezTo>
                  <a:pt x="1489267" y="41247"/>
                  <a:pt x="1444625" y="40104"/>
                  <a:pt x="1400175" y="36929"/>
                </a:cubicBezTo>
                <a:cubicBezTo>
                  <a:pt x="1384300" y="33754"/>
                  <a:pt x="1368666" y="28939"/>
                  <a:pt x="1352550" y="27404"/>
                </a:cubicBezTo>
                <a:cubicBezTo>
                  <a:pt x="1167796" y="9808"/>
                  <a:pt x="1252842" y="35443"/>
                  <a:pt x="1171575" y="8354"/>
                </a:cubicBezTo>
                <a:cubicBezTo>
                  <a:pt x="1132083" y="10548"/>
                  <a:pt x="965757" y="17257"/>
                  <a:pt x="904875" y="27404"/>
                </a:cubicBezTo>
                <a:cubicBezTo>
                  <a:pt x="879050" y="31708"/>
                  <a:pt x="854075" y="40104"/>
                  <a:pt x="828675" y="46454"/>
                </a:cubicBezTo>
                <a:cubicBezTo>
                  <a:pt x="815975" y="49629"/>
                  <a:pt x="802994" y="51839"/>
                  <a:pt x="790575" y="55979"/>
                </a:cubicBezTo>
                <a:lnTo>
                  <a:pt x="704850" y="84554"/>
                </a:lnTo>
                <a:lnTo>
                  <a:pt x="647700" y="103604"/>
                </a:lnTo>
                <a:cubicBezTo>
                  <a:pt x="638175" y="106779"/>
                  <a:pt x="627479" y="107560"/>
                  <a:pt x="619125" y="113129"/>
                </a:cubicBezTo>
                <a:cubicBezTo>
                  <a:pt x="609600" y="119479"/>
                  <a:pt x="601011" y="127530"/>
                  <a:pt x="590550" y="132179"/>
                </a:cubicBezTo>
                <a:cubicBezTo>
                  <a:pt x="560735" y="145430"/>
                  <a:pt x="526965" y="152838"/>
                  <a:pt x="495300" y="160754"/>
                </a:cubicBezTo>
                <a:cubicBezTo>
                  <a:pt x="391802" y="222853"/>
                  <a:pt x="490871" y="168095"/>
                  <a:pt x="419100" y="198854"/>
                </a:cubicBezTo>
                <a:cubicBezTo>
                  <a:pt x="336710" y="234164"/>
                  <a:pt x="419438" y="205091"/>
                  <a:pt x="352425" y="227429"/>
                </a:cubicBezTo>
                <a:cubicBezTo>
                  <a:pt x="339725" y="236954"/>
                  <a:pt x="328108" y="248128"/>
                  <a:pt x="314325" y="256004"/>
                </a:cubicBezTo>
                <a:cubicBezTo>
                  <a:pt x="305608" y="260985"/>
                  <a:pt x="294730" y="261039"/>
                  <a:pt x="285750" y="265529"/>
                </a:cubicBezTo>
                <a:cubicBezTo>
                  <a:pt x="275511" y="270649"/>
                  <a:pt x="266700" y="278229"/>
                  <a:pt x="257175" y="284579"/>
                </a:cubicBezTo>
                <a:cubicBezTo>
                  <a:pt x="250825" y="294104"/>
                  <a:pt x="246220" y="305059"/>
                  <a:pt x="238125" y="313154"/>
                </a:cubicBezTo>
                <a:cubicBezTo>
                  <a:pt x="230030" y="321249"/>
                  <a:pt x="217000" y="323512"/>
                  <a:pt x="209550" y="332204"/>
                </a:cubicBezTo>
                <a:cubicBezTo>
                  <a:pt x="199228" y="344247"/>
                  <a:pt x="169652" y="399899"/>
                  <a:pt x="161925" y="417929"/>
                </a:cubicBezTo>
                <a:cubicBezTo>
                  <a:pt x="157970" y="427157"/>
                  <a:pt x="157969" y="438150"/>
                  <a:pt x="152400" y="446504"/>
                </a:cubicBezTo>
                <a:cubicBezTo>
                  <a:pt x="144928" y="457712"/>
                  <a:pt x="133350" y="465554"/>
                  <a:pt x="123825" y="475079"/>
                </a:cubicBezTo>
                <a:cubicBezTo>
                  <a:pt x="120650" y="484604"/>
                  <a:pt x="119176" y="494877"/>
                  <a:pt x="114300" y="503654"/>
                </a:cubicBezTo>
                <a:cubicBezTo>
                  <a:pt x="103181" y="523668"/>
                  <a:pt x="83440" y="539084"/>
                  <a:pt x="76200" y="560804"/>
                </a:cubicBezTo>
                <a:cubicBezTo>
                  <a:pt x="73025" y="570329"/>
                  <a:pt x="70830" y="580239"/>
                  <a:pt x="66675" y="589379"/>
                </a:cubicBezTo>
                <a:cubicBezTo>
                  <a:pt x="54924" y="615232"/>
                  <a:pt x="35463" y="638029"/>
                  <a:pt x="28575" y="665579"/>
                </a:cubicBezTo>
                <a:lnTo>
                  <a:pt x="9525" y="741779"/>
                </a:lnTo>
                <a:lnTo>
                  <a:pt x="0" y="779879"/>
                </a:lnTo>
                <a:cubicBezTo>
                  <a:pt x="3175" y="881479"/>
                  <a:pt x="3726" y="983195"/>
                  <a:pt x="9525" y="1084679"/>
                </a:cubicBezTo>
                <a:cubicBezTo>
                  <a:pt x="10098" y="1094703"/>
                  <a:pt x="16292" y="1103600"/>
                  <a:pt x="19050" y="1113254"/>
                </a:cubicBezTo>
                <a:cubicBezTo>
                  <a:pt x="45481" y="1205764"/>
                  <a:pt x="8957" y="1102593"/>
                  <a:pt x="47625" y="1179929"/>
                </a:cubicBezTo>
                <a:cubicBezTo>
                  <a:pt x="52115" y="1188909"/>
                  <a:pt x="52274" y="1199727"/>
                  <a:pt x="57150" y="1208504"/>
                </a:cubicBezTo>
                <a:cubicBezTo>
                  <a:pt x="68269" y="1228518"/>
                  <a:pt x="82550" y="1246604"/>
                  <a:pt x="95250" y="1265654"/>
                </a:cubicBezTo>
                <a:cubicBezTo>
                  <a:pt x="101600" y="1275179"/>
                  <a:pt x="109180" y="1283990"/>
                  <a:pt x="114300" y="1294229"/>
                </a:cubicBezTo>
                <a:cubicBezTo>
                  <a:pt x="126481" y="1318591"/>
                  <a:pt x="153060" y="1375686"/>
                  <a:pt x="171450" y="1389479"/>
                </a:cubicBezTo>
                <a:lnTo>
                  <a:pt x="209550" y="1418054"/>
                </a:lnTo>
                <a:cubicBezTo>
                  <a:pt x="259250" y="1500888"/>
                  <a:pt x="212203" y="1436052"/>
                  <a:pt x="276225" y="1494254"/>
                </a:cubicBezTo>
                <a:cubicBezTo>
                  <a:pt x="299482" y="1515397"/>
                  <a:pt x="320675" y="1538704"/>
                  <a:pt x="342900" y="1560929"/>
                </a:cubicBezTo>
                <a:cubicBezTo>
                  <a:pt x="352425" y="1570454"/>
                  <a:pt x="360267" y="1582032"/>
                  <a:pt x="371475" y="1589504"/>
                </a:cubicBezTo>
                <a:lnTo>
                  <a:pt x="400050" y="1608554"/>
                </a:lnTo>
                <a:cubicBezTo>
                  <a:pt x="406400" y="1618079"/>
                  <a:pt x="411005" y="1629034"/>
                  <a:pt x="419100" y="1637129"/>
                </a:cubicBezTo>
                <a:cubicBezTo>
                  <a:pt x="442830" y="1660859"/>
                  <a:pt x="477618" y="1676141"/>
                  <a:pt x="504825" y="1694279"/>
                </a:cubicBezTo>
                <a:cubicBezTo>
                  <a:pt x="518034" y="1703085"/>
                  <a:pt x="529920" y="1713750"/>
                  <a:pt x="542925" y="1722854"/>
                </a:cubicBezTo>
                <a:cubicBezTo>
                  <a:pt x="561682" y="1735984"/>
                  <a:pt x="581025" y="1748254"/>
                  <a:pt x="600075" y="1760954"/>
                </a:cubicBezTo>
                <a:cubicBezTo>
                  <a:pt x="609600" y="1767304"/>
                  <a:pt x="619711" y="1772853"/>
                  <a:pt x="628650" y="1780004"/>
                </a:cubicBezTo>
                <a:cubicBezTo>
                  <a:pt x="644525" y="1792704"/>
                  <a:pt x="658842" y="1807644"/>
                  <a:pt x="676275" y="1818104"/>
                </a:cubicBezTo>
                <a:cubicBezTo>
                  <a:pt x="690936" y="1826901"/>
                  <a:pt x="708890" y="1828967"/>
                  <a:pt x="723900" y="1837154"/>
                </a:cubicBezTo>
                <a:cubicBezTo>
                  <a:pt x="744000" y="1848117"/>
                  <a:pt x="762734" y="1861517"/>
                  <a:pt x="781050" y="1875254"/>
                </a:cubicBezTo>
                <a:cubicBezTo>
                  <a:pt x="793750" y="1884779"/>
                  <a:pt x="805367" y="1895953"/>
                  <a:pt x="819150" y="1903829"/>
                </a:cubicBezTo>
                <a:cubicBezTo>
                  <a:pt x="827867" y="1908810"/>
                  <a:pt x="838200" y="1910179"/>
                  <a:pt x="847725" y="1913354"/>
                </a:cubicBezTo>
                <a:cubicBezTo>
                  <a:pt x="882659" y="1948288"/>
                  <a:pt x="916741" y="1985962"/>
                  <a:pt x="962025" y="2008604"/>
                </a:cubicBezTo>
                <a:cubicBezTo>
                  <a:pt x="974725" y="2014954"/>
                  <a:pt x="988084" y="2020129"/>
                  <a:pt x="1000125" y="2027654"/>
                </a:cubicBezTo>
                <a:cubicBezTo>
                  <a:pt x="1013587" y="2036068"/>
                  <a:pt x="1026172" y="2045898"/>
                  <a:pt x="1038225" y="2056229"/>
                </a:cubicBezTo>
                <a:cubicBezTo>
                  <a:pt x="1048452" y="2064995"/>
                  <a:pt x="1055592" y="2077332"/>
                  <a:pt x="1066800" y="2084804"/>
                </a:cubicBezTo>
                <a:cubicBezTo>
                  <a:pt x="1075154" y="2090373"/>
                  <a:pt x="1085850" y="2091154"/>
                  <a:pt x="1095375" y="2094329"/>
                </a:cubicBezTo>
                <a:cubicBezTo>
                  <a:pt x="1104900" y="2103854"/>
                  <a:pt x="1115326" y="2112556"/>
                  <a:pt x="1123950" y="2122904"/>
                </a:cubicBezTo>
                <a:cubicBezTo>
                  <a:pt x="1152915" y="2157662"/>
                  <a:pt x="1132031" y="2149297"/>
                  <a:pt x="1171575" y="2180054"/>
                </a:cubicBezTo>
                <a:cubicBezTo>
                  <a:pt x="1189647" y="2194110"/>
                  <a:pt x="1212536" y="2201965"/>
                  <a:pt x="1228725" y="2218154"/>
                </a:cubicBezTo>
                <a:lnTo>
                  <a:pt x="1285875" y="2275304"/>
                </a:lnTo>
                <a:lnTo>
                  <a:pt x="1314450" y="2303879"/>
                </a:lnTo>
                <a:cubicBezTo>
                  <a:pt x="1317625" y="2313404"/>
                  <a:pt x="1318406" y="2324100"/>
                  <a:pt x="1323975" y="2332454"/>
                </a:cubicBezTo>
                <a:cubicBezTo>
                  <a:pt x="1402776" y="2450655"/>
                  <a:pt x="1309274" y="2280533"/>
                  <a:pt x="1371600" y="2389604"/>
                </a:cubicBezTo>
                <a:cubicBezTo>
                  <a:pt x="1407703" y="2452785"/>
                  <a:pt x="1377276" y="2402849"/>
                  <a:pt x="1400175" y="2456279"/>
                </a:cubicBezTo>
                <a:cubicBezTo>
                  <a:pt x="1424847" y="2513846"/>
                  <a:pt x="1410944" y="2475125"/>
                  <a:pt x="1438275" y="2522954"/>
                </a:cubicBezTo>
                <a:cubicBezTo>
                  <a:pt x="1445320" y="2535282"/>
                  <a:pt x="1451732" y="2548003"/>
                  <a:pt x="1457325" y="2561054"/>
                </a:cubicBezTo>
                <a:cubicBezTo>
                  <a:pt x="1461280" y="2570282"/>
                  <a:pt x="1462360" y="2580649"/>
                  <a:pt x="1466850" y="2589629"/>
                </a:cubicBezTo>
                <a:cubicBezTo>
                  <a:pt x="1471970" y="2599868"/>
                  <a:pt x="1479550" y="2608679"/>
                  <a:pt x="1485900" y="2618204"/>
                </a:cubicBezTo>
                <a:cubicBezTo>
                  <a:pt x="1503461" y="2688448"/>
                  <a:pt x="1484590" y="2624672"/>
                  <a:pt x="1514475" y="2694404"/>
                </a:cubicBezTo>
                <a:cubicBezTo>
                  <a:pt x="1518430" y="2703632"/>
                  <a:pt x="1519510" y="2713999"/>
                  <a:pt x="1524000" y="2722979"/>
                </a:cubicBezTo>
                <a:cubicBezTo>
                  <a:pt x="1529120" y="2733218"/>
                  <a:pt x="1537930" y="2741315"/>
                  <a:pt x="1543050" y="2751554"/>
                </a:cubicBezTo>
                <a:cubicBezTo>
                  <a:pt x="1582465" y="2830384"/>
                  <a:pt x="1512164" y="2719127"/>
                  <a:pt x="1571625" y="2818229"/>
                </a:cubicBezTo>
                <a:cubicBezTo>
                  <a:pt x="1583405" y="2837862"/>
                  <a:pt x="1599486" y="2854901"/>
                  <a:pt x="1609725" y="2875379"/>
                </a:cubicBezTo>
                <a:cubicBezTo>
                  <a:pt x="1616075" y="2888079"/>
                  <a:pt x="1621730" y="2901151"/>
                  <a:pt x="1628775" y="2913479"/>
                </a:cubicBezTo>
                <a:cubicBezTo>
                  <a:pt x="1634455" y="2923418"/>
                  <a:pt x="1643176" y="2931593"/>
                  <a:pt x="1647825" y="2942054"/>
                </a:cubicBezTo>
                <a:cubicBezTo>
                  <a:pt x="1655980" y="2960404"/>
                  <a:pt x="1666875" y="2999204"/>
                  <a:pt x="1666875" y="2999204"/>
                </a:cubicBezTo>
                <a:cubicBezTo>
                  <a:pt x="1690185" y="2929275"/>
                  <a:pt x="1671726" y="2956253"/>
                  <a:pt x="1714500" y="2913479"/>
                </a:cubicBezTo>
                <a:cubicBezTo>
                  <a:pt x="1737170" y="2845469"/>
                  <a:pt x="1716842" y="2867468"/>
                  <a:pt x="1762125" y="2837279"/>
                </a:cubicBezTo>
                <a:lnTo>
                  <a:pt x="1800225" y="2780129"/>
                </a:lnTo>
                <a:cubicBezTo>
                  <a:pt x="1806575" y="2770604"/>
                  <a:pt x="1811180" y="2759649"/>
                  <a:pt x="1819275" y="2751554"/>
                </a:cubicBezTo>
                <a:cubicBezTo>
                  <a:pt x="1828800" y="2742029"/>
                  <a:pt x="1839226" y="2733327"/>
                  <a:pt x="1847850" y="2722979"/>
                </a:cubicBezTo>
                <a:cubicBezTo>
                  <a:pt x="1855179" y="2714185"/>
                  <a:pt x="1858805" y="2702499"/>
                  <a:pt x="1866900" y="2694404"/>
                </a:cubicBezTo>
                <a:cubicBezTo>
                  <a:pt x="1874995" y="2686309"/>
                  <a:pt x="1886919" y="2682959"/>
                  <a:pt x="1895475" y="2675354"/>
                </a:cubicBezTo>
                <a:cubicBezTo>
                  <a:pt x="1915611" y="2657456"/>
                  <a:pt x="1933575" y="2637254"/>
                  <a:pt x="1952625" y="2618204"/>
                </a:cubicBezTo>
                <a:cubicBezTo>
                  <a:pt x="1962150" y="2608679"/>
                  <a:pt x="1973728" y="2600837"/>
                  <a:pt x="1981200" y="2589629"/>
                </a:cubicBezTo>
                <a:cubicBezTo>
                  <a:pt x="1987550" y="2580104"/>
                  <a:pt x="1991635" y="2568592"/>
                  <a:pt x="2000250" y="2561054"/>
                </a:cubicBezTo>
                <a:cubicBezTo>
                  <a:pt x="2017480" y="2545977"/>
                  <a:pt x="2041211" y="2539143"/>
                  <a:pt x="2057400" y="2522954"/>
                </a:cubicBezTo>
                <a:cubicBezTo>
                  <a:pt x="2076450" y="2503904"/>
                  <a:pt x="2092134" y="2480748"/>
                  <a:pt x="2114550" y="2465804"/>
                </a:cubicBezTo>
                <a:cubicBezTo>
                  <a:pt x="2133600" y="2453104"/>
                  <a:pt x="2155511" y="2443893"/>
                  <a:pt x="2171700" y="2427704"/>
                </a:cubicBezTo>
                <a:cubicBezTo>
                  <a:pt x="2207375" y="2392029"/>
                  <a:pt x="2187496" y="2403389"/>
                  <a:pt x="2228850" y="2389604"/>
                </a:cubicBezTo>
                <a:cubicBezTo>
                  <a:pt x="2238375" y="2380079"/>
                  <a:pt x="2246792" y="2369299"/>
                  <a:pt x="2257425" y="2361029"/>
                </a:cubicBezTo>
                <a:cubicBezTo>
                  <a:pt x="2343150" y="2294354"/>
                  <a:pt x="2286000" y="2346742"/>
                  <a:pt x="2343150" y="2303879"/>
                </a:cubicBezTo>
                <a:cubicBezTo>
                  <a:pt x="2415998" y="2249243"/>
                  <a:pt x="2346131" y="2298093"/>
                  <a:pt x="2419350" y="2256254"/>
                </a:cubicBezTo>
                <a:cubicBezTo>
                  <a:pt x="2429289" y="2250574"/>
                  <a:pt x="2437686" y="2242324"/>
                  <a:pt x="2447925" y="2237204"/>
                </a:cubicBezTo>
                <a:cubicBezTo>
                  <a:pt x="2456905" y="2232714"/>
                  <a:pt x="2467520" y="2232169"/>
                  <a:pt x="2476500" y="2227679"/>
                </a:cubicBezTo>
                <a:cubicBezTo>
                  <a:pt x="2572159" y="2179850"/>
                  <a:pt x="2426283" y="2239676"/>
                  <a:pt x="2543175" y="2189579"/>
                </a:cubicBezTo>
                <a:cubicBezTo>
                  <a:pt x="2596605" y="2166680"/>
                  <a:pt x="2546669" y="2197107"/>
                  <a:pt x="2609850" y="2161004"/>
                </a:cubicBezTo>
                <a:cubicBezTo>
                  <a:pt x="2639114" y="2144281"/>
                  <a:pt x="2641985" y="2134417"/>
                  <a:pt x="2676525" y="2122904"/>
                </a:cubicBezTo>
                <a:cubicBezTo>
                  <a:pt x="2701363" y="2114625"/>
                  <a:pt x="2729307" y="2115563"/>
                  <a:pt x="2752725" y="2103854"/>
                </a:cubicBezTo>
                <a:cubicBezTo>
                  <a:pt x="2765425" y="2097504"/>
                  <a:pt x="2777530" y="2089790"/>
                  <a:pt x="2790825" y="2084804"/>
                </a:cubicBezTo>
                <a:cubicBezTo>
                  <a:pt x="2803082" y="2080207"/>
                  <a:pt x="2816386" y="2079041"/>
                  <a:pt x="2828925" y="2075279"/>
                </a:cubicBezTo>
                <a:cubicBezTo>
                  <a:pt x="2848159" y="2069509"/>
                  <a:pt x="2867025" y="2062579"/>
                  <a:pt x="2886075" y="2056229"/>
                </a:cubicBezTo>
                <a:lnTo>
                  <a:pt x="2943225" y="2037179"/>
                </a:lnTo>
                <a:cubicBezTo>
                  <a:pt x="2952750" y="2034004"/>
                  <a:pt x="2961896" y="2029305"/>
                  <a:pt x="2971800" y="2027654"/>
                </a:cubicBezTo>
                <a:cubicBezTo>
                  <a:pt x="2990850" y="2024479"/>
                  <a:pt x="3010214" y="2022813"/>
                  <a:pt x="3028950" y="2018129"/>
                </a:cubicBezTo>
                <a:cubicBezTo>
                  <a:pt x="3048431" y="2013259"/>
                  <a:pt x="3066293" y="2002380"/>
                  <a:pt x="3086100" y="1999079"/>
                </a:cubicBezTo>
                <a:cubicBezTo>
                  <a:pt x="3105150" y="1995904"/>
                  <a:pt x="3124514" y="1994238"/>
                  <a:pt x="3143250" y="1989554"/>
                </a:cubicBezTo>
                <a:cubicBezTo>
                  <a:pt x="3162731" y="1984684"/>
                  <a:pt x="3181350" y="1976854"/>
                  <a:pt x="3200400" y="1970504"/>
                </a:cubicBezTo>
                <a:lnTo>
                  <a:pt x="3286125" y="1941929"/>
                </a:lnTo>
                <a:lnTo>
                  <a:pt x="3343275" y="1922879"/>
                </a:lnTo>
                <a:cubicBezTo>
                  <a:pt x="3352800" y="1919704"/>
                  <a:pt x="3363496" y="1918923"/>
                  <a:pt x="3371850" y="1913354"/>
                </a:cubicBezTo>
                <a:cubicBezTo>
                  <a:pt x="3453742" y="1858759"/>
                  <a:pt x="3350130" y="1924214"/>
                  <a:pt x="3429000" y="1884779"/>
                </a:cubicBezTo>
                <a:cubicBezTo>
                  <a:pt x="3502858" y="1847850"/>
                  <a:pt x="3414326" y="1880145"/>
                  <a:pt x="3486150" y="1856204"/>
                </a:cubicBezTo>
                <a:cubicBezTo>
                  <a:pt x="3498850" y="1837154"/>
                  <a:pt x="3508061" y="1815243"/>
                  <a:pt x="3524250" y="1799054"/>
                </a:cubicBezTo>
                <a:cubicBezTo>
                  <a:pt x="3548436" y="1774868"/>
                  <a:pt x="3555962" y="1771078"/>
                  <a:pt x="3571875" y="1741904"/>
                </a:cubicBezTo>
                <a:cubicBezTo>
                  <a:pt x="3585473" y="1716973"/>
                  <a:pt x="3600995" y="1692645"/>
                  <a:pt x="3609975" y="1665704"/>
                </a:cubicBezTo>
                <a:cubicBezTo>
                  <a:pt x="3613150" y="1656179"/>
                  <a:pt x="3615010" y="1646109"/>
                  <a:pt x="3619500" y="1637129"/>
                </a:cubicBezTo>
                <a:cubicBezTo>
                  <a:pt x="3624620" y="1626890"/>
                  <a:pt x="3633901" y="1619015"/>
                  <a:pt x="3638550" y="1608554"/>
                </a:cubicBezTo>
                <a:cubicBezTo>
                  <a:pt x="3646705" y="1590204"/>
                  <a:pt x="3652730" y="1570885"/>
                  <a:pt x="3657600" y="1551404"/>
                </a:cubicBezTo>
                <a:cubicBezTo>
                  <a:pt x="3660775" y="1538704"/>
                  <a:pt x="3661968" y="1525336"/>
                  <a:pt x="3667125" y="1513304"/>
                </a:cubicBezTo>
                <a:cubicBezTo>
                  <a:pt x="3671634" y="1502782"/>
                  <a:pt x="3680495" y="1494668"/>
                  <a:pt x="3686175" y="1484729"/>
                </a:cubicBezTo>
                <a:cubicBezTo>
                  <a:pt x="3722278" y="1421548"/>
                  <a:pt x="3691851" y="1471484"/>
                  <a:pt x="3714750" y="1418054"/>
                </a:cubicBezTo>
                <a:cubicBezTo>
                  <a:pt x="3720343" y="1405003"/>
                  <a:pt x="3728207" y="1393005"/>
                  <a:pt x="3733800" y="1379954"/>
                </a:cubicBezTo>
                <a:cubicBezTo>
                  <a:pt x="3737755" y="1370726"/>
                  <a:pt x="3740567" y="1361033"/>
                  <a:pt x="3743325" y="1351379"/>
                </a:cubicBezTo>
                <a:cubicBezTo>
                  <a:pt x="3746921" y="1338792"/>
                  <a:pt x="3747693" y="1325311"/>
                  <a:pt x="3752850" y="1313279"/>
                </a:cubicBezTo>
                <a:cubicBezTo>
                  <a:pt x="3757359" y="1302757"/>
                  <a:pt x="3765550" y="1294229"/>
                  <a:pt x="3771900" y="1284704"/>
                </a:cubicBezTo>
                <a:cubicBezTo>
                  <a:pt x="3775075" y="1272004"/>
                  <a:pt x="3775571" y="1258313"/>
                  <a:pt x="3781425" y="1246604"/>
                </a:cubicBezTo>
                <a:cubicBezTo>
                  <a:pt x="3791664" y="1226126"/>
                  <a:pt x="3819525" y="1189454"/>
                  <a:pt x="3819525" y="1189454"/>
                </a:cubicBezTo>
                <a:cubicBezTo>
                  <a:pt x="3833910" y="1117528"/>
                  <a:pt x="3838575" y="1104585"/>
                  <a:pt x="3838575" y="1008479"/>
                </a:cubicBezTo>
                <a:cubicBezTo>
                  <a:pt x="3838575" y="986028"/>
                  <a:pt x="3833453" y="963819"/>
                  <a:pt x="3829050" y="941804"/>
                </a:cubicBezTo>
                <a:cubicBezTo>
                  <a:pt x="3821070" y="901902"/>
                  <a:pt x="3819206" y="922116"/>
                  <a:pt x="3800475" y="884654"/>
                </a:cubicBezTo>
                <a:cubicBezTo>
                  <a:pt x="3795985" y="875674"/>
                  <a:pt x="3795440" y="865059"/>
                  <a:pt x="3790950" y="856079"/>
                </a:cubicBezTo>
                <a:cubicBezTo>
                  <a:pt x="3785830" y="845840"/>
                  <a:pt x="3777020" y="837743"/>
                  <a:pt x="3771900" y="827504"/>
                </a:cubicBezTo>
                <a:cubicBezTo>
                  <a:pt x="3756406" y="796516"/>
                  <a:pt x="3770622" y="797651"/>
                  <a:pt x="3743325" y="770354"/>
                </a:cubicBezTo>
                <a:cubicBezTo>
                  <a:pt x="3735230" y="762259"/>
                  <a:pt x="3724275" y="757654"/>
                  <a:pt x="3714750" y="751304"/>
                </a:cubicBezTo>
                <a:cubicBezTo>
                  <a:pt x="3708400" y="741779"/>
                  <a:pt x="3704315" y="730267"/>
                  <a:pt x="3695700" y="722729"/>
                </a:cubicBezTo>
                <a:cubicBezTo>
                  <a:pt x="3678470" y="707652"/>
                  <a:pt x="3638550" y="684629"/>
                  <a:pt x="3638550" y="684629"/>
                </a:cubicBezTo>
                <a:cubicBezTo>
                  <a:pt x="3632200" y="675104"/>
                  <a:pt x="3628115" y="663592"/>
                  <a:pt x="3619500" y="656054"/>
                </a:cubicBezTo>
                <a:cubicBezTo>
                  <a:pt x="3600450" y="639385"/>
                  <a:pt x="3557587" y="616763"/>
                  <a:pt x="3533775" y="598904"/>
                </a:cubicBezTo>
                <a:cubicBezTo>
                  <a:pt x="3409259" y="505517"/>
                  <a:pt x="3564596" y="620919"/>
                  <a:pt x="3467100" y="551279"/>
                </a:cubicBezTo>
                <a:cubicBezTo>
                  <a:pt x="3454182" y="542052"/>
                  <a:pt x="3442783" y="530580"/>
                  <a:pt x="3429000" y="522704"/>
                </a:cubicBezTo>
                <a:cubicBezTo>
                  <a:pt x="3378295" y="493730"/>
                  <a:pt x="3421629" y="536797"/>
                  <a:pt x="3371850" y="494129"/>
                </a:cubicBezTo>
                <a:cubicBezTo>
                  <a:pt x="3358213" y="482440"/>
                  <a:pt x="3345577" y="469546"/>
                  <a:pt x="3333750" y="456029"/>
                </a:cubicBezTo>
                <a:cubicBezTo>
                  <a:pt x="3323296" y="444082"/>
                  <a:pt x="3317371" y="428092"/>
                  <a:pt x="3305175" y="417929"/>
                </a:cubicBezTo>
                <a:cubicBezTo>
                  <a:pt x="3297462" y="411501"/>
                  <a:pt x="3286125" y="411579"/>
                  <a:pt x="3276600" y="408404"/>
                </a:cubicBezTo>
                <a:cubicBezTo>
                  <a:pt x="3257550" y="389354"/>
                  <a:pt x="3234394" y="373670"/>
                  <a:pt x="3219450" y="351254"/>
                </a:cubicBezTo>
                <a:cubicBezTo>
                  <a:pt x="3213100" y="341729"/>
                  <a:pt x="3209194" y="330008"/>
                  <a:pt x="3200400" y="322679"/>
                </a:cubicBezTo>
                <a:cubicBezTo>
                  <a:pt x="3189492" y="313589"/>
                  <a:pt x="3175000" y="309979"/>
                  <a:pt x="3162300" y="303629"/>
                </a:cubicBezTo>
                <a:cubicBezTo>
                  <a:pt x="3115002" y="232683"/>
                  <a:pt x="3175791" y="319818"/>
                  <a:pt x="3114675" y="246479"/>
                </a:cubicBezTo>
                <a:cubicBezTo>
                  <a:pt x="3107346" y="237685"/>
                  <a:pt x="3103720" y="225999"/>
                  <a:pt x="3095625" y="217904"/>
                </a:cubicBezTo>
                <a:cubicBezTo>
                  <a:pt x="3087530" y="209809"/>
                  <a:pt x="3075844" y="206183"/>
                  <a:pt x="3067050" y="198854"/>
                </a:cubicBezTo>
                <a:cubicBezTo>
                  <a:pt x="2993711" y="137738"/>
                  <a:pt x="3080846" y="198527"/>
                  <a:pt x="3009900" y="151229"/>
                </a:cubicBezTo>
                <a:cubicBezTo>
                  <a:pt x="2959100" y="75029"/>
                  <a:pt x="3025775" y="167104"/>
                  <a:pt x="2962275" y="103604"/>
                </a:cubicBezTo>
                <a:cubicBezTo>
                  <a:pt x="2927133" y="68462"/>
                  <a:pt x="2961463" y="77662"/>
                  <a:pt x="2914650" y="46454"/>
                </a:cubicBezTo>
                <a:cubicBezTo>
                  <a:pt x="2906296" y="40885"/>
                  <a:pt x="2895055" y="41419"/>
                  <a:pt x="2886075" y="36929"/>
                </a:cubicBezTo>
                <a:cubicBezTo>
                  <a:pt x="2812217" y="0"/>
                  <a:pt x="2900749" y="32295"/>
                  <a:pt x="2828925" y="8354"/>
                </a:cubicBezTo>
                <a:cubicBezTo>
                  <a:pt x="2784475" y="11529"/>
                  <a:pt x="2739833" y="12672"/>
                  <a:pt x="2695575" y="17879"/>
                </a:cubicBezTo>
                <a:cubicBezTo>
                  <a:pt x="2685604" y="19052"/>
                  <a:pt x="2675777" y="22528"/>
                  <a:pt x="2667000" y="27404"/>
                </a:cubicBezTo>
                <a:cubicBezTo>
                  <a:pt x="2646986" y="38523"/>
                  <a:pt x="2631570" y="58264"/>
                  <a:pt x="2609850" y="65504"/>
                </a:cubicBezTo>
                <a:cubicBezTo>
                  <a:pt x="2538026" y="89445"/>
                  <a:pt x="2626558" y="57150"/>
                  <a:pt x="2552700" y="94079"/>
                </a:cubicBezTo>
                <a:cubicBezTo>
                  <a:pt x="2543720" y="98569"/>
                  <a:pt x="2532902" y="98728"/>
                  <a:pt x="2524125" y="103604"/>
                </a:cubicBezTo>
                <a:cubicBezTo>
                  <a:pt x="2504111" y="114723"/>
                  <a:pt x="2486025" y="129004"/>
                  <a:pt x="2466975" y="141704"/>
                </a:cubicBezTo>
                <a:cubicBezTo>
                  <a:pt x="2457450" y="148054"/>
                  <a:pt x="2449260" y="157134"/>
                  <a:pt x="2438400" y="160754"/>
                </a:cubicBezTo>
                <a:lnTo>
                  <a:pt x="2409825" y="170279"/>
                </a:lnTo>
                <a:cubicBezTo>
                  <a:pt x="2403475" y="179804"/>
                  <a:pt x="2399714" y="191703"/>
                  <a:pt x="2390775" y="198854"/>
                </a:cubicBezTo>
                <a:cubicBezTo>
                  <a:pt x="2382935" y="205126"/>
                  <a:pt x="2371180" y="203889"/>
                  <a:pt x="2362200" y="208379"/>
                </a:cubicBezTo>
                <a:cubicBezTo>
                  <a:pt x="2288342" y="245308"/>
                  <a:pt x="2376874" y="213013"/>
                  <a:pt x="2305050" y="236954"/>
                </a:cubicBezTo>
                <a:cubicBezTo>
                  <a:pt x="2283984" y="258020"/>
                  <a:pt x="2274422" y="271318"/>
                  <a:pt x="2247900" y="284579"/>
                </a:cubicBezTo>
                <a:cubicBezTo>
                  <a:pt x="2238920" y="289069"/>
                  <a:pt x="2228305" y="289614"/>
                  <a:pt x="2219325" y="294104"/>
                </a:cubicBezTo>
                <a:cubicBezTo>
                  <a:pt x="2209086" y="299224"/>
                  <a:pt x="2201211" y="308505"/>
                  <a:pt x="2190750" y="313154"/>
                </a:cubicBezTo>
                <a:cubicBezTo>
                  <a:pt x="2172400" y="321309"/>
                  <a:pt x="2152650" y="325854"/>
                  <a:pt x="2133600" y="332204"/>
                </a:cubicBezTo>
                <a:cubicBezTo>
                  <a:pt x="2124075" y="335379"/>
                  <a:pt x="2113379" y="336160"/>
                  <a:pt x="2105025" y="341729"/>
                </a:cubicBezTo>
                <a:cubicBezTo>
                  <a:pt x="2095500" y="348079"/>
                  <a:pt x="2086972" y="356270"/>
                  <a:pt x="2076450" y="360779"/>
                </a:cubicBezTo>
                <a:cubicBezTo>
                  <a:pt x="2039178" y="376753"/>
                  <a:pt x="2019616" y="363743"/>
                  <a:pt x="1981200" y="389354"/>
                </a:cubicBezTo>
                <a:lnTo>
                  <a:pt x="1924050" y="427454"/>
                </a:lnTo>
                <a:cubicBezTo>
                  <a:pt x="1914525" y="433804"/>
                  <a:pt x="1906335" y="442884"/>
                  <a:pt x="1895475" y="446504"/>
                </a:cubicBezTo>
                <a:cubicBezTo>
                  <a:pt x="1885950" y="449679"/>
                  <a:pt x="1872066" y="447420"/>
                  <a:pt x="1866900" y="456029"/>
                </a:cubicBezTo>
                <a:cubicBezTo>
                  <a:pt x="1860366" y="466919"/>
                  <a:pt x="1866900" y="481429"/>
                  <a:pt x="1866900" y="494129"/>
                </a:cubicBez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Evolucijske osnove seksualne motivacije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Kakve partnere birate?</a:t>
            </a:r>
            <a:endParaRPr lang="en-US" dirty="0"/>
          </a:p>
        </p:txBody>
      </p:sp>
      <p:pic>
        <p:nvPicPr>
          <p:cNvPr id="45058" name="Picture 2" descr="Резултат слика за ruzna 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6889415" cy="3129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en-US" dirty="0"/>
              <a:t>Motiv je svesni ili nesvesni povod i podstrek na odre</a:t>
            </a:r>
            <a:r>
              <a:rPr lang="hr-HR" altLang="en-US" dirty="0"/>
              <a:t>đ</a:t>
            </a:r>
            <a:r>
              <a:rPr lang="pl-PL" altLang="en-US" dirty="0"/>
              <a:t>enu delatnost</a:t>
            </a:r>
            <a:r>
              <a:rPr lang="hr-HR" altLang="en-US" dirty="0"/>
              <a:t>. </a:t>
            </a:r>
            <a:endParaRPr lang="en-US" altLang="en-US" dirty="0"/>
          </a:p>
          <a:p>
            <a:endParaRPr lang="en-US" altLang="en-US" dirty="0"/>
          </a:p>
          <a:p>
            <a:r>
              <a:rPr lang="pl-PL" altLang="en-US" dirty="0">
                <a:solidFill>
                  <a:srgbClr val="990000"/>
                </a:solidFill>
              </a:rPr>
              <a:t>Motiv i motivacija su pojmovi koji se odnose na pokretanje aktivnosti organizma.</a:t>
            </a:r>
            <a:endParaRPr lang="en-US" altLang="en-US" dirty="0">
              <a:solidFill>
                <a:srgbClr val="99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63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Psihološke potrebe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Aktivnost je u prirodi ljudi i životinja</a:t>
            </a:r>
          </a:p>
          <a:p>
            <a:r>
              <a:rPr lang="sr-Latn-RS" dirty="0"/>
              <a:t>Kada aktivnost uključuje psihološke potrebe osećamo interesovanja</a:t>
            </a:r>
          </a:p>
          <a:p>
            <a:r>
              <a:rPr lang="en-US" dirty="0"/>
              <a:t>K</a:t>
            </a:r>
            <a:r>
              <a:rPr lang="sr-Latn-RS" dirty="0"/>
              <a:t>ada zadovoljimo psihološke potrebe osećamo zadovoljstvo</a:t>
            </a:r>
          </a:p>
          <a:p>
            <a:r>
              <a:rPr lang="sr-Latn-RS" dirty="0"/>
              <a:t>Energiju koju stvaraju psihološke potrebe je proaktivna</a:t>
            </a:r>
          </a:p>
          <a:p>
            <a:r>
              <a:rPr lang="sr-Latn-RS" dirty="0"/>
              <a:t>Psihološke potrebe su svojstvene svim ljudima</a:t>
            </a:r>
          </a:p>
          <a:p>
            <a:r>
              <a:rPr lang="sr-Latn-RS" dirty="0"/>
              <a:t>Organizmičke teorije</a:t>
            </a:r>
          </a:p>
          <a:p>
            <a:r>
              <a:rPr lang="sr-Latn-RS" dirty="0"/>
              <a:t>Dijalektički odnos</a:t>
            </a:r>
          </a:p>
          <a:p>
            <a:r>
              <a:rPr lang="sr-Latn-RS" dirty="0"/>
              <a:t>Zašto mladi žele da studiraju psihologiju?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5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Autonomija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Ponašanje je autonomno kada naša interesovanja, preferencije i želje vode procesu odlučivanja hoćemo li započeti neku aktivnost?</a:t>
            </a:r>
          </a:p>
          <a:p>
            <a:r>
              <a:rPr lang="sr-Latn-RS" dirty="0"/>
              <a:t>Mogućnost izbora.</a:t>
            </a:r>
          </a:p>
          <a:p>
            <a:r>
              <a:rPr lang="sr-Latn-RS" dirty="0"/>
              <a:t>Autonomija:</a:t>
            </a:r>
          </a:p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Percipirano mesto uzročnosti</a:t>
            </a:r>
          </a:p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Slobodna volja</a:t>
            </a:r>
          </a:p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Percipirana mogućnost izbora</a:t>
            </a:r>
          </a:p>
          <a:p>
            <a:r>
              <a:rPr lang="sr-Latn-RS" dirty="0"/>
              <a:t>Potpora autonomiji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31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Kako pokušavate motivisati druge?</a:t>
            </a:r>
          </a:p>
          <a:p>
            <a:r>
              <a:rPr lang="sr-Latn-RS" dirty="0"/>
              <a:t>Šta im kažete?</a:t>
            </a:r>
          </a:p>
          <a:p>
            <a:r>
              <a:rPr lang="sr-Latn-RS" dirty="0"/>
              <a:t>Kako bi vi kao školski psiholog pomogli agresivnom detetu da razvije društvene veštine?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91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Autonomija se zasniva 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Neguje unutrašnje motivacijske resurse</a:t>
            </a:r>
          </a:p>
          <a:p>
            <a:r>
              <a:rPr lang="sr-Latn-RS" dirty="0"/>
              <a:t>Informativnom  ne kritičkom načinu komunikacije</a:t>
            </a:r>
          </a:p>
          <a:p>
            <a:r>
              <a:rPr lang="sr-Latn-RS" dirty="0"/>
              <a:t>Korisnost i smisao</a:t>
            </a:r>
          </a:p>
          <a:p>
            <a:r>
              <a:rPr lang="sr-Latn-RS" dirty="0"/>
              <a:t>Prihvatanje negativnih afekta</a:t>
            </a:r>
          </a:p>
          <a:p>
            <a:endParaRPr lang="en-US" dirty="0"/>
          </a:p>
        </p:txBody>
      </p:sp>
      <p:pic>
        <p:nvPicPr>
          <p:cNvPr id="44036" name="Picture 4" descr="Резултат слика за autonomi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10000"/>
            <a:ext cx="2305050" cy="1981201"/>
          </a:xfrm>
          <a:prstGeom prst="rect">
            <a:avLst/>
          </a:prstGeom>
          <a:noFill/>
        </p:spPr>
      </p:pic>
      <p:sp>
        <p:nvSpPr>
          <p:cNvPr id="44040" name="AutoShape 8" descr="Резултат слика за samostaln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2" name="AutoShape 10" descr="Резултат слика за samostaln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download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648200"/>
            <a:ext cx="2733675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Osobe koje podupiru autonomiju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Pažljivo slušaju</a:t>
            </a:r>
          </a:p>
          <a:p>
            <a:r>
              <a:rPr lang="sr-Latn-RS" dirty="0"/>
              <a:t>Drugima daju vremena za odgovore</a:t>
            </a:r>
          </a:p>
          <a:p>
            <a:r>
              <a:rPr lang="sr-Latn-RS" dirty="0"/>
              <a:t>Daju logično objašnjenje</a:t>
            </a:r>
          </a:p>
          <a:p>
            <a:r>
              <a:rPr lang="sr-Latn-RS" dirty="0"/>
              <a:t>Ohrabruju povećanje napora</a:t>
            </a:r>
          </a:p>
          <a:p>
            <a:r>
              <a:rPr lang="sr-Latn-RS" dirty="0"/>
              <a:t>Pohvaljuju napredak</a:t>
            </a:r>
          </a:p>
          <a:p>
            <a:r>
              <a:rPr lang="sr-Latn-RS" dirty="0"/>
              <a:t>Pitaju druge šta žele</a:t>
            </a:r>
          </a:p>
          <a:p>
            <a:r>
              <a:rPr lang="sr-Latn-RS" dirty="0"/>
              <a:t>Odgovaraju na pitanja</a:t>
            </a:r>
          </a:p>
          <a:p>
            <a:r>
              <a:rPr lang="sr-Latn-RS" dirty="0"/>
              <a:t>Prihvataju tuđe poglede na...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/>
              <a:t>Kontrolišuće osobe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Zadržavaju, ne dele, uskraćuju mogućnost za učenje</a:t>
            </a:r>
          </a:p>
          <a:p>
            <a:r>
              <a:rPr lang="sr-Latn-RS" dirty="0"/>
              <a:t>Pokazuju tačne odgovore</a:t>
            </a:r>
          </a:p>
          <a:p>
            <a:r>
              <a:rPr lang="sr-Latn-RS" dirty="0"/>
              <a:t>Daju naredbe</a:t>
            </a:r>
          </a:p>
          <a:p>
            <a:r>
              <a:rPr lang="sr-Latn-RS" dirty="0"/>
              <a:t>Mora, Treba</a:t>
            </a:r>
          </a:p>
          <a:p>
            <a:r>
              <a:rPr lang="sr-Latn-RS" dirty="0"/>
              <a:t>Postavljaju kontrolišuća pitanja</a:t>
            </a:r>
          </a:p>
          <a:p>
            <a:r>
              <a:rPr lang="sr-Latn-RS" dirty="0"/>
              <a:t>Zahtevne su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Kompetencija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Kompetencija je psihološka potreba koja osigurava prirođeni izvor motivacije za traženje optimalnog izazova za ulaganje napora za savladavanje tih izazova.</a:t>
            </a:r>
          </a:p>
          <a:p>
            <a:r>
              <a:rPr lang="sr-Latn-RS" dirty="0"/>
              <a:t>Folow up- optimalno iskustvo</a:t>
            </a:r>
            <a:endParaRPr lang="en-US" dirty="0"/>
          </a:p>
        </p:txBody>
      </p:sp>
      <p:sp>
        <p:nvSpPr>
          <p:cNvPr id="43012" name="AutoShape 4" descr="Резултат слика за kompetentn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download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4419600"/>
            <a:ext cx="2828925" cy="161925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2133600"/>
            <a:ext cx="5105400" cy="38862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057400" y="2209800"/>
            <a:ext cx="4114800" cy="32766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362200" y="2590800"/>
            <a:ext cx="4800600" cy="3429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562600" y="2209800"/>
            <a:ext cx="1371600" cy="10668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9506339">
            <a:off x="2667000" y="443350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Optimalno iskustvo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743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Zabrinutost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4876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Dosada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581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Mogućnost izazova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76600" y="6172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Veštine i kompetencije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6172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Vrlo niske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2200" y="624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Vrlo visoke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8200" y="5410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Vrlo niska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2133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Vrlo visoka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Povratna informacija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sr-Latn-RS" dirty="0"/>
              <a:t>am zadatak,  upoređivanje sa prethodnim izvođenjima, upoređivanje sa drugima, procena od strane drugih</a:t>
            </a:r>
          </a:p>
          <a:p>
            <a:r>
              <a:rPr lang="sr-Latn-RS" dirty="0"/>
              <a:t>Tolerancija na neuspeh</a:t>
            </a:r>
          </a:p>
          <a:p>
            <a:r>
              <a:rPr lang="sr-Latn-RS" dirty="0"/>
              <a:t>Struktura</a:t>
            </a:r>
          </a:p>
          <a:p>
            <a:endParaRPr lang="en-US" dirty="0"/>
          </a:p>
        </p:txBody>
      </p:sp>
      <p:pic>
        <p:nvPicPr>
          <p:cNvPr id="4" name="Picture 3" descr="download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419600"/>
            <a:ext cx="2895600" cy="1581150"/>
          </a:xfrm>
          <a:prstGeom prst="rect">
            <a:avLst/>
          </a:prstGeom>
        </p:spPr>
      </p:pic>
      <p:pic>
        <p:nvPicPr>
          <p:cNvPr id="5" name="Picture 4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4958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Povezanost</a:t>
            </a:r>
            <a:endParaRPr lang="en-US" dirty="0"/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447800"/>
            <a:ext cx="2828925" cy="1619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4953000"/>
            <a:ext cx="2638425" cy="17335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038600" y="18288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Svakom treba društvena interakcija, svakom je potreban osećaj pripadnosti.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Povezanost je potreba za uspostavljanje prisnih emocionalnih veza i za uspostavljanje privrženosti sa drugima.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56388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Ljudi teže pozitivnim emocionalnim interakcijama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Vlastito ja i ja druge osobe</a:t>
            </a:r>
          </a:p>
          <a:p>
            <a:pPr marL="571500" indent="-457200">
              <a:buFont typeface="+mj-lt"/>
              <a:buAutoNum type="arabicPeriod"/>
            </a:pPr>
            <a:r>
              <a:rPr lang="sr-Latn-RS" dirty="0"/>
              <a:t>Stalo do moje dobrobiti</a:t>
            </a:r>
          </a:p>
          <a:p>
            <a:pPr marL="571500" indent="-457200">
              <a:buFont typeface="+mj-lt"/>
              <a:buAutoNum type="arabicPeriod"/>
            </a:pPr>
            <a:r>
              <a:rPr lang="sr-Latn-RS" dirty="0"/>
              <a:t>Da sam joj draga osoba</a:t>
            </a:r>
          </a:p>
          <a:p>
            <a:pPr marL="571500" indent="-457200">
              <a:buNone/>
            </a:pPr>
            <a:r>
              <a:rPr lang="sr-Latn-RS" dirty="0"/>
              <a:t>Kvalitet važniji od kvantiteta</a:t>
            </a:r>
          </a:p>
          <a:p>
            <a:pPr marL="571500" indent="-457200">
              <a:buNone/>
            </a:pPr>
            <a:r>
              <a:rPr lang="sr-Latn-RS" dirty="0">
                <a:solidFill>
                  <a:srgbClr val="FF0000"/>
                </a:solidFill>
              </a:rPr>
              <a:t>Zajednički odnosi i odnosi razmene</a:t>
            </a:r>
          </a:p>
          <a:p>
            <a:pPr marL="571500" indent="-457200">
              <a:buNone/>
            </a:pPr>
            <a:r>
              <a:rPr lang="sr-Latn-RS" dirty="0"/>
              <a:t>Zajednički odnosi odnosi između pojedinaca koji brinu za dobrobit drugog.</a:t>
            </a:r>
          </a:p>
          <a:p>
            <a:pPr marL="571500" indent="-457200">
              <a:buNone/>
            </a:pPr>
            <a:r>
              <a:rPr lang="sr-Latn-RS" dirty="0"/>
              <a:t>Internalizacija- pored povezanosti mora da sadrži i vaznost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-48486"/>
            <a:ext cx="7856538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990000"/>
                </a:solidFill>
                <a:cs typeface="Times New Roman" pitchFamily="18" charset="0"/>
              </a:rPr>
              <a:t>MOTIVACIONI POJMOVI </a:t>
            </a:r>
          </a:p>
          <a:p>
            <a:endParaRPr lang="sr-Latn-CS" altLang="en-US" sz="1600" dirty="0"/>
          </a:p>
          <a:p>
            <a:endParaRPr lang="en-US" altLang="en-US" sz="1600" dirty="0"/>
          </a:p>
          <a:p>
            <a:pPr>
              <a:buFont typeface="Symbol" pitchFamily="18" charset="2"/>
              <a:buChar char=""/>
            </a:pPr>
            <a:r>
              <a:rPr lang="en-US" altLang="en-US" sz="1600" b="1" dirty="0">
                <a:cs typeface="Times New Roman" pitchFamily="18" charset="0"/>
              </a:rPr>
              <a:t> </a:t>
            </a:r>
            <a:r>
              <a:rPr lang="pl-PL" altLang="en-US" sz="1600" b="1" dirty="0">
                <a:cs typeface="Times New Roman" pitchFamily="18" charset="0"/>
              </a:rPr>
              <a:t>POTREBA </a:t>
            </a:r>
            <a:r>
              <a:rPr lang="pl-PL" altLang="en-US" sz="1600" dirty="0">
                <a:cs typeface="Times New Roman" pitchFamily="18" charset="0"/>
              </a:rPr>
              <a:t>– višak ili nedostatak određenih materija i  nužnost organizma da se od njih oslob</a:t>
            </a:r>
            <a:r>
              <a:rPr lang="en-US" altLang="en-US" sz="1600" dirty="0">
                <a:cs typeface="Times New Roman" pitchFamily="18" charset="0"/>
              </a:rPr>
              <a:t>od</a:t>
            </a:r>
            <a:r>
              <a:rPr lang="pl-PL" altLang="en-US" sz="1600" dirty="0">
                <a:cs typeface="Times New Roman" pitchFamily="18" charset="0"/>
              </a:rPr>
              <a:t>i ili da </a:t>
            </a:r>
            <a:r>
              <a:rPr lang="en-US" altLang="en-US" sz="1600" dirty="0" err="1">
                <a:cs typeface="Times New Roman" pitchFamily="18" charset="0"/>
              </a:rPr>
              <a:t>ih</a:t>
            </a:r>
            <a:r>
              <a:rPr lang="pl-PL" altLang="en-US" sz="1600" dirty="0">
                <a:cs typeface="Times New Roman" pitchFamily="18" charset="0"/>
              </a:rPr>
              <a:t> </a:t>
            </a:r>
            <a:r>
              <a:rPr lang="en-US" altLang="en-US" sz="1600" dirty="0" err="1">
                <a:cs typeface="Times New Roman" pitchFamily="18" charset="0"/>
              </a:rPr>
              <a:t>na</a:t>
            </a:r>
            <a:r>
              <a:rPr lang="pl-PL" altLang="en-US" sz="1600" dirty="0">
                <a:cs typeface="Times New Roman" pitchFamily="18" charset="0"/>
              </a:rPr>
              <a:t>doknadi u cilju normalnog funkcionisanja i održavanja života.</a:t>
            </a:r>
            <a:endParaRPr lang="en-US" altLang="en-US" sz="1600" dirty="0">
              <a:cs typeface="Times New Roman" pitchFamily="18" charset="0"/>
            </a:endParaRPr>
          </a:p>
          <a:p>
            <a:pPr>
              <a:buFont typeface="Symbol" pitchFamily="18" charset="2"/>
              <a:buChar char=""/>
            </a:pPr>
            <a:r>
              <a:rPr lang="en-US" altLang="en-US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Potreba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je</a:t>
            </a:r>
            <a:r>
              <a:rPr lang="sr-Latn-RS" altLang="en-US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svako stanje unutar osobe koje je ključno i neophno za život, rast, razvoj i dobrobit. </a:t>
            </a:r>
            <a:r>
              <a:rPr lang="pl-PL" altLang="en-US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br>
              <a:rPr lang="en-US" altLang="en-US" sz="1600" dirty="0">
                <a:cs typeface="Times New Roman" pitchFamily="18" charset="0"/>
              </a:rPr>
            </a:br>
            <a:r>
              <a:rPr lang="pl-PL" altLang="en-US" sz="1600" dirty="0">
                <a:cs typeface="Times New Roman" pitchFamily="18" charset="0"/>
              </a:rPr>
              <a:t>Postoje</a:t>
            </a:r>
            <a:r>
              <a:rPr lang="en-US" altLang="en-US" sz="1600" dirty="0">
                <a:cs typeface="Times New Roman" pitchFamily="18" charset="0"/>
              </a:rPr>
              <a:t>:</a:t>
            </a:r>
            <a:br>
              <a:rPr lang="en-US" altLang="en-US" sz="1600" dirty="0">
                <a:cs typeface="Times New Roman" pitchFamily="18" charset="0"/>
              </a:rPr>
            </a:br>
            <a:r>
              <a:rPr lang="en-US" altLang="en-US" sz="1600" dirty="0">
                <a:cs typeface="Times New Roman" pitchFamily="18" charset="0"/>
              </a:rPr>
              <a:t>a)</a:t>
            </a:r>
            <a:r>
              <a:rPr lang="pl-PL" altLang="en-US" sz="1600" dirty="0">
                <a:cs typeface="Times New Roman" pitchFamily="18" charset="0"/>
              </a:rPr>
              <a:t> biološke potrebe (potreba za hranom, vodom i dr.) i </a:t>
            </a:r>
            <a:endParaRPr lang="en-US" altLang="en-US" sz="1600" dirty="0">
              <a:cs typeface="Times New Roman" pitchFamily="18" charset="0"/>
            </a:endParaRPr>
          </a:p>
          <a:p>
            <a:pPr>
              <a:buFont typeface="Symbol" pitchFamily="18" charset="2"/>
              <a:buNone/>
            </a:pPr>
            <a:r>
              <a:rPr lang="en-US" altLang="en-US" sz="1600" dirty="0">
                <a:cs typeface="Times New Roman" pitchFamily="18" charset="0"/>
              </a:rPr>
              <a:t>b) </a:t>
            </a:r>
            <a:r>
              <a:rPr lang="pl-PL" altLang="en-US" sz="1600" dirty="0">
                <a:cs typeface="Times New Roman" pitchFamily="18" charset="0"/>
              </a:rPr>
              <a:t>psihološke potrebe (potrebe za dokazivanjem, ljubavlju i dr.)</a:t>
            </a:r>
          </a:p>
          <a:p>
            <a:pPr>
              <a:buFont typeface="Symbol" pitchFamily="18" charset="2"/>
              <a:buNone/>
            </a:pPr>
            <a:r>
              <a:rPr lang="pl-PL" altLang="en-US" sz="1600" dirty="0">
                <a:cs typeface="Times New Roman" pitchFamily="18" charset="0"/>
              </a:rPr>
              <a:t>c)socijalne potrebe.</a:t>
            </a:r>
          </a:p>
          <a:p>
            <a:pPr>
              <a:buFont typeface="Symbol" pitchFamily="18" charset="2"/>
              <a:buNone/>
            </a:pPr>
            <a:r>
              <a:rPr lang="pl-PL" altLang="en-US" sz="1600" dirty="0">
                <a:cs typeface="Times New Roman" pitchFamily="18" charset="0"/>
              </a:rPr>
              <a:t>Kada se osujeti zadovoljenje potreba onda to izaziva „štetu” biološkoj ili psihološkoj dobrobiti.</a:t>
            </a:r>
          </a:p>
          <a:p>
            <a:pPr>
              <a:buFont typeface="Symbol" pitchFamily="18" charset="2"/>
              <a:buNone/>
            </a:pPr>
            <a:r>
              <a:rPr lang="pl-PL" altLang="en-US" sz="1600" dirty="0">
                <a:cs typeface="Times New Roman" pitchFamily="18" charset="0"/>
              </a:rPr>
              <a:t>Potrebe se razlikuju po tome što neke stvaraju motivaciju nedostatka, a druge motivaciju rasta.</a:t>
            </a:r>
          </a:p>
          <a:p>
            <a:pPr>
              <a:buFont typeface="Symbol" pitchFamily="18" charset="2"/>
              <a:buNone/>
            </a:pPr>
            <a:endParaRPr lang="en-US" altLang="en-US" sz="1600" dirty="0">
              <a:cs typeface="Times New Roman" pitchFamily="18" charset="0"/>
            </a:endParaRPr>
          </a:p>
          <a:p>
            <a:pPr>
              <a:buFont typeface="Symbol" pitchFamily="18" charset="2"/>
              <a:buChar char=""/>
            </a:pPr>
            <a:r>
              <a:rPr lang="en-US" altLang="en-US" sz="1600" b="1" dirty="0">
                <a:cs typeface="Times New Roman" pitchFamily="18" charset="0"/>
              </a:rPr>
              <a:t> NAGON</a:t>
            </a:r>
            <a:r>
              <a:rPr lang="en-US" altLang="en-US" sz="1600" dirty="0">
                <a:cs typeface="Times New Roman" pitchFamily="18" charset="0"/>
              </a:rPr>
              <a:t> </a:t>
            </a:r>
            <a:r>
              <a:rPr lang="en-US" altLang="en-US" sz="1600" dirty="0" err="1">
                <a:cs typeface="Times New Roman" pitchFamily="18" charset="0"/>
              </a:rPr>
              <a:t>svesno</a:t>
            </a:r>
            <a:r>
              <a:rPr lang="en-US" altLang="en-US" sz="1600" dirty="0">
                <a:cs typeface="Times New Roman" pitchFamily="18" charset="0"/>
              </a:rPr>
              <a:t> </a:t>
            </a:r>
            <a:r>
              <a:rPr lang="en-US" altLang="en-US" sz="1600" dirty="0" err="1">
                <a:cs typeface="Times New Roman" pitchFamily="18" charset="0"/>
              </a:rPr>
              <a:t>doživljena</a:t>
            </a:r>
            <a:r>
              <a:rPr lang="en-US" altLang="en-US" sz="1600" dirty="0">
                <a:cs typeface="Times New Roman" pitchFamily="18" charset="0"/>
              </a:rPr>
              <a:t> </a:t>
            </a:r>
            <a:r>
              <a:rPr lang="en-US" altLang="en-US" sz="1600" dirty="0" err="1">
                <a:cs typeface="Times New Roman" pitchFamily="18" charset="0"/>
              </a:rPr>
              <a:t>potreba</a:t>
            </a:r>
            <a:r>
              <a:rPr lang="sr-Latn-CS" altLang="en-US" sz="1600" dirty="0">
                <a:cs typeface="Times New Roman" pitchFamily="18" charset="0"/>
              </a:rPr>
              <a:t> (glad, žeđ, seksualni nagon)</a:t>
            </a:r>
            <a:endParaRPr lang="sr-Latn-CS" altLang="en-US" sz="1600" dirty="0"/>
          </a:p>
          <a:p>
            <a:pPr>
              <a:buFont typeface="Symbol" pitchFamily="18" charset="2"/>
              <a:buNone/>
            </a:pPr>
            <a:endParaRPr lang="en-US" altLang="en-US" sz="1600" dirty="0"/>
          </a:p>
          <a:p>
            <a:pPr>
              <a:buFont typeface="Symbol" pitchFamily="18" charset="2"/>
              <a:buChar char=""/>
            </a:pPr>
            <a:r>
              <a:rPr lang="en-US" altLang="en-US" sz="1600" b="1" dirty="0">
                <a:cs typeface="Times New Roman" pitchFamily="18" charset="0"/>
              </a:rPr>
              <a:t> </a:t>
            </a:r>
            <a:r>
              <a:rPr lang="pl-PL" altLang="en-US" sz="1600" b="1" dirty="0">
                <a:cs typeface="Times New Roman" pitchFamily="18" charset="0"/>
              </a:rPr>
              <a:t>ŽELJA</a:t>
            </a:r>
            <a:r>
              <a:rPr lang="pl-PL" altLang="en-US" sz="1600" dirty="0">
                <a:cs typeface="Times New Roman" pitchFamily="18" charset="0"/>
              </a:rPr>
              <a:t> svest o cilju koji može da zadovolji postojeću potrebu</a:t>
            </a:r>
            <a:endParaRPr lang="sr-Latn-CS" altLang="en-US" sz="1600" dirty="0"/>
          </a:p>
          <a:p>
            <a:pPr>
              <a:buFont typeface="Symbol" pitchFamily="18" charset="2"/>
              <a:buNone/>
            </a:pPr>
            <a:endParaRPr lang="en-US" altLang="en-US" sz="1600" dirty="0"/>
          </a:p>
          <a:p>
            <a:pPr>
              <a:buFont typeface="Symbol" pitchFamily="18" charset="2"/>
              <a:buChar char=""/>
            </a:pPr>
            <a:r>
              <a:rPr lang="en-US" altLang="en-US" sz="1600" b="1" dirty="0">
                <a:cs typeface="Times New Roman" pitchFamily="18" charset="0"/>
              </a:rPr>
              <a:t> </a:t>
            </a:r>
            <a:r>
              <a:rPr lang="pl-PL" altLang="en-US" sz="1600" b="1" dirty="0">
                <a:cs typeface="Times New Roman" pitchFamily="18" charset="0"/>
              </a:rPr>
              <a:t>TEŽNJA </a:t>
            </a:r>
            <a:r>
              <a:rPr lang="pl-PL" altLang="en-US" sz="1600" dirty="0">
                <a:cs typeface="Times New Roman" pitchFamily="18" charset="0"/>
              </a:rPr>
              <a:t> - težnja se od želje razlikuje po tome što nije usmerena na konkretan objekat već ka vrsti objekata.</a:t>
            </a:r>
            <a:endParaRPr lang="sr-Latn-CS" altLang="en-US" sz="1600" dirty="0"/>
          </a:p>
          <a:p>
            <a:pPr>
              <a:buFont typeface="Symbol" pitchFamily="18" charset="2"/>
              <a:buNone/>
            </a:pPr>
            <a:endParaRPr lang="en-US" altLang="en-US" sz="1600" dirty="0"/>
          </a:p>
          <a:p>
            <a:pPr>
              <a:buFont typeface="Symbol" pitchFamily="18" charset="2"/>
              <a:buChar char=""/>
            </a:pPr>
            <a:r>
              <a:rPr lang="en-US" altLang="en-US" sz="1600" b="1" dirty="0">
                <a:cs typeface="Times New Roman" pitchFamily="18" charset="0"/>
              </a:rPr>
              <a:t> </a:t>
            </a:r>
            <a:r>
              <a:rPr lang="pl-PL" altLang="en-US" sz="1600" b="1" dirty="0">
                <a:cs typeface="Times New Roman" pitchFamily="18" charset="0"/>
              </a:rPr>
              <a:t>NAMERA</a:t>
            </a:r>
            <a:r>
              <a:rPr lang="pl-PL" altLang="en-US" sz="1600" dirty="0">
                <a:cs typeface="Times New Roman" pitchFamily="18" charset="0"/>
              </a:rPr>
              <a:t> – pojam koji uključuje  voljnu radnju i odluku.</a:t>
            </a:r>
          </a:p>
          <a:p>
            <a:pPr>
              <a:buFont typeface="Symbol" pitchFamily="18" charset="2"/>
              <a:buChar char=""/>
            </a:pPr>
            <a:endParaRPr lang="pl-PL" altLang="en-US" sz="1600" dirty="0">
              <a:cs typeface="Times New Roman" pitchFamily="18" charset="0"/>
            </a:endParaRPr>
          </a:p>
          <a:p>
            <a:pPr>
              <a:buFont typeface="Symbol" pitchFamily="18" charset="2"/>
              <a:buChar char=""/>
            </a:pPr>
            <a:r>
              <a:rPr lang="pl-PL" altLang="en-US" sz="1600" dirty="0">
                <a:cs typeface="Times New Roman" pitchFamily="18" charset="0"/>
              </a:rPr>
              <a:t> </a:t>
            </a:r>
            <a:r>
              <a:rPr lang="pl-PL" altLang="en-US" sz="1600" b="1" dirty="0">
                <a:cs typeface="Times New Roman" pitchFamily="18" charset="0"/>
              </a:rPr>
              <a:t>INSTINKT</a:t>
            </a:r>
            <a:r>
              <a:rPr lang="pl-PL" altLang="en-US" sz="1600" dirty="0">
                <a:cs typeface="Times New Roman" pitchFamily="18" charset="0"/>
              </a:rPr>
              <a:t> – urođeni impuls, karakterističan za neku vrstu. 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0837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614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614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Društveni konteksti koji zadovoljavaju psihološke potrebe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Aganžman</a:t>
            </a:r>
          </a:p>
          <a:p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Pažnja</a:t>
            </a:r>
          </a:p>
          <a:p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Napor</a:t>
            </a:r>
          </a:p>
          <a:p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Upornost</a:t>
            </a:r>
          </a:p>
          <a:p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Verbalno učestvovanje</a:t>
            </a:r>
          </a:p>
          <a:p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Pozitivna emocija</a:t>
            </a:r>
          </a:p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Šta povećava aganžman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otpora autonomiji</a:t>
            </a:r>
          </a:p>
          <a:p>
            <a:pPr marL="571500" indent="-457200">
              <a:buFont typeface="+mj-lt"/>
              <a:buAutoNum type="arabicPeriod"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Struktura</a:t>
            </a:r>
          </a:p>
          <a:p>
            <a:pPr marL="571500" indent="-457200">
              <a:buFont typeface="+mj-lt"/>
              <a:buAutoNum type="arabicPeriod"/>
            </a:pP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Uključenost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Kada imamo Dobar 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Kada su zadovoljene psihološke potrebe</a:t>
            </a:r>
            <a:endParaRPr lang="en-US" dirty="0"/>
          </a:p>
        </p:txBody>
      </p:sp>
      <p:pic>
        <p:nvPicPr>
          <p:cNvPr id="4" name="Picture 3" descr="u29aH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667000"/>
            <a:ext cx="5029200" cy="3838575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wnload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9072" y="1600200"/>
            <a:ext cx="6247128" cy="46793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Content Placeholder 3"/>
          <p:cNvGrpSpPr>
            <a:grpSpLocks/>
          </p:cNvGrpSpPr>
          <p:nvPr/>
        </p:nvGrpSpPr>
        <p:grpSpPr bwMode="auto">
          <a:xfrm>
            <a:off x="457200" y="1752600"/>
            <a:ext cx="8229600" cy="4373563"/>
            <a:chOff x="1440" y="722"/>
            <a:chExt cx="2880" cy="2880"/>
          </a:xfrm>
        </p:grpSpPr>
        <p:sp>
          <p:nvSpPr>
            <p:cNvPr id="6" name="_s1028"/>
            <p:cNvSpPr>
              <a:spLocks noChangeArrowheads="1" noTextEdit="1"/>
            </p:cNvSpPr>
            <p:nvPr/>
          </p:nvSpPr>
          <p:spPr bwMode="auto">
            <a:xfrm>
              <a:off x="2048" y="938"/>
              <a:ext cx="1665" cy="1665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rgbClr val="9966FF"/>
            </a:solidFill>
            <a:ln w="28575">
              <a:solidFill>
                <a:srgbClr val="5F0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_s1029"/>
            <p:cNvSpPr>
              <a:spLocks noChangeArrowheads="1" noTextEdit="1"/>
            </p:cNvSpPr>
            <p:nvPr/>
          </p:nvSpPr>
          <p:spPr bwMode="auto">
            <a:xfrm rot="5400000">
              <a:off x="2440" y="1330"/>
              <a:ext cx="1665" cy="1665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rgbClr val="F1FD09"/>
            </a:solidFill>
            <a:ln w="28575">
              <a:solidFill>
                <a:srgbClr val="CAD402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_s1030"/>
            <p:cNvSpPr>
              <a:spLocks noChangeArrowheads="1" noTextEdit="1"/>
            </p:cNvSpPr>
            <p:nvPr/>
          </p:nvSpPr>
          <p:spPr bwMode="auto">
            <a:xfrm rot="10800000">
              <a:off x="2048" y="1722"/>
              <a:ext cx="1665" cy="1665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rgbClr val="0399FF"/>
            </a:solidFill>
            <a:ln w="28575">
              <a:solidFill>
                <a:srgbClr val="4B595B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_s1031"/>
            <p:cNvSpPr>
              <a:spLocks noChangeArrowheads="1" noTextEdit="1"/>
            </p:cNvSpPr>
            <p:nvPr/>
          </p:nvSpPr>
          <p:spPr bwMode="auto">
            <a:xfrm rot="16200000">
              <a:off x="1656" y="1330"/>
              <a:ext cx="1665" cy="1665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rgbClr val="FF00FF"/>
            </a:solidFill>
            <a:ln w="28575">
              <a:solidFill>
                <a:srgbClr val="CA00CA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_s1032"/>
            <p:cNvSpPr>
              <a:spLocks noChangeArrowheads="1"/>
            </p:cNvSpPr>
            <p:nvPr/>
          </p:nvSpPr>
          <p:spPr bwMode="auto">
            <a:xfrm>
              <a:off x="3324" y="1091"/>
              <a:ext cx="627" cy="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Motiv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(potreba)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_s1033"/>
            <p:cNvSpPr>
              <a:spLocks noChangeArrowheads="1"/>
            </p:cNvSpPr>
            <p:nvPr/>
          </p:nvSpPr>
          <p:spPr bwMode="auto">
            <a:xfrm>
              <a:off x="3325" y="2605"/>
              <a:ext cx="627" cy="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Aktivnost</a:t>
              </a:r>
            </a:p>
          </p:txBody>
        </p:sp>
        <p:sp>
          <p:nvSpPr>
            <p:cNvPr id="12" name="_s1034"/>
            <p:cNvSpPr>
              <a:spLocks noChangeArrowheads="1"/>
            </p:cNvSpPr>
            <p:nvPr/>
          </p:nvSpPr>
          <p:spPr bwMode="auto">
            <a:xfrm>
              <a:off x="1811" y="2607"/>
              <a:ext cx="627" cy="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HR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Cilj</a:t>
              </a:r>
              <a:endParaRPr kumimoji="0" lang="en-US" altLang="en-US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_s1035"/>
            <p:cNvSpPr>
              <a:spLocks noChangeArrowheads="1"/>
            </p:cNvSpPr>
            <p:nvPr/>
          </p:nvSpPr>
          <p:spPr bwMode="auto">
            <a:xfrm>
              <a:off x="1809" y="1093"/>
              <a:ext cx="627" cy="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HR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Olak</a:t>
              </a:r>
              <a:r>
                <a:rPr kumimoji="0" lang="hr-HR" altLang="en-US" sz="17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šanje</a:t>
              </a:r>
              <a:endParaRPr kumimoji="0" lang="en-US" altLang="en-US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059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b="1" dirty="0">
                <a:solidFill>
                  <a:schemeClr val="accent2">
                    <a:lumMod val="75000"/>
                  </a:schemeClr>
                </a:solidFill>
              </a:rPr>
              <a:t>Stanje zadovoljenih potreba</a:t>
            </a: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                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228600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Fiziološka deprivacija raste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77000" y="38862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Dugotrjna fiziološ. deprivacija stvara telesnu potrebu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5385" y="6324600"/>
            <a:ext cx="392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dirty="0">
                <a:solidFill>
                  <a:srgbClr val="C00000"/>
                </a:solidFill>
              </a:rPr>
              <a:t>Potreba raste stvara se nagon psihološki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6400" y="4800600"/>
            <a:ext cx="2847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C00000"/>
                </a:solidFill>
              </a:rPr>
              <a:t>Pojavljuje se prema cilju</a:t>
            </a:r>
          </a:p>
          <a:p>
            <a:r>
              <a:rPr lang="sr-Latn-RS" dirty="0">
                <a:solidFill>
                  <a:srgbClr val="C00000"/>
                </a:solidFill>
              </a:rPr>
              <a:t> usmereno ponašanje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934200" y="2895600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7239000" y="5181600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828800" y="2971800"/>
            <a:ext cx="2761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Pojavljuje se konzumatorno</a:t>
            </a:r>
          </a:p>
          <a:p>
            <a:r>
              <a:rPr lang="sr-Latn-RS" dirty="0">
                <a:solidFill>
                  <a:srgbClr val="FF0000"/>
                </a:solidFill>
              </a:rPr>
              <a:t>ponašanje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1752600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Reakcija nagona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Up Arrow 33"/>
          <p:cNvSpPr/>
          <p:nvPr/>
        </p:nvSpPr>
        <p:spPr>
          <a:xfrm rot="19507480">
            <a:off x="3644737" y="5369249"/>
            <a:ext cx="272171" cy="1169910"/>
          </a:xfrm>
          <a:prstGeom prst="upArrow">
            <a:avLst>
              <a:gd name="adj1" fmla="val 80556"/>
              <a:gd name="adj2" fmla="val 3320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3352800" y="4114800"/>
            <a:ext cx="457200" cy="6858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>
            <a:off x="2895600" y="2209800"/>
            <a:ext cx="457200" cy="6096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3262326">
            <a:off x="2551398" y="1039720"/>
            <a:ext cx="365094" cy="84055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086600" y="990600"/>
            <a:ext cx="533400" cy="1219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2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Razlika između potrebe i nagona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1. </a:t>
            </a:r>
            <a:r>
              <a:rPr lang="pl-PL" altLang="en-US" b="1" dirty="0"/>
              <a:t>OGRANSK</a:t>
            </a:r>
            <a:r>
              <a:rPr lang="en-US" altLang="en-US" b="1" dirty="0"/>
              <a:t>E</a:t>
            </a:r>
            <a:r>
              <a:rPr lang="pl-PL" altLang="en-US" b="1" dirty="0"/>
              <a:t> HOMEOSTAZN</a:t>
            </a:r>
            <a:r>
              <a:rPr lang="en-US" altLang="en-US" b="1" dirty="0"/>
              <a:t>E</a:t>
            </a:r>
            <a:r>
              <a:rPr lang="pl-PL" altLang="en-US" b="1" dirty="0"/>
              <a:t>  </a:t>
            </a:r>
            <a:r>
              <a:rPr lang="en-US" altLang="en-US" b="1" dirty="0"/>
              <a:t>POTREBE</a:t>
            </a:r>
            <a:r>
              <a:rPr lang="pl-PL" altLang="en-US" dirty="0"/>
              <a:t> – </a:t>
            </a:r>
            <a:r>
              <a:rPr lang="pl-PL" altLang="en-US" b="1" dirty="0"/>
              <a:t>Homeostaza</a:t>
            </a:r>
            <a:r>
              <a:rPr lang="pl-PL" altLang="en-US" dirty="0"/>
              <a:t> je ravnoteža između potrebnog i postojećeg. Usled normalne aktivnosti organizam troši određene materije i nagomilava druge. Ti nedostaci i viškovi se</a:t>
            </a:r>
            <a:r>
              <a:rPr lang="en-US" altLang="en-US" dirty="0"/>
              <a:t> </a:t>
            </a:r>
            <a:r>
              <a:rPr lang="pl-PL" altLang="en-US" dirty="0"/>
              <a:t>osećaju kao nagoni. Organizam preduzima aktivnost kako bi došao do cilja i nastaje olakšanje. </a:t>
            </a:r>
          </a:p>
          <a:p>
            <a:r>
              <a:rPr lang="pl-PL" altLang="en-US" dirty="0"/>
              <a:t>Cilju usmereno ponašanje</a:t>
            </a:r>
          </a:p>
          <a:p>
            <a:r>
              <a:rPr lang="pl-PL" altLang="en-US" dirty="0"/>
              <a:t>Negativni signal povratne sprege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r-Latn-RS" dirty="0"/>
              <a:t>Mehanizmi unutar i izvan organizma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Višestruki ulaz- ishod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819400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Nagon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6002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Ula</a:t>
            </a:r>
            <a:r>
              <a:rPr lang="sr-Latn-RS" dirty="0"/>
              <a:t>z </a:t>
            </a:r>
            <a:r>
              <a:rPr lang="en-US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220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Ulaz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2971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Ulaz 3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0" y="1752600"/>
            <a:ext cx="2743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24000" y="2438400"/>
            <a:ext cx="2743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1"/>
          </p:cNvCxnSpPr>
          <p:nvPr/>
        </p:nvCxnSpPr>
        <p:spPr>
          <a:xfrm flipV="1">
            <a:off x="1600200" y="3004066"/>
            <a:ext cx="2514600" cy="196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800600" y="1676400"/>
            <a:ext cx="2209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724400" y="2743200"/>
            <a:ext cx="2438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0600" y="2895600"/>
            <a:ext cx="2286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34200" y="16002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Izlaz 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39000" y="2743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Izlaz 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35052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Izlaz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5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Žeđ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 li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probali</a:t>
            </a:r>
            <a:r>
              <a:rPr lang="en-US" dirty="0"/>
              <a:t> da ne </a:t>
            </a:r>
            <a:r>
              <a:rPr lang="en-US" dirty="0" err="1"/>
              <a:t>pijete</a:t>
            </a:r>
            <a:r>
              <a:rPr lang="en-US" dirty="0"/>
              <a:t> </a:t>
            </a:r>
            <a:r>
              <a:rPr lang="en-US" dirty="0" err="1"/>
              <a:t>vodu</a:t>
            </a:r>
            <a:r>
              <a:rPr lang="en-US" dirty="0"/>
              <a:t> </a:t>
            </a:r>
            <a:r>
              <a:rPr lang="en-US" dirty="0" err="1"/>
              <a:t>ceo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?</a:t>
            </a:r>
          </a:p>
          <a:p>
            <a:r>
              <a:rPr lang="sr-Latn-RS" dirty="0"/>
              <a:t>Žeđ se oseća kada se volumen vode u organizmu smanji za 2%, a dehidratacija za 3%</a:t>
            </a:r>
          </a:p>
          <a:p>
            <a:r>
              <a:rPr lang="sr-Latn-RS" dirty="0"/>
              <a:t>Žeđ je svesno doživljeno motivacijsko stanje koje priprema telo na ponašanje koje je neophodno </a:t>
            </a:r>
            <a:endParaRPr lang="en-US" dirty="0"/>
          </a:p>
          <a:p>
            <a:r>
              <a:rPr lang="en-US" dirty="0" err="1"/>
              <a:t>Intracelularna</a:t>
            </a:r>
            <a:r>
              <a:rPr lang="en-US" dirty="0"/>
              <a:t> I </a:t>
            </a:r>
            <a:r>
              <a:rPr lang="en-US" dirty="0" err="1"/>
              <a:t>extracelularna</a:t>
            </a:r>
            <a:endParaRPr lang="en-US" dirty="0"/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4495800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7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Aktivacija žeđi</a:t>
            </a:r>
          </a:p>
          <a:p>
            <a:r>
              <a:rPr lang="sr-Latn-RS" dirty="0"/>
              <a:t>Prstanak žeđi (usta, želudac, creva, jetra, hipotalamus..</a:t>
            </a:r>
          </a:p>
          <a:p>
            <a:endParaRPr lang="sr-Latn-RS" dirty="0"/>
          </a:p>
          <a:p>
            <a:r>
              <a:rPr lang="sr-Latn-RS" dirty="0"/>
              <a:t>Da li treba piti 2 litra dnevno vode ili 8 čaša_?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70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3325</TotalTime>
  <Words>969</Words>
  <Application>Microsoft Office PowerPoint</Application>
  <PresentationFormat>On-screen Show (4:3)</PresentationFormat>
  <Paragraphs>197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Book Antiqua</vt:lpstr>
      <vt:lpstr>Century Gothic</vt:lpstr>
      <vt:lpstr>Symbol</vt:lpstr>
      <vt:lpstr>Times New Roman</vt:lpstr>
      <vt:lpstr>Apothecary</vt:lpstr>
      <vt:lpstr>Fiziološke potrebe</vt:lpstr>
      <vt:lpstr>PowerPoint Presentation</vt:lpstr>
      <vt:lpstr>PowerPoint Presentation</vt:lpstr>
      <vt:lpstr>PowerPoint Presentation</vt:lpstr>
      <vt:lpstr>Stanje zadovoljenih potreba </vt:lpstr>
      <vt:lpstr>Razlika između potrebe i nagona</vt:lpstr>
      <vt:lpstr>Višestruki ulaz- ishod</vt:lpstr>
      <vt:lpstr>Žeđ</vt:lpstr>
      <vt:lpstr>PowerPoint Presentation</vt:lpstr>
      <vt:lpstr>Glad</vt:lpstr>
      <vt:lpstr>PowerPoint Presentation</vt:lpstr>
      <vt:lpstr>Sveobuhvatni model regulacije gladi</vt:lpstr>
      <vt:lpstr>Sredinski činioci</vt:lpstr>
      <vt:lpstr>Kako kognitivno regulisati ishranu?</vt:lpstr>
      <vt:lpstr>Seksualnost</vt:lpstr>
      <vt:lpstr>Ženska</vt:lpstr>
      <vt:lpstr>Fizički izgled</vt:lpstr>
      <vt:lpstr>Seksualni scenario</vt:lpstr>
      <vt:lpstr>Evolucijske osnove seksualne motivacije</vt:lpstr>
      <vt:lpstr>Psihološke potrebe</vt:lpstr>
      <vt:lpstr>Autonomija</vt:lpstr>
      <vt:lpstr>PowerPoint Presentation</vt:lpstr>
      <vt:lpstr>Autonomija se zasniva na</vt:lpstr>
      <vt:lpstr>PowerPoint Presentation</vt:lpstr>
      <vt:lpstr>Kompetencija</vt:lpstr>
      <vt:lpstr>PowerPoint Presentation</vt:lpstr>
      <vt:lpstr>PowerPoint Presentation</vt:lpstr>
      <vt:lpstr>Povezanost</vt:lpstr>
      <vt:lpstr>PowerPoint Presentation</vt:lpstr>
      <vt:lpstr>Društveni konteksti koji zadovoljavaju psihološke potrebe</vt:lpstr>
      <vt:lpstr>Kada imamo Dobar dan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Fiziološke potrebe</dc:title>
  <dc:creator>pc</dc:creator>
  <cp:lastModifiedBy>PC</cp:lastModifiedBy>
  <cp:revision>35</cp:revision>
  <dcterms:created xsi:type="dcterms:W3CDTF">2017-03-05T21:11:44Z</dcterms:created>
  <dcterms:modified xsi:type="dcterms:W3CDTF">2024-05-26T13:03:11Z</dcterms:modified>
</cp:coreProperties>
</file>