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9"/>
  </p:notesMasterIdLst>
  <p:sldIdLst>
    <p:sldId id="286" r:id="rId2"/>
    <p:sldId id="319" r:id="rId3"/>
    <p:sldId id="287" r:id="rId4"/>
    <p:sldId id="288" r:id="rId5"/>
    <p:sldId id="289" r:id="rId6"/>
    <p:sldId id="290" r:id="rId7"/>
    <p:sldId id="291" r:id="rId8"/>
    <p:sldId id="292" r:id="rId9"/>
    <p:sldId id="293" r:id="rId10"/>
    <p:sldId id="294" r:id="rId11"/>
    <p:sldId id="296" r:id="rId12"/>
    <p:sldId id="297" r:id="rId13"/>
    <p:sldId id="300" r:id="rId14"/>
    <p:sldId id="299" r:id="rId15"/>
    <p:sldId id="307" r:id="rId16"/>
    <p:sldId id="308" r:id="rId17"/>
    <p:sldId id="305" r:id="rId18"/>
    <p:sldId id="304" r:id="rId19"/>
    <p:sldId id="303" r:id="rId20"/>
    <p:sldId id="310" r:id="rId21"/>
    <p:sldId id="311" r:id="rId22"/>
    <p:sldId id="312" r:id="rId23"/>
    <p:sldId id="309" r:id="rId24"/>
    <p:sldId id="315" r:id="rId25"/>
    <p:sldId id="313" r:id="rId26"/>
    <p:sldId id="314" r:id="rId27"/>
    <p:sldId id="316" r:id="rId28"/>
    <p:sldId id="324" r:id="rId29"/>
    <p:sldId id="317" r:id="rId30"/>
    <p:sldId id="298" r:id="rId31"/>
    <p:sldId id="325" r:id="rId32"/>
    <p:sldId id="323" r:id="rId33"/>
    <p:sldId id="321" r:id="rId34"/>
    <p:sldId id="322" r:id="rId35"/>
    <p:sldId id="326" r:id="rId36"/>
    <p:sldId id="328" r:id="rId37"/>
    <p:sldId id="329" r:id="rId38"/>
    <p:sldId id="320" r:id="rId39"/>
    <p:sldId id="330" r:id="rId40"/>
    <p:sldId id="331" r:id="rId41"/>
    <p:sldId id="332" r:id="rId42"/>
    <p:sldId id="333" r:id="rId43"/>
    <p:sldId id="334" r:id="rId44"/>
    <p:sldId id="335" r:id="rId45"/>
    <p:sldId id="336" r:id="rId46"/>
    <p:sldId id="337" r:id="rId47"/>
    <p:sldId id="33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5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0"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sr-Latn-RS"/>
          </a:p>
        </p:txBody>
      </p:sp>
      <p:sp>
        <p:nvSpPr>
          <p:cNvPr id="3" name="Čuvar mesta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4221744E-A199-4465-810F-F375C3CB630E}" type="datetimeFigureOut">
              <a:rPr lang="sr-Latn-RS"/>
              <a:pPr>
                <a:defRPr/>
              </a:pPr>
              <a:t>13.4.2024.</a:t>
            </a:fld>
            <a:endParaRPr lang="sr-Latn-RS"/>
          </a:p>
        </p:txBody>
      </p:sp>
      <p:sp>
        <p:nvSpPr>
          <p:cNvPr id="4" name="Čuvar mesta za sliku na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r-Latn-RS" noProof="0"/>
          </a:p>
        </p:txBody>
      </p:sp>
      <p:sp>
        <p:nvSpPr>
          <p:cNvPr id="5" name="Čuvar mesta za napomen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r-Latn-CS" noProof="0"/>
              <a:t>Kliknite i uredite tekst</a:t>
            </a:r>
          </a:p>
          <a:p>
            <a:pPr lvl="1"/>
            <a:r>
              <a:rPr lang="sr-Latn-CS" noProof="0"/>
              <a:t>Drugi nivo</a:t>
            </a:r>
          </a:p>
          <a:p>
            <a:pPr lvl="2"/>
            <a:r>
              <a:rPr lang="sr-Latn-CS" noProof="0"/>
              <a:t>Treći nivo</a:t>
            </a:r>
          </a:p>
          <a:p>
            <a:pPr lvl="3"/>
            <a:r>
              <a:rPr lang="sr-Latn-CS" noProof="0"/>
              <a:t>Četvrti nivo</a:t>
            </a:r>
          </a:p>
          <a:p>
            <a:pPr lvl="4"/>
            <a:r>
              <a:rPr lang="sr-Latn-CS" noProof="0"/>
              <a:t>Peti nivo</a:t>
            </a:r>
            <a:endParaRPr lang="sr-Latn-RS" noProof="0"/>
          </a:p>
        </p:txBody>
      </p:sp>
      <p:sp>
        <p:nvSpPr>
          <p:cNvPr id="6" name="Čuvar mesta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sr-Latn-RS"/>
          </a:p>
        </p:txBody>
      </p:sp>
      <p:sp>
        <p:nvSpPr>
          <p:cNvPr id="7" name="Čuvar mesta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Arial" charset="0"/>
              </a:defRPr>
            </a:lvl1pPr>
          </a:lstStyle>
          <a:p>
            <a:pPr>
              <a:defRPr/>
            </a:pPr>
            <a:fld id="{EE3187B7-8D12-48BF-8C3F-67F3FA9A6FF0}" type="slidenum">
              <a:rPr lang="sr-Latn-RS"/>
              <a:pPr>
                <a:defRPr/>
              </a:pPr>
              <a:t>‹#›</a:t>
            </a:fld>
            <a:endParaRPr lang="sr-Latn-RS"/>
          </a:p>
        </p:txBody>
      </p:sp>
    </p:spTree>
    <p:extLst>
      <p:ext uri="{BB962C8B-B14F-4D97-AF65-F5344CB8AC3E}">
        <p14:creationId xmlns:p14="http://schemas.microsoft.com/office/powerpoint/2010/main" val="417083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endParaRPr lang="en-US" altLang="en-US">
              <a:latin typeface="Palatino Linotype" pitchFamily="18"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54BA61-5DB3-4057-8167-A0C6A931BBD6}" type="slidenum">
              <a:rPr lang="en-US" altLang="en-US"/>
              <a:pPr eaLnBrk="1" hangingPunct="1"/>
              <a:t>15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a:t>
            </a:r>
          </a:p>
          <a:p>
            <a:pPr>
              <a:spcBef>
                <a:spcPct val="0"/>
              </a:spcBef>
            </a:pPr>
            <a:r>
              <a:rPr lang="en-US" altLang="en-US"/>
              <a:t>Instructor: you could ask students, “what do they think Khalil Gibran’s quotation means?” Perhaps he is implying that the ability to forget traumatic or discouraging memories can free us to choose our current outlook on life.</a:t>
            </a:r>
          </a:p>
          <a:p>
            <a:pPr>
              <a:spcBef>
                <a:spcPct val="0"/>
              </a:spcBef>
            </a:pPr>
            <a:r>
              <a:rPr lang="en-US" altLang="en-US"/>
              <a:t>The discomfort with intrusive memories applies not only to people like Jill Price with this brain condition (known as hyperthymesia), but also to “memory athletes” who memorize huge amounts of data. It also applies to people with memories burned in by trauma or other emotional intensity or obsessive review/rehearsal.</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9509628-4C84-441C-A911-B7A4ED86ED02}" type="slidenum">
              <a:rPr lang="en-US" altLang="en-US"/>
              <a:pPr eaLnBrk="1" hangingPunct="1"/>
              <a:t>41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a:t>
            </a:r>
          </a:p>
          <a:p>
            <a:pPr>
              <a:spcBef>
                <a:spcPct val="0"/>
              </a:spcBef>
            </a:pPr>
            <a:r>
              <a:rPr lang="en-US" altLang="en-US"/>
              <a:t>Before age 3, we do not have the full elements of building an adult narrative, especially the ability to recall and rehearse the narrative as a string of words.</a:t>
            </a:r>
          </a:p>
          <a:p>
            <a:pPr>
              <a:spcBef>
                <a:spcPct val="0"/>
              </a:spcBef>
            </a:pPr>
            <a:r>
              <a:rPr lang="en-US" altLang="en-US"/>
              <a:t>There are other elements that are still being developed before age 3 that are considered by some researchers to be necessary for building a narrative that can be later retrieved. Two important elements are a </a:t>
            </a:r>
            <a:r>
              <a:rPr lang="en-US" altLang="en-US" b="1"/>
              <a:t>theory of mind</a:t>
            </a:r>
            <a:r>
              <a:rPr lang="en-US" altLang="en-US"/>
              <a:t> (having stories involving other people’s identities rather than the infantile, egocentric view of reality) and </a:t>
            </a:r>
            <a:r>
              <a:rPr lang="en-US" altLang="en-US" b="1"/>
              <a:t>object permanence</a:t>
            </a:r>
            <a:r>
              <a:rPr lang="en-US" altLang="en-US"/>
              <a:t> (seeing concrete objects as existing even when I’m not viewing them). It is hard to have any elements to build or tell a story when objects and other people do not exist or cannot even be conceived of existing!</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2AD4E01-461E-411E-8467-262FB9C44F9C}" type="slidenum">
              <a:rPr lang="en-US" altLang="en-US"/>
              <a:pPr eaLnBrk="1" hangingPunct="1"/>
              <a:t>42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a:t>
            </a:r>
          </a:p>
          <a:p>
            <a:pPr>
              <a:spcBef>
                <a:spcPct val="0"/>
              </a:spcBef>
            </a:pPr>
            <a:r>
              <a:rPr lang="en-US" altLang="en-US" i="1"/>
              <a:t>This is an optional slide explaining some elements of the previous slide, and it also can be used in place of the following slide.</a:t>
            </a:r>
            <a:endParaRPr lang="en-US" altLang="en-US" b="1"/>
          </a:p>
          <a:p>
            <a:pPr>
              <a:spcBef>
                <a:spcPct val="0"/>
              </a:spcBef>
            </a:pPr>
            <a:r>
              <a:rPr lang="en-US" altLang="en-US"/>
              <a:t>H.M. actually had more parts of the temporal lobe removed, including the amygdala and parahippocampal gyrus.</a:t>
            </a:r>
          </a:p>
          <a:p>
            <a:pPr>
              <a:spcBef>
                <a:spcPct val="0"/>
              </a:spcBef>
            </a:pPr>
            <a:r>
              <a:rPr lang="en-US" altLang="en-US"/>
              <a:t>Regarding the “why” question in the second bullet: these are examples of implicit memories and automatic processing (learning his way around a neighborhood or house), and are processed in other parts of the brain. H.M.’s experience helped confirm where in the brain different kinds of memories are formed. </a:t>
            </a:r>
          </a:p>
          <a:p>
            <a:pPr>
              <a:spcBef>
                <a:spcPct val="0"/>
              </a:spcBef>
            </a:pPr>
            <a:r>
              <a:rPr lang="en-US" altLang="en-US"/>
              <a:t>The name of the condition is anterograde amnesia, covered on the next slide.</a:t>
            </a:r>
          </a:p>
          <a:p>
            <a:pPr>
              <a:spcBef>
                <a:spcPct val="0"/>
              </a:spcBef>
            </a:pPr>
            <a:r>
              <a:rPr lang="en-US" altLang="en-US"/>
              <a:t>H.M. and “Jimmy” could not understand the aging in the mirror because they had no memory of all the days that had passed; age 27 felt like yesterday (or today) to H.M.</a:t>
            </a:r>
            <a:r>
              <a:rPr lang="en-US" altLang="en-US" i="1"/>
              <a:t> </a:t>
            </a: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6D42DD0-174B-4FC3-9B0C-E5D6B2600E85}" type="slidenum">
              <a:rPr lang="en-US" altLang="en-US"/>
              <a:pPr eaLnBrk="1" hangingPunct="1"/>
              <a:t>45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a:t>
            </a:r>
          </a:p>
          <a:p>
            <a:pPr>
              <a:spcBef>
                <a:spcPct val="0"/>
              </a:spcBef>
            </a:pPr>
            <a:endParaRPr lang="en-US" altLang="en-US" i="1"/>
          </a:p>
          <a:p>
            <a:pPr>
              <a:spcBef>
                <a:spcPct val="0"/>
              </a:spcBef>
            </a:pPr>
            <a:endParaRPr lang="en-US" altLang="en-US" i="1"/>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1111F22-EEBD-46C8-8AF9-D7CCCCE0FAD6}" type="slidenum">
              <a:rPr lang="en-US" altLang="en-US"/>
              <a:pPr eaLnBrk="1" hangingPunct="1"/>
              <a:t>46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a:t>
            </a:r>
          </a:p>
          <a:p>
            <a:pPr>
              <a:spcBef>
                <a:spcPct val="0"/>
              </a:spcBef>
            </a:pPr>
            <a:r>
              <a:rPr lang="en-US" altLang="en-US"/>
              <a:t>Instructor: students may ask at this point, “Can’t we see what memory looks like in the brain?” Although we can see patterns of activity in the brain that are associated with memory, we still need external evidence to link this activity to memory.</a:t>
            </a:r>
          </a:p>
          <a:p>
            <a:pPr>
              <a:spcBef>
                <a:spcPct val="0"/>
              </a:spcBef>
            </a:pPr>
            <a:r>
              <a:rPr lang="en-US" altLang="en-US"/>
              <a:t>There is more here in the text on these three R’s, but these concepts come up again later in the chapter under “Retrieval/Measures of Retention,” so the material will be covered there.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9AC6859-7F1D-448E-9841-C76C59EB0595}" type="slidenum">
              <a:rPr lang="en-US" altLang="en-US"/>
              <a:pPr eaLnBrk="1" hangingPunct="1"/>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 and sidebar</a:t>
            </a:r>
          </a:p>
          <a:p>
            <a:pPr>
              <a:spcBef>
                <a:spcPct val="0"/>
              </a:spcBef>
            </a:pPr>
            <a:r>
              <a:rPr lang="en-US" altLang="en-US"/>
              <a:t>Instructor: </a:t>
            </a:r>
            <a:r>
              <a:rPr lang="en-US" altLang="en-US" i="1"/>
              <a:t>rehearsal</a:t>
            </a:r>
            <a:r>
              <a:rPr lang="en-US" altLang="en-US"/>
              <a:t>, in relationship to short-term/working memory, means mentally echoing a term so we’ll know it at a later time.</a:t>
            </a:r>
            <a:r>
              <a:rPr lang="en-US" altLang="en-US" i="1"/>
              <a:t> </a:t>
            </a:r>
          </a:p>
          <a:p>
            <a:pPr>
              <a:spcBef>
                <a:spcPct val="0"/>
              </a:spcBef>
            </a:pPr>
            <a:r>
              <a:rPr lang="en-US" altLang="en-US"/>
              <a:t>The Atkinson–Shiffrin model was proposed in 1968 by Richard Atkinson and Richard Shiffrin.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9368926-C9DA-49A6-844C-00E855210781}" type="slidenum">
              <a:rPr lang="en-US" altLang="en-US"/>
              <a:pPr eaLnBrk="1" hangingPunct="1"/>
              <a:t>20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fontAlgn="auto">
              <a:spcBef>
                <a:spcPct val="0"/>
              </a:spcBef>
              <a:spcAft>
                <a:spcPts val="0"/>
              </a:spcAft>
              <a:defRPr/>
            </a:pPr>
            <a:r>
              <a:rPr lang="en-US" b="1" dirty="0"/>
              <a:t>Click to reveal bullets.</a:t>
            </a:r>
          </a:p>
          <a:p>
            <a:pPr fontAlgn="auto">
              <a:spcBef>
                <a:spcPct val="0"/>
              </a:spcBef>
              <a:spcAft>
                <a:spcPts val="0"/>
              </a:spcAft>
              <a:defRPr/>
            </a:pPr>
            <a:r>
              <a:rPr lang="en-US" dirty="0"/>
              <a:t>Instructor: you might ask, “why do you think sensory memory is more brief for images than for sounds?”</a:t>
            </a:r>
          </a:p>
          <a:p>
            <a:pPr fontAlgn="auto">
              <a:spcBef>
                <a:spcPct val="0"/>
              </a:spcBef>
              <a:spcAft>
                <a:spcPts val="0"/>
              </a:spcAft>
              <a:defRPr/>
            </a:pPr>
            <a:r>
              <a:rPr lang="en-US" dirty="0"/>
              <a:t>Possible answers include:</a:t>
            </a:r>
          </a:p>
          <a:p>
            <a:pPr marL="228600" indent="-228600" fontAlgn="auto">
              <a:spcBef>
                <a:spcPct val="0"/>
              </a:spcBef>
              <a:spcAft>
                <a:spcPts val="0"/>
              </a:spcAft>
              <a:buFontTx/>
              <a:buAutoNum type="arabicParenR"/>
              <a:defRPr/>
            </a:pPr>
            <a:r>
              <a:rPr lang="en-US" dirty="0"/>
              <a:t>images contain much more information than echoes; it would overwhelm us to store all the details our eyes capture. This is also part of the reason why attention selects important details to process.</a:t>
            </a:r>
          </a:p>
          <a:p>
            <a:pPr marL="228600" indent="-228600" fontAlgn="auto">
              <a:spcBef>
                <a:spcPct val="0"/>
              </a:spcBef>
              <a:spcAft>
                <a:spcPts val="0"/>
              </a:spcAft>
              <a:buFontTx/>
              <a:buAutoNum type="arabicParenR"/>
              <a:defRPr/>
            </a:pPr>
            <a:r>
              <a:rPr lang="en-US" dirty="0"/>
              <a:t>so these sensory memories don’t interfere with new images coming in. Otherwise, every experience would be like watching a flashbulb, the afterimage would blind you to what comes next. Echoic memory, though, can be held longer because so much of our experience has little competing auditory input.</a:t>
            </a:r>
          </a:p>
          <a:p>
            <a:pPr fontAlgn="auto">
              <a:spcBef>
                <a:spcPct val="0"/>
              </a:spcBef>
              <a:spcAft>
                <a:spcPts val="0"/>
              </a:spcAft>
              <a:defRPr/>
            </a:pPr>
            <a:r>
              <a:rPr lang="en-US" dirty="0"/>
              <a:t>Additional comments you can make about the last point: this echoic memory phenomenon allows people to pretend or even convince themselves that they were paying attention when they merely had their ears operating.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7EED9B7-7FC6-4121-926C-9EDB27361576}" type="slidenum">
              <a:rPr lang="en-US" altLang="en-US"/>
              <a:pPr eaLnBrk="1" hangingPunct="1"/>
              <a:t>21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 then click again to start animation.</a:t>
            </a:r>
          </a:p>
          <a:p>
            <a:pPr>
              <a:spcBef>
                <a:spcPct val="0"/>
              </a:spcBef>
            </a:pPr>
            <a:r>
              <a:rPr lang="en-US" altLang="en-US"/>
              <a:t>Instructor: we cannot reproduce the experiment on screen by producing letters for exactly 1/20</a:t>
            </a:r>
            <a:r>
              <a:rPr lang="en-US" altLang="en-US" baseline="30000"/>
              <a:t>th</a:t>
            </a:r>
            <a:r>
              <a:rPr lang="en-US" altLang="en-US"/>
              <a:t> of a second with a tone. The animation is intended to simply give a feel of the challenge. This is a longer flash, and a color instead of a tone.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B3D0FBB-2F03-407B-89DC-A2357CCC65A5}" type="slidenum">
              <a:rPr lang="en-US" altLang="en-US"/>
              <a:pPr eaLnBrk="1" hangingPunct="1"/>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 Click again to show sidebar. Click to start the test. When you see the word “Test”, the next click starts the letter animation.  Do not click again until the animation is complete.</a:t>
            </a:r>
          </a:p>
          <a:p>
            <a:pPr>
              <a:spcBef>
                <a:spcPct val="0"/>
              </a:spcBef>
            </a:pPr>
            <a:r>
              <a:rPr lang="en-US" altLang="en-US" b="1"/>
              <a:t>Click again to show the letters.</a:t>
            </a:r>
          </a:p>
          <a:p>
            <a:pPr>
              <a:spcBef>
                <a:spcPct val="0"/>
              </a:spcBef>
            </a:pPr>
            <a:r>
              <a:rPr lang="en-US" altLang="en-US"/>
              <a:t>Instructor: observant students might see the list in the third bullet point and notice: 5 words &gt; 7 letters. This means we can recall MORE than 6 letters if we can cluster them into words, which we’ll soon call “semantic processing.”  Experiments by Lloyd Peterson, Margaret Peterson, and Hermann Ebbinghaus (which we’ll cover later in the chapter) made this processing difficult by using nonsense syllables instead of words.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1514A5B-305D-4721-872E-F887128E8025}" type="slidenum">
              <a:rPr lang="en-US" altLang="en-US"/>
              <a:pPr eaLnBrk="1" hangingPunct="1"/>
              <a:t>25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Click to reveal bullets.</a:t>
            </a:r>
          </a:p>
          <a:p>
            <a:pPr>
              <a:spcBef>
                <a:spcPct val="0"/>
              </a:spcBef>
            </a:pPr>
            <a:r>
              <a:rPr lang="en-US" altLang="en-US"/>
              <a:t>Instructor: if you want to test students’ familiarity with the reading, you can ask, “what was the distracting task?”...(counting backward from 100 by 3’s).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2747D72-B239-4BE5-BE63-7341D3A4616D}" type="slidenum">
              <a:rPr lang="en-US" altLang="en-US"/>
              <a:pPr eaLnBrk="1" hangingPunct="1"/>
              <a:t>26</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No animation.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C273BEE-38E4-4736-A0E1-1362D5B0C8B1}" type="slidenum">
              <a:rPr lang="en-US" altLang="en-US"/>
              <a:pPr eaLnBrk="1" hangingPunct="1"/>
              <a:t>39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No animation.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943BC22-4D2E-4AFF-8DEA-95A490E75B5B}" type="slidenum">
              <a:rPr lang="en-US" altLang="en-US"/>
              <a:pPr eaLnBrk="1" hangingPunct="1"/>
              <a:t>40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3E37644-1720-49B0-93A7-F3D352B9D9C1}"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5A35B389-C57E-A627-D865-4F473BE039BC}"/>
              </a:ext>
            </a:extLst>
          </p:cNvPr>
          <p:cNvSpPr txBox="1">
            <a:spLocks/>
          </p:cNvSpPr>
          <p:nvPr userDrawn="1"/>
        </p:nvSpPr>
        <p:spPr bwMode="auto">
          <a:xfrm>
            <a:off x="2133600" y="4779963"/>
            <a:ext cx="6096000" cy="762000"/>
          </a:xfrm>
          <a:prstGeom prst="rect">
            <a:avLst/>
          </a:prstGeom>
          <a:noFill/>
          <a:ln>
            <a:noFill/>
          </a:ln>
        </p:spPr>
        <p:txBody>
          <a:bodyPr/>
          <a:lstStyle>
            <a:lvl1pPr marL="0" indent="0" algn="r" rtl="0" eaLnBrk="0" fontAlgn="base" hangingPunct="0">
              <a:spcBef>
                <a:spcPct val="20000"/>
              </a:spcBef>
              <a:spcAft>
                <a:spcPct val="0"/>
              </a:spcAft>
              <a:buFont typeface="Arial" charset="0"/>
              <a:buNone/>
              <a:defRPr sz="3200" kern="1200" baseline="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sr-Cyrl-RS" sz="2800" b="1" dirty="0" err="1">
                <a:solidFill>
                  <a:srgbClr val="FFC000"/>
                </a:solidFill>
              </a:rPr>
              <a:t>доц</a:t>
            </a:r>
            <a:r>
              <a:rPr lang="sr-Cyrl-RS" sz="2800" b="1" dirty="0">
                <a:solidFill>
                  <a:srgbClr val="FFC000"/>
                </a:solidFill>
              </a:rPr>
              <a:t>. др Иван </a:t>
            </a:r>
            <a:r>
              <a:rPr lang="sr-Cyrl-RS" sz="2800" b="1" dirty="0" err="1">
                <a:solidFill>
                  <a:srgbClr val="FFC000"/>
                </a:solidFill>
              </a:rPr>
              <a:t>Стојиловић</a:t>
            </a:r>
            <a:endParaRPr lang="sr-Cyrl-RS" sz="2800" b="1" dirty="0">
              <a:solidFill>
                <a:srgbClr val="FFC000"/>
              </a:solidFill>
            </a:endParaRPr>
          </a:p>
          <a:p>
            <a:pPr>
              <a:defRPr/>
            </a:pPr>
            <a:r>
              <a:rPr lang="sr-Latn-RS" sz="2800" b="1" dirty="0">
                <a:solidFill>
                  <a:srgbClr val="FFC000"/>
                </a:solidFill>
              </a:rPr>
              <a:t>ivan.stojilovic@alfa.edu.rs</a:t>
            </a:r>
            <a:endParaRPr lang="x-none" sz="2800" b="1" dirty="0">
              <a:solidFill>
                <a:srgbClr val="FFC000"/>
              </a:solidFill>
            </a:endParaRPr>
          </a:p>
        </p:txBody>
      </p:sp>
    </p:spTree>
    <p:extLst>
      <p:ext uri="{BB962C8B-B14F-4D97-AF65-F5344CB8AC3E}">
        <p14:creationId xmlns:p14="http://schemas.microsoft.com/office/powerpoint/2010/main" val="113058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4B6E1-AB5E-4CD8-AD47-CE7D31D1531F}"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37644-1720-49B0-93A7-F3D352B9D9C1}" type="slidenum">
              <a:rPr lang="en-US" smtClean="0"/>
              <a:t>‹#›</a:t>
            </a:fld>
            <a:endParaRPr lang="en-US"/>
          </a:p>
        </p:txBody>
      </p:sp>
    </p:spTree>
    <p:extLst>
      <p:ext uri="{BB962C8B-B14F-4D97-AF65-F5344CB8AC3E}">
        <p14:creationId xmlns:p14="http://schemas.microsoft.com/office/powerpoint/2010/main" val="111743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29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45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spTree>
    <p:extLst>
      <p:ext uri="{BB962C8B-B14F-4D97-AF65-F5344CB8AC3E}">
        <p14:creationId xmlns:p14="http://schemas.microsoft.com/office/powerpoint/2010/main" val="2013468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21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61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77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22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spTree>
    <p:extLst>
      <p:ext uri="{BB962C8B-B14F-4D97-AF65-F5344CB8AC3E}">
        <p14:creationId xmlns:p14="http://schemas.microsoft.com/office/powerpoint/2010/main" val="313876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4B6E1-AB5E-4CD8-AD47-CE7D31D1531F}"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7644-1720-49B0-93A7-F3D352B9D9C1}"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08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712EC11-3B5F-4E1F-B2C9-6FF90DE7C143}" type="datetimeFigureOut">
              <a:rPr lang="en-US" smtClean="0"/>
              <a:pPr>
                <a:defRPr/>
              </a:pPr>
              <a:t>4/13/2024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D26E2B-5368-4137-8DA4-920E26D32741}" type="slidenum">
              <a:rPr lang="en-US" smtClean="0"/>
              <a:pPr>
                <a:defRPr/>
              </a:pPr>
              <a:t>‹#›</a:t>
            </a:fld>
            <a:endParaRPr lang="en-US"/>
          </a:p>
        </p:txBody>
      </p:sp>
    </p:spTree>
    <p:extLst>
      <p:ext uri="{BB962C8B-B14F-4D97-AF65-F5344CB8AC3E}">
        <p14:creationId xmlns:p14="http://schemas.microsoft.com/office/powerpoint/2010/main" val="8316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84B6E1-AB5E-4CD8-AD47-CE7D31D1531F}" type="datetimeFigureOut">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37644-1720-49B0-93A7-F3D352B9D9C1}"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68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84B6E1-AB5E-4CD8-AD47-CE7D31D1531F}" type="datetimeFigureOut">
              <a:rPr lang="en-US" smtClean="0"/>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37644-1720-49B0-93A7-F3D352B9D9C1}"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7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4B6E1-AB5E-4CD8-AD47-CE7D31D1531F}" type="datetimeFigureOut">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37644-1720-49B0-93A7-F3D352B9D9C1}" type="slidenum">
              <a:rPr lang="en-US" smtClean="0"/>
              <a:t>‹#›</a:t>
            </a:fld>
            <a:endParaRPr lang="en-US"/>
          </a:p>
        </p:txBody>
      </p:sp>
    </p:spTree>
    <p:extLst>
      <p:ext uri="{BB962C8B-B14F-4D97-AF65-F5344CB8AC3E}">
        <p14:creationId xmlns:p14="http://schemas.microsoft.com/office/powerpoint/2010/main" val="41008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4B6E1-AB5E-4CD8-AD47-CE7D31D1531F}"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37644-1720-49B0-93A7-F3D352B9D9C1}"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46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4B6E1-AB5E-4CD8-AD47-CE7D31D1531F}"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37644-1720-49B0-93A7-F3D352B9D9C1}" type="slidenum">
              <a:rPr lang="en-US" smtClean="0"/>
              <a:t>‹#›</a:t>
            </a:fld>
            <a:endParaRPr lang="en-US"/>
          </a:p>
        </p:txBody>
      </p:sp>
    </p:spTree>
    <p:extLst>
      <p:ext uri="{BB962C8B-B14F-4D97-AF65-F5344CB8AC3E}">
        <p14:creationId xmlns:p14="http://schemas.microsoft.com/office/powerpoint/2010/main" val="142097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84B6E1-AB5E-4CD8-AD47-CE7D31D1531F}" type="datetimeFigureOut">
              <a:rPr lang="en-US" smtClean="0"/>
              <a:t>4/13/2024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E37644-1720-49B0-93A7-F3D352B9D9C1}" type="slidenum">
              <a:rPr lang="en-US" smtClean="0"/>
              <a:t>‹#›</a:t>
            </a:fld>
            <a:endParaRPr lang="en-US"/>
          </a:p>
        </p:txBody>
      </p:sp>
    </p:spTree>
    <p:extLst>
      <p:ext uri="{BB962C8B-B14F-4D97-AF65-F5344CB8AC3E}">
        <p14:creationId xmlns:p14="http://schemas.microsoft.com/office/powerpoint/2010/main" val="23772871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UWKvpFZJwcE&amp;list=PLfFm-XYWJeVUU6piy55g9MoRt0Xt26spY&amp;index=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PB2OegI6wvI&amp;list=PLfFm-XYWJeVUU6piy55g9MoRt0Xt26sp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U6PoUg7jX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p:txBody>
          <a:bodyPr/>
          <a:lstStyle/>
          <a:p>
            <a:r>
              <a:rPr lang="sr-Cyrl-RS" altLang="sr-Latn-RS" b="1"/>
              <a:t>ПАМЋЕЊЕ И ЗАБОРАВЉАЊЕ</a:t>
            </a:r>
            <a:endParaRPr lang="en-US" altLang="sr-Latn-RS" b="1"/>
          </a:p>
        </p:txBody>
      </p:sp>
      <p:sp>
        <p:nvSpPr>
          <p:cNvPr id="4099" name="Subtitle 4"/>
          <p:cNvSpPr>
            <a:spLocks noGrp="1"/>
          </p:cNvSpPr>
          <p:nvPr>
            <p:ph type="subTitle" idx="1"/>
          </p:nvPr>
        </p:nvSpPr>
        <p:spPr/>
        <p:txBody>
          <a:bodyPr/>
          <a:lstStyle/>
          <a:p>
            <a:endParaRPr lang="en-US" altLang="sr-Latn-RS" dirty="0"/>
          </a:p>
        </p:txBody>
      </p:sp>
      <p:pic>
        <p:nvPicPr>
          <p:cNvPr id="2" name="Picture 1">
            <a:extLst>
              <a:ext uri="{FF2B5EF4-FFF2-40B4-BE49-F238E27FC236}">
                <a16:creationId xmlns:a16="http://schemas.microsoft.com/office/drawing/2014/main" id="{AE41FB77-91DF-CBC8-892C-AC0917E2E12D}"/>
              </a:ext>
            </a:extLst>
          </p:cNvPr>
          <p:cNvPicPr>
            <a:picLocks noChangeAspect="1"/>
          </p:cNvPicPr>
          <p:nvPr/>
        </p:nvPicPr>
        <p:blipFill>
          <a:blip r:embed="rId2"/>
          <a:stretch>
            <a:fillRect/>
          </a:stretch>
        </p:blipFill>
        <p:spPr>
          <a:xfrm>
            <a:off x="3810000" y="4317820"/>
            <a:ext cx="4724400" cy="2469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ugaonik 4"/>
          <p:cNvSpPr/>
          <p:nvPr/>
        </p:nvSpPr>
        <p:spPr>
          <a:xfrm>
            <a:off x="0" y="-76200"/>
            <a:ext cx="9144000" cy="723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
        <p:nvSpPr>
          <p:cNvPr id="13315" name="Naslov 1"/>
          <p:cNvSpPr>
            <a:spLocks noGrp="1"/>
          </p:cNvSpPr>
          <p:nvPr>
            <p:ph type="title"/>
          </p:nvPr>
        </p:nvSpPr>
        <p:spPr/>
        <p:txBody>
          <a:bodyPr/>
          <a:lstStyle/>
          <a:p>
            <a:endParaRPr lang="sr-Latn-RS" altLang="sr-Latn-RS"/>
          </a:p>
        </p:txBody>
      </p:sp>
      <p:pic>
        <p:nvPicPr>
          <p:cNvPr id="4" name="Čuvar mesta za sadržaj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995613"/>
            <a:ext cx="8513763" cy="9667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2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r>
              <a:rPr lang="sr-Cyrl-RS" altLang="sr-Latn-RS"/>
              <a:t>Тест 3	</a:t>
            </a:r>
            <a:endParaRPr lang="sr-Latn-RS" altLang="sr-Latn-RS"/>
          </a:p>
        </p:txBody>
      </p:sp>
      <p:sp>
        <p:nvSpPr>
          <p:cNvPr id="14339" name="Čuvar mesta za sadržaj 2"/>
          <p:cNvSpPr>
            <a:spLocks noGrp="1"/>
          </p:cNvSpPr>
          <p:nvPr>
            <p:ph idx="1"/>
          </p:nvPr>
        </p:nvSpPr>
        <p:spPr/>
        <p:txBody>
          <a:bodyPr/>
          <a:lstStyle/>
          <a:p>
            <a:r>
              <a:rPr lang="sr-Cyrl-RS" altLang="sr-Latn-RS"/>
              <a:t>Биће вам приказано 17 слова. </a:t>
            </a:r>
          </a:p>
          <a:p>
            <a:r>
              <a:rPr lang="sr-Cyrl-RS" altLang="sr-Latn-RS"/>
              <a:t>Имаћете 60 секунди да их посматрате. </a:t>
            </a:r>
          </a:p>
          <a:p>
            <a:r>
              <a:rPr lang="sr-Cyrl-RS" altLang="sr-Latn-RS"/>
              <a:t>Након тога ова слова треба да упишете на папир бр. 3. </a:t>
            </a:r>
            <a:endParaRPr lang="sr-Latn-RS" altLang="sr-Latn-R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gaonik 3"/>
          <p:cNvSpPr/>
          <p:nvPr/>
        </p:nvSpPr>
        <p:spPr>
          <a:xfrm>
            <a:off x="0" y="-76200"/>
            <a:ext cx="9144000" cy="723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
        <p:nvSpPr>
          <p:cNvPr id="15363" name="Naslov 1"/>
          <p:cNvSpPr>
            <a:spLocks noGrp="1"/>
          </p:cNvSpPr>
          <p:nvPr>
            <p:ph type="title"/>
          </p:nvPr>
        </p:nvSpPr>
        <p:spPr/>
        <p:txBody>
          <a:bodyPr/>
          <a:lstStyle/>
          <a:p>
            <a:endParaRPr lang="sr-Latn-RS" altLang="sr-Latn-RS"/>
          </a:p>
        </p:txBody>
      </p:sp>
      <p:sp>
        <p:nvSpPr>
          <p:cNvPr id="3" name="Čuvar mesta za sadržaj 2"/>
          <p:cNvSpPr>
            <a:spLocks noGrp="1"/>
          </p:cNvSpPr>
          <p:nvPr>
            <p:ph idx="1"/>
          </p:nvPr>
        </p:nvSpPr>
        <p:spPr>
          <a:xfrm>
            <a:off x="304800" y="762000"/>
            <a:ext cx="8382000" cy="4724400"/>
          </a:xfrm>
        </p:spPr>
        <p:txBody>
          <a:bodyPr>
            <a:normAutofit fontScale="92500" lnSpcReduction="10000"/>
          </a:bodyPr>
          <a:lstStyle/>
          <a:p>
            <a:pPr marL="0" indent="0" algn="ctr">
              <a:buFont typeface="Arial" charset="0"/>
              <a:buNone/>
              <a:defRPr/>
            </a:pPr>
            <a:endParaRPr lang="sr-Cyrl-RS" sz="8000" b="1" spc="600" dirty="0">
              <a:solidFill>
                <a:schemeClr val="tx1"/>
              </a:solidFill>
            </a:endParaRPr>
          </a:p>
          <a:p>
            <a:pPr marL="0" indent="0" algn="ctr">
              <a:buFont typeface="Arial" charset="0"/>
              <a:buNone/>
              <a:defRPr/>
            </a:pPr>
            <a:r>
              <a:rPr lang="sr-Cyrl-RS" sz="8000" b="1" spc="600" dirty="0">
                <a:solidFill>
                  <a:schemeClr val="tx1"/>
                </a:solidFill>
              </a:rPr>
              <a:t>ГМЦ-БСИ-БМА-ТТЦ-ИАФ-БИ</a:t>
            </a:r>
            <a:endParaRPr lang="sr-Latn-RS" b="1" spc="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afterEffect">
                                  <p:stCondLst>
                                    <p:cond delay="0"/>
                                  </p:stCondLst>
                                  <p:childTnLst>
                                    <p:set>
                                      <p:cBhvr>
                                        <p:cTn id="6" dur="1" fill="hold">
                                          <p:stCondLst>
                                            <p:cond delay="58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p:txBody>
          <a:bodyPr/>
          <a:lstStyle/>
          <a:p>
            <a:r>
              <a:rPr lang="sr-Cyrl-RS" altLang="sr-Latn-RS"/>
              <a:t>Тест 4	</a:t>
            </a:r>
            <a:endParaRPr lang="sr-Latn-RS" altLang="sr-Latn-RS"/>
          </a:p>
        </p:txBody>
      </p:sp>
      <p:sp>
        <p:nvSpPr>
          <p:cNvPr id="16387" name="Čuvar mesta za sadržaj 2"/>
          <p:cNvSpPr>
            <a:spLocks noGrp="1"/>
          </p:cNvSpPr>
          <p:nvPr>
            <p:ph idx="1"/>
          </p:nvPr>
        </p:nvSpPr>
        <p:spPr/>
        <p:txBody>
          <a:bodyPr/>
          <a:lstStyle/>
          <a:p>
            <a:r>
              <a:rPr lang="sr-Cyrl-RS" altLang="sr-Latn-RS"/>
              <a:t>Биће вам приказано 4 цртежа. </a:t>
            </a:r>
          </a:p>
          <a:p>
            <a:r>
              <a:rPr lang="sr-Cyrl-RS" altLang="sr-Latn-RS"/>
              <a:t>Имаћете 60 секунди да их посматрате. </a:t>
            </a:r>
          </a:p>
          <a:p>
            <a:r>
              <a:rPr lang="sr-Cyrl-RS" altLang="sr-Latn-RS"/>
              <a:t>Након тога препишите називе ових ликова на папир бр. 4, али их немојте цртати. </a:t>
            </a:r>
          </a:p>
          <a:p>
            <a:r>
              <a:rPr lang="sr-Cyrl-RS" altLang="sr-Latn-RS"/>
              <a:t>Ускоро ћу тражити да их нацртате</a:t>
            </a:r>
            <a:endParaRPr lang="sr-Latn-RS" altLang="sr-Latn-R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ugaonik 4"/>
          <p:cNvSpPr/>
          <p:nvPr/>
        </p:nvSpPr>
        <p:spPr>
          <a:xfrm>
            <a:off x="0" y="-76200"/>
            <a:ext cx="9144000" cy="723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dirty="0"/>
          </a:p>
        </p:txBody>
      </p:sp>
      <p:sp>
        <p:nvSpPr>
          <p:cNvPr id="17411" name="Naslov 1"/>
          <p:cNvSpPr>
            <a:spLocks noGrp="1"/>
          </p:cNvSpPr>
          <p:nvPr>
            <p:ph type="title"/>
          </p:nvPr>
        </p:nvSpPr>
        <p:spPr/>
        <p:txBody>
          <a:bodyPr/>
          <a:lstStyle/>
          <a:p>
            <a:endParaRPr lang="sr-Latn-RS" altLang="sr-Latn-RS"/>
          </a:p>
        </p:txBody>
      </p:sp>
      <p:pic>
        <p:nvPicPr>
          <p:cNvPr id="4" name="Čuvar mesta za sadržaj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5463" y="2819400"/>
            <a:ext cx="8223250" cy="1295400"/>
          </a:xfrm>
        </p:spPr>
      </p:pic>
      <p:sp>
        <p:nvSpPr>
          <p:cNvPr id="3" name="Okvir za tekst 2"/>
          <p:cNvSpPr txBox="1">
            <a:spLocks noChangeArrowheads="1"/>
          </p:cNvSpPr>
          <p:nvPr/>
        </p:nvSpPr>
        <p:spPr bwMode="auto">
          <a:xfrm>
            <a:off x="914400" y="43434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pPr>
            <a:r>
              <a:rPr lang="sr-Cyrl-RS" altLang="sr-Latn-RS" sz="1800" b="1">
                <a:solidFill>
                  <a:schemeClr val="tx1"/>
                </a:solidFill>
              </a:rPr>
              <a:t>Наочаре	                     Пешчани сат</a:t>
            </a:r>
            <a:r>
              <a:rPr lang="sr-Latn-RS" altLang="sr-Latn-RS" sz="1800" b="1">
                <a:solidFill>
                  <a:schemeClr val="tx1"/>
                </a:solidFill>
              </a:rPr>
              <a:t>	</a:t>
            </a:r>
            <a:r>
              <a:rPr lang="sr-Cyrl-RS" altLang="sr-Latn-RS" sz="1800" b="1">
                <a:solidFill>
                  <a:schemeClr val="tx1"/>
                </a:solidFill>
              </a:rPr>
              <a:t>	Седам     		Пушка </a:t>
            </a:r>
            <a:endParaRPr lang="sr-Latn-RS" altLang="sr-Latn-RS" sz="18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58999"/>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58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0" y="0"/>
            <a:ext cx="9144000" cy="960438"/>
          </a:xfrm>
          <a:solidFill>
            <a:srgbClr val="3AA082"/>
          </a:solidFill>
        </p:spPr>
        <p:txBody>
          <a:bodyPr lIns="274320"/>
          <a:lstStyle/>
          <a:p>
            <a:pPr>
              <a:lnSpc>
                <a:spcPts val="4200"/>
              </a:lnSpc>
            </a:pPr>
            <a:r>
              <a:rPr lang="sr-Cyrl-RS" altLang="en-US" b="1">
                <a:solidFill>
                  <a:srgbClr val="F8F6E3"/>
                </a:solidFill>
              </a:rPr>
              <a:t>Зашто нам је потребно памћење</a:t>
            </a:r>
            <a:r>
              <a:rPr lang="en-US" altLang="en-US" b="1">
                <a:solidFill>
                  <a:srgbClr val="F8F6E3"/>
                </a:solidFill>
              </a:rPr>
              <a:t>?</a:t>
            </a:r>
            <a:endParaRPr lang="en-US" altLang="en-US" sz="3200" b="1" i="1">
              <a:solidFill>
                <a:srgbClr val="F8F6E3"/>
              </a:solidFill>
            </a:endParaRPr>
          </a:p>
        </p:txBody>
      </p:sp>
      <p:sp>
        <p:nvSpPr>
          <p:cNvPr id="3" name="Content Placeholder 2"/>
          <p:cNvSpPr>
            <a:spLocks noGrp="1"/>
          </p:cNvSpPr>
          <p:nvPr>
            <p:ph idx="1"/>
          </p:nvPr>
        </p:nvSpPr>
        <p:spPr>
          <a:xfrm>
            <a:off x="325438" y="1285875"/>
            <a:ext cx="6989762" cy="5495925"/>
          </a:xfrm>
        </p:spPr>
        <p:txBody>
          <a:bodyPr/>
          <a:lstStyle/>
          <a:p>
            <a:pPr>
              <a:lnSpc>
                <a:spcPts val="2400"/>
              </a:lnSpc>
              <a:spcBef>
                <a:spcPct val="0"/>
              </a:spcBef>
              <a:spcAft>
                <a:spcPts val="600"/>
              </a:spcAft>
              <a:buFont typeface="Wingdings" pitchFamily="2" charset="2"/>
              <a:buChar char="§"/>
            </a:pPr>
            <a:r>
              <a:rPr lang="ru-RU" altLang="en-US" sz="2600"/>
              <a:t>Да би задржали корисне вештине, знања и стручност</a:t>
            </a:r>
          </a:p>
          <a:p>
            <a:pPr>
              <a:lnSpc>
                <a:spcPts val="2400"/>
              </a:lnSpc>
              <a:spcBef>
                <a:spcPct val="0"/>
              </a:spcBef>
              <a:spcAft>
                <a:spcPts val="600"/>
              </a:spcAft>
              <a:buFont typeface="Wingdings" pitchFamily="2" charset="2"/>
              <a:buChar char="§"/>
            </a:pPr>
            <a:r>
              <a:rPr lang="ru-RU" altLang="en-US" sz="2600"/>
              <a:t>Да би препознали познате људе и места</a:t>
            </a:r>
          </a:p>
          <a:p>
            <a:pPr>
              <a:lnSpc>
                <a:spcPts val="2400"/>
              </a:lnSpc>
              <a:spcBef>
                <a:spcPct val="0"/>
              </a:spcBef>
              <a:spcAft>
                <a:spcPts val="600"/>
              </a:spcAft>
              <a:buFont typeface="Wingdings" pitchFamily="2" charset="2"/>
              <a:buChar char="§"/>
            </a:pPr>
            <a:r>
              <a:rPr lang="ru-RU" altLang="en-US" sz="2600"/>
              <a:t>Да би изградили нашу способност да користимо језик</a:t>
            </a:r>
          </a:p>
          <a:p>
            <a:pPr>
              <a:lnSpc>
                <a:spcPts val="2400"/>
              </a:lnSpc>
              <a:spcBef>
                <a:spcPct val="0"/>
              </a:spcBef>
              <a:spcAft>
                <a:spcPts val="600"/>
              </a:spcAft>
              <a:buFont typeface="Wingdings" pitchFamily="2" charset="2"/>
              <a:buChar char="§"/>
            </a:pPr>
            <a:r>
              <a:rPr lang="ru-RU" altLang="en-US" sz="2600"/>
              <a:t>Да би уживали у култури, делили је и одржавали</a:t>
            </a:r>
          </a:p>
          <a:p>
            <a:pPr>
              <a:lnSpc>
                <a:spcPts val="2400"/>
              </a:lnSpc>
              <a:spcBef>
                <a:spcPct val="0"/>
              </a:spcBef>
              <a:spcAft>
                <a:spcPts val="600"/>
              </a:spcAft>
              <a:buFont typeface="Wingdings" pitchFamily="2" charset="2"/>
              <a:buChar char="§"/>
            </a:pPr>
            <a:r>
              <a:rPr lang="ru-RU" altLang="en-US" sz="2600"/>
              <a:t>Да би изгради осећај сопства које траје: шта ја верујем, које су моје вредности, шта сам упамтио, шта разумем?</a:t>
            </a:r>
          </a:p>
          <a:p>
            <a:pPr>
              <a:lnSpc>
                <a:spcPts val="2400"/>
              </a:lnSpc>
              <a:spcBef>
                <a:spcPct val="0"/>
              </a:spcBef>
              <a:spcAft>
                <a:spcPts val="600"/>
              </a:spcAft>
              <a:buFont typeface="Wingdings" pitchFamily="2" charset="2"/>
              <a:buChar char="§"/>
            </a:pPr>
            <a:r>
              <a:rPr lang="ru-RU" altLang="en-US" sz="2600"/>
              <a:t>Прелазак преко условљавања у учење из искуства, укључујући и лекције из нечије прошлости и из искуства других</a:t>
            </a:r>
            <a:endParaRPr lang="en-US" altLang="en-US"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713" y="3886200"/>
            <a:ext cx="8664575" cy="2801938"/>
          </a:xfrm>
        </p:spPr>
        <p:txBody>
          <a:bodyPr/>
          <a:lstStyle/>
          <a:p>
            <a:pPr marL="0" indent="0">
              <a:lnSpc>
                <a:spcPts val="2800"/>
              </a:lnSpc>
              <a:spcAft>
                <a:spcPts val="600"/>
              </a:spcAft>
              <a:buFont typeface="Arial" pitchFamily="34" charset="0"/>
              <a:buNone/>
            </a:pPr>
            <a:r>
              <a:rPr lang="sr-Cyrl-RS" altLang="sr-Latn-RS"/>
              <a:t>Три облика понашања показују функционисање памћења</a:t>
            </a:r>
            <a:r>
              <a:rPr lang="en-US" altLang="sr-Latn-RS"/>
              <a:t>.</a:t>
            </a:r>
            <a:r>
              <a:rPr lang="sr-Cyrl-RS" altLang="sr-Latn-RS"/>
              <a:t> Стога постоје и три теста памћења</a:t>
            </a:r>
            <a:endParaRPr lang="en-US" altLang="sr-Latn-RS"/>
          </a:p>
        </p:txBody>
      </p:sp>
      <p:sp>
        <p:nvSpPr>
          <p:cNvPr id="2" name="Rounded Rectangle 1"/>
          <p:cNvSpPr/>
          <p:nvPr/>
        </p:nvSpPr>
        <p:spPr>
          <a:xfrm>
            <a:off x="762000" y="1295400"/>
            <a:ext cx="6721475" cy="1917700"/>
          </a:xfrm>
          <a:prstGeom prst="roundRect">
            <a:avLst/>
          </a:prstGeom>
          <a:solidFill>
            <a:srgbClr val="A0366C"/>
          </a:solidFill>
        </p:spPr>
        <p:txBody>
          <a:bodyPr>
            <a:spAutoFit/>
          </a:bodyPr>
          <a:lstStyle/>
          <a:p>
            <a:pPr marL="342900" indent="-342900" algn="ctr" fontAlgn="auto">
              <a:lnSpc>
                <a:spcPts val="3200"/>
              </a:lnSpc>
              <a:spcBef>
                <a:spcPct val="20000"/>
              </a:spcBef>
              <a:spcAft>
                <a:spcPts val="0"/>
              </a:spcAft>
              <a:defRPr/>
            </a:pPr>
            <a:r>
              <a:rPr lang="sr-Cyrl-RS" sz="3200" b="1" dirty="0">
                <a:solidFill>
                  <a:schemeClr val="accent6">
                    <a:lumMod val="60000"/>
                    <a:lumOff val="40000"/>
                  </a:schemeClr>
                </a:solidFill>
                <a:latin typeface="+mn-lt"/>
                <a:cs typeface="+mn-cs"/>
              </a:rPr>
              <a:t>Памћење</a:t>
            </a:r>
            <a:r>
              <a:rPr lang="en-US" sz="3200" b="1" dirty="0">
                <a:solidFill>
                  <a:schemeClr val="accent6">
                    <a:lumMod val="60000"/>
                    <a:lumOff val="40000"/>
                  </a:schemeClr>
                </a:solidFill>
                <a:latin typeface="+mn-lt"/>
                <a:cs typeface="+mn-cs"/>
              </a:rPr>
              <a:t>:</a:t>
            </a:r>
            <a:r>
              <a:rPr lang="en-US" sz="3200" b="1" i="1" dirty="0">
                <a:solidFill>
                  <a:srgbClr val="F8F6E3"/>
                </a:solidFill>
                <a:latin typeface="+mn-lt"/>
                <a:cs typeface="+mn-cs"/>
              </a:rPr>
              <a:t>  </a:t>
            </a:r>
            <a:r>
              <a:rPr lang="ru-RU" sz="3200" b="1" i="1" dirty="0">
                <a:solidFill>
                  <a:srgbClr val="F8F6E3"/>
                </a:solidFill>
                <a:latin typeface="+mn-lt"/>
                <a:cs typeface="+mn-cs"/>
              </a:rPr>
              <a:t>трајање учења у току времена, кроз складиштење и преузимање информација и вештина</a:t>
            </a:r>
            <a:r>
              <a:rPr lang="en-US" sz="3200" b="1" i="1" dirty="0">
                <a:solidFill>
                  <a:srgbClr val="F8F6E3"/>
                </a:solidFill>
                <a:latin typeface="+mn-lt"/>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p:txBody>
          <a:bodyPr/>
          <a:lstStyle/>
          <a:p>
            <a:r>
              <a:rPr lang="sr-Cyrl-RS" altLang="sr-Latn-RS"/>
              <a:t>Тестови памћења</a:t>
            </a:r>
            <a:endParaRPr lang="sr-Latn-RS" altLang="sr-Latn-RS"/>
          </a:p>
        </p:txBody>
      </p:sp>
      <p:sp>
        <p:nvSpPr>
          <p:cNvPr id="20483" name="Čuvar mesta za sadržaj 2"/>
          <p:cNvSpPr>
            <a:spLocks noGrp="1"/>
          </p:cNvSpPr>
          <p:nvPr>
            <p:ph idx="1"/>
          </p:nvPr>
        </p:nvSpPr>
        <p:spPr/>
        <p:txBody>
          <a:bodyPr/>
          <a:lstStyle/>
          <a:p>
            <a:pPr marL="514350" indent="-514350">
              <a:buFont typeface="Calibri" pitchFamily="34" charset="0"/>
              <a:buAutoNum type="arabicPeriod"/>
            </a:pPr>
            <a:r>
              <a:rPr lang="sr-Cyrl-RS" altLang="sr-Latn-RS"/>
              <a:t>Тест репродукције (сећања)</a:t>
            </a:r>
          </a:p>
          <a:p>
            <a:pPr marL="914400" lvl="1" indent="-514350"/>
            <a:r>
              <a:rPr lang="sr-Cyrl-RS" altLang="sr-Latn-RS"/>
              <a:t>Реминисценција – каснија репродукција боља од раније</a:t>
            </a:r>
          </a:p>
          <a:p>
            <a:pPr marL="914400" lvl="1" indent="-514350"/>
            <a:r>
              <a:rPr lang="sr-Cyrl-RS" altLang="sr-Latn-RS"/>
              <a:t>Ефекат контекста (спољашњег и унутрашњег)</a:t>
            </a:r>
          </a:p>
          <a:p>
            <a:pPr marL="514350" indent="-514350">
              <a:buFont typeface="Calibri" pitchFamily="34" charset="0"/>
              <a:buAutoNum type="arabicPeriod"/>
            </a:pPr>
            <a:r>
              <a:rPr lang="sr-Cyrl-RS" altLang="sr-Latn-RS"/>
              <a:t>Тест препознавања</a:t>
            </a:r>
          </a:p>
          <a:p>
            <a:pPr marL="514350" indent="-514350">
              <a:buFont typeface="Calibri" pitchFamily="34" charset="0"/>
              <a:buAutoNum type="arabicPeriod"/>
            </a:pPr>
            <a:r>
              <a:rPr lang="sr-Cyrl-RS" altLang="sr-Latn-RS"/>
              <a:t>Тест уштеде при поновном учењу</a:t>
            </a:r>
            <a:endParaRPr lang="sr-Latn-RS" altLang="sr-Latn-R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p:txBody>
          <a:bodyPr/>
          <a:lstStyle/>
          <a:p>
            <a:r>
              <a:rPr lang="sr-Cyrl-RS" altLang="sr-Latn-RS"/>
              <a:t>Три процеса памћења</a:t>
            </a:r>
            <a:endParaRPr lang="sr-Latn-RS" altLang="sr-Latn-RS"/>
          </a:p>
        </p:txBody>
      </p:sp>
      <p:sp>
        <p:nvSpPr>
          <p:cNvPr id="17411" name="Čuvar mesta za sadržaj 2"/>
          <p:cNvSpPr>
            <a:spLocks noGrp="1"/>
          </p:cNvSpPr>
          <p:nvPr>
            <p:ph idx="1"/>
          </p:nvPr>
        </p:nvSpPr>
        <p:spPr/>
        <p:txBody>
          <a:bodyPr>
            <a:normAutofit fontScale="92500"/>
          </a:bodyPr>
          <a:lstStyle/>
          <a:p>
            <a:pPr marL="514350" indent="-514350">
              <a:buFont typeface="+mj-lt"/>
              <a:buAutoNum type="arabicPeriod"/>
              <a:defRPr/>
            </a:pPr>
            <a:r>
              <a:rPr lang="sr-Cyrl-RS" altLang="sr-Latn-RS" b="1" dirty="0"/>
              <a:t>Кодирање</a:t>
            </a:r>
            <a:r>
              <a:rPr lang="sr-Cyrl-RS" altLang="sr-Latn-RS" dirty="0"/>
              <a:t> – трансформација импулса, како би се могле сачувати у памћењу</a:t>
            </a:r>
          </a:p>
          <a:p>
            <a:pPr lvl="1">
              <a:buFont typeface="Arial" charset="0"/>
              <a:buChar char="–"/>
              <a:defRPr/>
            </a:pPr>
            <a:r>
              <a:rPr lang="sr-Cyrl-RS" altLang="sr-Latn-RS" dirty="0"/>
              <a:t>(ТЕСТ 1 – запишите слова која сте запамтили на папир 1) </a:t>
            </a:r>
          </a:p>
          <a:p>
            <a:pPr lvl="1">
              <a:buFont typeface="Arial" charset="0"/>
              <a:buChar char="–"/>
              <a:defRPr/>
            </a:pPr>
            <a:r>
              <a:rPr lang="sr-Cyrl-RS" altLang="sr-Latn-RS" dirty="0"/>
              <a:t>Могли сте користити визуелни, слушни или семантички к</a:t>
            </a:r>
            <a:r>
              <a:rPr lang="sr-Latn-RS" altLang="sr-Latn-RS" dirty="0"/>
              <a:t>ô</a:t>
            </a:r>
            <a:r>
              <a:rPr lang="sr-Cyrl-RS" altLang="sr-Latn-RS" dirty="0"/>
              <a:t>д </a:t>
            </a:r>
            <a:r>
              <a:rPr lang="sr-Cyrl-RS" altLang="sr-Latn-RS" sz="2400" dirty="0"/>
              <a:t>(наредни слајд)</a:t>
            </a:r>
            <a:endParaRPr lang="sr-Cyrl-RS" altLang="sr-Latn-RS" dirty="0"/>
          </a:p>
          <a:p>
            <a:pPr marL="514350" indent="-514350">
              <a:buFont typeface="+mj-lt"/>
              <a:buAutoNum type="arabicPeriod"/>
              <a:defRPr/>
            </a:pPr>
            <a:r>
              <a:rPr lang="sr-Cyrl-RS" altLang="sr-Latn-RS" b="1" dirty="0"/>
              <a:t>Задржавање (похрањивање) </a:t>
            </a:r>
            <a:r>
              <a:rPr lang="sr-Cyrl-RS" altLang="sr-Latn-RS" dirty="0"/>
              <a:t>података</a:t>
            </a:r>
          </a:p>
          <a:p>
            <a:pPr lvl="1">
              <a:buFont typeface="Arial" charset="0"/>
              <a:buChar char="–"/>
              <a:defRPr/>
            </a:pPr>
            <a:r>
              <a:rPr lang="sr-Cyrl-RS" altLang="sr-Latn-RS" dirty="0"/>
              <a:t>Уз помоћ понављања</a:t>
            </a:r>
          </a:p>
          <a:p>
            <a:pPr marL="514350" indent="-514350">
              <a:buFont typeface="+mj-lt"/>
              <a:buAutoNum type="arabicPeriod"/>
              <a:defRPr/>
            </a:pPr>
            <a:r>
              <a:rPr lang="sr-Cyrl-RS" altLang="sr-Latn-RS" b="1" dirty="0"/>
              <a:t>Проналажење</a:t>
            </a:r>
            <a:r>
              <a:rPr lang="sr-Cyrl-RS" altLang="sr-Latn-RS" dirty="0"/>
              <a:t> – поновно враћање у свест</a:t>
            </a:r>
          </a:p>
          <a:p>
            <a:pPr>
              <a:buFont typeface="Arial" charset="0"/>
              <a:buChar char="•"/>
              <a:defRPr/>
            </a:pPr>
            <a:endParaRPr lang="sr-Latn-RS" altLang="sr-Latn-R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gaonik 3"/>
          <p:cNvSpPr/>
          <p:nvPr/>
        </p:nvSpPr>
        <p:spPr>
          <a:xfrm>
            <a:off x="0" y="-76200"/>
            <a:ext cx="9144000" cy="723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
        <p:nvSpPr>
          <p:cNvPr id="22531" name="Naslov 1"/>
          <p:cNvSpPr>
            <a:spLocks noGrp="1"/>
          </p:cNvSpPr>
          <p:nvPr>
            <p:ph type="title"/>
          </p:nvPr>
        </p:nvSpPr>
        <p:spPr/>
        <p:txBody>
          <a:bodyPr/>
          <a:lstStyle/>
          <a:p>
            <a:r>
              <a:rPr lang="sr-Cyrl-RS" altLang="sr-Latn-RS" b="1">
                <a:solidFill>
                  <a:schemeClr val="tx1"/>
                </a:solidFill>
              </a:rPr>
              <a:t>Пример семантичког кода</a:t>
            </a:r>
            <a:endParaRPr lang="sr-Latn-RS" altLang="sr-Latn-RS"/>
          </a:p>
        </p:txBody>
      </p:sp>
      <p:sp>
        <p:nvSpPr>
          <p:cNvPr id="3" name="Čuvar mesta za sadržaj 2"/>
          <p:cNvSpPr>
            <a:spLocks noGrp="1"/>
          </p:cNvSpPr>
          <p:nvPr>
            <p:ph idx="1"/>
          </p:nvPr>
        </p:nvSpPr>
        <p:spPr>
          <a:xfrm>
            <a:off x="381000" y="2362200"/>
            <a:ext cx="8382000" cy="3124200"/>
          </a:xfrm>
        </p:spPr>
        <p:txBody>
          <a:bodyPr/>
          <a:lstStyle/>
          <a:p>
            <a:pPr marL="0" indent="0" algn="ctr">
              <a:buFont typeface="Arial" charset="0"/>
              <a:buNone/>
              <a:defRPr/>
            </a:pPr>
            <a:r>
              <a:rPr lang="sr-Cyrl-RS" sz="7200" b="1" spc="600" dirty="0" err="1">
                <a:solidFill>
                  <a:srgbClr val="FF0000"/>
                </a:solidFill>
              </a:rPr>
              <a:t>К</a:t>
            </a:r>
            <a:r>
              <a:rPr lang="sr-Cyrl-RS" sz="7200" b="1" spc="600" dirty="0" err="1">
                <a:solidFill>
                  <a:schemeClr val="tx1"/>
                </a:solidFill>
              </a:rPr>
              <a:t>о</a:t>
            </a:r>
            <a:r>
              <a:rPr lang="sr-Cyrl-RS" sz="7200" b="1" spc="600" dirty="0" err="1">
                <a:solidFill>
                  <a:srgbClr val="FF0000"/>
                </a:solidFill>
              </a:rPr>
              <a:t>Р</a:t>
            </a:r>
            <a:r>
              <a:rPr lang="sr-Cyrl-RS" sz="7200" b="1" spc="600" dirty="0" err="1">
                <a:solidFill>
                  <a:schemeClr val="tx1"/>
                </a:solidFill>
              </a:rPr>
              <a:t>а</a:t>
            </a:r>
            <a:r>
              <a:rPr lang="sr-Cyrl-RS" sz="7200" b="1" spc="600" dirty="0" err="1">
                <a:solidFill>
                  <a:srgbClr val="FF0000"/>
                </a:solidFill>
              </a:rPr>
              <a:t>Д</a:t>
            </a:r>
            <a:r>
              <a:rPr lang="sr-Cyrl-RS" sz="7200" b="1" spc="600" dirty="0" err="1">
                <a:solidFill>
                  <a:schemeClr val="tx1"/>
                </a:solidFill>
              </a:rPr>
              <a:t>и</a:t>
            </a:r>
            <a:r>
              <a:rPr lang="sr-Cyrl-RS" sz="7200" b="1" spc="600" dirty="0" err="1">
                <a:solidFill>
                  <a:srgbClr val="FF0000"/>
                </a:solidFill>
              </a:rPr>
              <a:t>Н</a:t>
            </a:r>
            <a:r>
              <a:rPr lang="sr-Cyrl-RS" sz="7200" b="1" spc="600" dirty="0" err="1">
                <a:solidFill>
                  <a:schemeClr val="tx1"/>
                </a:solidFill>
              </a:rPr>
              <a:t>е</a:t>
            </a:r>
            <a:r>
              <a:rPr lang="sr-Cyrl-RS" sz="7200" b="1" spc="600" dirty="0" err="1">
                <a:solidFill>
                  <a:srgbClr val="FF0000"/>
                </a:solidFill>
              </a:rPr>
              <a:t>БО</a:t>
            </a:r>
            <a:r>
              <a:rPr lang="sr-Cyrl-RS" sz="7200" b="1" spc="600" dirty="0" err="1">
                <a:solidFill>
                  <a:schemeClr val="tx1"/>
                </a:solidFill>
              </a:rPr>
              <a:t>ји</a:t>
            </a:r>
            <a:endParaRPr lang="sr-Cyrl-RS" sz="7200" b="1" spc="600" dirty="0">
              <a:solidFill>
                <a:schemeClr val="tx1"/>
              </a:solidFill>
            </a:endParaRPr>
          </a:p>
          <a:p>
            <a:pPr marL="0" indent="0" algn="ctr">
              <a:buFont typeface="Arial" charset="0"/>
              <a:buNone/>
              <a:defRPr/>
            </a:pPr>
            <a:r>
              <a:rPr lang="sr-Cyrl-RS" sz="7200" b="1" spc="600" dirty="0" err="1">
                <a:solidFill>
                  <a:srgbClr val="FF0000"/>
                </a:solidFill>
              </a:rPr>
              <a:t>СЕГЛ</a:t>
            </a:r>
            <a:r>
              <a:rPr lang="sr-Cyrl-RS" sz="7200" b="1" spc="600" dirty="0" err="1">
                <a:solidFill>
                  <a:schemeClr val="tx1"/>
                </a:solidFill>
              </a:rPr>
              <a:t>ади</a:t>
            </a:r>
            <a:endParaRPr lang="sr-Latn-RS" sz="2800" b="1" spc="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afterEffect">
                                  <p:stCondLst>
                                    <p:cond delay="0"/>
                                  </p:stCondLst>
                                  <p:childTnLst>
                                    <p:set>
                                      <p:cBhvr>
                                        <p:cTn id="6" dur="1" fill="hold">
                                          <p:stCondLst>
                                            <p:cond delay="14999"/>
                                          </p:stCondLst>
                                        </p:cTn>
                                        <p:tgtEl>
                                          <p:spTgt spid="3">
                                            <p:txEl>
                                              <p:pRg st="0" end="0"/>
                                            </p:txEl>
                                          </p:spTgt>
                                        </p:tgtEl>
                                        <p:attrNameLst>
                                          <p:attrName>style.visibility</p:attrName>
                                        </p:attrNameLst>
                                      </p:cBhvr>
                                      <p:to>
                                        <p:strVal val="hidden"/>
                                      </p:to>
                                    </p:set>
                                  </p:childTnLst>
                                </p:cTn>
                              </p:par>
                            </p:childTnLst>
                          </p:cTn>
                        </p:par>
                        <p:par>
                          <p:cTn id="7" fill="hold" nodeType="afterGroup">
                            <p:stCondLst>
                              <p:cond delay="15000"/>
                            </p:stCondLst>
                            <p:childTnLst>
                              <p:par>
                                <p:cTn id="8" presetID="1" presetClass="exit" presetSubtype="0" fill="hold" grpId="0" nodeType="afterEffect">
                                  <p:stCondLst>
                                    <p:cond delay="0"/>
                                  </p:stCondLst>
                                  <p:childTnLst>
                                    <p:set>
                                      <p:cBhvr>
                                        <p:cTn id="9" dur="1" fill="hold">
                                          <p:stCondLst>
                                            <p:cond delay="14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p:cNvSpPr>
            <a:spLocks noGrp="1"/>
          </p:cNvSpPr>
          <p:nvPr>
            <p:ph type="title"/>
          </p:nvPr>
        </p:nvSpPr>
        <p:spPr>
          <a:xfrm>
            <a:off x="228600" y="5257800"/>
            <a:ext cx="7924800" cy="1066800"/>
          </a:xfrm>
        </p:spPr>
        <p:txBody>
          <a:bodyPr/>
          <a:lstStyle/>
          <a:p>
            <a:pPr algn="r"/>
            <a:r>
              <a:rPr lang="sr-Cyrl-RS" altLang="sr-Latn-RS" sz="5400" b="1"/>
              <a:t>ПАМЋЕЊЕ</a:t>
            </a:r>
            <a:endParaRPr lang="sr-Latn-RS" altLang="sr-Latn-RS" sz="5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881063"/>
          </a:xfrm>
          <a:solidFill>
            <a:srgbClr val="A0366C"/>
          </a:solidFill>
        </p:spPr>
        <p:txBody>
          <a:bodyPr lIns="274320"/>
          <a:lstStyle/>
          <a:p>
            <a:pPr>
              <a:lnSpc>
                <a:spcPts val="4200"/>
              </a:lnSpc>
            </a:pPr>
            <a:r>
              <a:rPr lang="sr-Cyrl-RS" altLang="en-US" b="1">
                <a:solidFill>
                  <a:srgbClr val="F8F6E3"/>
                </a:solidFill>
              </a:rPr>
              <a:t>Модел памћења</a:t>
            </a:r>
            <a:endParaRPr lang="en-US" altLang="en-US" b="1">
              <a:solidFill>
                <a:srgbClr val="F8F6E3"/>
              </a:solidFill>
            </a:endParaRPr>
          </a:p>
        </p:txBody>
      </p:sp>
      <p:sp>
        <p:nvSpPr>
          <p:cNvPr id="3" name="Content Placeholder 2"/>
          <p:cNvSpPr>
            <a:spLocks noGrp="1"/>
          </p:cNvSpPr>
          <p:nvPr>
            <p:ph idx="1"/>
          </p:nvPr>
        </p:nvSpPr>
        <p:spPr>
          <a:xfrm>
            <a:off x="263525" y="1066800"/>
            <a:ext cx="5170488" cy="4495800"/>
          </a:xfrm>
        </p:spPr>
        <p:txBody>
          <a:bodyPr rtlCol="0">
            <a:noAutofit/>
          </a:bodyPr>
          <a:lstStyle/>
          <a:p>
            <a:pPr marL="0" indent="-514350" fontAlgn="auto">
              <a:lnSpc>
                <a:spcPts val="2600"/>
              </a:lnSpc>
              <a:spcBef>
                <a:spcPts val="0"/>
              </a:spcBef>
              <a:spcAft>
                <a:spcPts val="600"/>
              </a:spcAft>
              <a:buFont typeface="Arial" pitchFamily="34" charset="0"/>
              <a:buNone/>
              <a:defRPr/>
            </a:pPr>
            <a:r>
              <a:rPr lang="sr-Cyrl-RS" sz="2600" b="1" dirty="0"/>
              <a:t>Модел </a:t>
            </a:r>
            <a:r>
              <a:rPr lang="sr-Cyrl-RS" sz="2600" b="1" dirty="0" err="1"/>
              <a:t>Еткинсон</a:t>
            </a:r>
            <a:r>
              <a:rPr lang="sr-Cyrl-RS" sz="2600" b="1" dirty="0"/>
              <a:t>-Шифрин </a:t>
            </a:r>
            <a:r>
              <a:rPr lang="en-US" sz="2600" b="1" dirty="0"/>
              <a:t>(1968)</a:t>
            </a:r>
          </a:p>
          <a:p>
            <a:pPr marL="514350" indent="-514350" fontAlgn="auto">
              <a:lnSpc>
                <a:spcPts val="2600"/>
              </a:lnSpc>
              <a:spcBef>
                <a:spcPts val="0"/>
              </a:spcBef>
              <a:spcAft>
                <a:spcPts val="600"/>
              </a:spcAft>
              <a:buFont typeface="+mj-lt"/>
              <a:buAutoNum type="arabicPeriod"/>
              <a:defRPr/>
            </a:pPr>
            <a:r>
              <a:rPr lang="sr-Cyrl-RS" sz="2600" dirty="0" err="1"/>
              <a:t>Стимулуси</a:t>
            </a:r>
            <a:r>
              <a:rPr lang="sr-Cyrl-RS" sz="2600" dirty="0"/>
              <a:t> су забележени од стране чула и информације се кратко чувају у </a:t>
            </a:r>
            <a:r>
              <a:rPr lang="sr-Cyrl-RS" sz="2600" b="1" dirty="0"/>
              <a:t>чулном памћењу.</a:t>
            </a:r>
            <a:endParaRPr lang="en-US" sz="2600" b="1" dirty="0"/>
          </a:p>
          <a:p>
            <a:pPr marL="514350" indent="-514350" fontAlgn="auto">
              <a:lnSpc>
                <a:spcPts val="2600"/>
              </a:lnSpc>
              <a:spcBef>
                <a:spcPts val="0"/>
              </a:spcBef>
              <a:spcAft>
                <a:spcPts val="600"/>
              </a:spcAft>
              <a:buFont typeface="+mj-lt"/>
              <a:buAutoNum type="arabicPeriod"/>
              <a:defRPr/>
            </a:pPr>
            <a:r>
              <a:rPr lang="sr-Cyrl-RS" sz="2600" dirty="0"/>
              <a:t>Неке од ових информације прелазе у </a:t>
            </a:r>
            <a:r>
              <a:rPr lang="sr-Cyrl-RS" sz="2600" b="1" dirty="0"/>
              <a:t>краткорочно памћење </a:t>
            </a:r>
            <a:r>
              <a:rPr lang="sr-Cyrl-RS" sz="2600" dirty="0"/>
              <a:t>и кодирају се путем </a:t>
            </a:r>
            <a:r>
              <a:rPr lang="sr-Cyrl-RS" sz="2600" i="1" dirty="0"/>
              <a:t>вежбања.</a:t>
            </a:r>
            <a:endParaRPr lang="en-US" sz="2600" dirty="0"/>
          </a:p>
          <a:p>
            <a:pPr marL="514350" indent="-514350" fontAlgn="auto">
              <a:lnSpc>
                <a:spcPts val="2600"/>
              </a:lnSpc>
              <a:spcBef>
                <a:spcPts val="0"/>
              </a:spcBef>
              <a:spcAft>
                <a:spcPts val="600"/>
              </a:spcAft>
              <a:buFont typeface="+mj-lt"/>
              <a:buAutoNum type="arabicPeriod"/>
              <a:defRPr/>
            </a:pPr>
            <a:r>
              <a:rPr lang="sr-Cyrl-RS" sz="2600" dirty="0"/>
              <a:t>Информације затим прелазе у </a:t>
            </a:r>
            <a:r>
              <a:rPr lang="sr-Cyrl-RS" sz="2600" b="1" dirty="0"/>
              <a:t>дугорочно памћење </a:t>
            </a:r>
            <a:r>
              <a:rPr lang="sr-Cyrl-RS" sz="2600" dirty="0"/>
              <a:t>одакле се касније могу вратити. </a:t>
            </a:r>
            <a:endParaRPr lang="en-US" sz="2600" dirty="0"/>
          </a:p>
        </p:txBody>
      </p:sp>
      <p:sp>
        <p:nvSpPr>
          <p:cNvPr id="4" name="TextBox 3"/>
          <p:cNvSpPr txBox="1"/>
          <p:nvPr/>
        </p:nvSpPr>
        <p:spPr>
          <a:xfrm>
            <a:off x="5345113" y="993775"/>
            <a:ext cx="3697287" cy="3983038"/>
          </a:xfrm>
          <a:prstGeom prst="roundRect">
            <a:avLst/>
          </a:prstGeom>
          <a:solidFill>
            <a:srgbClr val="A0366C"/>
          </a:solidFill>
        </p:spPr>
        <p:txBody>
          <a:bodyPr>
            <a:spAutoFit/>
          </a:bodyPr>
          <a:lstStyle/>
          <a:p>
            <a:pPr fontAlgn="auto">
              <a:lnSpc>
                <a:spcPts val="2400"/>
              </a:lnSpc>
              <a:spcBef>
                <a:spcPts val="0"/>
              </a:spcBef>
              <a:spcAft>
                <a:spcPts val="600"/>
              </a:spcAft>
              <a:defRPr/>
            </a:pPr>
            <a:r>
              <a:rPr lang="sr-Cyrl-RS" sz="2000" b="1" dirty="0">
                <a:solidFill>
                  <a:srgbClr val="F8F6E3"/>
                </a:solidFill>
                <a:latin typeface="+mn-lt"/>
                <a:cs typeface="+mn-cs"/>
              </a:rPr>
              <a:t>Промене модела</a:t>
            </a:r>
            <a:r>
              <a:rPr lang="en-US" sz="2000" dirty="0">
                <a:solidFill>
                  <a:srgbClr val="F8F6E3"/>
                </a:solidFill>
                <a:latin typeface="+mn-lt"/>
                <a:cs typeface="+mn-cs"/>
              </a:rPr>
              <a:t>:</a:t>
            </a:r>
          </a:p>
          <a:p>
            <a:pPr marL="342900" indent="-342900" fontAlgn="auto">
              <a:lnSpc>
                <a:spcPts val="2400"/>
              </a:lnSpc>
              <a:spcBef>
                <a:spcPts val="0"/>
              </a:spcBef>
              <a:spcAft>
                <a:spcPts val="600"/>
              </a:spcAft>
              <a:buFont typeface="Wingdings" pitchFamily="2" charset="2"/>
              <a:buChar char="§"/>
              <a:defRPr/>
            </a:pPr>
            <a:r>
              <a:rPr lang="sr-Cyrl-RS" sz="2000" dirty="0">
                <a:solidFill>
                  <a:srgbClr val="F8F6E3"/>
                </a:solidFill>
                <a:latin typeface="+mn-lt"/>
                <a:cs typeface="+mn-cs"/>
              </a:rPr>
              <a:t>Више ствари се дешава у краткорочном памћењу (поред вежбања). Она се сада зове </a:t>
            </a:r>
            <a:r>
              <a:rPr lang="sr-Cyrl-RS" sz="2000" b="1" dirty="0">
                <a:solidFill>
                  <a:srgbClr val="FFC000"/>
                </a:solidFill>
                <a:latin typeface="+mn-lt"/>
                <a:cs typeface="+mn-cs"/>
              </a:rPr>
              <a:t>радно памћење</a:t>
            </a:r>
            <a:r>
              <a:rPr lang="en-US" sz="2000" dirty="0">
                <a:solidFill>
                  <a:srgbClr val="F8F6E3"/>
                </a:solidFill>
                <a:latin typeface="+mn-lt"/>
                <a:cs typeface="+mn-cs"/>
              </a:rPr>
              <a:t>.</a:t>
            </a:r>
          </a:p>
          <a:p>
            <a:pPr marL="342900" indent="-342900" fontAlgn="auto">
              <a:lnSpc>
                <a:spcPts val="2400"/>
              </a:lnSpc>
              <a:spcBef>
                <a:spcPts val="0"/>
              </a:spcBef>
              <a:spcAft>
                <a:spcPts val="600"/>
              </a:spcAft>
              <a:buFont typeface="Wingdings" pitchFamily="2" charset="2"/>
              <a:buChar char="§"/>
              <a:defRPr/>
            </a:pPr>
            <a:r>
              <a:rPr lang="sr-Cyrl-RS" sz="2000" dirty="0">
                <a:solidFill>
                  <a:srgbClr val="F8F6E3"/>
                </a:solidFill>
                <a:latin typeface="+mn-lt"/>
                <a:cs typeface="+mn-cs"/>
              </a:rPr>
              <a:t>Неке информације изгледа да иду директно из </a:t>
            </a:r>
            <a:r>
              <a:rPr lang="sr-Cyrl-RS" sz="2000" dirty="0" err="1">
                <a:solidFill>
                  <a:srgbClr val="F8F6E3"/>
                </a:solidFill>
                <a:latin typeface="+mn-lt"/>
                <a:cs typeface="+mn-cs"/>
              </a:rPr>
              <a:t>сензорног</a:t>
            </a:r>
            <a:r>
              <a:rPr lang="sr-Cyrl-RS" sz="2000" dirty="0">
                <a:solidFill>
                  <a:srgbClr val="F8F6E3"/>
                </a:solidFill>
                <a:latin typeface="+mn-lt"/>
                <a:cs typeface="+mn-cs"/>
              </a:rPr>
              <a:t> у дугорочно памћење – </a:t>
            </a:r>
            <a:r>
              <a:rPr lang="sr-Cyrl-RS" sz="2000" b="1" dirty="0">
                <a:solidFill>
                  <a:srgbClr val="FFC000"/>
                </a:solidFill>
                <a:latin typeface="+mn-lt"/>
                <a:cs typeface="+mn-cs"/>
              </a:rPr>
              <a:t>аутоматско процесирање</a:t>
            </a:r>
            <a:r>
              <a:rPr lang="en-US" sz="2000" dirty="0">
                <a:solidFill>
                  <a:srgbClr val="F8F6E3"/>
                </a:solidFill>
                <a:latin typeface="+mn-lt"/>
                <a:cs typeface="+mn-cs"/>
              </a:rPr>
              <a:t>.</a:t>
            </a: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3363"/>
            <a:ext cx="914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Picture of Health and Beauty - Fancy\42-19738848.jpg"/>
          <p:cNvPicPr>
            <a:picLocks noChangeAspect="1" noChangeArrowheads="1"/>
          </p:cNvPicPr>
          <p:nvPr/>
        </p:nvPicPr>
        <p:blipFill>
          <a:blip r:embed="rId3">
            <a:extLst>
              <a:ext uri="{28A0092B-C50C-407E-A947-70E740481C1C}">
                <a14:useLocalDpi xmlns:a14="http://schemas.microsoft.com/office/drawing/2010/main" val="0"/>
              </a:ext>
            </a:extLst>
          </a:blip>
          <a:srcRect l="25345" t="13931" r="31767" b="54317"/>
          <a:stretch>
            <a:fillRect/>
          </a:stretch>
        </p:blipFill>
        <p:spPr bwMode="auto">
          <a:xfrm>
            <a:off x="4343400" y="838200"/>
            <a:ext cx="480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84150" y="3683000"/>
            <a:ext cx="7969250" cy="3017838"/>
          </a:xfrm>
        </p:spPr>
        <p:txBody>
          <a:bodyPr>
            <a:normAutofit fontScale="77500" lnSpcReduction="20000"/>
          </a:bodyPr>
          <a:lstStyle/>
          <a:p>
            <a:pPr>
              <a:lnSpc>
                <a:spcPts val="2600"/>
              </a:lnSpc>
              <a:buFont typeface="Wingdings" pitchFamily="2" charset="2"/>
              <a:buChar char="§"/>
              <a:defRPr/>
            </a:pPr>
            <a:r>
              <a:rPr lang="sr-Cyrl-RS" altLang="en-US" sz="2800" dirty="0"/>
              <a:t>Информације у </a:t>
            </a:r>
            <a:r>
              <a:rPr lang="sr-Cyrl-RS" altLang="en-US" sz="2800" dirty="0" err="1"/>
              <a:t>сензорном</a:t>
            </a:r>
            <a:r>
              <a:rPr lang="sr-Cyrl-RS" altLang="en-US" sz="2800" dirty="0"/>
              <a:t> памћењу трају </a:t>
            </a:r>
            <a:r>
              <a:rPr lang="sr-Cyrl-RS" altLang="en-US" sz="2800" u="sng" dirty="0"/>
              <a:t>врло кратко. </a:t>
            </a:r>
            <a:endParaRPr lang="en-US" altLang="en-US" sz="2800" dirty="0"/>
          </a:p>
          <a:p>
            <a:pPr>
              <a:lnSpc>
                <a:spcPts val="2600"/>
              </a:lnSpc>
              <a:buFont typeface="Wingdings" pitchFamily="2" charset="2"/>
              <a:buChar char="§"/>
              <a:defRPr/>
            </a:pPr>
            <a:r>
              <a:rPr lang="sr-Cyrl-RS" altLang="en-US" sz="2800" dirty="0"/>
              <a:t>Колико кратко?</a:t>
            </a:r>
            <a:r>
              <a:rPr lang="en-US" altLang="en-US" sz="2800" dirty="0"/>
              <a:t> </a:t>
            </a:r>
            <a:r>
              <a:rPr lang="sr-Cyrl-RS" altLang="en-US" sz="2800" dirty="0"/>
              <a:t>Трајање визуелних доживљаја (</a:t>
            </a:r>
            <a:r>
              <a:rPr lang="sr-Cyrl-RS" altLang="en-US" sz="2800" dirty="0" err="1"/>
              <a:t>иконичко</a:t>
            </a:r>
            <a:r>
              <a:rPr lang="sr-Cyrl-RS" altLang="en-US" sz="2800" dirty="0"/>
              <a:t> памћење) траје најдуже 1/4 секунде до једне секунду , док трајање звучних доживљаја (</a:t>
            </a:r>
            <a:r>
              <a:rPr lang="sr-Cyrl-RS" altLang="en-US" sz="2800" dirty="0" err="1"/>
              <a:t>ехоичко</a:t>
            </a:r>
            <a:r>
              <a:rPr lang="sr-Cyrl-RS" altLang="en-US" sz="2800" dirty="0"/>
              <a:t> памћење) </a:t>
            </a:r>
            <a:r>
              <a:rPr lang="en-US" altLang="en-US" sz="2800" dirty="0"/>
              <a:t>3 </a:t>
            </a:r>
            <a:r>
              <a:rPr lang="sr-Cyrl-RS" altLang="en-US" sz="2800" dirty="0"/>
              <a:t>до</a:t>
            </a:r>
            <a:r>
              <a:rPr lang="en-US" altLang="en-US" sz="2800" dirty="0"/>
              <a:t> 4</a:t>
            </a:r>
            <a:r>
              <a:rPr lang="sr-Cyrl-RS" altLang="en-US" sz="2800" dirty="0"/>
              <a:t> секунде. </a:t>
            </a:r>
            <a:endParaRPr lang="en-US" altLang="en-US" sz="2800" dirty="0"/>
          </a:p>
          <a:p>
            <a:pPr>
              <a:lnSpc>
                <a:spcPts val="2600"/>
              </a:lnSpc>
              <a:buFont typeface="Wingdings" pitchFamily="2" charset="2"/>
              <a:buChar char="§"/>
              <a:defRPr/>
            </a:pPr>
            <a:r>
              <a:rPr lang="sr-Cyrl-RS" altLang="en-US" sz="2800" dirty="0"/>
              <a:t>Доказ </a:t>
            </a:r>
            <a:r>
              <a:rPr lang="sr-Cyrl-RS" altLang="en-US" sz="2800" b="1" dirty="0" err="1"/>
              <a:t>ехоичког</a:t>
            </a:r>
            <a:r>
              <a:rPr lang="sr-Cyrl-RS" altLang="en-US" sz="2800" b="1" dirty="0"/>
              <a:t> </a:t>
            </a:r>
            <a:r>
              <a:rPr lang="sr-Cyrl-RS" altLang="en-US" sz="2800" dirty="0"/>
              <a:t>памћења је када вас неко пита „шта сам управо рекао?“. </a:t>
            </a:r>
            <a:r>
              <a:rPr lang="sr-Cyrl-RS" altLang="en-US" sz="2800" i="1" dirty="0"/>
              <a:t>Чак и уколико нисте слушали пажљиво, у стању сет да поновите последњих осам речи из </a:t>
            </a:r>
            <a:r>
              <a:rPr lang="sr-Cyrl-RS" altLang="en-US" sz="2800" i="1" dirty="0" err="1"/>
              <a:t>ехоичке</a:t>
            </a:r>
            <a:r>
              <a:rPr lang="sr-Cyrl-RS" altLang="en-US" sz="2800" i="1" dirty="0"/>
              <a:t> меморије</a:t>
            </a:r>
            <a:r>
              <a:rPr lang="en-US" altLang="en-US" sz="2800" dirty="0"/>
              <a:t>.</a:t>
            </a:r>
          </a:p>
        </p:txBody>
      </p:sp>
      <p:sp>
        <p:nvSpPr>
          <p:cNvPr id="4" name="Rectangle 3"/>
          <p:cNvSpPr>
            <a:spLocks noChangeArrowheads="1"/>
          </p:cNvSpPr>
          <p:nvPr/>
        </p:nvSpPr>
        <p:spPr bwMode="auto">
          <a:xfrm>
            <a:off x="298450" y="1143000"/>
            <a:ext cx="3957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lnSpc>
                <a:spcPts val="2600"/>
              </a:lnSpc>
              <a:buFontTx/>
              <a:buNone/>
            </a:pPr>
            <a:r>
              <a:rPr lang="sr-Cyrl-RS" altLang="en-US" sz="2800" b="1"/>
              <a:t>Сензорно памћење</a:t>
            </a:r>
            <a:r>
              <a:rPr lang="en-US" altLang="en-US" sz="2800"/>
              <a:t>:  </a:t>
            </a:r>
            <a:r>
              <a:rPr lang="sr-Cyrl-RS" altLang="en-US" sz="2800" i="1"/>
              <a:t>директан, врло кратак „запис“ сензорних информација пре него што се процесирају у кратко – или дугорочном памћењу. </a:t>
            </a:r>
            <a:endParaRPr lang="en-US" altLang="en-US" sz="2800"/>
          </a:p>
        </p:txBody>
      </p:sp>
      <p:sp>
        <p:nvSpPr>
          <p:cNvPr id="24581" name="Title 1"/>
          <p:cNvSpPr txBox="1">
            <a:spLocks/>
          </p:cNvSpPr>
          <p:nvPr/>
        </p:nvSpPr>
        <p:spPr bwMode="auto">
          <a:xfrm>
            <a:off x="0" y="0"/>
            <a:ext cx="9144000" cy="881063"/>
          </a:xfrm>
          <a:prstGeom prst="rect">
            <a:avLst/>
          </a:prstGeom>
          <a:solidFill>
            <a:srgbClr val="A036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nSpc>
                <a:spcPts val="4200"/>
              </a:lnSpc>
              <a:spcBef>
                <a:spcPct val="0"/>
              </a:spcBef>
              <a:buFontTx/>
              <a:buNone/>
            </a:pPr>
            <a:r>
              <a:rPr lang="sr-Cyrl-RS" altLang="en-US" b="1">
                <a:solidFill>
                  <a:srgbClr val="F8F6E3"/>
                </a:solidFill>
              </a:rPr>
              <a:t>Сензорно (чулно) памћење</a:t>
            </a:r>
            <a:endParaRPr lang="en-US" altLang="en-US" b="1">
              <a:solidFill>
                <a:srgbClr val="F8F6E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838200"/>
            <a:ext cx="8229600" cy="1066800"/>
          </a:xfrm>
        </p:spPr>
        <p:txBody>
          <a:bodyPr>
            <a:normAutofit fontScale="90000"/>
          </a:bodyPr>
          <a:lstStyle/>
          <a:p>
            <a:pPr>
              <a:lnSpc>
                <a:spcPts val="4200"/>
              </a:lnSpc>
            </a:pPr>
            <a:r>
              <a:rPr lang="sr-Cyrl-RS" altLang="en-US" sz="3200"/>
              <a:t>Доказ о визуелној сензорној (иконичкој) меморији: </a:t>
            </a:r>
            <a:r>
              <a:rPr lang="sr-Cyrl-RS" altLang="en-US" sz="2800"/>
              <a:t>Сперлингов експерименет</a:t>
            </a:r>
            <a:endParaRPr lang="en-US" altLang="en-US" sz="3600"/>
          </a:p>
        </p:txBody>
      </p:sp>
      <p:sp>
        <p:nvSpPr>
          <p:cNvPr id="3" name="Content Placeholder 2"/>
          <p:cNvSpPr>
            <a:spLocks noGrp="1"/>
          </p:cNvSpPr>
          <p:nvPr>
            <p:ph idx="1"/>
          </p:nvPr>
        </p:nvSpPr>
        <p:spPr>
          <a:xfrm>
            <a:off x="293688" y="2286000"/>
            <a:ext cx="7707312" cy="4572000"/>
          </a:xfrm>
        </p:spPr>
        <p:txBody>
          <a:bodyPr/>
          <a:lstStyle/>
          <a:p>
            <a:pPr>
              <a:lnSpc>
                <a:spcPts val="2400"/>
              </a:lnSpc>
              <a:spcBef>
                <a:spcPct val="0"/>
              </a:spcBef>
              <a:spcAft>
                <a:spcPts val="600"/>
              </a:spcAft>
              <a:buFont typeface="Wingdings" pitchFamily="2" charset="2"/>
              <a:buChar char="§"/>
            </a:pPr>
            <a:r>
              <a:rPr lang="sr-Cyrl-RS" altLang="en-US" sz="2600"/>
              <a:t>Сперлинг је излагао испитаницима слова у трајању од 1/20 секунде , након чега је следио звучни тон који им је говорио који ред слова треба да „извуку“ из иконичке меморије и  понове.</a:t>
            </a:r>
            <a:r>
              <a:rPr lang="en-US" altLang="en-US" sz="2600"/>
              <a:t> </a:t>
            </a:r>
            <a:endParaRPr lang="sr-Cyrl-RS" altLang="en-US" sz="2600"/>
          </a:p>
          <a:p>
            <a:pPr>
              <a:lnSpc>
                <a:spcPts val="2400"/>
              </a:lnSpc>
              <a:spcBef>
                <a:spcPct val="0"/>
              </a:spcBef>
              <a:spcAft>
                <a:spcPts val="600"/>
              </a:spcAft>
              <a:buFont typeface="Wingdings" pitchFamily="2" charset="2"/>
              <a:buChar char="§"/>
            </a:pPr>
            <a:r>
              <a:rPr lang="sr-Cyrl-RS" altLang="en-US" sz="2600"/>
              <a:t>Без тона испитаници су могли да понове око 50% слова, док су са тоном готово 100%.</a:t>
            </a:r>
            <a:endParaRPr lang="en-US" altLang="en-US"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p:txBody>
          <a:bodyPr/>
          <a:lstStyle/>
          <a:p>
            <a:r>
              <a:rPr lang="sr-Cyrl-RS" altLang="sr-Latn-RS"/>
              <a:t>ПАЖЊА !!!</a:t>
            </a:r>
            <a:endParaRPr lang="sr-Latn-RS" altLang="sr-Latn-RS"/>
          </a:p>
        </p:txBody>
      </p:sp>
      <p:sp>
        <p:nvSpPr>
          <p:cNvPr id="4" name="TextBox 4"/>
          <p:cNvSpPr txBox="1">
            <a:spLocks noChangeArrowheads="1"/>
          </p:cNvSpPr>
          <p:nvPr/>
        </p:nvSpPr>
        <p:spPr bwMode="auto">
          <a:xfrm>
            <a:off x="2133600" y="2797175"/>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pPr>
            <a:r>
              <a:rPr lang="sr-Cyrl-RS" altLang="en-US" sz="4800" dirty="0">
                <a:latin typeface="Aharoni"/>
                <a:ea typeface="Aharoni"/>
                <a:cs typeface="Aharoni"/>
              </a:rPr>
              <a:t>Ф</a:t>
            </a:r>
            <a:r>
              <a:rPr lang="en-US" altLang="en-US" sz="4800" dirty="0">
                <a:latin typeface="Aharoni"/>
                <a:ea typeface="Aharoni"/>
                <a:cs typeface="Aharoni"/>
              </a:rPr>
              <a:t>  </a:t>
            </a:r>
            <a:r>
              <a:rPr lang="sr-Cyrl-RS" altLang="en-US" sz="4800" dirty="0">
                <a:latin typeface="Aharoni"/>
                <a:ea typeface="Aharoni"/>
                <a:cs typeface="Aharoni"/>
              </a:rPr>
              <a:t> Ц</a:t>
            </a:r>
            <a:r>
              <a:rPr lang="en-US" altLang="en-US" sz="4800" dirty="0">
                <a:latin typeface="Aharoni"/>
                <a:ea typeface="Aharoni"/>
                <a:cs typeface="Aharoni"/>
              </a:rPr>
              <a:t> </a:t>
            </a:r>
            <a:r>
              <a:rPr lang="sr-Cyrl-RS" altLang="en-US" sz="4800" dirty="0">
                <a:latin typeface="Aharoni"/>
                <a:ea typeface="Aharoni"/>
                <a:cs typeface="Aharoni"/>
              </a:rPr>
              <a:t>  Х  Д</a:t>
            </a:r>
            <a:endParaRPr lang="en-US" altLang="en-US" sz="4800" dirty="0">
              <a:latin typeface="Aharoni"/>
              <a:ea typeface="Aharoni"/>
              <a:cs typeface="Aharoni"/>
            </a:endParaRPr>
          </a:p>
          <a:p>
            <a:pPr eaLnBrk="1" hangingPunct="1">
              <a:spcBef>
                <a:spcPct val="0"/>
              </a:spcBef>
              <a:buFontTx/>
              <a:buNone/>
            </a:pPr>
            <a:r>
              <a:rPr lang="sr-Cyrl-RS" altLang="en-US" sz="4800" dirty="0">
                <a:solidFill>
                  <a:srgbClr val="C00000"/>
                </a:solidFill>
                <a:latin typeface="Aharoni"/>
                <a:ea typeface="Aharoni"/>
                <a:cs typeface="Aharoni"/>
              </a:rPr>
              <a:t>Ј</a:t>
            </a:r>
            <a:r>
              <a:rPr lang="en-US" altLang="en-US" sz="4800" dirty="0">
                <a:solidFill>
                  <a:srgbClr val="C00000"/>
                </a:solidFill>
                <a:latin typeface="Aharoni"/>
                <a:ea typeface="Aharoni"/>
                <a:cs typeface="Aharoni"/>
              </a:rPr>
              <a:t> </a:t>
            </a:r>
            <a:r>
              <a:rPr lang="sr-Cyrl-RS" altLang="en-US" sz="4800" dirty="0">
                <a:solidFill>
                  <a:srgbClr val="C00000"/>
                </a:solidFill>
                <a:latin typeface="Aharoni"/>
                <a:ea typeface="Aharoni"/>
                <a:cs typeface="Aharoni"/>
              </a:rPr>
              <a:t>   Р</a:t>
            </a:r>
            <a:r>
              <a:rPr lang="en-US" altLang="en-US" sz="4800" dirty="0">
                <a:solidFill>
                  <a:srgbClr val="C00000"/>
                </a:solidFill>
                <a:latin typeface="Aharoni"/>
                <a:ea typeface="Aharoni"/>
                <a:cs typeface="Aharoni"/>
              </a:rPr>
              <a:t>  </a:t>
            </a:r>
            <a:r>
              <a:rPr lang="sr-Cyrl-RS" altLang="en-US" sz="4800" dirty="0">
                <a:solidFill>
                  <a:srgbClr val="C00000"/>
                </a:solidFill>
                <a:latin typeface="Aharoni"/>
                <a:ea typeface="Aharoni"/>
                <a:cs typeface="Aharoni"/>
              </a:rPr>
              <a:t> П  О</a:t>
            </a:r>
            <a:endParaRPr lang="en-US" altLang="en-US" sz="4800" dirty="0">
              <a:solidFill>
                <a:srgbClr val="C00000"/>
              </a:solidFill>
              <a:latin typeface="Aharoni"/>
              <a:ea typeface="Aharoni"/>
              <a:cs typeface="Aharoni"/>
            </a:endParaRPr>
          </a:p>
          <a:p>
            <a:pPr eaLnBrk="1" hangingPunct="1">
              <a:spcBef>
                <a:spcPct val="0"/>
              </a:spcBef>
              <a:buFontTx/>
              <a:buNone/>
            </a:pPr>
            <a:r>
              <a:rPr lang="sr-Cyrl-RS" altLang="en-US" sz="4800" dirty="0">
                <a:solidFill>
                  <a:srgbClr val="0D0D0D"/>
                </a:solidFill>
                <a:latin typeface="Aharoni"/>
                <a:ea typeface="Aharoni"/>
                <a:cs typeface="Aharoni"/>
              </a:rPr>
              <a:t>Д</a:t>
            </a:r>
            <a:r>
              <a:rPr lang="en-US" altLang="en-US" sz="4800" dirty="0">
                <a:solidFill>
                  <a:srgbClr val="0D0D0D"/>
                </a:solidFill>
                <a:latin typeface="Aharoni"/>
                <a:ea typeface="Aharoni"/>
                <a:cs typeface="Aharoni"/>
              </a:rPr>
              <a:t> </a:t>
            </a:r>
            <a:r>
              <a:rPr lang="sr-Cyrl-RS" altLang="en-US" sz="4800" dirty="0">
                <a:solidFill>
                  <a:srgbClr val="0D0D0D"/>
                </a:solidFill>
                <a:latin typeface="Aharoni"/>
                <a:ea typeface="Aharoni"/>
                <a:cs typeface="Aharoni"/>
              </a:rPr>
              <a:t>  Н</a:t>
            </a:r>
            <a:r>
              <a:rPr lang="en-US" altLang="en-US" sz="4800" dirty="0">
                <a:solidFill>
                  <a:srgbClr val="0D0D0D"/>
                </a:solidFill>
                <a:latin typeface="Aharoni"/>
                <a:ea typeface="Aharoni"/>
                <a:cs typeface="Aharoni"/>
              </a:rPr>
              <a:t>  </a:t>
            </a:r>
            <a:r>
              <a:rPr lang="sr-Cyrl-RS" altLang="en-US" sz="4800" dirty="0">
                <a:solidFill>
                  <a:srgbClr val="0D0D0D"/>
                </a:solidFill>
                <a:latin typeface="Aharoni"/>
                <a:ea typeface="Aharoni"/>
                <a:cs typeface="Aharoni"/>
              </a:rPr>
              <a:t> Б   А</a:t>
            </a:r>
            <a:endParaRPr lang="en-US" altLang="en-US" sz="4800" dirty="0">
              <a:solidFill>
                <a:srgbClr val="0D0D0D"/>
              </a:solidFill>
              <a:latin typeface="Aharoni"/>
              <a:ea typeface="Aharoni"/>
              <a:cs typeface="Aharoni"/>
            </a:endParaRPr>
          </a:p>
        </p:txBody>
      </p:sp>
      <p:sp>
        <p:nvSpPr>
          <p:cNvPr id="5" name="TextBox 4"/>
          <p:cNvSpPr txBox="1">
            <a:spLocks noChangeArrowheads="1"/>
          </p:cNvSpPr>
          <p:nvPr/>
        </p:nvSpPr>
        <p:spPr bwMode="auto">
          <a:xfrm>
            <a:off x="2047875" y="5189538"/>
            <a:ext cx="419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pPr>
            <a:r>
              <a:rPr lang="sr-Cyrl-RS" altLang="en-US" sz="3600">
                <a:solidFill>
                  <a:srgbClr val="FF0000"/>
                </a:solidFill>
                <a:latin typeface="Aharoni"/>
                <a:ea typeface="Aharoni"/>
                <a:cs typeface="Aharoni"/>
              </a:rPr>
              <a:t>Црвени ред</a:t>
            </a:r>
            <a:endParaRPr lang="en-US" altLang="en-US" sz="3600">
              <a:solidFill>
                <a:srgbClr val="FF0000"/>
              </a:solidFill>
              <a:latin typeface="Aharoni"/>
              <a:ea typeface="Aharoni"/>
              <a:cs typeface="Aharoni"/>
            </a:endParaRPr>
          </a:p>
        </p:txBody>
      </p:sp>
      <p:sp>
        <p:nvSpPr>
          <p:cNvPr id="6" name="Pravougaonik 5"/>
          <p:cNvSpPr>
            <a:spLocks noChangeArrowheads="1"/>
          </p:cNvSpPr>
          <p:nvPr/>
        </p:nvSpPr>
        <p:spPr bwMode="auto">
          <a:xfrm>
            <a:off x="2076450" y="3497263"/>
            <a:ext cx="3196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sr-Cyrl-RS" altLang="en-US" sz="4800" dirty="0">
                <a:solidFill>
                  <a:srgbClr val="C00000"/>
                </a:solidFill>
                <a:latin typeface="Aharoni"/>
                <a:ea typeface="Aharoni"/>
                <a:cs typeface="Aharoni"/>
              </a:rPr>
              <a:t>Ј</a:t>
            </a:r>
            <a:r>
              <a:rPr lang="en-US" altLang="en-US" sz="4800" dirty="0">
                <a:solidFill>
                  <a:srgbClr val="C00000"/>
                </a:solidFill>
                <a:latin typeface="Aharoni"/>
                <a:ea typeface="Aharoni"/>
                <a:cs typeface="Aharoni"/>
              </a:rPr>
              <a:t> </a:t>
            </a:r>
            <a:r>
              <a:rPr lang="sr-Cyrl-RS" altLang="en-US" sz="4800" dirty="0">
                <a:solidFill>
                  <a:srgbClr val="C00000"/>
                </a:solidFill>
                <a:latin typeface="Aharoni"/>
                <a:ea typeface="Aharoni"/>
                <a:cs typeface="Aharoni"/>
              </a:rPr>
              <a:t>   Р</a:t>
            </a:r>
            <a:r>
              <a:rPr lang="en-US" altLang="en-US" sz="4800" dirty="0">
                <a:solidFill>
                  <a:srgbClr val="C00000"/>
                </a:solidFill>
                <a:latin typeface="Aharoni"/>
                <a:ea typeface="Aharoni"/>
                <a:cs typeface="Aharoni"/>
              </a:rPr>
              <a:t>  </a:t>
            </a:r>
            <a:r>
              <a:rPr lang="sr-Cyrl-RS" altLang="en-US" sz="4800" dirty="0">
                <a:solidFill>
                  <a:srgbClr val="C00000"/>
                </a:solidFill>
                <a:latin typeface="Aharoni"/>
                <a:ea typeface="Aharoni"/>
                <a:cs typeface="Aharoni"/>
              </a:rPr>
              <a:t>П  О</a:t>
            </a:r>
            <a:endParaRPr lang="en-US" altLang="en-US" sz="4800" dirty="0">
              <a:solidFill>
                <a:srgbClr val="C00000"/>
              </a:solidFill>
              <a:latin typeface="Aharoni"/>
              <a:ea typeface="Aharoni"/>
              <a:cs typeface="Aharon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2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200"/>
                            </p:stCondLst>
                            <p:childTnLst>
                              <p:par>
                                <p:cTn id="8" presetID="1" presetClass="exit" presetSubtype="0" fill="hold" grpId="1" nodeType="afterEffect">
                                  <p:stCondLst>
                                    <p:cond delay="2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2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p:txBody>
          <a:bodyPr/>
          <a:lstStyle/>
          <a:p>
            <a:r>
              <a:rPr lang="sr-Cyrl-BA" altLang="sr-Latn-RS"/>
              <a:t>Истина или заблуда</a:t>
            </a:r>
            <a:endParaRPr lang="sr-Latn-RS" altLang="sr-Latn-RS"/>
          </a:p>
        </p:txBody>
      </p:sp>
      <p:sp>
        <p:nvSpPr>
          <p:cNvPr id="27651" name="Čuvar mesta za sadržaj 2"/>
          <p:cNvSpPr>
            <a:spLocks noGrp="1"/>
          </p:cNvSpPr>
          <p:nvPr>
            <p:ph idx="1"/>
          </p:nvPr>
        </p:nvSpPr>
        <p:spPr>
          <a:xfrm>
            <a:off x="457200" y="1811338"/>
            <a:ext cx="8229600" cy="4786312"/>
          </a:xfrm>
        </p:spPr>
        <p:txBody>
          <a:bodyPr/>
          <a:lstStyle/>
          <a:p>
            <a:r>
              <a:rPr lang="ru-RU" altLang="sr-Latn-RS" i="1"/>
              <a:t>Неки људи имају фотографско памћење</a:t>
            </a:r>
          </a:p>
          <a:p>
            <a:endParaRPr lang="ru-RU" altLang="sr-Latn-RS" i="1"/>
          </a:p>
          <a:p>
            <a:endParaRPr lang="ru-RU" altLang="sr-Latn-RS" i="1"/>
          </a:p>
          <a:p>
            <a:endParaRPr lang="ru-RU" altLang="sr-Latn-RS" i="1"/>
          </a:p>
          <a:p>
            <a:endParaRPr lang="ru-RU" altLang="sr-Latn-RS" i="1"/>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2427288"/>
            <a:ext cx="18113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gaonik 4"/>
          <p:cNvSpPr>
            <a:spLocks noChangeArrowheads="1"/>
          </p:cNvSpPr>
          <p:nvPr/>
        </p:nvSpPr>
        <p:spPr bwMode="auto">
          <a:xfrm>
            <a:off x="381000" y="4491038"/>
            <a:ext cx="7848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sr-Latn-RS" sz="3200">
                <a:solidFill>
                  <a:schemeClr val="bg1"/>
                </a:solidFill>
              </a:rPr>
              <a:t>Мали број међу нама има </a:t>
            </a:r>
            <a:r>
              <a:rPr lang="ru-RU" altLang="sr-Latn-RS" sz="3200" i="1">
                <a:solidFill>
                  <a:schemeClr val="bg1"/>
                </a:solidFill>
              </a:rPr>
              <a:t>еидетске слике (фотографско памћење). </a:t>
            </a:r>
          </a:p>
          <a:p>
            <a:pPr eaLnBrk="1" hangingPunct="1"/>
            <a:r>
              <a:rPr lang="ru-RU" altLang="sr-Latn-RS" sz="3200">
                <a:solidFill>
                  <a:schemeClr val="bg1"/>
                </a:solidFill>
              </a:rPr>
              <a:t>Али иконичка меморија је такође вид фотографског памћења.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ugaonik 9"/>
          <p:cNvSpPr/>
          <p:nvPr/>
        </p:nvSpPr>
        <p:spPr>
          <a:xfrm>
            <a:off x="131763" y="6019800"/>
            <a:ext cx="5049837" cy="762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sr-Latn-RS"/>
          </a:p>
        </p:txBody>
      </p:sp>
      <p:sp>
        <p:nvSpPr>
          <p:cNvPr id="2" name="Title 1"/>
          <p:cNvSpPr>
            <a:spLocks noGrp="1"/>
          </p:cNvSpPr>
          <p:nvPr>
            <p:ph type="title"/>
          </p:nvPr>
        </p:nvSpPr>
        <p:spPr>
          <a:xfrm>
            <a:off x="0" y="655638"/>
            <a:ext cx="5788025" cy="1096962"/>
          </a:xfrm>
        </p:spPr>
        <p:txBody>
          <a:bodyPr rtlCol="0">
            <a:normAutofit fontScale="90000"/>
          </a:bodyPr>
          <a:lstStyle/>
          <a:p>
            <a:pPr fontAlgn="auto">
              <a:lnSpc>
                <a:spcPts val="4000"/>
              </a:lnSpc>
              <a:spcAft>
                <a:spcPts val="0"/>
              </a:spcAft>
              <a:defRPr/>
            </a:pPr>
            <a:r>
              <a:rPr lang="sr-Cyrl-RS" b="1" dirty="0"/>
              <a:t>Капацитет краткорочне и радне меморије</a:t>
            </a:r>
            <a:endParaRPr lang="en-US" b="1" dirty="0"/>
          </a:p>
        </p:txBody>
      </p:sp>
      <p:sp>
        <p:nvSpPr>
          <p:cNvPr id="3" name="Content Placeholder 2"/>
          <p:cNvSpPr>
            <a:spLocks noGrp="1"/>
          </p:cNvSpPr>
          <p:nvPr>
            <p:ph idx="1"/>
          </p:nvPr>
        </p:nvSpPr>
        <p:spPr>
          <a:xfrm>
            <a:off x="198438" y="1643063"/>
            <a:ext cx="5046662" cy="4198937"/>
          </a:xfrm>
        </p:spPr>
        <p:txBody>
          <a:bodyPr rtlCol="0">
            <a:normAutofit fontScale="92500"/>
          </a:bodyPr>
          <a:lstStyle/>
          <a:p>
            <a:pPr fontAlgn="auto">
              <a:lnSpc>
                <a:spcPts val="2400"/>
              </a:lnSpc>
              <a:spcAft>
                <a:spcPts val="0"/>
              </a:spcAft>
              <a:buFont typeface="Wingdings" pitchFamily="2" charset="2"/>
              <a:buChar char="§"/>
              <a:defRPr/>
            </a:pPr>
            <a:r>
              <a:rPr lang="sr-Cyrl-RS" sz="2400" dirty="0"/>
              <a:t>Уколико су неке информације изабране да пређу из чулне у краткорочну, колика количина информација се може тамо задржати?</a:t>
            </a:r>
            <a:endParaRPr lang="en-US" sz="2400" dirty="0"/>
          </a:p>
          <a:p>
            <a:pPr fontAlgn="auto">
              <a:lnSpc>
                <a:spcPts val="2400"/>
              </a:lnSpc>
              <a:spcAft>
                <a:spcPts val="0"/>
              </a:spcAft>
              <a:buFont typeface="Wingdings" pitchFamily="2" charset="2"/>
              <a:buChar char="§"/>
              <a:defRPr/>
            </a:pPr>
            <a:r>
              <a:rPr lang="sr-Cyrl-RS" sz="2400" dirty="0"/>
              <a:t>Џорџ Милер је предложио да можемо задржати </a:t>
            </a:r>
            <a:r>
              <a:rPr lang="en-US" sz="2400" dirty="0"/>
              <a:t>7 +/-2 </a:t>
            </a:r>
            <a:r>
              <a:rPr lang="sr-Cyrl-RS" sz="2400" dirty="0"/>
              <a:t>бита информација </a:t>
            </a:r>
            <a:r>
              <a:rPr lang="en-US" sz="2400" dirty="0"/>
              <a:t>(</a:t>
            </a:r>
            <a:r>
              <a:rPr lang="sr-Cyrl-RS" sz="2400" dirty="0"/>
              <a:t>на пример низ од 5 до 9 слова).</a:t>
            </a:r>
            <a:endParaRPr lang="en-US" sz="2400" dirty="0"/>
          </a:p>
          <a:p>
            <a:pPr fontAlgn="auto">
              <a:lnSpc>
                <a:spcPts val="2400"/>
              </a:lnSpc>
              <a:spcAft>
                <a:spcPts val="0"/>
              </a:spcAft>
              <a:buFont typeface="Wingdings" pitchFamily="2" charset="2"/>
              <a:buChar char="§"/>
              <a:defRPr/>
            </a:pPr>
            <a:r>
              <a:rPr lang="sr-Cyrl-RS" sz="2400" dirty="0"/>
              <a:t>Најновија истраживања показују да просечна особа, без дистракције, може задржати око</a:t>
            </a:r>
            <a:r>
              <a:rPr lang="en-US" sz="2400" dirty="0"/>
              <a:t>:</a:t>
            </a:r>
          </a:p>
          <a:p>
            <a:pPr marL="0" indent="0" fontAlgn="auto">
              <a:lnSpc>
                <a:spcPts val="2400"/>
              </a:lnSpc>
              <a:spcAft>
                <a:spcPts val="0"/>
              </a:spcAft>
              <a:buFont typeface="Arial" pitchFamily="34" charset="0"/>
              <a:buNone/>
              <a:defRPr/>
            </a:pPr>
            <a:r>
              <a:rPr lang="en-US" sz="2400" dirty="0"/>
              <a:t>      </a:t>
            </a:r>
            <a:r>
              <a:rPr lang="en-US" sz="2400" b="1" dirty="0"/>
              <a:t>7 </a:t>
            </a:r>
            <a:r>
              <a:rPr lang="sr-Cyrl-RS" sz="2400" b="1" dirty="0"/>
              <a:t>цифара</a:t>
            </a:r>
            <a:r>
              <a:rPr lang="en-US" sz="2400" b="1" dirty="0"/>
              <a:t>, 6 </a:t>
            </a:r>
            <a:r>
              <a:rPr lang="sr-Cyrl-RS" sz="2400" b="1" dirty="0"/>
              <a:t>слова или 5 речи</a:t>
            </a:r>
            <a:r>
              <a:rPr lang="en-US" sz="2400" b="1" dirty="0"/>
              <a:t>.</a:t>
            </a:r>
          </a:p>
        </p:txBody>
      </p:sp>
      <p:sp>
        <p:nvSpPr>
          <p:cNvPr id="5" name="TextBox 4"/>
          <p:cNvSpPr>
            <a:spLocks noChangeArrowheads="1"/>
          </p:cNvSpPr>
          <p:nvPr/>
        </p:nvSpPr>
        <p:spPr bwMode="auto">
          <a:xfrm>
            <a:off x="4829175" y="4159250"/>
            <a:ext cx="4314825" cy="2698750"/>
          </a:xfrm>
          <a:prstGeom prst="leftArrow">
            <a:avLst>
              <a:gd name="adj1" fmla="val 50000"/>
              <a:gd name="adj2" fmla="val 49985"/>
            </a:avLst>
          </a:prstGeom>
          <a:solidFill>
            <a:srgbClr val="A036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lnSpc>
                <a:spcPts val="2200"/>
              </a:lnSpc>
              <a:buFont typeface="Arial" pitchFamily="34" charset="0"/>
              <a:buNone/>
            </a:pPr>
            <a:r>
              <a:rPr lang="sr-Cyrl-RS" altLang="en-US" sz="2400">
                <a:solidFill>
                  <a:srgbClr val="F8F6E3"/>
                </a:solidFill>
              </a:rPr>
              <a:t>Тест</a:t>
            </a:r>
            <a:r>
              <a:rPr lang="en-US" altLang="en-US" sz="2400">
                <a:solidFill>
                  <a:srgbClr val="F8F6E3"/>
                </a:solidFill>
              </a:rPr>
              <a:t>: </a:t>
            </a:r>
            <a:r>
              <a:rPr lang="sr-Cyrl-RS" altLang="en-US" sz="2400">
                <a:solidFill>
                  <a:srgbClr val="F8F6E3"/>
                </a:solidFill>
              </a:rPr>
              <a:t>проверите колико од слова и цифара које ће се појавити можете да се сетите, након што они нестану.</a:t>
            </a:r>
            <a:endParaRPr lang="en-US" altLang="en-US" sz="2400">
              <a:solidFill>
                <a:srgbClr val="F8F6E3"/>
              </a:solidFill>
            </a:endParaRPr>
          </a:p>
        </p:txBody>
      </p:sp>
      <p:sp>
        <p:nvSpPr>
          <p:cNvPr id="6" name="Content Placeholder 2"/>
          <p:cNvSpPr txBox="1">
            <a:spLocks/>
          </p:cNvSpPr>
          <p:nvPr/>
        </p:nvSpPr>
        <p:spPr bwMode="auto">
          <a:xfrm>
            <a:off x="249238" y="5549900"/>
            <a:ext cx="4800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buFont typeface="Arial" pitchFamily="34" charset="0"/>
              <a:buNone/>
            </a:pPr>
            <a:r>
              <a:rPr lang="sr-Cyrl-RS" altLang="en-US" sz="2400" u="sng"/>
              <a:t>Тест</a:t>
            </a:r>
            <a:r>
              <a:rPr lang="en-US" altLang="en-US" sz="2400" u="sng"/>
              <a:t>:</a:t>
            </a:r>
            <a:r>
              <a:rPr lang="en-US" altLang="en-US" sz="2400"/>
              <a:t> </a:t>
            </a:r>
          </a:p>
          <a:p>
            <a:pPr lvl="1" eaLnBrk="1" hangingPunct="1"/>
            <a:r>
              <a:rPr lang="sr-Cyrl-RS" altLang="en-US">
                <a:solidFill>
                  <a:schemeClr val="tx1"/>
                </a:solidFill>
              </a:rPr>
              <a:t>В</a:t>
            </a:r>
            <a:r>
              <a:rPr lang="en-US" altLang="en-US">
                <a:solidFill>
                  <a:schemeClr val="tx1"/>
                </a:solidFill>
              </a:rPr>
              <a:t>  </a:t>
            </a:r>
            <a:r>
              <a:rPr lang="sr-Cyrl-RS" altLang="en-US">
                <a:solidFill>
                  <a:schemeClr val="tx1"/>
                </a:solidFill>
              </a:rPr>
              <a:t>М</a:t>
            </a:r>
            <a:r>
              <a:rPr lang="en-US" altLang="en-US">
                <a:solidFill>
                  <a:schemeClr val="tx1"/>
                </a:solidFill>
              </a:rPr>
              <a:t>  </a:t>
            </a:r>
            <a:r>
              <a:rPr lang="sr-Cyrl-RS" altLang="en-US">
                <a:solidFill>
                  <a:schemeClr val="tx1"/>
                </a:solidFill>
              </a:rPr>
              <a:t>4</a:t>
            </a:r>
            <a:r>
              <a:rPr lang="en-US" altLang="en-US">
                <a:solidFill>
                  <a:schemeClr val="tx1"/>
                </a:solidFill>
              </a:rPr>
              <a:t>  C  A  </a:t>
            </a:r>
            <a:r>
              <a:rPr lang="sr-Cyrl-RS" altLang="en-US">
                <a:solidFill>
                  <a:schemeClr val="tx1"/>
                </a:solidFill>
              </a:rPr>
              <a:t>П</a:t>
            </a:r>
            <a:r>
              <a:rPr lang="en-US" altLang="en-US">
                <a:solidFill>
                  <a:schemeClr val="tx1"/>
                </a:solidFill>
              </a:rPr>
              <a:t>  9  </a:t>
            </a:r>
            <a:r>
              <a:rPr lang="sr-Cyrl-RS" altLang="en-US">
                <a:solidFill>
                  <a:schemeClr val="tx1"/>
                </a:solidFill>
              </a:rPr>
              <a:t>Л</a:t>
            </a:r>
            <a:r>
              <a:rPr lang="en-US" altLang="en-US">
                <a:solidFill>
                  <a:schemeClr val="tx1"/>
                </a:solidFill>
              </a:rPr>
              <a:t>  </a:t>
            </a:r>
            <a:r>
              <a:rPr lang="sr-Cyrl-RS" altLang="en-US">
                <a:solidFill>
                  <a:schemeClr val="tx1"/>
                </a:solidFill>
              </a:rPr>
              <a:t>Д</a:t>
            </a:r>
            <a:endParaRPr lang="en-US" altLang="en-US">
              <a:solidFill>
                <a:schemeClr val="tx1"/>
              </a:solidFill>
            </a:endParaRPr>
          </a:p>
        </p:txBody>
      </p:sp>
      <p:sp>
        <p:nvSpPr>
          <p:cNvPr id="4" name="Rectangle 3"/>
          <p:cNvSpPr/>
          <p:nvPr/>
        </p:nvSpPr>
        <p:spPr>
          <a:xfrm>
            <a:off x="249238" y="6067425"/>
            <a:ext cx="47180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a:spLocks noChangeArrowheads="1"/>
          </p:cNvSpPr>
          <p:nvPr/>
        </p:nvSpPr>
        <p:spPr bwMode="auto">
          <a:xfrm>
            <a:off x="5607050" y="727075"/>
            <a:ext cx="3352800" cy="2806700"/>
          </a:xfrm>
          <a:prstGeom prst="rect">
            <a:avLst/>
          </a:prstGeom>
          <a:solidFill>
            <a:schemeClr val="accent6">
              <a:lumMod val="75000"/>
            </a:schemeClr>
          </a:solidFill>
          <a:ln w="9525">
            <a:noFill/>
            <a:miter lim="800000"/>
            <a:headEnd/>
            <a:tailEnd/>
          </a:ln>
        </p:spPr>
        <p:txBody>
          <a:bodyPr anchor="ctr"/>
          <a:lstStyle/>
          <a:p>
            <a:pPr fontAlgn="auto">
              <a:lnSpc>
                <a:spcPts val="2200"/>
              </a:lnSpc>
              <a:spcBef>
                <a:spcPts val="0"/>
              </a:spcBef>
              <a:spcAft>
                <a:spcPts val="0"/>
              </a:spcAft>
              <a:defRPr/>
            </a:pPr>
            <a:r>
              <a:rPr lang="sr-Cyrl-RS" sz="2400" b="1" dirty="0">
                <a:solidFill>
                  <a:srgbClr val="F8F6E3"/>
                </a:solidFill>
                <a:cs typeface="+mn-cs"/>
              </a:rPr>
              <a:t>Радна меморија</a:t>
            </a:r>
          </a:p>
          <a:p>
            <a:pPr fontAlgn="auto">
              <a:lnSpc>
                <a:spcPts val="2200"/>
              </a:lnSpc>
              <a:spcBef>
                <a:spcPts val="0"/>
              </a:spcBef>
              <a:spcAft>
                <a:spcPts val="0"/>
              </a:spcAft>
              <a:defRPr/>
            </a:pPr>
            <a:r>
              <a:rPr lang="sr-Cyrl-RS" sz="2400" dirty="0">
                <a:solidFill>
                  <a:srgbClr val="F8F6E3"/>
                </a:solidFill>
                <a:cs typeface="+mn-cs"/>
              </a:rPr>
              <a:t>зависи од концетрације. Мит је да можемо да обрађујемо паралелно два тока информација симултано. </a:t>
            </a:r>
            <a:endParaRPr lang="en-US" sz="2400" dirty="0">
              <a:solidFill>
                <a:srgbClr val="F8F6E3"/>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40" dur="200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200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42" dur="2000"/>
                                        <p:tgtEl>
                                          <p:spTgt spid="6">
                                            <p:txEl>
                                              <p:pRg st="1" end="1"/>
                                            </p:txEl>
                                          </p:spTgt>
                                        </p:tgtEl>
                                        <p:attrNameLst>
                                          <p:attrName>fill.type</p:attrName>
                                        </p:attrNameLst>
                                      </p:cBhvr>
                                      <p:to>
                                        <p:strVal val="solid"/>
                                      </p:to>
                                    </p:set>
                                  </p:childTnLst>
                                </p:cTn>
                              </p:par>
                              <p:par>
                                <p:cTn id="43" presetID="22" presetClass="entr" presetSubtype="8" fill="hold" grpId="0" nodeType="withEffect">
                                  <p:stCondLst>
                                    <p:cond delay="25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10500"/>
                                        <p:tgtEl>
                                          <p:spTgt spid="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animBg="1"/>
      <p:bldP spid="4"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966788"/>
          </a:xfrm>
          <a:solidFill>
            <a:srgbClr val="F36F21"/>
          </a:solidFill>
        </p:spPr>
        <p:txBody>
          <a:bodyPr lIns="274320"/>
          <a:lstStyle/>
          <a:p>
            <a:pPr>
              <a:lnSpc>
                <a:spcPts val="4200"/>
              </a:lnSpc>
            </a:pPr>
            <a:r>
              <a:rPr lang="sr-Cyrl-RS" altLang="en-US" b="1">
                <a:solidFill>
                  <a:srgbClr val="F8F6E3"/>
                </a:solidFill>
              </a:rPr>
              <a:t>Трајање краткорочног памћења</a:t>
            </a:r>
            <a:endParaRPr lang="en-US" altLang="en-US" b="1">
              <a:solidFill>
                <a:srgbClr val="F8F6E3"/>
              </a:solidFill>
            </a:endParaRPr>
          </a:p>
        </p:txBody>
      </p:sp>
      <p:sp>
        <p:nvSpPr>
          <p:cNvPr id="3" name="Content Placeholder 2"/>
          <p:cNvSpPr>
            <a:spLocks noGrp="1"/>
          </p:cNvSpPr>
          <p:nvPr>
            <p:ph idx="1"/>
          </p:nvPr>
        </p:nvSpPr>
        <p:spPr>
          <a:xfrm>
            <a:off x="0" y="1371600"/>
            <a:ext cx="4606925" cy="5181600"/>
          </a:xfrm>
        </p:spPr>
        <p:txBody>
          <a:bodyPr rtlCol="0">
            <a:normAutofit fontScale="70000" lnSpcReduction="20000"/>
          </a:bodyPr>
          <a:lstStyle/>
          <a:p>
            <a:pPr marL="0" indent="0" fontAlgn="auto">
              <a:lnSpc>
                <a:spcPts val="2600"/>
              </a:lnSpc>
              <a:spcBef>
                <a:spcPts val="0"/>
              </a:spcBef>
              <a:spcAft>
                <a:spcPts val="600"/>
              </a:spcAft>
              <a:buFont typeface="Arial" pitchFamily="34" charset="0"/>
              <a:buNone/>
              <a:defRPr/>
            </a:pPr>
            <a:r>
              <a:rPr lang="sr-Cyrl-RS" sz="2600" dirty="0" err="1"/>
              <a:t>Лојд</a:t>
            </a:r>
            <a:r>
              <a:rPr lang="sr-Cyrl-RS" sz="2600" dirty="0"/>
              <a:t> и Маргарет </a:t>
            </a:r>
            <a:r>
              <a:rPr lang="sr-Cyrl-RS" sz="2600" dirty="0" err="1"/>
              <a:t>Петесон</a:t>
            </a:r>
            <a:r>
              <a:rPr lang="sr-Cyrl-RS" sz="2600" dirty="0"/>
              <a:t> су желели да испитају </a:t>
            </a:r>
            <a:r>
              <a:rPr lang="sr-Cyrl-RS" sz="2600" b="1" dirty="0"/>
              <a:t>трајање </a:t>
            </a:r>
            <a:r>
              <a:rPr lang="sr-Cyrl-RS" sz="2600" dirty="0"/>
              <a:t>краткорочног памћења? Њихов експеримент (1959.)</a:t>
            </a:r>
            <a:r>
              <a:rPr lang="en-US" sz="2600" dirty="0"/>
              <a:t> :</a:t>
            </a:r>
          </a:p>
          <a:p>
            <a:pPr marL="457200" indent="-457200" fontAlgn="auto">
              <a:lnSpc>
                <a:spcPts val="2600"/>
              </a:lnSpc>
              <a:spcBef>
                <a:spcPts val="0"/>
              </a:spcBef>
              <a:spcAft>
                <a:spcPts val="600"/>
              </a:spcAft>
              <a:buFont typeface="+mj-lt"/>
              <a:buAutoNum type="arabicPeriod"/>
              <a:defRPr/>
            </a:pPr>
            <a:r>
              <a:rPr lang="sr-Cyrl-RS" sz="2600" dirty="0"/>
              <a:t>Испитаницима је задат низ од 3 слова у трајању од 2сек</a:t>
            </a:r>
            <a:r>
              <a:rPr lang="en-US" sz="2600" dirty="0"/>
              <a:t> (</a:t>
            </a:r>
            <a:r>
              <a:rPr lang="sr-Cyrl-RS" sz="2600" dirty="0"/>
              <a:t>нпр.</a:t>
            </a:r>
            <a:r>
              <a:rPr lang="en-US" sz="2600" dirty="0"/>
              <a:t> “</a:t>
            </a:r>
            <a:r>
              <a:rPr lang="sr-Cyrl-RS" sz="2600" dirty="0"/>
              <a:t>ВМФ</a:t>
            </a:r>
            <a:r>
              <a:rPr lang="en-US" sz="2600" dirty="0"/>
              <a:t>”).</a:t>
            </a:r>
          </a:p>
          <a:p>
            <a:pPr marL="457200" indent="-457200" fontAlgn="auto">
              <a:lnSpc>
                <a:spcPts val="2600"/>
              </a:lnSpc>
              <a:spcBef>
                <a:spcPts val="0"/>
              </a:spcBef>
              <a:spcAft>
                <a:spcPts val="600"/>
              </a:spcAft>
              <a:buFont typeface="+mj-lt"/>
              <a:buAutoNum type="arabicPeriod"/>
              <a:defRPr/>
            </a:pPr>
            <a:r>
              <a:rPr lang="sr-Cyrl-RS" sz="2600" dirty="0"/>
              <a:t>Како би спречили понављање испитаници су морали да раде ометајући задатак (бројање, касније концетрација)</a:t>
            </a:r>
            <a:r>
              <a:rPr lang="en-US" sz="2600" dirty="0"/>
              <a:t>.</a:t>
            </a:r>
          </a:p>
          <a:p>
            <a:pPr marL="457200" indent="-457200" fontAlgn="auto">
              <a:lnSpc>
                <a:spcPts val="2600"/>
              </a:lnSpc>
              <a:spcBef>
                <a:spcPts val="0"/>
              </a:spcBef>
              <a:spcAft>
                <a:spcPts val="600"/>
              </a:spcAft>
              <a:buFont typeface="+mj-lt"/>
              <a:buAutoNum type="arabicPeriod"/>
              <a:defRPr/>
            </a:pPr>
            <a:r>
              <a:rPr lang="sr-Cyrl-RS" sz="2600" dirty="0"/>
              <a:t>Након извесног времена испитаници су требали да понове слова.</a:t>
            </a:r>
            <a:endParaRPr lang="en-US" sz="2600" dirty="0"/>
          </a:p>
          <a:p>
            <a:pPr marL="0" indent="0" fontAlgn="auto">
              <a:lnSpc>
                <a:spcPts val="2600"/>
              </a:lnSpc>
              <a:spcBef>
                <a:spcPts val="0"/>
              </a:spcBef>
              <a:spcAft>
                <a:spcPts val="600"/>
              </a:spcAft>
              <a:buFont typeface="Arial" pitchFamily="34" charset="0"/>
              <a:buNone/>
              <a:defRPr/>
            </a:pPr>
            <a:r>
              <a:rPr lang="sr-Cyrl-RS" sz="2600" dirty="0"/>
              <a:t>Резултат: Након 12 секунди већина сећања на слова би нестала и испитаници нису могли да се присете слова.</a:t>
            </a:r>
          </a:p>
          <a:p>
            <a:pPr marL="0" indent="0" fontAlgn="auto">
              <a:lnSpc>
                <a:spcPts val="2600"/>
              </a:lnSpc>
              <a:spcBef>
                <a:spcPts val="0"/>
              </a:spcBef>
              <a:spcAft>
                <a:spcPts val="600"/>
              </a:spcAft>
              <a:buFont typeface="Arial" pitchFamily="34" charset="0"/>
              <a:buNone/>
              <a:defRPr/>
            </a:pPr>
            <a:r>
              <a:rPr lang="sr-Cyrl-RS" sz="2600" b="1" dirty="0"/>
              <a:t>Интерференција података</a:t>
            </a:r>
            <a:endParaRPr lang="en-US" sz="2600" b="1" dirty="0"/>
          </a:p>
        </p:txBody>
      </p:sp>
      <p:pic>
        <p:nvPicPr>
          <p:cNvPr id="16389" name="Picture 2"/>
          <p:cNvPicPr>
            <a:picLocks noChangeAspect="1" noChangeArrowheads="1"/>
          </p:cNvPicPr>
          <p:nvPr/>
        </p:nvPicPr>
        <p:blipFill>
          <a:blip r:embed="rId3"/>
          <a:stretch>
            <a:fillRect/>
          </a:stretch>
        </p:blipFill>
        <p:spPr bwMode="auto">
          <a:xfrm>
            <a:off x="4800600" y="1219200"/>
            <a:ext cx="4214813" cy="511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p:cNvSpPr>
            <a:spLocks noGrp="1"/>
          </p:cNvSpPr>
          <p:nvPr>
            <p:ph type="title"/>
          </p:nvPr>
        </p:nvSpPr>
        <p:spPr/>
        <p:txBody>
          <a:bodyPr/>
          <a:lstStyle/>
          <a:p>
            <a:r>
              <a:rPr lang="sr-Cyrl-RS" altLang="sr-Latn-RS"/>
              <a:t>ПАЖЊА !!!</a:t>
            </a:r>
            <a:endParaRPr lang="sr-Latn-RS" altLang="sr-Latn-RS"/>
          </a:p>
        </p:txBody>
      </p:sp>
      <p:sp>
        <p:nvSpPr>
          <p:cNvPr id="4" name="TextBox 4"/>
          <p:cNvSpPr txBox="1">
            <a:spLocks noChangeArrowheads="1"/>
          </p:cNvSpPr>
          <p:nvPr/>
        </p:nvSpPr>
        <p:spPr bwMode="auto">
          <a:xfrm>
            <a:off x="2057400" y="2819400"/>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pPr>
            <a:r>
              <a:rPr lang="sr-Cyrl-RS" altLang="en-US" sz="4800" dirty="0">
                <a:latin typeface="Aharoni"/>
                <a:ea typeface="Aharoni"/>
                <a:cs typeface="Aharoni"/>
              </a:rPr>
              <a:t>Г</a:t>
            </a:r>
            <a:r>
              <a:rPr lang="en-US" altLang="en-US" sz="4800" dirty="0">
                <a:latin typeface="Aharoni"/>
                <a:ea typeface="Aharoni"/>
                <a:cs typeface="Aharoni"/>
              </a:rPr>
              <a:t>  </a:t>
            </a:r>
            <a:r>
              <a:rPr lang="sr-Cyrl-RS" altLang="en-US" sz="4800" dirty="0">
                <a:latin typeface="Aharoni"/>
                <a:ea typeface="Aharoni"/>
                <a:cs typeface="Aharoni"/>
              </a:rPr>
              <a:t> Л</a:t>
            </a:r>
            <a:r>
              <a:rPr lang="en-US" altLang="en-US" sz="4800" dirty="0">
                <a:latin typeface="Aharoni"/>
                <a:ea typeface="Aharoni"/>
                <a:cs typeface="Aharoni"/>
              </a:rPr>
              <a:t> </a:t>
            </a:r>
            <a:r>
              <a:rPr lang="sr-Cyrl-RS" altLang="en-US" sz="4800" dirty="0">
                <a:latin typeface="Aharoni"/>
                <a:ea typeface="Aharoni"/>
                <a:cs typeface="Aharoni"/>
              </a:rPr>
              <a:t>  Т</a:t>
            </a:r>
            <a:endParaRPr lang="en-US" altLang="en-US" sz="4800" dirty="0">
              <a:solidFill>
                <a:srgbClr val="0D0D0D"/>
              </a:solidFill>
              <a:latin typeface="Aharoni"/>
              <a:ea typeface="Aharoni"/>
              <a:cs typeface="Aharoni"/>
            </a:endParaRPr>
          </a:p>
        </p:txBody>
      </p:sp>
      <p:sp>
        <p:nvSpPr>
          <p:cNvPr id="3" name="Okvir za tekst 2"/>
          <p:cNvSpPr txBox="1">
            <a:spLocks noChangeArrowheads="1"/>
          </p:cNvSpPr>
          <p:nvPr/>
        </p:nvSpPr>
        <p:spPr bwMode="auto">
          <a:xfrm>
            <a:off x="685800" y="5105400"/>
            <a:ext cx="722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sr-Cyrl-RS" altLang="sr-Latn-RS" sz="2400">
                <a:solidFill>
                  <a:schemeClr val="bg1"/>
                </a:solidFill>
              </a:rPr>
              <a:t>Бројите у себи по 3 уназад од 181. Дакле 181, 178,…</a:t>
            </a:r>
            <a:endParaRPr lang="sr-Latn-RS" altLang="sr-Latn-RS" sz="2400">
              <a:solidFill>
                <a:schemeClr val="bg1"/>
              </a:solidFill>
            </a:endParaRPr>
          </a:p>
        </p:txBody>
      </p:sp>
      <p:sp>
        <p:nvSpPr>
          <p:cNvPr id="7" name="Okvir za tekst 6"/>
          <p:cNvSpPr txBox="1">
            <a:spLocks noChangeArrowheads="1"/>
          </p:cNvSpPr>
          <p:nvPr/>
        </p:nvSpPr>
        <p:spPr bwMode="auto">
          <a:xfrm>
            <a:off x="2438400" y="5597525"/>
            <a:ext cx="303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sr-Cyrl-RS" altLang="sr-Latn-RS" sz="3200">
                <a:solidFill>
                  <a:schemeClr val="bg1"/>
                </a:solidFill>
              </a:rPr>
              <a:t>Сетите се слова!</a:t>
            </a:r>
            <a:endParaRPr lang="sr-Latn-RS" altLang="sr-Latn-RS"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grpId="0" nodeType="withEffect">
                                  <p:stCondLst>
                                    <p:cond delay="2000"/>
                                  </p:stCondLst>
                                  <p:childTnLst>
                                    <p:animEffect transition="out" filter="fade">
                                      <p:cBhvr>
                                        <p:cTn id="8" dur="10"/>
                                        <p:tgtEl>
                                          <p:spTgt spid="4"/>
                                        </p:tgtEl>
                                      </p:cBhvr>
                                    </p:animEffect>
                                    <p:set>
                                      <p:cBhvr>
                                        <p:cTn id="9" dur="1" fill="hold">
                                          <p:stCondLst>
                                            <p:cond delay="9"/>
                                          </p:stCondLst>
                                        </p:cTn>
                                        <p:tgtEl>
                                          <p:spTgt spid="4"/>
                                        </p:tgtEl>
                                        <p:attrNameLst>
                                          <p:attrName>style.visibility</p:attrName>
                                        </p:attrNameLst>
                                      </p:cBhvr>
                                      <p:to>
                                        <p:strVal val="hidden"/>
                                      </p:to>
                                    </p:set>
                                  </p:childTnLst>
                                </p:cTn>
                              </p:par>
                            </p:childTnLst>
                          </p:cTn>
                        </p:par>
                        <p:par>
                          <p:cTn id="10" fill="hold" nodeType="afterGroup">
                            <p:stCondLst>
                              <p:cond delay="201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2510"/>
                            </p:stCondLst>
                            <p:childTnLst>
                              <p:par>
                                <p:cTn id="15" presetID="1" presetClass="entr" presetSubtype="0" fill="hold" grpId="0" nodeType="afterEffect">
                                  <p:stCondLst>
                                    <p:cond delay="1000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p:cNvSpPr>
            <a:spLocks noGrp="1"/>
          </p:cNvSpPr>
          <p:nvPr>
            <p:ph type="title"/>
          </p:nvPr>
        </p:nvSpPr>
        <p:spPr/>
        <p:txBody>
          <a:bodyPr/>
          <a:lstStyle/>
          <a:p>
            <a:r>
              <a:rPr lang="sr-Cyrl-RS" altLang="sr-Latn-RS"/>
              <a:t>ФИЛМ</a:t>
            </a:r>
            <a:endParaRPr lang="sr-Latn-RS" altLang="sr-Latn-RS"/>
          </a:p>
        </p:txBody>
      </p:sp>
      <p:sp>
        <p:nvSpPr>
          <p:cNvPr id="31747" name="Čuvar mesta za sadržaj 2"/>
          <p:cNvSpPr>
            <a:spLocks noGrp="1"/>
          </p:cNvSpPr>
          <p:nvPr>
            <p:ph idx="1"/>
          </p:nvPr>
        </p:nvSpPr>
        <p:spPr/>
        <p:txBody>
          <a:bodyPr/>
          <a:lstStyle/>
          <a:p>
            <a:r>
              <a:rPr lang="en-US" altLang="sr-Latn-RS" dirty="0"/>
              <a:t>Peter Doolittle: How your "working memory" makes sense of the world</a:t>
            </a:r>
            <a:endParaRPr lang="sr-Cyrl-RS" altLang="sr-Latn-RS" dirty="0"/>
          </a:p>
          <a:p>
            <a:r>
              <a:rPr lang="sr-Cyrl-RS" altLang="sr-Latn-RS" dirty="0"/>
              <a:t>Преузето са</a:t>
            </a:r>
          </a:p>
          <a:p>
            <a:r>
              <a:rPr lang="sr-Latn-RS" altLang="sr-Latn-RS" dirty="0">
                <a:hlinkClick r:id="rId2"/>
              </a:rPr>
              <a:t>https://www.youtube.com/watch?v=UWKvpFZJwcE&amp;list=PLfFm-XYWJeVUU6piy55g9MoRt0Xt26spY&amp;index=4</a:t>
            </a:r>
            <a:endParaRPr lang="sr-Cyrl-RS" altLang="sr-Latn-RS" dirty="0"/>
          </a:p>
          <a:p>
            <a:endParaRPr lang="sr-Latn-RS" altLang="sr-Latn-R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p:cNvSpPr>
            <a:spLocks noGrp="1"/>
          </p:cNvSpPr>
          <p:nvPr>
            <p:ph type="title"/>
          </p:nvPr>
        </p:nvSpPr>
        <p:spPr/>
        <p:txBody>
          <a:bodyPr/>
          <a:lstStyle/>
          <a:p>
            <a:r>
              <a:rPr lang="sr-Cyrl-RS" altLang="sr-Latn-RS"/>
              <a:t>Дугорочно памћење	</a:t>
            </a:r>
            <a:endParaRPr lang="sr-Latn-RS" altLang="sr-Latn-RS"/>
          </a:p>
        </p:txBody>
      </p:sp>
      <p:sp>
        <p:nvSpPr>
          <p:cNvPr id="32771" name="Čuvar mesta za sadržaj 2"/>
          <p:cNvSpPr>
            <a:spLocks noGrp="1"/>
          </p:cNvSpPr>
          <p:nvPr>
            <p:ph idx="1"/>
          </p:nvPr>
        </p:nvSpPr>
        <p:spPr/>
        <p:txBody>
          <a:bodyPr/>
          <a:lstStyle/>
          <a:p>
            <a:r>
              <a:rPr lang="sr-Cyrl-RS" altLang="sr-Latn-RS"/>
              <a:t>Чува све наше знање о доживљајима, појмовима, подацима, вештинама, правилима и одлукама</a:t>
            </a:r>
          </a:p>
          <a:p>
            <a:endParaRPr lang="sr-Latn-RS" altLang="sr-Latn-R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632C82-C297-474C-B8B5-F3406706D3B7}"/>
              </a:ext>
            </a:extLst>
          </p:cNvPr>
          <p:cNvPicPr>
            <a:picLocks noChangeAspect="1"/>
          </p:cNvPicPr>
          <p:nvPr/>
        </p:nvPicPr>
        <p:blipFill rotWithShape="1">
          <a:blip r:embed="rId2"/>
          <a:srcRect b="12500"/>
          <a:stretch/>
        </p:blipFill>
        <p:spPr>
          <a:xfrm>
            <a:off x="4754563" y="3962400"/>
            <a:ext cx="4084637" cy="2600325"/>
          </a:xfrm>
          <a:prstGeom prst="rect">
            <a:avLst/>
          </a:prstGeom>
          <a:effectLst>
            <a:outerShdw blurRad="50800" dist="38100" dir="2700000" algn="tl" rotWithShape="0">
              <a:prstClr val="black">
                <a:alpha val="40000"/>
              </a:prstClr>
            </a:outerShdw>
          </a:effectLst>
        </p:spPr>
      </p:pic>
      <p:pic>
        <p:nvPicPr>
          <p:cNvPr id="4" name="Picture 8" descr="E:\Business Perspectives PhotoDisc SS 24\SS24063.jpg"/>
          <p:cNvPicPr>
            <a:picLocks noChangeAspect="1" noChangeArrowheads="1"/>
          </p:cNvPicPr>
          <p:nvPr/>
        </p:nvPicPr>
        <p:blipFill rotWithShape="1">
          <a:blip r:embed="rId3"/>
          <a:srcRect t="8475"/>
          <a:stretch/>
        </p:blipFill>
        <p:spPr bwMode="auto">
          <a:xfrm>
            <a:off x="228600" y="1452563"/>
            <a:ext cx="4403725" cy="51419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rotWithShape="1">
          <a:blip r:embed="rId4"/>
          <a:srcRect r="62105" b="37127"/>
          <a:stretch/>
        </p:blipFill>
        <p:spPr bwMode="auto">
          <a:xfrm>
            <a:off x="5137150" y="354013"/>
            <a:ext cx="3773488" cy="3522662"/>
          </a:xfrm>
          <a:prstGeom prst="rect">
            <a:avLst/>
          </a:prstGeom>
        </p:spPr>
      </p:pic>
      <p:pic>
        <p:nvPicPr>
          <p:cNvPr id="7" name="Picture 2" descr="E:\Hands EyeWire Images\HAN_094L.JPG"/>
          <p:cNvPicPr>
            <a:picLocks noChangeAspect="1" noChangeArrowheads="1"/>
          </p:cNvPicPr>
          <p:nvPr/>
        </p:nvPicPr>
        <p:blipFill>
          <a:blip r:embed="rId5"/>
          <a:srcRect/>
          <a:stretch>
            <a:fillRect/>
          </a:stretch>
        </p:blipFill>
        <p:spPr bwMode="auto">
          <a:xfrm>
            <a:off x="228600" y="182563"/>
            <a:ext cx="2446338" cy="3670300"/>
          </a:xfrm>
          <a:prstGeom prst="rect">
            <a:avLst/>
          </a:prstGeom>
          <a:ln>
            <a:noFill/>
          </a:ln>
          <a:effectLst>
            <a:outerShdw blurRad="292100" dist="139700" dir="2700000" algn="tl" rotWithShape="0">
              <a:srgbClr val="333333">
                <a:alpha val="65000"/>
              </a:srgbClr>
            </a:outerShdw>
          </a:effectLst>
        </p:spPr>
      </p:pic>
      <p:sp>
        <p:nvSpPr>
          <p:cNvPr id="8" name="Content Placeholder 2"/>
          <p:cNvSpPr txBox="1">
            <a:spLocks/>
          </p:cNvSpPr>
          <p:nvPr/>
        </p:nvSpPr>
        <p:spPr bwMode="auto">
          <a:xfrm>
            <a:off x="1425575" y="1066800"/>
            <a:ext cx="5446713" cy="5495925"/>
          </a:xfrm>
          <a:prstGeom prst="roundRect">
            <a:avLst>
              <a:gd name="adj" fmla="val 16667"/>
            </a:avLst>
          </a:prstGeom>
          <a:solidFill>
            <a:srgbClr val="F8F6E3">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FFC0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C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sr-Cyrl-RS" altLang="sr-Latn-RS" b="1" dirty="0">
                <a:solidFill>
                  <a:schemeClr val="tx1"/>
                </a:solidFill>
              </a:rPr>
              <a:t>Циљеви часа</a:t>
            </a:r>
            <a:endParaRPr lang="sr-Latn-RS" altLang="sr-Latn-RS" b="1" dirty="0">
              <a:solidFill>
                <a:schemeClr val="tx1"/>
              </a:solidFill>
            </a:endParaRPr>
          </a:p>
          <a:p>
            <a:pPr>
              <a:defRPr/>
            </a:pPr>
            <a:r>
              <a:rPr lang="sr-Cyrl-RS" altLang="sr-Latn-RS" sz="2400" dirty="0">
                <a:solidFill>
                  <a:schemeClr val="tx1"/>
                </a:solidFill>
              </a:rPr>
              <a:t>Памћење</a:t>
            </a:r>
          </a:p>
          <a:p>
            <a:pPr lvl="1">
              <a:defRPr/>
            </a:pPr>
            <a:r>
              <a:rPr lang="sr-Cyrl-RS" altLang="sr-Latn-RS" sz="2000" dirty="0">
                <a:solidFill>
                  <a:schemeClr val="tx1"/>
                </a:solidFill>
              </a:rPr>
              <a:t>Три врсте памћења</a:t>
            </a:r>
          </a:p>
          <a:p>
            <a:pPr lvl="1">
              <a:defRPr/>
            </a:pPr>
            <a:r>
              <a:rPr lang="sr-Cyrl-RS" altLang="sr-Latn-RS" sz="2000" dirty="0">
                <a:solidFill>
                  <a:schemeClr val="tx1"/>
                </a:solidFill>
              </a:rPr>
              <a:t>Три процеса памћења</a:t>
            </a:r>
          </a:p>
          <a:p>
            <a:pPr lvl="1">
              <a:defRPr/>
            </a:pPr>
            <a:r>
              <a:rPr lang="sr-Cyrl-RS" altLang="sr-Latn-RS" sz="2000" dirty="0">
                <a:solidFill>
                  <a:schemeClr val="tx1"/>
                </a:solidFill>
              </a:rPr>
              <a:t>Тестови памћења</a:t>
            </a:r>
          </a:p>
          <a:p>
            <a:pPr>
              <a:defRPr/>
            </a:pPr>
            <a:r>
              <a:rPr lang="sr-Cyrl-RS" altLang="sr-Latn-RS" sz="2400" dirty="0">
                <a:solidFill>
                  <a:schemeClr val="tx1"/>
                </a:solidFill>
              </a:rPr>
              <a:t>Заборављање</a:t>
            </a:r>
          </a:p>
          <a:p>
            <a:pPr>
              <a:defRPr/>
            </a:pPr>
            <a:r>
              <a:rPr lang="sr-Cyrl-RS" altLang="sr-Latn-RS" sz="2400" dirty="0">
                <a:solidFill>
                  <a:schemeClr val="tx1"/>
                </a:solidFill>
              </a:rPr>
              <a:t>Методе за побољшање памћења</a:t>
            </a:r>
            <a:endParaRPr lang="sr-Latn-RS" altLang="sr-Latn-RS" sz="2400" dirty="0">
              <a:solidFill>
                <a:schemeClr val="tx1"/>
              </a:solidFill>
            </a:endParaRPr>
          </a:p>
        </p:txBody>
      </p:sp>
      <p:sp>
        <p:nvSpPr>
          <p:cNvPr id="6151" name="Naslov 2"/>
          <p:cNvSpPr>
            <a:spLocks noGrp="1"/>
          </p:cNvSpPr>
          <p:nvPr>
            <p:ph type="title"/>
          </p:nvPr>
        </p:nvSpPr>
        <p:spPr/>
        <p:txBody>
          <a:bodyPr/>
          <a:lstStyle/>
          <a:p>
            <a:endParaRPr lang="sr-Latn-RS" alt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p:txBody>
          <a:bodyPr/>
          <a:lstStyle/>
          <a:p>
            <a:r>
              <a:rPr lang="sr-Cyrl-RS" altLang="sr-Latn-RS"/>
              <a:t>Три врсте дугорочног памћења</a:t>
            </a:r>
            <a:endParaRPr lang="sr-Latn-RS" altLang="sr-Latn-RS"/>
          </a:p>
        </p:txBody>
      </p:sp>
      <p:sp>
        <p:nvSpPr>
          <p:cNvPr id="3" name="Čuvar mesta za sadržaj 2"/>
          <p:cNvSpPr>
            <a:spLocks noGrp="1"/>
          </p:cNvSpPr>
          <p:nvPr>
            <p:ph idx="1"/>
          </p:nvPr>
        </p:nvSpPr>
        <p:spPr/>
        <p:txBody>
          <a:bodyPr>
            <a:normAutofit fontScale="85000" lnSpcReduction="10000"/>
          </a:bodyPr>
          <a:lstStyle/>
          <a:p>
            <a:pPr marL="514350" indent="-514350">
              <a:buFont typeface="+mj-lt"/>
              <a:buAutoNum type="arabicPeriod"/>
              <a:defRPr/>
            </a:pPr>
            <a:r>
              <a:rPr lang="sr-Cyrl-RS" b="1" dirty="0" err="1"/>
              <a:t>Епизодичко</a:t>
            </a:r>
            <a:r>
              <a:rPr lang="sr-Cyrl-RS" dirty="0"/>
              <a:t> – сећање на догађаје које је неко доживео или који су се догодили у његовом/њеном присуству </a:t>
            </a:r>
          </a:p>
          <a:p>
            <a:pPr marL="914400" lvl="1" indent="-514350">
              <a:buFont typeface="Arial" charset="0"/>
              <a:buChar char="–"/>
              <a:defRPr/>
            </a:pPr>
            <a:r>
              <a:rPr lang="sr-Cyrl-RS" dirty="0"/>
              <a:t>„сећам се…“</a:t>
            </a:r>
          </a:p>
          <a:p>
            <a:pPr marL="514350" indent="-514350">
              <a:buFont typeface="+mj-lt"/>
              <a:buAutoNum type="arabicPeriod"/>
              <a:defRPr/>
            </a:pPr>
            <a:r>
              <a:rPr lang="sr-Cyrl-RS" b="1" dirty="0"/>
              <a:t>Семантичко</a:t>
            </a:r>
            <a:r>
              <a:rPr lang="sr-Cyrl-RS" dirty="0"/>
              <a:t> – опште памћење </a:t>
            </a:r>
          </a:p>
          <a:p>
            <a:pPr marL="914400" lvl="1" indent="-514350">
              <a:buFont typeface="Arial" charset="0"/>
              <a:buChar char="–"/>
              <a:defRPr/>
            </a:pPr>
            <a:r>
              <a:rPr lang="sr-Cyrl-RS" dirty="0"/>
              <a:t>„знам…“</a:t>
            </a:r>
          </a:p>
          <a:p>
            <a:pPr marL="514350" indent="-514350">
              <a:buFont typeface="+mj-lt"/>
              <a:buAutoNum type="arabicPeriod"/>
              <a:defRPr/>
            </a:pPr>
            <a:r>
              <a:rPr lang="sr-Cyrl-RS" b="1" dirty="0"/>
              <a:t>Процедурално</a:t>
            </a:r>
            <a:r>
              <a:rPr lang="sr-Cyrl-RS" dirty="0"/>
              <a:t> – знање како се нешто ради или изводи, памћење вештина</a:t>
            </a:r>
          </a:p>
          <a:p>
            <a:pPr marL="914400" lvl="1" indent="-514350">
              <a:buFont typeface="Arial" charset="0"/>
              <a:buChar char="–"/>
              <a:defRPr/>
            </a:pPr>
            <a:r>
              <a:rPr lang="sr-Cyrl-RS" dirty="0"/>
              <a:t>Тешко се објашњава речима</a:t>
            </a:r>
          </a:p>
          <a:p>
            <a:pPr marL="514350" indent="-514350">
              <a:buFont typeface="Arial" charset="0"/>
              <a:buChar char="•"/>
              <a:defRPr/>
            </a:pPr>
            <a:r>
              <a:rPr lang="sr-Cyrl-RS" b="1" dirty="0"/>
              <a:t>ЕСП - мнемотехника</a:t>
            </a:r>
            <a:endParaRPr lang="sr-Latn-R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p:cNvSpPr>
            <a:spLocks noGrp="1"/>
          </p:cNvSpPr>
          <p:nvPr>
            <p:ph type="title"/>
          </p:nvPr>
        </p:nvSpPr>
        <p:spPr/>
        <p:txBody>
          <a:bodyPr/>
          <a:lstStyle/>
          <a:p>
            <a:r>
              <a:rPr lang="sr-Cyrl-RS" altLang="sr-Latn-RS"/>
              <a:t>Тест 4	</a:t>
            </a:r>
            <a:endParaRPr lang="sr-Latn-RS" altLang="sr-Latn-RS"/>
          </a:p>
        </p:txBody>
      </p:sp>
      <p:sp>
        <p:nvSpPr>
          <p:cNvPr id="34819" name="Čuvar mesta za sadržaj 2"/>
          <p:cNvSpPr>
            <a:spLocks noGrp="1"/>
          </p:cNvSpPr>
          <p:nvPr>
            <p:ph idx="1"/>
          </p:nvPr>
        </p:nvSpPr>
        <p:spPr/>
        <p:txBody>
          <a:bodyPr/>
          <a:lstStyle/>
          <a:p>
            <a:r>
              <a:rPr lang="sr-Cyrl-RS" altLang="sr-Latn-RS"/>
              <a:t>Нацртајте на папиру бр. 4 четири слике које сте упамтили</a:t>
            </a:r>
            <a:endParaRPr lang="sr-Latn-RS" altLang="sr-Latn-R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p:cNvSpPr>
            <a:spLocks noGrp="1"/>
          </p:cNvSpPr>
          <p:nvPr>
            <p:ph type="title"/>
          </p:nvPr>
        </p:nvSpPr>
        <p:spPr/>
        <p:txBody>
          <a:bodyPr/>
          <a:lstStyle/>
          <a:p>
            <a:r>
              <a:rPr lang="sr-Cyrl-RS" altLang="sr-Latn-RS"/>
              <a:t>ФИЛМ</a:t>
            </a:r>
            <a:endParaRPr lang="sr-Latn-RS" altLang="sr-Latn-RS"/>
          </a:p>
        </p:txBody>
      </p:sp>
      <p:sp>
        <p:nvSpPr>
          <p:cNvPr id="3" name="Čuvar mesta za sadržaj 2"/>
          <p:cNvSpPr>
            <a:spLocks noGrp="1"/>
          </p:cNvSpPr>
          <p:nvPr>
            <p:ph idx="1"/>
          </p:nvPr>
        </p:nvSpPr>
        <p:spPr/>
        <p:txBody>
          <a:bodyPr/>
          <a:lstStyle/>
          <a:p>
            <a:pPr>
              <a:buFont typeface="Arial" charset="0"/>
              <a:buChar char="•"/>
              <a:defRPr/>
            </a:pPr>
            <a:r>
              <a:rPr lang="en-US" dirty="0"/>
              <a:t>How reliable is your memory?</a:t>
            </a:r>
            <a:br>
              <a:rPr lang="sr-Cyrl-RS" dirty="0"/>
            </a:br>
            <a:r>
              <a:rPr lang="en-US" dirty="0"/>
              <a:t>Elizabeth Loftus</a:t>
            </a:r>
            <a:endParaRPr lang="sr-Cyrl-RS" dirty="0"/>
          </a:p>
          <a:p>
            <a:pPr>
              <a:buFont typeface="Arial" charset="0"/>
              <a:buChar char="•"/>
              <a:defRPr/>
            </a:pPr>
            <a:r>
              <a:rPr lang="sr-Cyrl-RS" dirty="0"/>
              <a:t>Преузето са </a:t>
            </a:r>
          </a:p>
          <a:p>
            <a:pPr marL="0" indent="0">
              <a:buFont typeface="Arial" charset="0"/>
              <a:buNone/>
              <a:defRPr/>
            </a:pPr>
            <a:r>
              <a:rPr lang="sr-Latn-RS" dirty="0">
                <a:hlinkClick r:id="rId2"/>
              </a:rPr>
              <a:t>https://www.youtube.com/watch?v=PB2OegI6wvI&amp;list=PLfFm-XYWJeVUU6piy55g9MoRt0Xt26spY</a:t>
            </a:r>
            <a:r>
              <a:rPr lang="sr-Cyrl-RS" dirty="0"/>
              <a:t> </a:t>
            </a:r>
            <a:endParaRPr lang="sr-Latn-R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slov 1"/>
          <p:cNvSpPr>
            <a:spLocks noGrp="1"/>
          </p:cNvSpPr>
          <p:nvPr>
            <p:ph type="title"/>
          </p:nvPr>
        </p:nvSpPr>
        <p:spPr/>
        <p:txBody>
          <a:bodyPr/>
          <a:lstStyle/>
          <a:p>
            <a:r>
              <a:rPr lang="sr-Cyrl-BA" altLang="sr-Latn-RS"/>
              <a:t>Истина или заблуда</a:t>
            </a:r>
            <a:endParaRPr lang="sr-Latn-RS" altLang="sr-Latn-RS"/>
          </a:p>
        </p:txBody>
      </p:sp>
      <p:sp>
        <p:nvSpPr>
          <p:cNvPr id="36867" name="Čuvar mesta za sadržaj 2"/>
          <p:cNvSpPr>
            <a:spLocks noGrp="1"/>
          </p:cNvSpPr>
          <p:nvPr>
            <p:ph idx="1"/>
          </p:nvPr>
        </p:nvSpPr>
        <p:spPr>
          <a:xfrm>
            <a:off x="457200" y="1811338"/>
            <a:ext cx="7772400" cy="4786312"/>
          </a:xfrm>
        </p:spPr>
        <p:txBody>
          <a:bodyPr/>
          <a:lstStyle/>
          <a:p>
            <a:r>
              <a:rPr lang="ru-RU" altLang="sr-Latn-RS" i="1" dirty="0"/>
              <a:t>Можда вам је лакше сетити се имена свог учитеља из основне школе него особе коју сте управо упознали на некој забави</a:t>
            </a:r>
          </a:p>
          <a:p>
            <a:endParaRPr lang="ru-RU" altLang="sr-Latn-RS" i="1" dirty="0"/>
          </a:p>
          <a:p>
            <a:endParaRPr lang="ru-RU" altLang="sr-Latn-RS" i="1" dirty="0"/>
          </a:p>
          <a:p>
            <a:endParaRPr lang="ru-RU" altLang="sr-Latn-RS" i="1" dirty="0"/>
          </a:p>
          <a:p>
            <a:endParaRPr lang="ru-RU" altLang="sr-Latn-RS" i="1"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3341688"/>
            <a:ext cx="180975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gaonik 4"/>
          <p:cNvSpPr>
            <a:spLocks noChangeArrowheads="1"/>
          </p:cNvSpPr>
          <p:nvPr/>
        </p:nvSpPr>
        <p:spPr bwMode="auto">
          <a:xfrm>
            <a:off x="381000" y="5211763"/>
            <a:ext cx="7848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sr-Latn-RS" sz="3200">
                <a:solidFill>
                  <a:schemeClr val="bg1"/>
                </a:solidFill>
              </a:rPr>
              <a:t>Име учитеља је похрањено у дуготрајној меморији, док име особе коју сте управо упознали у краткорочној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slov 1"/>
          <p:cNvSpPr>
            <a:spLocks noGrp="1"/>
          </p:cNvSpPr>
          <p:nvPr>
            <p:ph type="title"/>
          </p:nvPr>
        </p:nvSpPr>
        <p:spPr/>
        <p:txBody>
          <a:bodyPr/>
          <a:lstStyle/>
          <a:p>
            <a:r>
              <a:rPr lang="sr-Cyrl-BA" altLang="sr-Latn-RS"/>
              <a:t>Истина или заблуда</a:t>
            </a:r>
            <a:endParaRPr lang="sr-Latn-RS" altLang="sr-Latn-RS"/>
          </a:p>
        </p:txBody>
      </p:sp>
      <p:sp>
        <p:nvSpPr>
          <p:cNvPr id="37891" name="Čuvar mesta za sadržaj 2"/>
          <p:cNvSpPr>
            <a:spLocks noGrp="1"/>
          </p:cNvSpPr>
          <p:nvPr>
            <p:ph idx="1"/>
          </p:nvPr>
        </p:nvSpPr>
        <p:spPr>
          <a:xfrm>
            <a:off x="457200" y="1811338"/>
            <a:ext cx="7772400" cy="4786312"/>
          </a:xfrm>
        </p:spPr>
        <p:txBody>
          <a:bodyPr/>
          <a:lstStyle/>
          <a:p>
            <a:r>
              <a:rPr lang="ru-RU" altLang="sr-Latn-RS" sz="2400" i="1"/>
              <a:t>Сви наши доживљаји су сачувани у нашем мозгу. Одговарајућа стимулација може омогућити да их се сасвим тачно сетимо</a:t>
            </a:r>
          </a:p>
          <a:p>
            <a:endParaRPr lang="ru-RU" altLang="sr-Latn-RS" sz="2400" i="1"/>
          </a:p>
          <a:p>
            <a:endParaRPr lang="ru-RU" altLang="sr-Latn-RS" sz="2400" i="1"/>
          </a:p>
          <a:p>
            <a:endParaRPr lang="ru-RU" altLang="sr-Latn-RS" sz="2400" i="1"/>
          </a:p>
          <a:p>
            <a:endParaRPr lang="ru-RU" altLang="sr-Latn-RS" sz="2400" i="1"/>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3124200"/>
            <a:ext cx="18097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gaonik 4"/>
          <p:cNvSpPr>
            <a:spLocks noChangeArrowheads="1"/>
          </p:cNvSpPr>
          <p:nvPr/>
        </p:nvSpPr>
        <p:spPr bwMode="auto">
          <a:xfrm>
            <a:off x="381000" y="5211763"/>
            <a:ext cx="7848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sr-Latn-RS" sz="2400">
                <a:solidFill>
                  <a:schemeClr val="bg1"/>
                </a:solidFill>
              </a:rPr>
              <a:t>Постојећи подаци нису уверљиви што се тиче могућности упамћивања свих наших догађаја и доживљаја. Управо супротно, чини се да тежимо похрањивању појединачних догађаја који су на нас снажно деловали.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slov 1"/>
          <p:cNvSpPr>
            <a:spLocks noGrp="1"/>
          </p:cNvSpPr>
          <p:nvPr>
            <p:ph type="title"/>
          </p:nvPr>
        </p:nvSpPr>
        <p:spPr/>
        <p:txBody>
          <a:bodyPr/>
          <a:lstStyle/>
          <a:p>
            <a:r>
              <a:rPr lang="sr-Cyrl-BA" altLang="sr-Latn-RS"/>
              <a:t>Истина или заблуда</a:t>
            </a:r>
            <a:endParaRPr lang="sr-Latn-RS" altLang="sr-Latn-RS"/>
          </a:p>
        </p:txBody>
      </p:sp>
      <p:sp>
        <p:nvSpPr>
          <p:cNvPr id="38915" name="Čuvar mesta za sadržaj 2"/>
          <p:cNvSpPr>
            <a:spLocks noGrp="1"/>
          </p:cNvSpPr>
          <p:nvPr>
            <p:ph idx="1"/>
          </p:nvPr>
        </p:nvSpPr>
        <p:spPr>
          <a:xfrm>
            <a:off x="457200" y="1811338"/>
            <a:ext cx="8229600" cy="4786312"/>
          </a:xfrm>
        </p:spPr>
        <p:txBody>
          <a:bodyPr/>
          <a:lstStyle/>
          <a:p>
            <a:r>
              <a:rPr lang="ru-RU" altLang="sr-Latn-RS" i="1"/>
              <a:t>Количина информација коју можемо похранити у мозгу је практично неограничена</a:t>
            </a:r>
          </a:p>
          <a:p>
            <a:endParaRPr lang="ru-RU" altLang="sr-Latn-RS" i="1"/>
          </a:p>
          <a:p>
            <a:endParaRPr lang="ru-RU" altLang="sr-Latn-RS" i="1"/>
          </a:p>
          <a:p>
            <a:endParaRPr lang="ru-RU" altLang="sr-Latn-RS" i="1"/>
          </a:p>
          <a:p>
            <a:endParaRPr lang="ru-RU" altLang="sr-Latn-RS" i="1"/>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3265488"/>
            <a:ext cx="180975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gaonik 4"/>
          <p:cNvSpPr>
            <a:spLocks noChangeArrowheads="1"/>
          </p:cNvSpPr>
          <p:nvPr/>
        </p:nvSpPr>
        <p:spPr bwMode="auto">
          <a:xfrm>
            <a:off x="381000" y="5211763"/>
            <a:ext cx="7848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sr-Latn-RS" sz="3200">
                <a:solidFill>
                  <a:schemeClr val="bg1"/>
                </a:solidFill>
              </a:rPr>
              <a:t>До данас нису пронађена ограничења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slov 1"/>
          <p:cNvSpPr>
            <a:spLocks noGrp="1"/>
          </p:cNvSpPr>
          <p:nvPr>
            <p:ph type="title"/>
          </p:nvPr>
        </p:nvSpPr>
        <p:spPr/>
        <p:txBody>
          <a:bodyPr/>
          <a:lstStyle/>
          <a:p>
            <a:r>
              <a:rPr lang="sr-Cyrl-BA" altLang="sr-Latn-RS"/>
              <a:t>Истина или заблуда</a:t>
            </a:r>
            <a:endParaRPr lang="sr-Latn-RS" altLang="sr-Latn-RS"/>
          </a:p>
        </p:txBody>
      </p:sp>
      <p:sp>
        <p:nvSpPr>
          <p:cNvPr id="39939" name="Čuvar mesta za sadržaj 2"/>
          <p:cNvSpPr>
            <a:spLocks noGrp="1"/>
          </p:cNvSpPr>
          <p:nvPr>
            <p:ph idx="1"/>
          </p:nvPr>
        </p:nvSpPr>
        <p:spPr>
          <a:xfrm>
            <a:off x="457200" y="1811338"/>
            <a:ext cx="7772400" cy="4786312"/>
          </a:xfrm>
        </p:spPr>
        <p:txBody>
          <a:bodyPr/>
          <a:lstStyle/>
          <a:p>
            <a:r>
              <a:rPr lang="sr-Cyrl-RS" altLang="sr-Latn-RS" sz="2800" i="1"/>
              <a:t>Желимо ли упамтити оно што смо научили, учење мора бити смислено</a:t>
            </a:r>
          </a:p>
          <a:p>
            <a:endParaRPr lang="ru-RU" altLang="sr-Latn-RS" sz="2800" i="1"/>
          </a:p>
          <a:p>
            <a:endParaRPr lang="ru-RU" altLang="sr-Latn-RS" sz="2800" i="1"/>
          </a:p>
          <a:p>
            <a:endParaRPr lang="ru-RU" altLang="sr-Latn-RS" sz="2800" i="1"/>
          </a:p>
          <a:p>
            <a:endParaRPr lang="ru-RU" altLang="sr-Latn-RS" sz="2800" i="1"/>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3124200"/>
            <a:ext cx="18097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gaonik 4"/>
          <p:cNvSpPr>
            <a:spLocks noChangeArrowheads="1"/>
          </p:cNvSpPr>
          <p:nvPr/>
        </p:nvSpPr>
        <p:spPr bwMode="auto">
          <a:xfrm>
            <a:off x="381000" y="5211763"/>
            <a:ext cx="7848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sr-Latn-RS" sz="2800">
                <a:solidFill>
                  <a:schemeClr val="bg1"/>
                </a:solidFill>
              </a:rPr>
              <a:t>Па ипак, елаборирано понављање које се темељи на значењу садржаја или догађаја, ефикасније је од механичког понављања.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Čuvar mesta za sadržaj 2"/>
          <p:cNvSpPr>
            <a:spLocks noGrp="1"/>
          </p:cNvSpPr>
          <p:nvPr>
            <p:ph idx="1"/>
          </p:nvPr>
        </p:nvSpPr>
        <p:spPr/>
        <p:txBody>
          <a:bodyPr/>
          <a:lstStyle/>
          <a:p>
            <a:r>
              <a:rPr lang="ru-RU" altLang="sr-Latn-RS"/>
              <a:t>Да ли се слажете са следећом тврдњом: «Памћење је попут мишића, што га више вежбамо то постаје боље»</a:t>
            </a:r>
          </a:p>
          <a:p>
            <a:r>
              <a:rPr lang="ru-RU" altLang="sr-Latn-RS"/>
              <a:t>Јесте ли икада доживели појаву да вам је нешто «на врху језика», а ипак се тога не можете сетити?</a:t>
            </a:r>
          </a:p>
        </p:txBody>
      </p:sp>
      <p:sp>
        <p:nvSpPr>
          <p:cNvPr id="6" name="Pravougaonik 5"/>
          <p:cNvSpPr/>
          <p:nvPr/>
        </p:nvSpPr>
        <p:spPr>
          <a:xfrm>
            <a:off x="0" y="0"/>
            <a:ext cx="9144000" cy="14128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
        <p:nvSpPr>
          <p:cNvPr id="40964" name="Naslov 1"/>
          <p:cNvSpPr txBox="1">
            <a:spLocks/>
          </p:cNvSpPr>
          <p:nvPr/>
        </p:nvSpPr>
        <p:spPr bwMode="auto">
          <a:xfrm>
            <a:off x="457200" y="274638"/>
            <a:ext cx="6491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sr-Cyrl-RS" altLang="sr-Latn-RS" sz="4400">
                <a:solidFill>
                  <a:schemeClr val="bg1"/>
                </a:solidFill>
              </a:rPr>
              <a:t>Питања за размишљање</a:t>
            </a:r>
          </a:p>
        </p:txBody>
      </p:sp>
      <p:pic>
        <p:nvPicPr>
          <p:cNvPr id="40965" name="Picture 2" descr="http://thinkingorganized.com/wp-content/uploads/2015/08/gear-head-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5" y="44450"/>
            <a:ext cx="15113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slov 1"/>
          <p:cNvSpPr>
            <a:spLocks noGrp="1"/>
          </p:cNvSpPr>
          <p:nvPr>
            <p:ph type="title"/>
          </p:nvPr>
        </p:nvSpPr>
        <p:spPr>
          <a:xfrm>
            <a:off x="228600" y="5257800"/>
            <a:ext cx="7924800" cy="1066800"/>
          </a:xfrm>
        </p:spPr>
        <p:txBody>
          <a:bodyPr/>
          <a:lstStyle/>
          <a:p>
            <a:pPr algn="r"/>
            <a:r>
              <a:rPr lang="sr-Cyrl-RS" altLang="sr-Latn-RS" sz="5400" b="1"/>
              <a:t>ЗАБОРАВЉАЊЕ</a:t>
            </a:r>
            <a:endParaRPr lang="sr-Latn-RS" altLang="sr-Latn-RS" sz="5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slov 1"/>
          <p:cNvSpPr>
            <a:spLocks noGrp="1"/>
          </p:cNvSpPr>
          <p:nvPr>
            <p:ph type="title"/>
          </p:nvPr>
        </p:nvSpPr>
        <p:spPr/>
        <p:txBody>
          <a:bodyPr/>
          <a:lstStyle/>
          <a:p>
            <a:r>
              <a:rPr lang="sr-Cyrl-RS" altLang="sr-Latn-RS"/>
              <a:t>Заборављање</a:t>
            </a:r>
            <a:endParaRPr lang="sr-Latn-RS" altLang="sr-Latn-RS"/>
          </a:p>
        </p:txBody>
      </p:sp>
      <p:sp>
        <p:nvSpPr>
          <p:cNvPr id="43011" name="Content Placeholder 3"/>
          <p:cNvSpPr>
            <a:spLocks noGrp="1"/>
          </p:cNvSpPr>
          <p:nvPr>
            <p:ph idx="1"/>
          </p:nvPr>
        </p:nvSpPr>
        <p:spPr>
          <a:xfrm>
            <a:off x="304800" y="1981200"/>
            <a:ext cx="7848600" cy="4648200"/>
          </a:xfrm>
        </p:spPr>
        <p:txBody>
          <a:bodyPr/>
          <a:lstStyle/>
          <a:p>
            <a:pPr>
              <a:lnSpc>
                <a:spcPts val="2600"/>
              </a:lnSpc>
              <a:spcBef>
                <a:spcPct val="0"/>
              </a:spcBef>
              <a:spcAft>
                <a:spcPts val="600"/>
              </a:spcAft>
              <a:buFont typeface="Wingdings" pitchFamily="2" charset="2"/>
              <a:buChar char="§"/>
            </a:pPr>
            <a:r>
              <a:rPr lang="sr-Cyrl-RS" altLang="en-US" sz="2800"/>
              <a:t>Зашто заборављамо?</a:t>
            </a:r>
            <a:endParaRPr lang="en-US" altLang="en-US" sz="2800"/>
          </a:p>
          <a:p>
            <a:pPr marL="914400" lvl="1" indent="-514350">
              <a:lnSpc>
                <a:spcPts val="2600"/>
              </a:lnSpc>
              <a:spcBef>
                <a:spcPct val="0"/>
              </a:spcBef>
              <a:spcAft>
                <a:spcPts val="600"/>
              </a:spcAft>
              <a:buFont typeface="Calibri" pitchFamily="34" charset="0"/>
              <a:buAutoNum type="arabicPeriod"/>
            </a:pPr>
            <a:r>
              <a:rPr lang="sr-Cyrl-RS" altLang="en-US" sz="2400"/>
              <a:t>Неупотреба</a:t>
            </a:r>
          </a:p>
          <a:p>
            <a:pPr marL="914400" lvl="1" indent="-514350">
              <a:lnSpc>
                <a:spcPts val="2600"/>
              </a:lnSpc>
              <a:spcBef>
                <a:spcPct val="0"/>
              </a:spcBef>
              <a:spcAft>
                <a:spcPts val="600"/>
              </a:spcAft>
              <a:buFont typeface="Calibri" pitchFamily="34" charset="0"/>
              <a:buAutoNum type="arabicPeriod"/>
            </a:pPr>
            <a:r>
              <a:rPr lang="sr-Cyrl-RS" altLang="en-US" sz="2400"/>
              <a:t>Гешталт принцип и заборављање</a:t>
            </a:r>
          </a:p>
          <a:p>
            <a:pPr marL="914400" lvl="1" indent="-514350">
              <a:lnSpc>
                <a:spcPts val="2600"/>
              </a:lnSpc>
              <a:spcBef>
                <a:spcPct val="0"/>
              </a:spcBef>
              <a:spcAft>
                <a:spcPts val="600"/>
              </a:spcAft>
              <a:buFont typeface="Calibri" pitchFamily="34" charset="0"/>
              <a:buAutoNum type="arabicPeriod"/>
            </a:pPr>
            <a:r>
              <a:rPr lang="sr-Cyrl-RS" altLang="en-US" sz="2400"/>
              <a:t>Репресија и емоционални фактори</a:t>
            </a:r>
          </a:p>
          <a:p>
            <a:pPr marL="914400" lvl="1" indent="-514350">
              <a:lnSpc>
                <a:spcPts val="2600"/>
              </a:lnSpc>
              <a:spcBef>
                <a:spcPct val="0"/>
              </a:spcBef>
              <a:spcAft>
                <a:spcPts val="600"/>
              </a:spcAft>
              <a:buFont typeface="Calibri" pitchFamily="34" charset="0"/>
              <a:buAutoNum type="arabicPeriod"/>
            </a:pPr>
            <a:r>
              <a:rPr lang="sr-Cyrl-RS" altLang="en-US" sz="2400"/>
              <a:t>Интерференција (ретроактивна и проактивна)</a:t>
            </a:r>
          </a:p>
          <a:p>
            <a:pPr marL="914400" lvl="1" indent="-514350">
              <a:lnSpc>
                <a:spcPts val="2600"/>
              </a:lnSpc>
              <a:spcBef>
                <a:spcPct val="0"/>
              </a:spcBef>
              <a:spcAft>
                <a:spcPts val="600"/>
              </a:spcAft>
              <a:buFont typeface="Calibri" pitchFamily="34" charset="0"/>
              <a:buAutoNum type="arabicPeriod"/>
            </a:pPr>
            <a:r>
              <a:rPr lang="sr-Cyrl-RS" altLang="en-US" sz="2400"/>
              <a:t>Тренутна неприступачност</a:t>
            </a:r>
          </a:p>
          <a:p>
            <a:pPr marL="914400" lvl="1" indent="-514350">
              <a:lnSpc>
                <a:spcPts val="2600"/>
              </a:lnSpc>
              <a:spcBef>
                <a:spcPct val="0"/>
              </a:spcBef>
              <a:spcAft>
                <a:spcPts val="600"/>
              </a:spcAft>
              <a:buFont typeface="Calibri" pitchFamily="34" charset="0"/>
              <a:buAutoNum type="arabicPeriod"/>
            </a:pPr>
            <a:r>
              <a:rPr lang="sr-Cyrl-RS" altLang="en-US" sz="2400"/>
              <a:t>Спречавање консолидације трага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p:nvPr>
        </p:nvSpPr>
        <p:spPr/>
        <p:txBody>
          <a:bodyPr/>
          <a:lstStyle/>
          <a:p>
            <a:endParaRPr lang="sr-Latn-RS" altLang="sr-Latn-RS"/>
          </a:p>
        </p:txBody>
      </p:sp>
      <p:sp>
        <p:nvSpPr>
          <p:cNvPr id="3" name="Čuvar mesta za sadržaj 2"/>
          <p:cNvSpPr>
            <a:spLocks noGrp="1"/>
          </p:cNvSpPr>
          <p:nvPr>
            <p:ph idx="1"/>
          </p:nvPr>
        </p:nvSpPr>
        <p:spPr/>
        <p:txBody>
          <a:bodyPr>
            <a:normAutofit fontScale="85000" lnSpcReduction="20000"/>
          </a:bodyPr>
          <a:lstStyle/>
          <a:p>
            <a:pPr>
              <a:buFont typeface="Arial" charset="0"/>
              <a:buChar char="•"/>
              <a:defRPr/>
            </a:pPr>
            <a:r>
              <a:rPr lang="sr-Cyrl-RS" dirty="0"/>
              <a:t>Неки људи имају фотографско памћење</a:t>
            </a:r>
          </a:p>
          <a:p>
            <a:pPr>
              <a:buFont typeface="Arial" charset="0"/>
              <a:buChar char="•"/>
              <a:defRPr/>
            </a:pPr>
            <a:r>
              <a:rPr lang="sr-Cyrl-RS" dirty="0"/>
              <a:t>Можда вам је лакше сетити се имена свог учитеља из основне школе него особе коју сте управо упознали на некој забави</a:t>
            </a:r>
          </a:p>
          <a:p>
            <a:pPr>
              <a:buFont typeface="Arial" charset="0"/>
              <a:buChar char="•"/>
              <a:defRPr/>
            </a:pPr>
            <a:r>
              <a:rPr lang="sr-Cyrl-RS" dirty="0"/>
              <a:t>Сви наши доживљаји су сачувани у нашем мозгу. Одговарајућа стимулација може омогућити да их се сасвим тачно сетимо</a:t>
            </a:r>
          </a:p>
          <a:p>
            <a:pPr>
              <a:buFont typeface="Arial" charset="0"/>
              <a:buChar char="•"/>
              <a:defRPr/>
            </a:pPr>
            <a:r>
              <a:rPr lang="sr-Cyrl-RS" dirty="0"/>
              <a:t>Количина информација коју можемо похранити у мозгу је практично неограничена</a:t>
            </a:r>
          </a:p>
          <a:p>
            <a:pPr>
              <a:buFont typeface="Arial" charset="0"/>
              <a:buChar char="•"/>
              <a:defRPr/>
            </a:pPr>
            <a:r>
              <a:rPr lang="sr-Cyrl-RS" dirty="0"/>
              <a:t>Желимо ли упамтити оно што смо научили, учење мора бити смислено</a:t>
            </a:r>
          </a:p>
          <a:p>
            <a:pPr>
              <a:buFont typeface="Arial" charset="0"/>
              <a:buChar char="•"/>
              <a:defRPr/>
            </a:pPr>
            <a:endParaRPr lang="sr-Latn-RS" dirty="0"/>
          </a:p>
        </p:txBody>
      </p:sp>
      <p:sp>
        <p:nvSpPr>
          <p:cNvPr id="4" name="Pravougaonik 3"/>
          <p:cNvSpPr/>
          <p:nvPr/>
        </p:nvSpPr>
        <p:spPr>
          <a:xfrm>
            <a:off x="0" y="0"/>
            <a:ext cx="5718175" cy="1674813"/>
          </a:xfrm>
          <a:prstGeom prst="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pic>
        <p:nvPicPr>
          <p:cNvPr id="7173"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013" y="0"/>
            <a:ext cx="3582987"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Naslov 1"/>
          <p:cNvSpPr txBox="1">
            <a:spLocks/>
          </p:cNvSpPr>
          <p:nvPr/>
        </p:nvSpPr>
        <p:spPr bwMode="auto">
          <a:xfrm>
            <a:off x="457200" y="914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sr-Cyrl-RS" altLang="sr-Latn-RS" sz="4000"/>
              <a:t>Почетна питања</a:t>
            </a:r>
            <a:br>
              <a:rPr lang="sr-Latn-RS" altLang="sr-Latn-RS" sz="4000"/>
            </a:br>
            <a:endParaRPr lang="sr-Latn-RS" altLang="sr-Latn-RS" sz="4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slov 1"/>
          <p:cNvSpPr>
            <a:spLocks noGrp="1"/>
          </p:cNvSpPr>
          <p:nvPr>
            <p:ph type="title"/>
          </p:nvPr>
        </p:nvSpPr>
        <p:spPr/>
        <p:txBody>
          <a:bodyPr/>
          <a:lstStyle/>
          <a:p>
            <a:r>
              <a:rPr lang="sr-Cyrl-RS" altLang="sr-Latn-RS"/>
              <a:t>Заборављање – није увек лоше</a:t>
            </a:r>
            <a:endParaRPr lang="sr-Latn-RS" altLang="sr-Latn-RS"/>
          </a:p>
        </p:txBody>
      </p:sp>
      <p:sp>
        <p:nvSpPr>
          <p:cNvPr id="44035" name="Content Placeholder 3"/>
          <p:cNvSpPr>
            <a:spLocks noGrp="1"/>
          </p:cNvSpPr>
          <p:nvPr>
            <p:ph idx="1"/>
          </p:nvPr>
        </p:nvSpPr>
        <p:spPr>
          <a:xfrm>
            <a:off x="304800" y="1981200"/>
            <a:ext cx="7848600" cy="4648200"/>
          </a:xfrm>
        </p:spPr>
        <p:txBody>
          <a:bodyPr/>
          <a:lstStyle/>
          <a:p>
            <a:pPr>
              <a:lnSpc>
                <a:spcPts val="2600"/>
              </a:lnSpc>
              <a:spcBef>
                <a:spcPct val="0"/>
              </a:spcBef>
              <a:spcAft>
                <a:spcPts val="600"/>
              </a:spcAft>
              <a:buFont typeface="Wingdings" pitchFamily="2" charset="2"/>
              <a:buChar char="§"/>
            </a:pPr>
            <a:r>
              <a:rPr lang="sr-Cyrl-RS" altLang="en-US" sz="2800"/>
              <a:t>Шта мислите да ли би било добро да наш мозак може памтити све информације заувек? </a:t>
            </a:r>
          </a:p>
          <a:p>
            <a:pPr>
              <a:lnSpc>
                <a:spcPts val="2600"/>
              </a:lnSpc>
              <a:spcBef>
                <a:spcPct val="0"/>
              </a:spcBef>
              <a:spcAft>
                <a:spcPts val="600"/>
              </a:spcAft>
              <a:buFont typeface="Wingdings" pitchFamily="2" charset="2"/>
              <a:buChar char="§"/>
            </a:pPr>
            <a:r>
              <a:rPr lang="sr-Cyrl-RS" altLang="en-US" sz="2800"/>
              <a:t>Какав би био осећај?</a:t>
            </a:r>
          </a:p>
          <a:p>
            <a:pPr>
              <a:lnSpc>
                <a:spcPts val="2600"/>
              </a:lnSpc>
              <a:spcBef>
                <a:spcPct val="0"/>
              </a:spcBef>
              <a:spcAft>
                <a:spcPts val="600"/>
              </a:spcAft>
              <a:buFont typeface="Wingdings" pitchFamily="2" charset="2"/>
              <a:buChar char="§"/>
            </a:pPr>
            <a:r>
              <a:rPr lang="sr-Cyrl-RS" altLang="en-US" sz="2800"/>
              <a:t>Да ли би ту било неких проблема?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441450"/>
          </a:xfrm>
          <a:solidFill>
            <a:srgbClr val="3AA082"/>
          </a:solidFill>
        </p:spPr>
        <p:txBody>
          <a:bodyPr lIns="274320" rtlCol="0">
            <a:normAutofit fontScale="90000"/>
          </a:bodyPr>
          <a:lstStyle/>
          <a:p>
            <a:pPr fontAlgn="auto">
              <a:lnSpc>
                <a:spcPts val="4200"/>
              </a:lnSpc>
              <a:spcAft>
                <a:spcPts val="0"/>
              </a:spcAft>
              <a:defRPr/>
            </a:pPr>
            <a:br>
              <a:rPr lang="en-US" b="1" dirty="0">
                <a:solidFill>
                  <a:srgbClr val="F8F6E3"/>
                </a:solidFill>
              </a:rPr>
            </a:br>
            <a:r>
              <a:rPr lang="en-US" b="1" dirty="0">
                <a:solidFill>
                  <a:srgbClr val="F8F6E3"/>
                </a:solidFill>
              </a:rPr>
              <a:t>“</a:t>
            </a:r>
            <a:r>
              <a:rPr lang="sr-Cyrl-RS" b="1" dirty="0">
                <a:solidFill>
                  <a:srgbClr val="F8F6E3"/>
                </a:solidFill>
              </a:rPr>
              <a:t>Заборављање је облик слободе.</a:t>
            </a:r>
            <a:r>
              <a:rPr lang="en-US" b="1" dirty="0">
                <a:solidFill>
                  <a:srgbClr val="F8F6E3"/>
                </a:solidFill>
              </a:rPr>
              <a:t>”</a:t>
            </a:r>
            <a:br>
              <a:rPr lang="en-US" b="1" dirty="0">
                <a:solidFill>
                  <a:srgbClr val="F8F6E3"/>
                </a:solidFill>
              </a:rPr>
            </a:br>
            <a:r>
              <a:rPr lang="en-US" b="1" dirty="0">
                <a:solidFill>
                  <a:srgbClr val="F8F6E3"/>
                </a:solidFill>
              </a:rPr>
              <a:t>				</a:t>
            </a:r>
            <a:r>
              <a:rPr lang="en-US" sz="3200" b="1" dirty="0">
                <a:solidFill>
                  <a:srgbClr val="F8F6E3"/>
                </a:solidFill>
              </a:rPr>
              <a:t>Khalil Gibran</a:t>
            </a:r>
            <a:br>
              <a:rPr lang="en-US" b="1" dirty="0">
                <a:solidFill>
                  <a:srgbClr val="F8F6E3"/>
                </a:solidFill>
              </a:rPr>
            </a:br>
            <a:endParaRPr lang="en-US" b="1" dirty="0">
              <a:solidFill>
                <a:srgbClr val="F8F6E3"/>
              </a:solidFill>
            </a:endParaRPr>
          </a:p>
        </p:txBody>
      </p:sp>
      <p:sp>
        <p:nvSpPr>
          <p:cNvPr id="5" name="Content Placeholder 2"/>
          <p:cNvSpPr txBox="1">
            <a:spLocks/>
          </p:cNvSpPr>
          <p:nvPr/>
        </p:nvSpPr>
        <p:spPr bwMode="auto">
          <a:xfrm>
            <a:off x="3959225" y="1670050"/>
            <a:ext cx="4270375"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lnSpc>
                <a:spcPts val="2400"/>
              </a:lnSpc>
              <a:spcBef>
                <a:spcPct val="0"/>
              </a:spcBef>
              <a:spcAft>
                <a:spcPts val="600"/>
              </a:spcAft>
              <a:buFont typeface="Wingdings" pitchFamily="2" charset="2"/>
              <a:buChar char="§"/>
            </a:pPr>
            <a:r>
              <a:rPr lang="ru-RU" altLang="en-US" sz="2600"/>
              <a:t>Џил Прајс не само да се сећа свега, већ није у стању ништа да заборави.</a:t>
            </a:r>
          </a:p>
          <a:p>
            <a:pPr eaLnBrk="1" hangingPunct="1">
              <a:lnSpc>
                <a:spcPts val="2400"/>
              </a:lnSpc>
              <a:spcBef>
                <a:spcPct val="0"/>
              </a:spcBef>
              <a:spcAft>
                <a:spcPts val="600"/>
              </a:spcAft>
              <a:buFont typeface="Wingdings" pitchFamily="2" charset="2"/>
              <a:buChar char="§"/>
            </a:pPr>
            <a:r>
              <a:rPr lang="ru-RU" altLang="en-US" sz="2600"/>
              <a:t>За Џил, и важни и свакодневне ствари су једнако доступне, и стварају «филм који непрекидно траје» и који тече заједно са садашњим искуством.</a:t>
            </a:r>
            <a:endParaRPr lang="en-US" altLang="en-US" sz="2600"/>
          </a:p>
        </p:txBody>
      </p:sp>
      <p:pic>
        <p:nvPicPr>
          <p:cNvPr id="1026" name="Picture 2"/>
          <p:cNvPicPr>
            <a:picLocks noChangeAspect="1" noChangeArrowheads="1"/>
          </p:cNvPicPr>
          <p:nvPr/>
        </p:nvPicPr>
        <p:blipFill>
          <a:blip r:embed="rId3"/>
          <a:srcRect r="9189" b="6918"/>
          <a:stretch>
            <a:fillRect/>
          </a:stretch>
        </p:blipFill>
        <p:spPr bwMode="auto">
          <a:xfrm>
            <a:off x="254000" y="1806575"/>
            <a:ext cx="3200400" cy="2819400"/>
          </a:xfrm>
          <a:prstGeom prst="rect">
            <a:avLst/>
          </a:prstGeom>
          <a:ln>
            <a:noFill/>
          </a:ln>
          <a:effectLst>
            <a:outerShdw blurRad="292100" dist="139700" dir="2700000" algn="tl" rotWithShape="0">
              <a:srgbClr val="333333">
                <a:alpha val="65000"/>
              </a:srgbClr>
            </a:outerShdw>
          </a:effectLst>
        </p:spPr>
      </p:pic>
      <p:sp>
        <p:nvSpPr>
          <p:cNvPr id="45061" name="TextBox 8"/>
          <p:cNvSpPr txBox="1">
            <a:spLocks noChangeArrowheads="1"/>
          </p:cNvSpPr>
          <p:nvPr/>
        </p:nvSpPr>
        <p:spPr bwMode="auto">
          <a:xfrm>
            <a:off x="215900" y="4654550"/>
            <a:ext cx="3276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pPr>
            <a:r>
              <a:rPr lang="sr-Cyrl-RS" altLang="en-US" sz="2200" b="1"/>
              <a:t>Џил Прајс</a:t>
            </a:r>
            <a:endParaRPr lang="en-US" altLang="en-US" sz="2200" b="1"/>
          </a:p>
        </p:txBody>
      </p:sp>
      <p:sp>
        <p:nvSpPr>
          <p:cNvPr id="7" name="Rectangle 6"/>
          <p:cNvSpPr>
            <a:spLocks noChangeArrowheads="1"/>
          </p:cNvSpPr>
          <p:nvPr/>
        </p:nvSpPr>
        <p:spPr bwMode="auto">
          <a:xfrm>
            <a:off x="914400" y="5591175"/>
            <a:ext cx="7067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lnSpc>
                <a:spcPts val="2400"/>
              </a:lnSpc>
              <a:spcBef>
                <a:spcPct val="0"/>
              </a:spcBef>
              <a:spcAft>
                <a:spcPts val="600"/>
              </a:spcAft>
              <a:buFontTx/>
              <a:buNone/>
            </a:pPr>
            <a:r>
              <a:rPr lang="sr-Cyrl-RS" altLang="en-US" sz="2600"/>
              <a:t>Уколико нисмо у стању да заборавимо: можда се не можемо фокусирати на садашња дешавања због „нападног“ сећања</a:t>
            </a:r>
            <a:endParaRPr lang="en-US" altLang="en-US" sz="2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7488" y="381000"/>
            <a:ext cx="6183312" cy="1143000"/>
          </a:xfrm>
        </p:spPr>
        <p:txBody>
          <a:bodyPr/>
          <a:lstStyle/>
          <a:p>
            <a:r>
              <a:rPr lang="sr-Cyrl-RS" altLang="sr-Latn-RS" b="1"/>
              <a:t>Инфатилна амензија</a:t>
            </a:r>
            <a:endParaRPr lang="en-US" altLang="sr-Latn-RS" b="1"/>
          </a:p>
        </p:txBody>
      </p:sp>
      <p:sp>
        <p:nvSpPr>
          <p:cNvPr id="3" name="Content Placeholder 2"/>
          <p:cNvSpPr>
            <a:spLocks noGrp="1"/>
          </p:cNvSpPr>
          <p:nvPr>
            <p:ph sz="half" idx="1"/>
          </p:nvPr>
        </p:nvSpPr>
        <p:spPr>
          <a:xfrm>
            <a:off x="422275" y="1279525"/>
            <a:ext cx="6013450" cy="2454275"/>
          </a:xfrm>
        </p:spPr>
        <p:txBody>
          <a:bodyPr/>
          <a:lstStyle/>
          <a:p>
            <a:pPr>
              <a:lnSpc>
                <a:spcPts val="2400"/>
              </a:lnSpc>
              <a:spcBef>
                <a:spcPct val="0"/>
              </a:spcBef>
              <a:spcAft>
                <a:spcPts val="600"/>
              </a:spcAft>
              <a:buFont typeface="Wingdings" pitchFamily="2" charset="2"/>
              <a:buChar char="§"/>
            </a:pPr>
            <a:r>
              <a:rPr lang="sr-Cyrl-RS" altLang="en-US" sz="2400" u="sng"/>
              <a:t>Имплицитна </a:t>
            </a:r>
            <a:r>
              <a:rPr lang="sr-Cyrl-RS" altLang="en-US" sz="2400"/>
              <a:t>сећања из детињства се могу одржати, укључујући </a:t>
            </a:r>
            <a:r>
              <a:rPr lang="sr-Cyrl-RS" altLang="en-US" sz="2400" i="1"/>
              <a:t>вештине </a:t>
            </a:r>
            <a:r>
              <a:rPr lang="sr-Cyrl-RS" altLang="en-US" sz="2400"/>
              <a:t>и </a:t>
            </a:r>
            <a:r>
              <a:rPr lang="sr-Cyrl-RS" altLang="en-US" sz="2400" i="1"/>
              <a:t>условљене одговоре</a:t>
            </a:r>
            <a:r>
              <a:rPr lang="sr-Cyrl-RS" altLang="en-US" sz="2400"/>
              <a:t>. Али, </a:t>
            </a:r>
            <a:r>
              <a:rPr lang="sr-Cyrl-RS" altLang="en-US" sz="2400" u="sng"/>
              <a:t>експлицитно </a:t>
            </a:r>
            <a:r>
              <a:rPr lang="sr-Cyrl-RS" altLang="en-US" sz="2400"/>
              <a:t>сећање, наше сећање на неке догађаје досеже до отприлике треће године. </a:t>
            </a:r>
            <a:endParaRPr lang="en-US" altLang="en-US" sz="2400"/>
          </a:p>
          <a:p>
            <a:pPr>
              <a:lnSpc>
                <a:spcPts val="2400"/>
              </a:lnSpc>
              <a:spcBef>
                <a:spcPct val="0"/>
              </a:spcBef>
              <a:spcAft>
                <a:spcPts val="600"/>
              </a:spcAft>
              <a:buFont typeface="Wingdings" pitchFamily="2" charset="2"/>
              <a:buChar char="§"/>
            </a:pPr>
            <a:r>
              <a:rPr lang="sr-Cyrl-RS" altLang="en-US" sz="2400"/>
              <a:t>Ова празнина сећања око треће године се зове </a:t>
            </a:r>
            <a:r>
              <a:rPr lang="sr-Cyrl-RS" altLang="en-US" sz="2400" b="1"/>
              <a:t>инфатилна амнезија</a:t>
            </a:r>
            <a:endParaRPr lang="en-US" altLang="en-US" sz="2400" b="1"/>
          </a:p>
        </p:txBody>
      </p:sp>
      <p:sp>
        <p:nvSpPr>
          <p:cNvPr id="4" name="Content Placeholder 3"/>
          <p:cNvSpPr>
            <a:spLocks noGrp="1"/>
          </p:cNvSpPr>
          <p:nvPr>
            <p:ph sz="half" idx="2"/>
          </p:nvPr>
        </p:nvSpPr>
        <p:spPr>
          <a:xfrm>
            <a:off x="347663" y="3883025"/>
            <a:ext cx="8297862" cy="2609850"/>
          </a:xfrm>
          <a:prstGeom prst="roundRect">
            <a:avLst>
              <a:gd name="adj" fmla="val 16667"/>
            </a:avLst>
          </a:prstGeom>
          <a:solidFill>
            <a:srgbClr val="3AA082"/>
          </a:solidFill>
        </p:spPr>
        <p:txBody>
          <a:bodyPr/>
          <a:lstStyle/>
          <a:p>
            <a:pPr>
              <a:lnSpc>
                <a:spcPts val="2400"/>
              </a:lnSpc>
              <a:spcBef>
                <a:spcPct val="0"/>
              </a:spcBef>
              <a:spcAft>
                <a:spcPts val="600"/>
              </a:spcAft>
              <a:buFont typeface="Arial" pitchFamily="34" charset="0"/>
              <a:buNone/>
            </a:pPr>
            <a:r>
              <a:rPr lang="sr-Cyrl-RS" altLang="en-US" sz="2600" b="1">
                <a:solidFill>
                  <a:srgbClr val="F8F6E3"/>
                </a:solidFill>
              </a:rPr>
              <a:t>Објашњења</a:t>
            </a:r>
            <a:r>
              <a:rPr lang="en-US" altLang="en-US" sz="2600" b="1">
                <a:solidFill>
                  <a:srgbClr val="F8F6E3"/>
                </a:solidFill>
              </a:rPr>
              <a:t>? </a:t>
            </a:r>
          </a:p>
          <a:p>
            <a:pPr>
              <a:lnSpc>
                <a:spcPts val="2400"/>
              </a:lnSpc>
              <a:spcBef>
                <a:spcPct val="0"/>
              </a:spcBef>
              <a:spcAft>
                <a:spcPts val="600"/>
              </a:spcAft>
            </a:pPr>
            <a:r>
              <a:rPr lang="sr-Cyrl-RS" altLang="en-US" sz="2600">
                <a:solidFill>
                  <a:srgbClr val="F8F6E3"/>
                </a:solidFill>
              </a:rPr>
              <a:t>Кодирање: Хипокампус није довољно развијен (око друге године се формира у потпуности).</a:t>
            </a:r>
          </a:p>
          <a:p>
            <a:pPr>
              <a:lnSpc>
                <a:spcPts val="2400"/>
              </a:lnSpc>
              <a:spcBef>
                <a:spcPct val="0"/>
              </a:spcBef>
              <a:spcAft>
                <a:spcPts val="600"/>
              </a:spcAft>
            </a:pPr>
            <a:r>
              <a:rPr lang="sr-Cyrl-RS" altLang="en-US" sz="2600">
                <a:solidFill>
                  <a:srgbClr val="F8F6E3"/>
                </a:solidFill>
              </a:rPr>
              <a:t>Не користе говор у сврху симболизације или класификације догађаја, што ограничава способност кодирања сензорних података. </a:t>
            </a:r>
            <a:endParaRPr lang="en-US" altLang="en-US" sz="2600">
              <a:solidFill>
                <a:srgbClr val="F8F6E3"/>
              </a:solidFill>
            </a:endParaRPr>
          </a:p>
        </p:txBody>
      </p:sp>
      <p:pic>
        <p:nvPicPr>
          <p:cNvPr id="9218" name="Picture 2" descr="E:\Pregnancy &amp; Babies PhotoDisc Vol 113\113087.JPG"/>
          <p:cNvPicPr>
            <a:picLocks noChangeAspect="1" noChangeArrowheads="1"/>
          </p:cNvPicPr>
          <p:nvPr/>
        </p:nvPicPr>
        <p:blipFill>
          <a:blip r:embed="rId3"/>
          <a:srcRect/>
          <a:stretch>
            <a:fillRect/>
          </a:stretch>
        </p:blipFill>
        <p:spPr bwMode="auto">
          <a:xfrm>
            <a:off x="6689725" y="341313"/>
            <a:ext cx="2119313" cy="3211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slov 1"/>
          <p:cNvSpPr>
            <a:spLocks noGrp="1"/>
          </p:cNvSpPr>
          <p:nvPr>
            <p:ph type="title"/>
          </p:nvPr>
        </p:nvSpPr>
        <p:spPr/>
        <p:txBody>
          <a:bodyPr/>
          <a:lstStyle/>
          <a:p>
            <a:r>
              <a:rPr lang="sr-Cyrl-BA" altLang="sr-Latn-RS"/>
              <a:t>Истина или заблуда</a:t>
            </a:r>
            <a:endParaRPr lang="sr-Latn-RS" altLang="sr-Latn-RS"/>
          </a:p>
        </p:txBody>
      </p:sp>
      <p:sp>
        <p:nvSpPr>
          <p:cNvPr id="47107" name="Čuvar mesta za sadržaj 2"/>
          <p:cNvSpPr>
            <a:spLocks noGrp="1"/>
          </p:cNvSpPr>
          <p:nvPr>
            <p:ph idx="1"/>
          </p:nvPr>
        </p:nvSpPr>
        <p:spPr>
          <a:xfrm>
            <a:off x="457200" y="1811338"/>
            <a:ext cx="7772400" cy="4786312"/>
          </a:xfrm>
        </p:spPr>
        <p:txBody>
          <a:bodyPr/>
          <a:lstStyle/>
          <a:p>
            <a:r>
              <a:rPr lang="ru-RU" altLang="sr-Latn-RS" sz="2800" i="1"/>
              <a:t>Можемо се досетити важних догађаја који су се догодили током прве две године живота</a:t>
            </a:r>
          </a:p>
          <a:p>
            <a:endParaRPr lang="ru-RU" altLang="sr-Latn-RS" sz="2800" i="1"/>
          </a:p>
          <a:p>
            <a:endParaRPr lang="ru-RU" altLang="sr-Latn-RS" sz="2800" i="1"/>
          </a:p>
          <a:p>
            <a:endParaRPr lang="ru-RU" altLang="sr-Latn-RS" sz="2800" i="1"/>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2801938"/>
            <a:ext cx="18097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ugaonik 4"/>
          <p:cNvSpPr>
            <a:spLocks noChangeArrowheads="1"/>
          </p:cNvSpPr>
          <p:nvPr/>
        </p:nvSpPr>
        <p:spPr bwMode="auto">
          <a:xfrm>
            <a:off x="381000" y="4889500"/>
            <a:ext cx="784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sr-Latn-RS" sz="2800">
                <a:solidFill>
                  <a:schemeClr val="bg1"/>
                </a:solidFill>
              </a:rPr>
              <a:t>Та сећања на рано детињство у која верујемо, вероватно су реконструкције, и то већином нетачне. Или су из доба када смо били много старији.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slov 1"/>
          <p:cNvSpPr>
            <a:spLocks noGrp="1"/>
          </p:cNvSpPr>
          <p:nvPr>
            <p:ph type="title"/>
          </p:nvPr>
        </p:nvSpPr>
        <p:spPr/>
        <p:txBody>
          <a:bodyPr/>
          <a:lstStyle/>
          <a:p>
            <a:r>
              <a:rPr lang="sr-Cyrl-RS" altLang="sr-Latn-RS"/>
              <a:t>Поремећаји памћења</a:t>
            </a:r>
            <a:endParaRPr lang="sr-Latn-RS" altLang="sr-Latn-RS"/>
          </a:p>
        </p:txBody>
      </p:sp>
      <p:sp>
        <p:nvSpPr>
          <p:cNvPr id="48131" name="Čuvar mesta za sadržaj 2"/>
          <p:cNvSpPr>
            <a:spLocks noGrp="1"/>
          </p:cNvSpPr>
          <p:nvPr>
            <p:ph idx="1"/>
          </p:nvPr>
        </p:nvSpPr>
        <p:spPr/>
        <p:txBody>
          <a:bodyPr/>
          <a:lstStyle/>
          <a:p>
            <a:r>
              <a:rPr lang="sr-Cyrl-RS" altLang="sr-Latn-RS"/>
              <a:t>Амнезије: психогене и органске</a:t>
            </a:r>
          </a:p>
          <a:p>
            <a:r>
              <a:rPr lang="sr-Cyrl-RS" altLang="sr-Latn-RS"/>
              <a:t>Психогене: ретроградне и антерогардне</a:t>
            </a:r>
            <a:endParaRPr lang="sr-Latn-RS" altLang="sr-Latn-R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295400"/>
          </a:xfrm>
          <a:solidFill>
            <a:srgbClr val="A0366C"/>
          </a:solidFill>
        </p:spPr>
        <p:txBody>
          <a:bodyPr lIns="274320"/>
          <a:lstStyle/>
          <a:p>
            <a:pPr>
              <a:lnSpc>
                <a:spcPts val="4200"/>
              </a:lnSpc>
            </a:pPr>
            <a:r>
              <a:rPr lang="sr-Cyrl-RS" altLang="en-US" b="1">
                <a:solidFill>
                  <a:srgbClr val="F8F6E3"/>
                </a:solidFill>
              </a:rPr>
              <a:t>Случај </a:t>
            </a:r>
            <a:r>
              <a:rPr lang="en-US" altLang="en-US" b="1">
                <a:solidFill>
                  <a:srgbClr val="F8F6E3"/>
                </a:solidFill>
              </a:rPr>
              <a:t>Henry Molaison (“</a:t>
            </a:r>
            <a:r>
              <a:rPr lang="sr-Cyrl-RS" altLang="en-US" b="1">
                <a:solidFill>
                  <a:srgbClr val="F8F6E3"/>
                </a:solidFill>
              </a:rPr>
              <a:t>Х</a:t>
            </a:r>
            <a:r>
              <a:rPr lang="en-US" altLang="en-US" b="1">
                <a:solidFill>
                  <a:srgbClr val="F8F6E3"/>
                </a:solidFill>
              </a:rPr>
              <a:t>.</a:t>
            </a:r>
            <a:r>
              <a:rPr lang="sr-Cyrl-RS" altLang="en-US" b="1">
                <a:solidFill>
                  <a:srgbClr val="F8F6E3"/>
                </a:solidFill>
              </a:rPr>
              <a:t>М</a:t>
            </a:r>
            <a:r>
              <a:rPr lang="en-US" altLang="en-US" b="1">
                <a:solidFill>
                  <a:srgbClr val="F8F6E3"/>
                </a:solidFill>
              </a:rPr>
              <a:t>.”)</a:t>
            </a:r>
          </a:p>
        </p:txBody>
      </p:sp>
      <p:sp>
        <p:nvSpPr>
          <p:cNvPr id="3" name="Content Placeholder 2"/>
          <p:cNvSpPr>
            <a:spLocks noGrp="1"/>
          </p:cNvSpPr>
          <p:nvPr>
            <p:ph sz="half" idx="1"/>
          </p:nvPr>
        </p:nvSpPr>
        <p:spPr>
          <a:xfrm>
            <a:off x="98425" y="1414463"/>
            <a:ext cx="3830638" cy="5278437"/>
          </a:xfrm>
        </p:spPr>
        <p:txBody>
          <a:bodyPr>
            <a:normAutofit fontScale="92500"/>
          </a:bodyPr>
          <a:lstStyle/>
          <a:p>
            <a:pPr>
              <a:lnSpc>
                <a:spcPts val="2400"/>
              </a:lnSpc>
              <a:spcBef>
                <a:spcPct val="0"/>
              </a:spcBef>
              <a:spcAft>
                <a:spcPts val="600"/>
              </a:spcAft>
              <a:buFont typeface="Wingdings" pitchFamily="2" charset="2"/>
              <a:buChar char="§"/>
              <a:defRPr/>
            </a:pPr>
            <a:r>
              <a:rPr lang="sr-Cyrl-RS" altLang="en-US" sz="2600" dirty="0"/>
              <a:t>Уклањањем </a:t>
            </a:r>
            <a:r>
              <a:rPr lang="sr-Cyrl-RS" altLang="en-US" sz="2600" dirty="0" err="1"/>
              <a:t>хипокампуса</a:t>
            </a:r>
            <a:r>
              <a:rPr lang="sr-Cyrl-RS" altLang="en-US" sz="2600" dirty="0"/>
              <a:t> код </a:t>
            </a:r>
            <a:r>
              <a:rPr lang="sr-Cyrl-RS" altLang="en-US" sz="2600" dirty="0" err="1"/>
              <a:t>Х.М</a:t>
            </a:r>
            <a:r>
              <a:rPr lang="sr-Cyrl-RS" altLang="en-US" sz="2600" dirty="0"/>
              <a:t>.-а када је имао 27 уклонило је његове нападе, али након операције није могао да формира нова експлицитна сећања.</a:t>
            </a:r>
            <a:endParaRPr lang="en-US" altLang="en-US" sz="2600" dirty="0"/>
          </a:p>
          <a:p>
            <a:pPr>
              <a:lnSpc>
                <a:spcPts val="2400"/>
              </a:lnSpc>
              <a:spcBef>
                <a:spcPct val="0"/>
              </a:spcBef>
              <a:spcAft>
                <a:spcPts val="600"/>
              </a:spcAft>
              <a:buFont typeface="Wingdings" pitchFamily="2" charset="2"/>
              <a:buChar char="§"/>
              <a:defRPr/>
            </a:pPr>
            <a:r>
              <a:rPr lang="sr-Cyrl-RS" altLang="en-US" sz="2600" dirty="0" err="1"/>
              <a:t>Х.М</a:t>
            </a:r>
            <a:r>
              <a:rPr lang="sr-Cyrl-RS" altLang="en-US" sz="2600" dirty="0"/>
              <a:t>. је могао да научи нове вештине, процедуре, локације објеката али није имао сећања на лекције или на инструктора. Зашто?</a:t>
            </a:r>
            <a:endParaRPr lang="en-US" altLang="en-US" sz="2600" dirty="0"/>
          </a:p>
          <a:p>
            <a:pPr>
              <a:lnSpc>
                <a:spcPts val="2400"/>
              </a:lnSpc>
              <a:spcBef>
                <a:spcPct val="0"/>
              </a:spcBef>
              <a:spcAft>
                <a:spcPts val="600"/>
              </a:spcAft>
              <a:buFont typeface="Wingdings" pitchFamily="2" charset="2"/>
              <a:buChar char="§"/>
              <a:defRPr/>
            </a:pPr>
            <a:r>
              <a:rPr lang="sr-Cyrl-RS" altLang="en-US" sz="2600" dirty="0" err="1"/>
              <a:t>Х.М</a:t>
            </a:r>
            <a:r>
              <a:rPr lang="sr-Cyrl-RS" altLang="en-US" sz="2600" dirty="0"/>
              <a:t>. је сачувао сећања од пре операције. Како се зове ово стање?</a:t>
            </a:r>
            <a:endParaRPr lang="en-US" altLang="en-US" sz="2600" dirty="0"/>
          </a:p>
        </p:txBody>
      </p:sp>
      <p:sp>
        <p:nvSpPr>
          <p:cNvPr id="4" name="Content Placeholder 3"/>
          <p:cNvSpPr>
            <a:spLocks noGrp="1"/>
          </p:cNvSpPr>
          <p:nvPr>
            <p:ph sz="half" idx="2"/>
          </p:nvPr>
        </p:nvSpPr>
        <p:spPr>
          <a:xfrm>
            <a:off x="4191000" y="4800600"/>
            <a:ext cx="4038600" cy="2057400"/>
          </a:xfrm>
        </p:spPr>
        <p:txBody>
          <a:bodyPr>
            <a:normAutofit fontScale="92500"/>
          </a:bodyPr>
          <a:lstStyle/>
          <a:p>
            <a:pPr marL="0" indent="0">
              <a:lnSpc>
                <a:spcPts val="2400"/>
              </a:lnSpc>
              <a:spcBef>
                <a:spcPct val="0"/>
              </a:spcBef>
              <a:spcAft>
                <a:spcPts val="600"/>
              </a:spcAft>
              <a:buFont typeface="Arial" charset="0"/>
              <a:buNone/>
              <a:defRPr/>
            </a:pPr>
            <a:r>
              <a:rPr lang="sr-Cyrl-RS" altLang="en-US" sz="2600" b="1" dirty="0"/>
              <a:t>Х</a:t>
            </a:r>
            <a:r>
              <a:rPr lang="en-US" altLang="en-US" sz="2600" b="1" dirty="0"/>
              <a:t>.M., </a:t>
            </a:r>
            <a:r>
              <a:rPr lang="sr-Cyrl-RS" altLang="en-US" sz="2600" b="1" dirty="0"/>
              <a:t>као и други пацијент „Џими“, није могао да разуме зашто је његово лице старије од лица када је имао 27 година. Зашто?</a:t>
            </a:r>
            <a:endParaRPr lang="en-US" altLang="en-US" sz="2600" b="1" dirty="0"/>
          </a:p>
        </p:txBody>
      </p:sp>
      <p:pic>
        <p:nvPicPr>
          <p:cNvPr id="2050" name="Picture 2"/>
          <p:cNvPicPr>
            <a:picLocks noChangeAspect="1" noChangeArrowheads="1"/>
          </p:cNvPicPr>
          <p:nvPr/>
        </p:nvPicPr>
        <p:blipFill rotWithShape="1">
          <a:blip r:embed="rId3"/>
          <a:srcRect l="7115" r="5628"/>
          <a:stretch/>
        </p:blipFill>
        <p:spPr bwMode="auto">
          <a:xfrm>
            <a:off x="4075113" y="1414463"/>
            <a:ext cx="2449512" cy="3227387"/>
          </a:xfrm>
          <a:prstGeom prst="rect">
            <a:avLst/>
          </a:prstGeom>
          <a:ln>
            <a:noFill/>
          </a:ln>
          <a:effectLst>
            <a:outerShdw blurRad="292100" dist="139700" dir="2700000" algn="tl" rotWithShape="0">
              <a:srgbClr val="333333">
                <a:alpha val="65000"/>
              </a:srgbClr>
            </a:outerShdw>
          </a:effectLst>
        </p:spPr>
      </p:pic>
      <p:pic>
        <p:nvPicPr>
          <p:cNvPr id="6" name="Picture 5" descr="Temp-4.png"/>
          <p:cNvPicPr>
            <a:picLocks noChangeAspect="1"/>
          </p:cNvPicPr>
          <p:nvPr/>
        </p:nvPicPr>
        <p:blipFill>
          <a:blip r:embed="rId4">
            <a:grayscl/>
          </a:blip>
          <a:srcRect l="78333" t="40741" b="19259"/>
          <a:stretch>
            <a:fillRect/>
          </a:stretch>
        </p:blipFill>
        <p:spPr bwMode="auto">
          <a:xfrm>
            <a:off x="6699250" y="1414463"/>
            <a:ext cx="2332038" cy="32273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476375"/>
          </a:xfrm>
          <a:solidFill>
            <a:srgbClr val="444EA2"/>
          </a:solidFill>
        </p:spPr>
        <p:txBody>
          <a:bodyPr lIns="274320"/>
          <a:lstStyle/>
          <a:p>
            <a:pPr>
              <a:lnSpc>
                <a:spcPts val="4200"/>
              </a:lnSpc>
            </a:pPr>
            <a:r>
              <a:rPr lang="sr-Cyrl-RS" altLang="en-US" b="1">
                <a:solidFill>
                  <a:srgbClr val="F8F6E3"/>
                </a:solidFill>
              </a:rPr>
              <a:t>Оштећење мозга и амнезија</a:t>
            </a:r>
            <a:endParaRPr lang="en-US" altLang="en-US" b="1">
              <a:solidFill>
                <a:srgbClr val="F8F6E3"/>
              </a:solidFill>
            </a:endParaRPr>
          </a:p>
        </p:txBody>
      </p:sp>
      <p:sp>
        <p:nvSpPr>
          <p:cNvPr id="3" name="Content Placeholder 2"/>
          <p:cNvSpPr>
            <a:spLocks noGrp="1"/>
          </p:cNvSpPr>
          <p:nvPr>
            <p:ph sz="half" idx="1"/>
          </p:nvPr>
        </p:nvSpPr>
        <p:spPr>
          <a:xfrm>
            <a:off x="1203325" y="1704975"/>
            <a:ext cx="6829425" cy="4673600"/>
          </a:xfrm>
        </p:spPr>
        <p:txBody>
          <a:bodyPr/>
          <a:lstStyle/>
          <a:p>
            <a:pPr marL="0" indent="0">
              <a:lnSpc>
                <a:spcPts val="2400"/>
              </a:lnSpc>
              <a:spcBef>
                <a:spcPct val="0"/>
              </a:spcBef>
              <a:spcAft>
                <a:spcPts val="600"/>
              </a:spcAft>
              <a:buFont typeface="Arial" pitchFamily="34" charset="0"/>
              <a:buNone/>
            </a:pPr>
            <a:r>
              <a:rPr lang="sr-Cyrl-RS" altLang="sr-Latn-RS" sz="2400"/>
              <a:t>Код </a:t>
            </a:r>
            <a:r>
              <a:rPr lang="en-US" altLang="sr-Latn-RS" sz="2400"/>
              <a:t>“</a:t>
            </a:r>
            <a:r>
              <a:rPr lang="sr-Cyrl-RS" altLang="sr-Latn-RS" sz="2400"/>
              <a:t>Х</a:t>
            </a:r>
            <a:r>
              <a:rPr lang="en-US" altLang="sr-Latn-RS" sz="2400"/>
              <a:t>.M.” </a:t>
            </a:r>
            <a:r>
              <a:rPr lang="sr-Cyrl-RS" altLang="sr-Latn-RS" sz="2400"/>
              <a:t>и</a:t>
            </a:r>
            <a:r>
              <a:rPr lang="en-US" altLang="sr-Latn-RS" sz="2400"/>
              <a:t> “</a:t>
            </a:r>
            <a:r>
              <a:rPr lang="sr-Cyrl-RS" altLang="sr-Latn-RS" sz="2400"/>
              <a:t>Џимија“</a:t>
            </a:r>
            <a:r>
              <a:rPr lang="en-US" altLang="sr-Latn-RS" sz="2400"/>
              <a:t> </a:t>
            </a:r>
            <a:r>
              <a:rPr lang="sr-Cyrl-RS" altLang="sr-Latn-RS" sz="2400"/>
              <a:t>је уклањања хипокампуса узроковало </a:t>
            </a:r>
            <a:r>
              <a:rPr lang="sr-Cyrl-RS" altLang="sr-Latn-RS" sz="2400" b="1"/>
              <a:t>антероградну амнезију, </a:t>
            </a:r>
            <a:r>
              <a:rPr lang="sr-Cyrl-RS" altLang="sr-Latn-RS" sz="2400"/>
              <a:t>неспособност да се формирају </a:t>
            </a:r>
            <a:r>
              <a:rPr lang="sr-Cyrl-RS" altLang="sr-Latn-RS" sz="2400" u="sng"/>
              <a:t>нова </a:t>
            </a:r>
            <a:r>
              <a:rPr lang="sr-Cyrl-RS" altLang="sr-Latn-RS" sz="2400"/>
              <a:t> дуготрајна декларативна сећања. </a:t>
            </a:r>
          </a:p>
          <a:p>
            <a:pPr marL="0" indent="0">
              <a:lnSpc>
                <a:spcPts val="2400"/>
              </a:lnSpc>
              <a:spcBef>
                <a:spcPct val="0"/>
              </a:spcBef>
              <a:spcAft>
                <a:spcPts val="600"/>
              </a:spcAft>
              <a:buFont typeface="Arial" pitchFamily="34" charset="0"/>
              <a:buNone/>
            </a:pPr>
            <a:r>
              <a:rPr lang="sr-Cyrl-RS" altLang="sr-Latn-RS" sz="2400" b="1"/>
              <a:t>Конфабулације – </a:t>
            </a:r>
            <a:r>
              <a:rPr lang="sr-Cyrl-RS" altLang="sr-Latn-RS" sz="2400"/>
              <a:t>сметња у памћењу код које особа испуњава рупе у памћењу неким измишљеним догађајима.</a:t>
            </a:r>
            <a:endParaRPr lang="sr-Cyrl-RS" altLang="sr-Latn-RS" sz="2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slov 4"/>
          <p:cNvSpPr>
            <a:spLocks noGrp="1"/>
          </p:cNvSpPr>
          <p:nvPr>
            <p:ph type="title"/>
          </p:nvPr>
        </p:nvSpPr>
        <p:spPr/>
        <p:txBody>
          <a:bodyPr/>
          <a:lstStyle/>
          <a:p>
            <a:r>
              <a:rPr lang="sr-Cyrl-RS" altLang="sr-Latn-RS"/>
              <a:t>Технике успешног учења</a:t>
            </a:r>
            <a:endParaRPr lang="sr-Latn-RS" altLang="sr-Latn-RS"/>
          </a:p>
        </p:txBody>
      </p:sp>
      <p:sp>
        <p:nvSpPr>
          <p:cNvPr id="51203" name="Čuvar mesta za sadržaj 5"/>
          <p:cNvSpPr>
            <a:spLocks noGrp="1"/>
          </p:cNvSpPr>
          <p:nvPr>
            <p:ph idx="1"/>
          </p:nvPr>
        </p:nvSpPr>
        <p:spPr/>
        <p:txBody>
          <a:bodyPr/>
          <a:lstStyle/>
          <a:p>
            <a:r>
              <a:rPr lang="sr-Cyrl-RS" altLang="sr-Latn-RS"/>
              <a:t>ФИЛМ</a:t>
            </a:r>
          </a:p>
          <a:p>
            <a:r>
              <a:rPr lang="en-US" altLang="sr-Latn-RS"/>
              <a:t>Feats of memory anyone can do | Joshua Foer</a:t>
            </a:r>
            <a:endParaRPr lang="sr-Cyrl-RS" altLang="sr-Latn-RS"/>
          </a:p>
          <a:p>
            <a:r>
              <a:rPr lang="sr-Cyrl-RS" altLang="sr-Latn-RS"/>
              <a:t>Преузето са </a:t>
            </a:r>
          </a:p>
          <a:p>
            <a:r>
              <a:rPr lang="sr-Latn-RS" altLang="sr-Latn-RS">
                <a:hlinkClick r:id="rId2"/>
              </a:rPr>
              <a:t>https://www.youtube.com/watch?v=U6PoUg7jXsA</a:t>
            </a:r>
            <a:r>
              <a:rPr lang="sr-Cyrl-RS" altLang="sr-Latn-RS"/>
              <a:t> </a:t>
            </a:r>
            <a:endParaRPr lang="sr-Latn-RS" altLang="sr-Latn-R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p:txBody>
          <a:bodyPr/>
          <a:lstStyle/>
          <a:p>
            <a:endParaRPr lang="sr-Latn-RS" altLang="sr-Latn-RS"/>
          </a:p>
        </p:txBody>
      </p:sp>
      <p:sp>
        <p:nvSpPr>
          <p:cNvPr id="8195" name="Čuvar mesta za sadržaj 2"/>
          <p:cNvSpPr>
            <a:spLocks noGrp="1"/>
          </p:cNvSpPr>
          <p:nvPr>
            <p:ph idx="1"/>
          </p:nvPr>
        </p:nvSpPr>
        <p:spPr/>
        <p:txBody>
          <a:bodyPr/>
          <a:lstStyle/>
          <a:p>
            <a:r>
              <a:rPr lang="sr-Cyrl-RS" altLang="sr-Latn-RS"/>
              <a:t>Можемо се досетити важних догађаја који су се догодили током прве две године живота</a:t>
            </a:r>
          </a:p>
          <a:p>
            <a:r>
              <a:rPr lang="sr-Cyrl-RS" altLang="sr-Latn-RS"/>
              <a:t>Употребом „трикова“ можемо побољшати своје памћење</a:t>
            </a:r>
          </a:p>
        </p:txBody>
      </p:sp>
      <p:sp>
        <p:nvSpPr>
          <p:cNvPr id="4" name="Pravougaonik 3"/>
          <p:cNvSpPr/>
          <p:nvPr/>
        </p:nvSpPr>
        <p:spPr>
          <a:xfrm>
            <a:off x="0" y="0"/>
            <a:ext cx="5718175" cy="1674813"/>
          </a:xfrm>
          <a:prstGeom prst="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pic>
        <p:nvPicPr>
          <p:cNvPr id="8197"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013" y="0"/>
            <a:ext cx="3582987"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Naslov 1"/>
          <p:cNvSpPr txBox="1">
            <a:spLocks/>
          </p:cNvSpPr>
          <p:nvPr/>
        </p:nvSpPr>
        <p:spPr bwMode="auto">
          <a:xfrm>
            <a:off x="457200" y="914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rgbClr val="FFC000"/>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rgbClr val="FFC000"/>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sr-Cyrl-RS" altLang="sr-Latn-RS" sz="4000"/>
              <a:t>Почетна питања</a:t>
            </a:r>
            <a:br>
              <a:rPr lang="sr-Latn-RS" altLang="sr-Latn-RS" sz="4000"/>
            </a:br>
            <a:endParaRPr lang="sr-Latn-RS" altLang="sr-Latn-RS"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p:txBody>
          <a:bodyPr/>
          <a:lstStyle/>
          <a:p>
            <a:r>
              <a:rPr lang="sr-Cyrl-RS" altLang="sr-Latn-RS"/>
              <a:t>Тест	</a:t>
            </a:r>
            <a:endParaRPr lang="sr-Latn-RS" altLang="sr-Latn-RS"/>
          </a:p>
        </p:txBody>
      </p:sp>
      <p:sp>
        <p:nvSpPr>
          <p:cNvPr id="9219" name="Čuvar mesta za sadržaj 2"/>
          <p:cNvSpPr>
            <a:spLocks noGrp="1"/>
          </p:cNvSpPr>
          <p:nvPr>
            <p:ph idx="1"/>
          </p:nvPr>
        </p:nvSpPr>
        <p:spPr/>
        <p:txBody>
          <a:bodyPr/>
          <a:lstStyle/>
          <a:p>
            <a:r>
              <a:rPr lang="sr-Cyrl-RS" altLang="sr-Latn-RS"/>
              <a:t>Направите 4 папира и обележите их бројевима од 1 до 4</a:t>
            </a:r>
          </a:p>
          <a:p>
            <a:endParaRPr lang="sr-Latn-RS" altLang="sr-Latn-R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p:txBody>
          <a:bodyPr/>
          <a:lstStyle/>
          <a:p>
            <a:r>
              <a:rPr lang="sr-Cyrl-RS" altLang="sr-Latn-RS"/>
              <a:t>Тест 1	</a:t>
            </a:r>
            <a:endParaRPr lang="sr-Latn-RS" altLang="sr-Latn-RS"/>
          </a:p>
        </p:txBody>
      </p:sp>
      <p:sp>
        <p:nvSpPr>
          <p:cNvPr id="10243" name="Čuvar mesta za sadržaj 2"/>
          <p:cNvSpPr>
            <a:spLocks noGrp="1"/>
          </p:cNvSpPr>
          <p:nvPr>
            <p:ph idx="1"/>
          </p:nvPr>
        </p:nvSpPr>
        <p:spPr/>
        <p:txBody>
          <a:bodyPr/>
          <a:lstStyle/>
          <a:p>
            <a:r>
              <a:rPr lang="sr-Cyrl-RS" altLang="sr-Latn-RS"/>
              <a:t>Биће вам приказано 10 слова. Имаћете 15 секунди да их посматрате. Касније током предавања питаћу вас да ли можете да их се присетите</a:t>
            </a:r>
          </a:p>
          <a:p>
            <a:r>
              <a:rPr lang="sr-Cyrl-RS" altLang="sr-Latn-RS"/>
              <a:t>(Нема варања! Не можете их сада записати)</a:t>
            </a:r>
            <a:endParaRPr lang="sr-Latn-RS" altLang="sr-Latn-R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gaonik 3"/>
          <p:cNvSpPr/>
          <p:nvPr/>
        </p:nvSpPr>
        <p:spPr>
          <a:xfrm>
            <a:off x="0" y="-76200"/>
            <a:ext cx="9144000" cy="723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
        <p:nvSpPr>
          <p:cNvPr id="11267" name="Naslov 1"/>
          <p:cNvSpPr>
            <a:spLocks noGrp="1"/>
          </p:cNvSpPr>
          <p:nvPr>
            <p:ph type="title"/>
          </p:nvPr>
        </p:nvSpPr>
        <p:spPr/>
        <p:txBody>
          <a:bodyPr/>
          <a:lstStyle/>
          <a:p>
            <a:endParaRPr lang="sr-Latn-RS" altLang="sr-Latn-RS"/>
          </a:p>
        </p:txBody>
      </p:sp>
      <p:sp>
        <p:nvSpPr>
          <p:cNvPr id="3" name="Čuvar mesta za sadržaj 2"/>
          <p:cNvSpPr>
            <a:spLocks noGrp="1"/>
          </p:cNvSpPr>
          <p:nvPr>
            <p:ph idx="1"/>
          </p:nvPr>
        </p:nvSpPr>
        <p:spPr>
          <a:xfrm>
            <a:off x="304800" y="304800"/>
            <a:ext cx="8382000" cy="5410200"/>
          </a:xfrm>
        </p:spPr>
        <p:txBody>
          <a:bodyPr/>
          <a:lstStyle/>
          <a:p>
            <a:pPr marL="0" indent="0" algn="ctr">
              <a:buFont typeface="Arial" charset="0"/>
              <a:buNone/>
              <a:defRPr/>
            </a:pPr>
            <a:endParaRPr lang="sr-Cyrl-RS" sz="8000" b="1" spc="600" dirty="0">
              <a:solidFill>
                <a:schemeClr val="tx1"/>
              </a:solidFill>
            </a:endParaRPr>
          </a:p>
          <a:p>
            <a:pPr marL="0" indent="0" algn="ctr">
              <a:buFont typeface="Arial" charset="0"/>
              <a:buNone/>
              <a:defRPr/>
            </a:pPr>
            <a:endParaRPr lang="sr-Cyrl-RS" sz="8000" b="1" spc="600" dirty="0">
              <a:solidFill>
                <a:schemeClr val="tx1"/>
              </a:solidFill>
            </a:endParaRPr>
          </a:p>
          <a:p>
            <a:pPr marL="0" indent="0" algn="ctr">
              <a:buFont typeface="Arial" charset="0"/>
              <a:buNone/>
              <a:defRPr/>
            </a:pPr>
            <a:r>
              <a:rPr lang="sr-Cyrl-RS" sz="8000" b="1" spc="600" dirty="0">
                <a:solidFill>
                  <a:schemeClr val="tx1"/>
                </a:solidFill>
              </a:rPr>
              <a:t>КРДНБОСЕГЛ</a:t>
            </a:r>
            <a:endParaRPr lang="sr-Latn-RS" b="1" spc="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afterEffect">
                                  <p:stCondLst>
                                    <p:cond delay="0"/>
                                  </p:stCondLst>
                                  <p:childTnLst>
                                    <p:set>
                                      <p:cBhvr>
                                        <p:cTn id="6" dur="1" fill="hold">
                                          <p:stCondLst>
                                            <p:cond delay="14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r>
              <a:rPr lang="sr-Cyrl-RS" altLang="sr-Latn-RS"/>
              <a:t>Тест 2	</a:t>
            </a:r>
            <a:endParaRPr lang="sr-Latn-RS" altLang="sr-Latn-RS"/>
          </a:p>
        </p:txBody>
      </p:sp>
      <p:sp>
        <p:nvSpPr>
          <p:cNvPr id="12291" name="Čuvar mesta za sadržaj 2"/>
          <p:cNvSpPr>
            <a:spLocks noGrp="1"/>
          </p:cNvSpPr>
          <p:nvPr>
            <p:ph idx="1"/>
          </p:nvPr>
        </p:nvSpPr>
        <p:spPr/>
        <p:txBody>
          <a:bodyPr/>
          <a:lstStyle/>
          <a:p>
            <a:r>
              <a:rPr lang="sr-Cyrl-RS" altLang="sr-Latn-RS"/>
              <a:t>Биће вам приказано 9 шара. Имаћете 30 секунди да их посматрате, а након тога треба да их нацртате на папиру бр. 2. </a:t>
            </a:r>
            <a:endParaRPr lang="sr-Latn-RS" altLang="sr-Latn-R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
  <a:themeElements>
    <a:clrScheme name="Kancelarij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arij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arij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4739</TotalTime>
  <Words>2772</Words>
  <Application>Microsoft Office PowerPoint</Application>
  <PresentationFormat>On-screen Show (4:3)</PresentationFormat>
  <Paragraphs>248</Paragraphs>
  <Slides>47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Aharoni</vt:lpstr>
      <vt:lpstr>Arial</vt:lpstr>
      <vt:lpstr>Calibri</vt:lpstr>
      <vt:lpstr>Garamond</vt:lpstr>
      <vt:lpstr>Palatino Linotype</vt:lpstr>
      <vt:lpstr>Wingdings</vt:lpstr>
      <vt:lpstr>Organic</vt:lpstr>
      <vt:lpstr>ПАМЋЕЊЕ И ЗАБОРАВЉАЊЕ</vt:lpstr>
      <vt:lpstr>ПАМЋЕЊЕ</vt:lpstr>
      <vt:lpstr>PowerPoint Presentation</vt:lpstr>
      <vt:lpstr>PowerPoint Presentation</vt:lpstr>
      <vt:lpstr>PowerPoint Presentation</vt:lpstr>
      <vt:lpstr>Тест </vt:lpstr>
      <vt:lpstr>Тест 1 </vt:lpstr>
      <vt:lpstr>PowerPoint Presentation</vt:lpstr>
      <vt:lpstr>Тест 2 </vt:lpstr>
      <vt:lpstr>PowerPoint Presentation</vt:lpstr>
      <vt:lpstr>Тест 3 </vt:lpstr>
      <vt:lpstr>PowerPoint Presentation</vt:lpstr>
      <vt:lpstr>Тест 4 </vt:lpstr>
      <vt:lpstr>PowerPoint Presentation</vt:lpstr>
      <vt:lpstr>Зашто нам је потребно памћење?</vt:lpstr>
      <vt:lpstr>PowerPoint Presentation</vt:lpstr>
      <vt:lpstr>Тестови памћења</vt:lpstr>
      <vt:lpstr>Три процеса памћења</vt:lpstr>
      <vt:lpstr>Пример семантичког кода</vt:lpstr>
      <vt:lpstr>Модел памћења</vt:lpstr>
      <vt:lpstr>PowerPoint Presentation</vt:lpstr>
      <vt:lpstr>Доказ о визуелној сензорној (иконичкој) меморији: Сперлингов експерименет</vt:lpstr>
      <vt:lpstr>ПАЖЊА !!!</vt:lpstr>
      <vt:lpstr>Истина или заблуда</vt:lpstr>
      <vt:lpstr>Капацитет краткорочне и радне меморије</vt:lpstr>
      <vt:lpstr>Трајање краткорочног памћења</vt:lpstr>
      <vt:lpstr>ПАЖЊА !!!</vt:lpstr>
      <vt:lpstr>ФИЛМ</vt:lpstr>
      <vt:lpstr>Дугорочно памћење </vt:lpstr>
      <vt:lpstr>Три врсте дугорочног памћења</vt:lpstr>
      <vt:lpstr>Тест 4 </vt:lpstr>
      <vt:lpstr>ФИЛМ</vt:lpstr>
      <vt:lpstr>Истина или заблуда</vt:lpstr>
      <vt:lpstr>Истина или заблуда</vt:lpstr>
      <vt:lpstr>Истина или заблуда</vt:lpstr>
      <vt:lpstr>Истина или заблуда</vt:lpstr>
      <vt:lpstr>PowerPoint Presentation</vt:lpstr>
      <vt:lpstr>ЗАБОРАВЉАЊЕ</vt:lpstr>
      <vt:lpstr>Заборављање</vt:lpstr>
      <vt:lpstr>Заборављање – није увек лоше</vt:lpstr>
      <vt:lpstr> “Заборављање је облик слободе.”     Khalil Gibran </vt:lpstr>
      <vt:lpstr>Инфатилна амензија</vt:lpstr>
      <vt:lpstr>Истина или заблуда</vt:lpstr>
      <vt:lpstr>Поремећаји памћења</vt:lpstr>
      <vt:lpstr>Случај Henry Molaison (“Х.М.”)</vt:lpstr>
      <vt:lpstr>Оштећење мозга и амнезија</vt:lpstr>
      <vt:lpstr>Технике успешног учења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Shale</dc:creator>
  <cp:lastModifiedBy>PC</cp:lastModifiedBy>
  <cp:revision>97</cp:revision>
  <dcterms:created xsi:type="dcterms:W3CDTF">2013-03-14T10:49:21Z</dcterms:created>
  <dcterms:modified xsi:type="dcterms:W3CDTF">2024-04-13T06:06:15Z</dcterms:modified>
</cp:coreProperties>
</file>