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8" r:id="rId8"/>
    <p:sldId id="265" r:id="rId9"/>
    <p:sldId id="266" r:id="rId10"/>
    <p:sldId id="269" r:id="rId11"/>
    <p:sldId id="273" r:id="rId12"/>
    <p:sldId id="270" r:id="rId13"/>
    <p:sldId id="274" r:id="rId14"/>
    <p:sldId id="271" r:id="rId15"/>
    <p:sldId id="275" r:id="rId16"/>
    <p:sldId id="272" r:id="rId17"/>
    <p:sldId id="267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r.wikipedia.org/wiki/%D0%9B%D0%B8%D1%87%D0%BD%D0%BE%D1%81%D1%82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sr.wikipedia.org/w/index.php?title=%D0%9D%D0%B5%D1%81%D0%BF%D0%BE%D1%81%D0%BE%D0%B1%D0%BD%D0%BE%D1%81%D1%82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r.wikipedia.org/wiki/%D0%A7%D0%BE%D0%B2%D0%B5%D0%BA" TargetMode="External"/><Relationship Id="rId5" Type="http://schemas.openxmlformats.org/officeDocument/2006/relationships/hyperlink" Target="https://sr.wikipedia.org/wiki/%D0%94%D0%B5%D1%82%D0%B5" TargetMode="External"/><Relationship Id="rId4" Type="http://schemas.openxmlformats.org/officeDocument/2006/relationships/hyperlink" Target="https://sr.wikipedia.org/wiki/%D0%98%D0%BD%D0%B4%D0%B8%D0%B2%D0%B8%D0%B4%D1%83%D0%B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QX_oy9614H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</a:t>
            </a:r>
            <a:r>
              <a:rPr lang="sr-Latn-RS" dirty="0"/>
              <a:t>zvojni pristup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703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Stadijumi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RS" dirty="0"/>
              <a:t>I stadijum </a:t>
            </a:r>
          </a:p>
          <a:p>
            <a:pPr marL="0" indent="0">
              <a:buNone/>
            </a:pPr>
            <a:r>
              <a:rPr lang="en-US" dirty="0" err="1"/>
              <a:t>prekonvencionalni</a:t>
            </a:r>
            <a:r>
              <a:rPr lang="en-US" dirty="0"/>
              <a:t> (</a:t>
            </a:r>
            <a:r>
              <a:rPr lang="en-US" dirty="0" err="1"/>
              <a:t>premoralni</a:t>
            </a:r>
            <a:r>
              <a:rPr lang="en-US" dirty="0"/>
              <a:t>): </a:t>
            </a:r>
            <a:endParaRPr lang="sr-Latn-RS" dirty="0"/>
          </a:p>
          <a:p>
            <a:r>
              <a:rPr lang="en-US" dirty="0"/>
              <a:t>- </a:t>
            </a:r>
            <a:r>
              <a:rPr lang="en-US" dirty="0" err="1"/>
              <a:t>poslušnost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/>
              <a:t>- </a:t>
            </a:r>
            <a:r>
              <a:rPr lang="en-US" dirty="0" err="1"/>
              <a:t>poštovanje</a:t>
            </a:r>
            <a:r>
              <a:rPr lang="en-US" dirty="0"/>
              <a:t> </a:t>
            </a:r>
            <a:r>
              <a:rPr lang="en-US" dirty="0" err="1"/>
              <a:t>autoriteta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/>
              <a:t>- </a:t>
            </a:r>
            <a:r>
              <a:rPr lang="en-US" dirty="0" err="1"/>
              <a:t>izbegavanje</a:t>
            </a:r>
            <a:r>
              <a:rPr lang="en-US" dirty="0"/>
              <a:t> </a:t>
            </a:r>
            <a:r>
              <a:rPr lang="en-US" dirty="0" err="1"/>
              <a:t>kazne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6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Podfaze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faza</a:t>
            </a:r>
            <a:r>
              <a:rPr lang="en-US" dirty="0"/>
              <a:t>: </a:t>
            </a:r>
            <a:r>
              <a:rPr lang="en-US" dirty="0" err="1"/>
              <a:t>Heteronomna</a:t>
            </a:r>
            <a:r>
              <a:rPr lang="en-US" dirty="0"/>
              <a:t> </a:t>
            </a:r>
            <a:r>
              <a:rPr lang="en-US" dirty="0" err="1"/>
              <a:t>moralnost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/>
              <a:t>2. </a:t>
            </a:r>
            <a:r>
              <a:rPr lang="en-US" dirty="0" err="1"/>
              <a:t>faza</a:t>
            </a:r>
            <a:r>
              <a:rPr lang="en-US" dirty="0"/>
              <a:t>: </a:t>
            </a:r>
            <a:r>
              <a:rPr lang="en-US" dirty="0" err="1"/>
              <a:t>Individualnost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instrumentalnost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212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II stadijum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konvencionalni</a:t>
            </a:r>
            <a:r>
              <a:rPr lang="en-US" dirty="0"/>
              <a:t>: </a:t>
            </a:r>
            <a:endParaRPr lang="sr-Latn-RS" dirty="0"/>
          </a:p>
          <a:p>
            <a:pPr>
              <a:buFontTx/>
              <a:buChar char="-"/>
            </a:pPr>
            <a:r>
              <a:rPr lang="en-US" dirty="0" err="1"/>
              <a:t>briga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,</a:t>
            </a:r>
            <a:endParaRPr lang="sr-Latn-RS" dirty="0"/>
          </a:p>
          <a:p>
            <a:pPr>
              <a:buFontTx/>
              <a:buChar char="-"/>
            </a:pPr>
            <a:r>
              <a:rPr lang="en-US" dirty="0"/>
              <a:t>dobro </a:t>
            </a:r>
            <a:r>
              <a:rPr lang="en-US" dirty="0" err="1"/>
              <a:t>ponašanje</a:t>
            </a:r>
            <a:r>
              <a:rPr lang="en-US" dirty="0"/>
              <a:t> je ono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pogoduje</a:t>
            </a:r>
            <a:r>
              <a:rPr lang="en-US" dirty="0"/>
              <a:t> </a:t>
            </a:r>
            <a:r>
              <a:rPr lang="en-US" dirty="0" err="1"/>
              <a:t>drugima</a:t>
            </a:r>
            <a:r>
              <a:rPr lang="en-US" dirty="0"/>
              <a:t> (</a:t>
            </a:r>
            <a:r>
              <a:rPr lang="en-US" dirty="0" err="1"/>
              <a:t>dobar</a:t>
            </a:r>
            <a:r>
              <a:rPr lang="en-US" dirty="0"/>
              <a:t> </a:t>
            </a:r>
            <a:r>
              <a:rPr lang="en-US" dirty="0" err="1"/>
              <a:t>dečak</a:t>
            </a:r>
            <a:r>
              <a:rPr lang="en-US" dirty="0"/>
              <a:t>, dobra </a:t>
            </a:r>
            <a:r>
              <a:rPr lang="en-US" dirty="0" err="1"/>
              <a:t>devojčica</a:t>
            </a:r>
            <a:r>
              <a:rPr lang="en-US" dirty="0"/>
              <a:t>), </a:t>
            </a:r>
            <a:endParaRPr lang="sr-Latn-RS" dirty="0"/>
          </a:p>
          <a:p>
            <a:pPr>
              <a:buFontTx/>
              <a:buChar char="-"/>
            </a:pPr>
            <a:r>
              <a:rPr lang="en-US" dirty="0"/>
              <a:t> </a:t>
            </a:r>
            <a:r>
              <a:rPr lang="en-US" dirty="0" err="1"/>
              <a:t>ispunjavanje</a:t>
            </a:r>
            <a:r>
              <a:rPr lang="en-US" dirty="0"/>
              <a:t> </a:t>
            </a:r>
            <a:r>
              <a:rPr lang="en-US" dirty="0" err="1"/>
              <a:t>obaveza</a:t>
            </a:r>
            <a:r>
              <a:rPr lang="en-US" dirty="0"/>
              <a:t>, </a:t>
            </a:r>
            <a:r>
              <a:rPr lang="en-US" dirty="0" err="1"/>
              <a:t>poštovanje</a:t>
            </a:r>
            <a:r>
              <a:rPr lang="en-US" dirty="0"/>
              <a:t> </a:t>
            </a:r>
            <a:r>
              <a:rPr lang="en-US" dirty="0" err="1"/>
              <a:t>reda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pravila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123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podfaze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</a:t>
            </a:r>
            <a:r>
              <a:rPr lang="en-US" dirty="0" err="1"/>
              <a:t>faza</a:t>
            </a:r>
            <a:r>
              <a:rPr lang="en-US" dirty="0"/>
              <a:t>: </a:t>
            </a:r>
            <a:r>
              <a:rPr lang="en-US" dirty="0" err="1"/>
              <a:t>Prilagođavanje</a:t>
            </a:r>
            <a:r>
              <a:rPr lang="en-US" dirty="0"/>
              <a:t> </a:t>
            </a:r>
            <a:r>
              <a:rPr lang="en-US" dirty="0" err="1"/>
              <a:t>drugima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/>
              <a:t>4. </a:t>
            </a:r>
            <a:r>
              <a:rPr lang="en-US" dirty="0" err="1"/>
              <a:t>faza</a:t>
            </a:r>
            <a:r>
              <a:rPr lang="en-US" dirty="0"/>
              <a:t>: Red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zakon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007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Iii stadijum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c) </a:t>
            </a:r>
            <a:r>
              <a:rPr lang="en-US" dirty="0" err="1"/>
              <a:t>postkonvencionalni</a:t>
            </a:r>
            <a:r>
              <a:rPr lang="en-US" dirty="0"/>
              <a:t> (</a:t>
            </a:r>
            <a:r>
              <a:rPr lang="en-US" dirty="0" err="1"/>
              <a:t>autonomni</a:t>
            </a:r>
            <a:r>
              <a:rPr lang="en-US" dirty="0"/>
              <a:t>) </a:t>
            </a:r>
            <a:r>
              <a:rPr lang="en-US" dirty="0" err="1"/>
              <a:t>stadijum</a:t>
            </a:r>
            <a:r>
              <a:rPr lang="en-US" dirty="0"/>
              <a:t>: </a:t>
            </a:r>
            <a:endParaRPr lang="sr-Latn-RS" dirty="0"/>
          </a:p>
          <a:p>
            <a:pPr>
              <a:buFontTx/>
              <a:buChar char="-"/>
            </a:pPr>
            <a:r>
              <a:rPr lang="en-US" dirty="0" err="1"/>
              <a:t>svest</a:t>
            </a:r>
            <a:r>
              <a:rPr lang="en-US" dirty="0"/>
              <a:t> o </a:t>
            </a:r>
            <a:r>
              <a:rPr lang="en-US" dirty="0" err="1"/>
              <a:t>relativnosti</a:t>
            </a:r>
            <a:r>
              <a:rPr lang="en-US" dirty="0"/>
              <a:t> </a:t>
            </a:r>
            <a:r>
              <a:rPr lang="en-US" dirty="0" err="1"/>
              <a:t>normi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, </a:t>
            </a:r>
            <a:endParaRPr lang="sr-Latn-RS" dirty="0"/>
          </a:p>
          <a:p>
            <a:pPr>
              <a:buFontTx/>
              <a:buChar char="-"/>
            </a:pPr>
            <a:r>
              <a:rPr lang="en-US" dirty="0" err="1"/>
              <a:t>zakoni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norme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promeniti</a:t>
            </a:r>
            <a:r>
              <a:rPr lang="en-US" dirty="0"/>
              <a:t> </a:t>
            </a:r>
            <a:r>
              <a:rPr lang="en-US" dirty="0" err="1"/>
              <a:t>ukoliko</a:t>
            </a:r>
            <a:r>
              <a:rPr lang="en-US" dirty="0"/>
              <a:t> ne </a:t>
            </a:r>
            <a:r>
              <a:rPr lang="en-US" dirty="0" err="1"/>
              <a:t>ispunjavaju</a:t>
            </a:r>
            <a:r>
              <a:rPr lang="en-US" dirty="0"/>
              <a:t> </a:t>
            </a:r>
            <a:r>
              <a:rPr lang="en-US" dirty="0" err="1"/>
              <a:t>društvenu</a:t>
            </a:r>
            <a:r>
              <a:rPr lang="en-US" dirty="0"/>
              <a:t> </a:t>
            </a:r>
            <a:r>
              <a:rPr lang="en-US" dirty="0" err="1"/>
              <a:t>namenu</a:t>
            </a:r>
            <a:r>
              <a:rPr lang="en-US" dirty="0"/>
              <a:t>, </a:t>
            </a:r>
            <a:endParaRPr lang="sr-Latn-RS" dirty="0"/>
          </a:p>
          <a:p>
            <a:pPr>
              <a:buFontTx/>
              <a:buChar char="-"/>
            </a:pPr>
            <a:r>
              <a:rPr lang="en-US" dirty="0" err="1"/>
              <a:t>kršenje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prihvatljivo</a:t>
            </a:r>
            <a:r>
              <a:rPr lang="en-US" dirty="0"/>
              <a:t> bez </a:t>
            </a:r>
            <a:r>
              <a:rPr lang="en-US" dirty="0" err="1"/>
              <a:t>obzira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sankcije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41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podfaze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5. </a:t>
            </a:r>
            <a:r>
              <a:rPr lang="en-US" dirty="0" err="1"/>
              <a:t>faza</a:t>
            </a:r>
            <a:r>
              <a:rPr lang="en-US" dirty="0"/>
              <a:t>: </a:t>
            </a:r>
            <a:r>
              <a:rPr lang="en-US" dirty="0" err="1"/>
              <a:t>Društveni</a:t>
            </a:r>
            <a:r>
              <a:rPr lang="en-US" dirty="0"/>
              <a:t> </a:t>
            </a:r>
            <a:r>
              <a:rPr lang="en-US" dirty="0" err="1"/>
              <a:t>ugovor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/>
              <a:t>6. </a:t>
            </a:r>
            <a:r>
              <a:rPr lang="en-US" dirty="0" err="1"/>
              <a:t>faza</a:t>
            </a:r>
            <a:r>
              <a:rPr lang="en-US" dirty="0"/>
              <a:t>: </a:t>
            </a:r>
            <a:r>
              <a:rPr lang="en-US" dirty="0" err="1"/>
              <a:t>Univerzalna</a:t>
            </a:r>
            <a:r>
              <a:rPr lang="en-US" dirty="0"/>
              <a:t> </a:t>
            </a:r>
            <a:r>
              <a:rPr lang="en-US" dirty="0" err="1"/>
              <a:t>etička</a:t>
            </a:r>
            <a:r>
              <a:rPr lang="en-US" dirty="0"/>
              <a:t> </a:t>
            </a:r>
            <a:r>
              <a:rPr lang="en-US" dirty="0" err="1"/>
              <a:t>prava</a:t>
            </a:r>
            <a:r>
              <a:rPr lang="en-US" dirty="0"/>
              <a:t> (</a:t>
            </a:r>
            <a:r>
              <a:rPr lang="en-US" dirty="0" err="1"/>
              <a:t>filozofska</a:t>
            </a:r>
            <a:r>
              <a:rPr lang="en-US" dirty="0"/>
              <a:t> </a:t>
            </a:r>
            <a:r>
              <a:rPr lang="en-US" dirty="0" err="1"/>
              <a:t>sfera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00015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Kolbergova</a:t>
            </a:r>
            <a:r>
              <a:rPr lang="en-US" dirty="0"/>
              <a:t> </a:t>
            </a:r>
            <a:r>
              <a:rPr lang="en-US" dirty="0" err="1"/>
              <a:t>teorija</a:t>
            </a:r>
            <a:r>
              <a:rPr lang="en-US" dirty="0"/>
              <a:t> </a:t>
            </a:r>
            <a:r>
              <a:rPr lang="en-US" dirty="0" err="1"/>
              <a:t>ukazuje</a:t>
            </a:r>
            <a:r>
              <a:rPr lang="en-US" dirty="0"/>
              <a:t> da je </a:t>
            </a:r>
            <a:r>
              <a:rPr lang="en-US" dirty="0" err="1"/>
              <a:t>moralni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kognitivno</a:t>
            </a:r>
            <a:r>
              <a:rPr lang="en-US" dirty="0"/>
              <a:t> </a:t>
            </a:r>
            <a:r>
              <a:rPr lang="en-US" dirty="0" err="1"/>
              <a:t>usmeren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/>
              <a:t>- </a:t>
            </a:r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etapa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stadijum</a:t>
            </a:r>
            <a:r>
              <a:rPr lang="en-US" dirty="0"/>
              <a:t> se </a:t>
            </a:r>
            <a:r>
              <a:rPr lang="en-US" dirty="0" err="1"/>
              <a:t>razlikuje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moralnom</a:t>
            </a:r>
            <a:r>
              <a:rPr lang="en-US" dirty="0"/>
              <a:t> </a:t>
            </a:r>
            <a:r>
              <a:rPr lang="en-US" dirty="0" err="1"/>
              <a:t>razmišljanju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/>
              <a:t>- </a:t>
            </a:r>
            <a:r>
              <a:rPr lang="en-US" dirty="0" err="1"/>
              <a:t>moralno</a:t>
            </a:r>
            <a:r>
              <a:rPr lang="en-US" dirty="0"/>
              <a:t> </a:t>
            </a:r>
            <a:r>
              <a:rPr lang="en-US" dirty="0" err="1"/>
              <a:t>razmišljanje</a:t>
            </a:r>
            <a:r>
              <a:rPr lang="en-US" dirty="0"/>
              <a:t> </a:t>
            </a:r>
            <a:r>
              <a:rPr lang="en-US" dirty="0" err="1"/>
              <a:t>postaje</a:t>
            </a:r>
            <a:r>
              <a:rPr lang="en-US" dirty="0"/>
              <a:t> </a:t>
            </a:r>
            <a:r>
              <a:rPr lang="en-US" dirty="0" err="1"/>
              <a:t>kompleksnije</a:t>
            </a:r>
            <a:r>
              <a:rPr lang="en-US" dirty="0"/>
              <a:t>, </a:t>
            </a:r>
            <a:r>
              <a:rPr lang="en-US" dirty="0" err="1"/>
              <a:t>sadržajnije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povezanije</a:t>
            </a:r>
            <a:r>
              <a:rPr lang="en-US" dirty="0"/>
              <a:t> od </a:t>
            </a:r>
            <a:r>
              <a:rPr lang="en-US" dirty="0" err="1"/>
              <a:t>procenjivanja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prethodnom</a:t>
            </a:r>
            <a:r>
              <a:rPr lang="en-US" dirty="0"/>
              <a:t> </a:t>
            </a:r>
            <a:r>
              <a:rPr lang="en-US" dirty="0" err="1"/>
              <a:t>stupnju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pojavljuju</a:t>
            </a:r>
            <a:r>
              <a:rPr lang="en-US" dirty="0"/>
              <a:t> se </a:t>
            </a:r>
            <a:r>
              <a:rPr lang="en-US" dirty="0" err="1"/>
              <a:t>kvalitativne</a:t>
            </a:r>
            <a:r>
              <a:rPr lang="en-US" dirty="0"/>
              <a:t> </a:t>
            </a:r>
            <a:r>
              <a:rPr lang="en-US" dirty="0" err="1"/>
              <a:t>razlike</a:t>
            </a:r>
            <a:r>
              <a:rPr lang="en-US" dirty="0"/>
              <a:t> u </a:t>
            </a:r>
            <a:r>
              <a:rPr lang="en-US" dirty="0" err="1"/>
              <a:t>moralnom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sr-Latn-RS" dirty="0"/>
              <a:t>đ</a:t>
            </a:r>
            <a:r>
              <a:rPr lang="en-US" dirty="0" err="1"/>
              <a:t>enju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/>
              <a:t>- </a:t>
            </a:r>
            <a:r>
              <a:rPr lang="en-US" dirty="0" err="1"/>
              <a:t>raspored</a:t>
            </a:r>
            <a:r>
              <a:rPr lang="en-US" dirty="0"/>
              <a:t> </a:t>
            </a:r>
            <a:r>
              <a:rPr lang="en-US" dirty="0" err="1"/>
              <a:t>stupnjeva</a:t>
            </a:r>
            <a:r>
              <a:rPr lang="en-US" dirty="0"/>
              <a:t> je </a:t>
            </a:r>
            <a:r>
              <a:rPr lang="en-US" dirty="0" err="1"/>
              <a:t>ireverzibilan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stupanj</a:t>
            </a:r>
            <a:r>
              <a:rPr lang="en-US" dirty="0"/>
              <a:t> se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preskočiti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/>
              <a:t>- </a:t>
            </a:r>
            <a:r>
              <a:rPr lang="en-US" dirty="0" err="1"/>
              <a:t>moralni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,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Kolbergu</a:t>
            </a:r>
            <a:r>
              <a:rPr lang="en-US" dirty="0"/>
              <a:t>, </a:t>
            </a:r>
            <a:r>
              <a:rPr lang="en-US" dirty="0" err="1"/>
              <a:t>identičan</a:t>
            </a:r>
            <a:r>
              <a:rPr lang="en-US" dirty="0"/>
              <a:t> je u </a:t>
            </a:r>
            <a:r>
              <a:rPr lang="en-US" dirty="0" err="1"/>
              <a:t>različitim</a:t>
            </a:r>
            <a:r>
              <a:rPr lang="en-US" dirty="0"/>
              <a:t> </a:t>
            </a:r>
            <a:r>
              <a:rPr lang="en-US" dirty="0" err="1"/>
              <a:t>kulturama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2516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Egocentričnost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Egocentrizam</a:t>
            </a:r>
            <a:r>
              <a:rPr lang="en-US" dirty="0"/>
              <a:t> je </a:t>
            </a:r>
            <a:r>
              <a:rPr lang="en-US" dirty="0" err="1">
                <a:hlinkClick r:id="rId2" tooltip="Nesposobnost (stranica ne postoji)"/>
              </a:rPr>
              <a:t>nesposobnost</a:t>
            </a:r>
            <a:r>
              <a:rPr lang="en-US" dirty="0"/>
              <a:t> </a:t>
            </a:r>
            <a:r>
              <a:rPr lang="en-US" dirty="0" err="1">
                <a:hlinkClick r:id="rId3" tooltip="Ličnost"/>
              </a:rPr>
              <a:t>ličnosti</a:t>
            </a:r>
            <a:r>
              <a:rPr lang="en-US" dirty="0"/>
              <a:t> da </a:t>
            </a:r>
            <a:r>
              <a:rPr lang="en-US" dirty="0" err="1"/>
              <a:t>svet</a:t>
            </a:r>
            <a:r>
              <a:rPr lang="en-US" dirty="0"/>
              <a:t> </a:t>
            </a:r>
            <a:r>
              <a:rPr lang="en-US" dirty="0" err="1"/>
              <a:t>posmatra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ugla</a:t>
            </a:r>
            <a:r>
              <a:rPr lang="en-US" dirty="0"/>
              <a:t> </a:t>
            </a:r>
            <a:r>
              <a:rPr lang="en-US" dirty="0" err="1"/>
              <a:t>drugog</a:t>
            </a:r>
            <a:r>
              <a:rPr lang="en-US" dirty="0"/>
              <a:t> </a:t>
            </a:r>
            <a:r>
              <a:rPr lang="en-US" dirty="0" err="1">
                <a:hlinkClick r:id="rId4" tooltip="Individua"/>
              </a:rPr>
              <a:t>pojedinca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isključivo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sopstvenog</a:t>
            </a:r>
            <a:r>
              <a:rPr lang="en-US" dirty="0"/>
              <a:t>,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apsolutizuje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Karakteriše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ekscesivna</a:t>
            </a:r>
            <a:r>
              <a:rPr lang="en-US" dirty="0"/>
              <a:t> </a:t>
            </a:r>
            <a:r>
              <a:rPr lang="en-US" dirty="0" err="1"/>
              <a:t>preokupacija</a:t>
            </a:r>
            <a:r>
              <a:rPr lang="en-US" dirty="0"/>
              <a:t> </a:t>
            </a:r>
            <a:r>
              <a:rPr lang="en-US" dirty="0" err="1"/>
              <a:t>sobom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preterani</a:t>
            </a:r>
            <a:r>
              <a:rPr lang="en-US" dirty="0"/>
              <a:t> </a:t>
            </a:r>
            <a:r>
              <a:rPr lang="en-US" dirty="0" err="1"/>
              <a:t>stav</a:t>
            </a:r>
            <a:r>
              <a:rPr lang="en-US" dirty="0"/>
              <a:t>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sopstvenoj</a:t>
            </a:r>
            <a:r>
              <a:rPr lang="en-US" dirty="0"/>
              <a:t> </a:t>
            </a:r>
            <a:r>
              <a:rPr lang="en-US" dirty="0" err="1"/>
              <a:t>važnosti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nezamenljivosti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N</a:t>
            </a:r>
            <a:r>
              <a:rPr lang="en-US" dirty="0" err="1"/>
              <a:t>ormalno</a:t>
            </a:r>
            <a:r>
              <a:rPr lang="en-US" dirty="0"/>
              <a:t> </a:t>
            </a:r>
            <a:r>
              <a:rPr lang="en-US" dirty="0" err="1"/>
              <a:t>stanje</a:t>
            </a:r>
            <a:r>
              <a:rPr lang="en-US" dirty="0"/>
              <a:t> u </a:t>
            </a:r>
            <a:r>
              <a:rPr lang="en-US" dirty="0" err="1"/>
              <a:t>detinjstvu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 </a:t>
            </a:r>
            <a:r>
              <a:rPr lang="en-US" dirty="0" err="1">
                <a:hlinkClick r:id="rId5" tooltip="Dete"/>
              </a:rPr>
              <a:t>deteta</a:t>
            </a:r>
            <a:r>
              <a:rPr lang="en-US" dirty="0"/>
              <a:t> do </a:t>
            </a:r>
            <a:r>
              <a:rPr lang="en-US" dirty="0" err="1"/>
              <a:t>šest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starosti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naučilo</a:t>
            </a:r>
            <a:r>
              <a:rPr lang="en-US" dirty="0"/>
              <a:t> da u </a:t>
            </a:r>
            <a:r>
              <a:rPr lang="en-US" dirty="0" err="1"/>
              <a:t>obzir</a:t>
            </a:r>
            <a:r>
              <a:rPr lang="en-US" dirty="0"/>
              <a:t> </a:t>
            </a:r>
            <a:r>
              <a:rPr lang="en-US" dirty="0" err="1"/>
              <a:t>uzima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 </a:t>
            </a:r>
            <a:r>
              <a:rPr lang="en-US" dirty="0" err="1">
                <a:hlinkClick r:id="rId6" tooltip="Čovek"/>
              </a:rPr>
              <a:t>ljudi</a:t>
            </a:r>
            <a:r>
              <a:rPr lang="en-US" dirty="0"/>
              <a:t>,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sopstvene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1470" y="191668"/>
            <a:ext cx="26289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022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75216-6087-DE78-442A-3AF1F30E3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Eriksonove</a:t>
            </a:r>
            <a:r>
              <a:rPr lang="en-US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faze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psihosocijalnog</a:t>
            </a:r>
            <a:r>
              <a:rPr lang="en-US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razvoja</a:t>
            </a:r>
            <a:br>
              <a:rPr lang="en-US" b="1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362F8-7D77-7334-F2E5-00206A082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Erikson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smatrao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da se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pojedinac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razvija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tokom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cijelog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života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te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da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razne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životne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faze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izazovi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prilike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za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napredovanje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Kriza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je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normalna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poželjna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pojava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ali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način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koji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pojedinac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tu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krizu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rješava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određuje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dalji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tok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njegovog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života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 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E3EC3-1F03-9D16-E2AA-8FB9087DE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0" y="3915499"/>
            <a:ext cx="5558058" cy="29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20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AE48B-98A6-F607-1E3A-54BC4FDDE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1F64D-B644-3FBE-CC3B-D23E8921A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Faza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sticanja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poverenja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nasuprot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nepoverenju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) je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prva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faza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u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čovekovom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životu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 Ona je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karakteristična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za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prvu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godinu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života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faza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odojčeta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),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predstavlja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osećaj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poverenja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u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značajne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odrasle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u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bebinom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životu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prvenstveno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majku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). </a:t>
            </a:r>
            <a:endParaRPr lang="sr-Latn-RS" b="0" i="0" dirty="0">
              <a:solidFill>
                <a:srgbClr val="333333"/>
              </a:solidFill>
              <a:effectLst/>
              <a:latin typeface="Montserrat" panose="00000500000000000000" pitchFamily="2" charset="0"/>
            </a:endParaRPr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Faza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sticanja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autonomije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nasuprot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stidu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sumnji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) je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tipična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za 2.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3.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godinu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života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 To je period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kada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se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dete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uči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samostalnoj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aktivnosti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autonomiji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ali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postaje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svesno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sveta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oko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sebe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zabrana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ograničenja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Dete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treba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razviti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samokontrolu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paralelno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razvojem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govora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imaginacije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kretanja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</a:t>
            </a:r>
            <a:endParaRPr lang="sr-Latn-RS" b="0" i="0" dirty="0">
              <a:solidFill>
                <a:srgbClr val="333333"/>
              </a:solidFill>
              <a:effectLst/>
              <a:latin typeface="Montserrat" panose="00000500000000000000" pitchFamily="2" charset="0"/>
            </a:endParaRPr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Faza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uspostavljanja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autonomije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nasuprot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krivice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)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obuhvata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period od 3.do 6.godine,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te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je za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nju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specifičan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rani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razvoj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moralnosti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Adekvatno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rešenje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ove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krize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vodi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do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razvoja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ljudske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savesti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pošt</a:t>
            </a:r>
            <a:r>
              <a:rPr lang="sr-Latn-R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vanja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životnih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pravila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autoriteta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dok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negativno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razrešenje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dovodi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do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bezobzirnog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ili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previše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inhibiranog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ponašanja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</a:t>
            </a:r>
            <a:endParaRPr lang="sr-Latn-RS" b="0" i="0" dirty="0">
              <a:solidFill>
                <a:srgbClr val="333333"/>
              </a:solidFill>
              <a:effectLst/>
              <a:latin typeface="Montserrat" panose="000005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05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Pogled kroz opštu razvojnu prizmu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Vreme (koliko je staro dete? U kojem je stadijumu? Šta se dogodilo? Kada se dogodilo?)</a:t>
            </a:r>
          </a:p>
          <a:p>
            <a:r>
              <a:rPr lang="sr-Latn-RS" dirty="0"/>
              <a:t>Intrapersonalni kontekst</a:t>
            </a:r>
          </a:p>
          <a:p>
            <a:r>
              <a:rPr lang="sr-Latn-RS" dirty="0"/>
              <a:t>Interpersonalni kontekst</a:t>
            </a:r>
          </a:p>
          <a:p>
            <a:r>
              <a:rPr lang="sr-Latn-RS" dirty="0"/>
              <a:t>Kontekst višeg reda</a:t>
            </a:r>
          </a:p>
          <a:p>
            <a:r>
              <a:rPr lang="sr-Latn-RS" dirty="0"/>
              <a:t>Organski kontekst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31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816EE-668A-5744-6583-63D6E8E26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A8582-3CF4-D3A3-244F-AA61A54D9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Faza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usvajanja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kompetencije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nasuprot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inferiornosti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)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obuhvata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period od 6.do 11.godine u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kojem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se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školska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deca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porede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drugom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decom, 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postaju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svesna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svojih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kvaliteta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ali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svojih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slabosti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Roditelji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nastavnici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ovde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igraju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bitnu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ulogu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jer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trebaju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poticati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razvoj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kompetencije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kod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deteta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osjećaj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da je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kompetentno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),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jer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ukoliko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to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izostane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to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vodi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u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inferiornost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obeshrabrenost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osećaj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manje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vrednosti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</a:t>
            </a:r>
            <a:endParaRPr lang="sr-Latn-RS" b="0" i="0" dirty="0">
              <a:solidFill>
                <a:srgbClr val="333333"/>
              </a:solidFill>
              <a:effectLst/>
              <a:latin typeface="Montserrat" panose="00000500000000000000" pitchFamily="2" charset="0"/>
            </a:endParaRPr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Faza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formiranja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identiteta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nasuprot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konfuziji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identiteta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) je period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tranzicije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iz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detinjstva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u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odraslu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dob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pubertet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adolescencija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).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Osoba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tada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pokušava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da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razume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sebe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kakva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osoba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želi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da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postane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Ovaj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period je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karakterisan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velikim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burnim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emocionalnim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reakcijama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te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eksperimentisanjem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u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ličnom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izgledu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ponašanju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726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9EFB2-9C2A-0B5C-7C4E-4EAF6EF05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23AEA-0BE6-8497-76A3-A374D78DF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Faza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intimnosti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nasuprot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izolaciji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)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nastupa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nakon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puberteta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karakteristična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je za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mlado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odraslo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doba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 Tada je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glavni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zadatak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formiranje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bliskih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kvalitetnih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veza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drugim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ljudima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Ukoliko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se ova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razvojna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kriza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ne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reši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pozitivno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dolazi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do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razvoja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osećaja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usamljenosti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emocionalne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praznine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Javlja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se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strah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od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intimnosti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vezivanja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kako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se ne bi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ugrozila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čovekova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lična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autonomija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</a:t>
            </a:r>
            <a:endParaRPr lang="sr-Latn-RS" b="0" i="0" dirty="0">
              <a:solidFill>
                <a:srgbClr val="333333"/>
              </a:solidFill>
              <a:effectLst/>
              <a:latin typeface="Montserrat" panose="00000500000000000000" pitchFamily="2" charset="0"/>
            </a:endParaRPr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Faza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reprodukcije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je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karakteristična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za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srednje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odraslo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doba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(od 30. do 65.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godine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života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).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Glavni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zadaci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ove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faze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formiranje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odražavanje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braka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proširenje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porodice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briga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o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domaćinstvu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porodici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karijeri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vaspitanje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dece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</a:t>
            </a:r>
            <a:endParaRPr lang="sr-Latn-RS" b="0" i="0" dirty="0">
              <a:solidFill>
                <a:srgbClr val="333333"/>
              </a:solidFill>
              <a:effectLst/>
              <a:latin typeface="Montserrat" panose="00000500000000000000" pitchFamily="2" charset="0"/>
            </a:endParaRPr>
          </a:p>
          <a:p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Faza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integriteta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(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nasuprot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očajanju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)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obuhvata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period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poslije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65.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godine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života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Primarni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zadatak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ove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faze je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suočavanje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starošću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razumevanjem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njene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svrhe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Profesionalna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karijera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je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završena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nastupa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period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penzije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ljudi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sebi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trebaju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pronaći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nove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interesovanja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Poznata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vam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je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izjava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da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neko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“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dostojanstveno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stari</a:t>
            </a:r>
            <a:r>
              <a:rPr lang="en-US" b="0" i="0" dirty="0">
                <a:solidFill>
                  <a:srgbClr val="333333"/>
                </a:solidFill>
                <a:effectLst/>
                <a:latin typeface="Montserrat" panose="00000500000000000000" pitchFamily="2" charset="0"/>
              </a:rPr>
              <a:t>”.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51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Psihodinamski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Strukturalna teorija</a:t>
            </a:r>
          </a:p>
          <a:p>
            <a:r>
              <a:rPr lang="sr-Latn-RS" dirty="0"/>
              <a:t>Psihoseksualna teorija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76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 vezanost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Afektivna vezanost</a:t>
            </a:r>
          </a:p>
          <a:p>
            <a:pPr marL="0" indent="0">
              <a:buNone/>
            </a:pPr>
            <a:r>
              <a:rPr lang="sr-Latn-RS" dirty="0"/>
              <a:t>3 oblika nepouzdane vezanosti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dirty="0"/>
              <a:t>Namećuća majka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dirty="0"/>
              <a:t>Udaljena i ljuta majka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dirty="0"/>
              <a:t>Nestalna majka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512" y="2505074"/>
            <a:ext cx="4769168" cy="357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73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inicijativa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Socijalno NE</a:t>
            </a:r>
          </a:p>
          <a:p>
            <a:r>
              <a:rPr lang="sr-Latn-RS" dirty="0"/>
              <a:t>Razvojni tok inicijative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998" y="2044938"/>
            <a:ext cx="5141459" cy="342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72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Samokontrola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Kontrola sfinktera</a:t>
            </a:r>
          </a:p>
          <a:p>
            <a:r>
              <a:rPr lang="sr-Latn-RS" dirty="0"/>
              <a:t>Kontrola umokravanja</a:t>
            </a:r>
          </a:p>
          <a:p>
            <a:r>
              <a:rPr lang="sr-Latn-RS" dirty="0"/>
              <a:t>Kontrola agresije</a:t>
            </a:r>
          </a:p>
          <a:p>
            <a:pPr marL="0" indent="0">
              <a:buNone/>
            </a:pPr>
            <a:r>
              <a:rPr lang="sr-Latn-RS" dirty="0"/>
              <a:t>Tri elementa roditeljske discipline: tehnika koja se koristi, afekat koji prati tehniku, nivo kontrole koji roditelj pokazuje (od zanemarivanja do dominacije)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https://www.youtube.com/watch?v=QX_oy9614HQ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1229" y="348061"/>
            <a:ext cx="233362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88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Savest</a:t>
            </a:r>
            <a:r>
              <a:rPr lang="en-US" dirty="0"/>
              <a:t> – se </a:t>
            </a:r>
            <a:r>
              <a:rPr lang="en-US" dirty="0" err="1"/>
              <a:t>ogleda</a:t>
            </a:r>
            <a:r>
              <a:rPr lang="en-US" dirty="0"/>
              <a:t> u </a:t>
            </a:r>
            <a:r>
              <a:rPr lang="en-US" dirty="0" err="1"/>
              <a:t>sposobnosti</a:t>
            </a:r>
            <a:r>
              <a:rPr lang="en-US" dirty="0"/>
              <a:t> </a:t>
            </a:r>
            <a:r>
              <a:rPr lang="en-US" dirty="0" err="1"/>
              <a:t>ličnosti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autonomno</a:t>
            </a:r>
            <a:r>
              <a:rPr lang="en-US" dirty="0"/>
              <a:t> </a:t>
            </a:r>
            <a:r>
              <a:rPr lang="en-US" dirty="0" err="1"/>
              <a:t>moralno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,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sastoji</a:t>
            </a:r>
            <a:r>
              <a:rPr lang="en-US" dirty="0"/>
              <a:t> od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samostalnog</a:t>
            </a:r>
            <a:r>
              <a:rPr lang="en-US" dirty="0"/>
              <a:t> </a:t>
            </a:r>
            <a:r>
              <a:rPr lang="en-US" dirty="0" err="1"/>
              <a:t>odre</a:t>
            </a:r>
            <a:r>
              <a:rPr lang="sr-Latn-RS" dirty="0"/>
              <a:t>đ</a:t>
            </a:r>
            <a:r>
              <a:rPr lang="en-US" dirty="0" err="1"/>
              <a:t>ivanja</a:t>
            </a:r>
            <a:r>
              <a:rPr lang="en-US" dirty="0"/>
              <a:t> </a:t>
            </a:r>
            <a:r>
              <a:rPr lang="en-US" dirty="0" err="1"/>
              <a:t>moralnih</a:t>
            </a:r>
            <a:r>
              <a:rPr lang="en-US" dirty="0"/>
              <a:t> </a:t>
            </a:r>
            <a:r>
              <a:rPr lang="en-US" dirty="0" err="1"/>
              <a:t>ciljeva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moralne</a:t>
            </a:r>
            <a:r>
              <a:rPr lang="en-US" dirty="0"/>
              <a:t> </a:t>
            </a:r>
            <a:r>
              <a:rPr lang="en-US" dirty="0" err="1"/>
              <a:t>samodiscipline</a:t>
            </a:r>
            <a:r>
              <a:rPr lang="en-US" dirty="0"/>
              <a:t>. </a:t>
            </a:r>
            <a:r>
              <a:rPr lang="en-US" dirty="0" err="1"/>
              <a:t>Otuda</a:t>
            </a:r>
            <a:r>
              <a:rPr lang="en-US" dirty="0"/>
              <a:t> se,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odstupanja</a:t>
            </a:r>
            <a:r>
              <a:rPr lang="en-US" dirty="0"/>
              <a:t> od </a:t>
            </a:r>
            <a:r>
              <a:rPr lang="en-US" dirty="0" err="1"/>
              <a:t>utvr</a:t>
            </a:r>
            <a:r>
              <a:rPr lang="sr-Latn-RS" dirty="0"/>
              <a:t>đ</a:t>
            </a:r>
            <a:r>
              <a:rPr lang="en-US" dirty="0" err="1"/>
              <a:t>enih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izgra</a:t>
            </a:r>
            <a:r>
              <a:rPr lang="sr-Latn-RS" dirty="0"/>
              <a:t>đ</a:t>
            </a:r>
            <a:r>
              <a:rPr lang="en-US" dirty="0" err="1"/>
              <a:t>enih</a:t>
            </a:r>
            <a:r>
              <a:rPr lang="en-US" dirty="0"/>
              <a:t> </a:t>
            </a:r>
            <a:r>
              <a:rPr lang="en-US" dirty="0" err="1"/>
              <a:t>moralnih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,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deteta</a:t>
            </a:r>
            <a:r>
              <a:rPr lang="en-US" dirty="0"/>
              <a:t>, </a:t>
            </a:r>
            <a:r>
              <a:rPr lang="en-US" dirty="0" err="1"/>
              <a:t>stvara</a:t>
            </a:r>
            <a:r>
              <a:rPr lang="en-US" dirty="0"/>
              <a:t> </a:t>
            </a:r>
            <a:r>
              <a:rPr lang="en-US" dirty="0" err="1"/>
              <a:t>osećaj</a:t>
            </a:r>
            <a:r>
              <a:rPr lang="en-US" dirty="0"/>
              <a:t> ,,</a:t>
            </a:r>
            <a:r>
              <a:rPr lang="en-US" dirty="0" err="1"/>
              <a:t>griže</a:t>
            </a:r>
            <a:r>
              <a:rPr lang="en-US" dirty="0"/>
              <a:t> </a:t>
            </a:r>
            <a:r>
              <a:rPr lang="en-US" dirty="0" err="1"/>
              <a:t>savesti</a:t>
            </a:r>
            <a:r>
              <a:rPr lang="en-US" dirty="0"/>
              <a:t>'',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opominje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kažnjava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4979" y="89125"/>
            <a:ext cx="28098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49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Savest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Rana savest-apsolutistički, kažnjavajući, nerealni tiranin (Frojd i Pijaže)</a:t>
            </a:r>
          </a:p>
          <a:p>
            <a:pPr marL="0" indent="0">
              <a:buNone/>
            </a:pPr>
            <a:r>
              <a:rPr lang="en-US" dirty="0" err="1"/>
              <a:t>Moralni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deteta</a:t>
            </a:r>
            <a:r>
              <a:rPr lang="en-US" dirty="0"/>
              <a:t>, </a:t>
            </a:r>
            <a:r>
              <a:rPr lang="en-US" dirty="0" err="1"/>
              <a:t>prema</a:t>
            </a:r>
            <a:r>
              <a:rPr lang="en-US" dirty="0"/>
              <a:t> </a:t>
            </a:r>
            <a:r>
              <a:rPr lang="en-US" dirty="0" err="1"/>
              <a:t>Pijažeu</a:t>
            </a:r>
            <a:r>
              <a:rPr lang="en-US" dirty="0"/>
              <a:t>, </a:t>
            </a:r>
            <a:r>
              <a:rPr lang="en-US" dirty="0" err="1"/>
              <a:t>obuhvata</a:t>
            </a:r>
            <a:r>
              <a:rPr lang="en-US" dirty="0"/>
              <a:t> </a:t>
            </a:r>
            <a:r>
              <a:rPr lang="en-US" dirty="0" err="1"/>
              <a:t>stupnjeve</a:t>
            </a:r>
            <a:r>
              <a:rPr lang="en-US" dirty="0"/>
              <a:t>: 1. HETERONOMNE </a:t>
            </a:r>
            <a:r>
              <a:rPr lang="en-US" dirty="0" err="1"/>
              <a:t>moralnosti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2. AUTONOMNE </a:t>
            </a:r>
            <a:r>
              <a:rPr lang="en-US" dirty="0" err="1"/>
              <a:t>moralnosti</a:t>
            </a:r>
            <a:r>
              <a:rPr lang="en-US" dirty="0"/>
              <a:t>.</a:t>
            </a:r>
            <a:endParaRPr lang="sr-Latn-RS" dirty="0"/>
          </a:p>
          <a:p>
            <a:pPr>
              <a:buFont typeface="Wingdings" panose="05000000000000000000" pitchFamily="2" charset="2"/>
              <a:buChar char="ü"/>
            </a:pPr>
            <a:r>
              <a:rPr lang="sr-Latn-RS" dirty="0"/>
              <a:t>Predškolsko doba- po fizičkim posledicama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dirty="0"/>
              <a:t>Nefleksibilni egalitarizam“oko za oko“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r-Latn-RS" dirty="0"/>
              <a:t>Moralni realizam</a:t>
            </a:r>
          </a:p>
          <a:p>
            <a:pPr marL="0" indent="0">
              <a:buNone/>
            </a:pPr>
            <a:r>
              <a:rPr lang="en-US" dirty="0" err="1"/>
              <a:t>Pijaže</a:t>
            </a:r>
            <a:r>
              <a:rPr lang="en-US" dirty="0"/>
              <a:t> </a:t>
            </a:r>
            <a:r>
              <a:rPr lang="en-US" dirty="0" err="1"/>
              <a:t>smatra</a:t>
            </a:r>
            <a:r>
              <a:rPr lang="en-US" dirty="0"/>
              <a:t> da se </a:t>
            </a:r>
            <a:r>
              <a:rPr lang="en-US" dirty="0" err="1"/>
              <a:t>autonomna</a:t>
            </a:r>
            <a:r>
              <a:rPr lang="en-US" dirty="0"/>
              <a:t> </a:t>
            </a:r>
            <a:r>
              <a:rPr lang="en-US" dirty="0" err="1"/>
              <a:t>moralnost</a:t>
            </a:r>
            <a:r>
              <a:rPr lang="en-US" dirty="0"/>
              <a:t> </a:t>
            </a:r>
            <a:r>
              <a:rPr lang="en-US" dirty="0" err="1"/>
              <a:t>postiže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roditeljski</a:t>
            </a:r>
            <a:r>
              <a:rPr lang="en-US" dirty="0"/>
              <a:t> </a:t>
            </a:r>
            <a:r>
              <a:rPr lang="en-US" dirty="0" err="1"/>
              <a:t>pritisak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dete</a:t>
            </a:r>
            <a:r>
              <a:rPr lang="en-US" dirty="0"/>
              <a:t> </a:t>
            </a:r>
            <a:r>
              <a:rPr lang="en-US" dirty="0" err="1"/>
              <a:t>popusti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kontakti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vršnjacima</a:t>
            </a:r>
            <a:r>
              <a:rPr lang="en-US" dirty="0"/>
              <a:t> </a:t>
            </a:r>
            <a:r>
              <a:rPr lang="en-US" dirty="0" err="1"/>
              <a:t>postanu</a:t>
            </a:r>
            <a:r>
              <a:rPr lang="en-US" dirty="0"/>
              <a:t> </a:t>
            </a:r>
            <a:r>
              <a:rPr lang="en-US" dirty="0" err="1"/>
              <a:t>učestaliji</a:t>
            </a:r>
            <a:r>
              <a:rPr lang="en-US" dirty="0"/>
              <a:t>;</a:t>
            </a:r>
            <a:endParaRPr lang="sr-Latn-RS" dirty="0"/>
          </a:p>
          <a:p>
            <a:pPr marL="0" indent="0">
              <a:buNone/>
            </a:pPr>
            <a:endParaRPr lang="sr-Latn-RS" dirty="0"/>
          </a:p>
          <a:p>
            <a:pPr>
              <a:buFont typeface="Wingdings" panose="05000000000000000000" pitchFamily="2" charset="2"/>
              <a:buChar char="ü"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4593" y="0"/>
            <a:ext cx="3475954" cy="182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51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Kolbergova teorija moralnog razvoja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dao</a:t>
            </a:r>
            <a:r>
              <a:rPr lang="en-US" dirty="0"/>
              <a:t> je </a:t>
            </a:r>
            <a:r>
              <a:rPr lang="en-US" dirty="0" err="1"/>
              <a:t>najšire</a:t>
            </a:r>
            <a:r>
              <a:rPr lang="en-US" dirty="0"/>
              <a:t> </a:t>
            </a:r>
            <a:r>
              <a:rPr lang="en-US" dirty="0" err="1"/>
              <a:t>prihvaćenu</a:t>
            </a:r>
            <a:r>
              <a:rPr lang="en-US" dirty="0"/>
              <a:t> </a:t>
            </a:r>
            <a:r>
              <a:rPr lang="en-US" dirty="0" err="1"/>
              <a:t>definiciju</a:t>
            </a:r>
            <a:r>
              <a:rPr lang="en-US" dirty="0"/>
              <a:t> </a:t>
            </a:r>
            <a:r>
              <a:rPr lang="en-US" dirty="0" err="1"/>
              <a:t>moralnog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/>
              <a:t> u </a:t>
            </a:r>
            <a:r>
              <a:rPr lang="en-US" dirty="0" err="1"/>
              <a:t>centru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teorije</a:t>
            </a:r>
            <a:r>
              <a:rPr lang="en-US" dirty="0"/>
              <a:t> je </a:t>
            </a:r>
            <a:r>
              <a:rPr lang="en-US" dirty="0" err="1"/>
              <a:t>moralno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sr-Latn-RS" dirty="0"/>
              <a:t>đ</a:t>
            </a:r>
            <a:r>
              <a:rPr lang="en-US" dirty="0" err="1"/>
              <a:t>enje</a:t>
            </a:r>
            <a:r>
              <a:rPr lang="en-US" dirty="0"/>
              <a:t>, a ne </a:t>
            </a:r>
            <a:r>
              <a:rPr lang="en-US" dirty="0" err="1"/>
              <a:t>moralno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, </a:t>
            </a:r>
            <a:endParaRPr lang="sr-Latn-RS" dirty="0"/>
          </a:p>
          <a:p>
            <a:r>
              <a:rPr lang="en-US" dirty="0"/>
              <a:t> </a:t>
            </a:r>
            <a:r>
              <a:rPr lang="en-US" dirty="0" err="1"/>
              <a:t>moralni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je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prolazi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odre</a:t>
            </a:r>
            <a:r>
              <a:rPr lang="sr-Latn-RS" dirty="0"/>
              <a:t>đ</a:t>
            </a:r>
            <a:r>
              <a:rPr lang="en-US" dirty="0" err="1"/>
              <a:t>ene</a:t>
            </a:r>
            <a:r>
              <a:rPr lang="en-US" dirty="0"/>
              <a:t> </a:t>
            </a:r>
            <a:r>
              <a:rPr lang="en-US" dirty="0" err="1"/>
              <a:t>stadijume</a:t>
            </a:r>
            <a:r>
              <a:rPr lang="en-US" dirty="0"/>
              <a:t>,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522" y="3050993"/>
            <a:ext cx="19050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6077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1248</TotalTime>
  <Words>1038</Words>
  <Application>Microsoft Office PowerPoint</Application>
  <PresentationFormat>Widescreen</PresentationFormat>
  <Paragraphs>82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Gill Sans MT</vt:lpstr>
      <vt:lpstr>Montserrat</vt:lpstr>
      <vt:lpstr>Wingdings</vt:lpstr>
      <vt:lpstr>Gallery</vt:lpstr>
      <vt:lpstr>Razvojni pristup</vt:lpstr>
      <vt:lpstr>Pogled kroz opštu razvojnu prizmu</vt:lpstr>
      <vt:lpstr>Psihodinamski model</vt:lpstr>
      <vt:lpstr> vezanost</vt:lpstr>
      <vt:lpstr>inicijativa</vt:lpstr>
      <vt:lpstr>Samokontrola</vt:lpstr>
      <vt:lpstr>savest</vt:lpstr>
      <vt:lpstr>Savest</vt:lpstr>
      <vt:lpstr>Kolbergova teorija moralnog razvoja</vt:lpstr>
      <vt:lpstr>Stadijumi</vt:lpstr>
      <vt:lpstr>Podfaze</vt:lpstr>
      <vt:lpstr>II stadijum</vt:lpstr>
      <vt:lpstr>podfaze</vt:lpstr>
      <vt:lpstr>Iii stadijum</vt:lpstr>
      <vt:lpstr>podfaze</vt:lpstr>
      <vt:lpstr>PowerPoint Presentation</vt:lpstr>
      <vt:lpstr>Egocentričnost</vt:lpstr>
      <vt:lpstr>Eriksonove faze psihosocijalnog razvoja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Razvojni pristup</dc:title>
  <dc:creator>Biljana</dc:creator>
  <cp:lastModifiedBy>PC</cp:lastModifiedBy>
  <cp:revision>15</cp:revision>
  <dcterms:created xsi:type="dcterms:W3CDTF">2020-03-19T23:09:18Z</dcterms:created>
  <dcterms:modified xsi:type="dcterms:W3CDTF">2024-03-15T05:43:49Z</dcterms:modified>
</cp:coreProperties>
</file>