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  <p:sldId id="258" r:id="rId4"/>
    <p:sldId id="259" r:id="rId5"/>
    <p:sldId id="260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35" r:id="rId17"/>
    <p:sldId id="336" r:id="rId18"/>
    <p:sldId id="337" r:id="rId19"/>
    <p:sldId id="338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52" d="100"/>
          <a:sy n="152" d="100"/>
        </p:scale>
        <p:origin x="426" y="13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1779662"/>
            <a:ext cx="7344816" cy="734938"/>
          </a:xfrm>
        </p:spPr>
        <p:txBody>
          <a:bodyPr>
            <a:no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2514600"/>
            <a:ext cx="7291536" cy="342900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4993482"/>
            <a:ext cx="2133600" cy="15001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4D05393-CEE0-44B6-B315-62DA2003572E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62300" y="4993482"/>
            <a:ext cx="3276600" cy="15001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993482"/>
            <a:ext cx="2133600" cy="15001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0D3127-39B2-44DC-A6D7-B7FE0109E1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81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5393-CEE0-44B6-B315-62DA2003572E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127-39B2-44DC-A6D7-B7FE0109E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94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05979"/>
            <a:ext cx="57150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5393-CEE0-44B6-B315-62DA2003572E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127-39B2-44DC-A6D7-B7FE0109E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043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00151"/>
            <a:ext cx="38862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5393-CEE0-44B6-B315-62DA2003572E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127-39B2-44DC-A6D7-B7FE0109E1B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00600" y="1200151"/>
            <a:ext cx="38862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412" y="1151335"/>
            <a:ext cx="3887788" cy="47982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0412" y="1631156"/>
            <a:ext cx="38877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5393-CEE0-44B6-B315-62DA2003572E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127-39B2-44DC-A6D7-B7FE0109E1B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2"/>
          <p:cNvSpPr>
            <a:spLocks noGrp="1"/>
          </p:cNvSpPr>
          <p:nvPr>
            <p:ph type="body" idx="13"/>
          </p:nvPr>
        </p:nvSpPr>
        <p:spPr>
          <a:xfrm>
            <a:off x="4800600" y="1151335"/>
            <a:ext cx="3887788" cy="47982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14"/>
          </p:nvPr>
        </p:nvSpPr>
        <p:spPr>
          <a:xfrm>
            <a:off x="4800600" y="1631156"/>
            <a:ext cx="38877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5393-CEE0-44B6-B315-62DA2003572E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127-39B2-44DC-A6D7-B7FE0109E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3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2475756"/>
            <a:ext cx="8077199" cy="1183481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1275606"/>
            <a:ext cx="8077199" cy="120015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5393-CEE0-44B6-B315-62DA2003572E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127-39B2-44DC-A6D7-B7FE0109E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235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00151"/>
            <a:ext cx="38862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5393-CEE0-44B6-B315-62DA2003572E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127-39B2-44DC-A6D7-B7FE0109E1B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00600" y="1200151"/>
            <a:ext cx="38862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477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412" y="1151335"/>
            <a:ext cx="3887788" cy="47982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0412" y="1631156"/>
            <a:ext cx="38877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5393-CEE0-44B6-B315-62DA2003572E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127-39B2-44DC-A6D7-B7FE0109E1B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2"/>
          <p:cNvSpPr>
            <a:spLocks noGrp="1"/>
          </p:cNvSpPr>
          <p:nvPr>
            <p:ph type="body" idx="13"/>
          </p:nvPr>
        </p:nvSpPr>
        <p:spPr>
          <a:xfrm>
            <a:off x="4800600" y="1151335"/>
            <a:ext cx="3887788" cy="47982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14"/>
          </p:nvPr>
        </p:nvSpPr>
        <p:spPr>
          <a:xfrm>
            <a:off x="4800600" y="1631156"/>
            <a:ext cx="38877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82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5393-CEE0-44B6-B315-62DA2003572E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127-39B2-44DC-A6D7-B7FE0109E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46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5393-CEE0-44B6-B315-62DA2003572E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127-39B2-44DC-A6D7-B7FE0109E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564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204787"/>
            <a:ext cx="2819400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204788"/>
            <a:ext cx="49530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1076326"/>
            <a:ext cx="2819400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5393-CEE0-44B6-B315-62DA2003572E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127-39B2-44DC-A6D7-B7FE0109E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10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54330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0243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96835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5393-CEE0-44B6-B315-62DA2003572E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127-39B2-44DC-A6D7-B7FE0109E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61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560" y="205979"/>
            <a:ext cx="828092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60" y="1200150"/>
            <a:ext cx="8280920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1560" y="4986704"/>
            <a:ext cx="2284040" cy="1222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fld id="{64D05393-CEE0-44B6-B315-62DA2003572E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86100" y="4977179"/>
            <a:ext cx="3276600" cy="1222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977179"/>
            <a:ext cx="2339280" cy="1222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60D3127-39B2-44DC-A6D7-B7FE0109E1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3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652" r:id="rId12"/>
    <p:sldLayoutId id="2147483653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Kurs</a:t>
            </a:r>
            <a:r>
              <a:rPr lang="en-US" sz="2400" dirty="0"/>
              <a:t> Web Application Development – ASP.NET Core MVC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ASP.NET Core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05600" y="2909647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solidFill>
                  <a:srgbClr val="999999"/>
                </a:solidFill>
              </a:rPr>
              <a:t>Predavač: Marko Borak</a:t>
            </a:r>
            <a:endParaRPr lang="en-US" dirty="0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24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Scaffolding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ASP.NET </a:t>
            </a:r>
            <a:r>
              <a:rPr lang="en-GB" dirty="0" err="1"/>
              <a:t>poseduje</a:t>
            </a:r>
            <a:r>
              <a:rPr lang="en-GB" dirty="0"/>
              <a:t> </a:t>
            </a:r>
            <a:r>
              <a:rPr lang="en-GB" dirty="0" err="1"/>
              <a:t>mehanizam</a:t>
            </a:r>
            <a:r>
              <a:rPr lang="en-GB" dirty="0"/>
              <a:t> </a:t>
            </a:r>
            <a:r>
              <a:rPr lang="en-GB" dirty="0" err="1"/>
              <a:t>poznat</a:t>
            </a:r>
            <a:r>
              <a:rPr lang="en-GB" dirty="0"/>
              <a:t> pod </a:t>
            </a:r>
            <a:r>
              <a:rPr lang="en-GB" dirty="0" err="1"/>
              <a:t>nazivom</a:t>
            </a:r>
            <a:r>
              <a:rPr lang="en-GB" dirty="0"/>
              <a:t> Scaffolding </a:t>
            </a:r>
            <a:r>
              <a:rPr lang="en-GB" dirty="0" err="1"/>
              <a:t>kojim</a:t>
            </a:r>
            <a:r>
              <a:rPr lang="en-GB" dirty="0"/>
              <a:t> se </a:t>
            </a:r>
            <a:r>
              <a:rPr lang="en-GB" dirty="0" err="1"/>
              <a:t>obezbeđuje</a:t>
            </a:r>
            <a:r>
              <a:rPr lang="en-GB" dirty="0"/>
              <a:t> </a:t>
            </a:r>
            <a:r>
              <a:rPr lang="en-GB" dirty="0" err="1"/>
              <a:t>efikasno</a:t>
            </a:r>
            <a:r>
              <a:rPr lang="en-GB" dirty="0"/>
              <a:t> </a:t>
            </a:r>
            <a:r>
              <a:rPr lang="en-GB" dirty="0" err="1"/>
              <a:t>automatizovano</a:t>
            </a:r>
            <a:r>
              <a:rPr lang="en-GB" dirty="0"/>
              <a:t> </a:t>
            </a:r>
            <a:r>
              <a:rPr lang="en-GB" dirty="0" err="1"/>
              <a:t>generisanje</a:t>
            </a:r>
            <a:r>
              <a:rPr lang="en-GB" dirty="0"/>
              <a:t> </a:t>
            </a:r>
            <a:r>
              <a:rPr lang="en-GB" dirty="0" err="1"/>
              <a:t>kontrolerskih</a:t>
            </a:r>
            <a:r>
              <a:rPr lang="en-GB" dirty="0"/>
              <a:t> </a:t>
            </a:r>
            <a:r>
              <a:rPr lang="en-GB" dirty="0" err="1"/>
              <a:t>operacija</a:t>
            </a:r>
            <a:r>
              <a:rPr lang="en-GB" dirty="0"/>
              <a:t> Create, Read, Update </a:t>
            </a:r>
            <a:r>
              <a:rPr lang="en-GB" dirty="0" err="1"/>
              <a:t>odnosno</a:t>
            </a:r>
            <a:r>
              <a:rPr lang="en-GB" dirty="0"/>
              <a:t> Delete (CRUD) </a:t>
            </a:r>
            <a:r>
              <a:rPr lang="en-GB" dirty="0" err="1"/>
              <a:t>kao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pratećih</a:t>
            </a:r>
            <a:r>
              <a:rPr lang="en-GB" dirty="0"/>
              <a:t> </a:t>
            </a:r>
            <a:r>
              <a:rPr lang="en-GB" dirty="0" err="1"/>
              <a:t>pogleda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određene</a:t>
            </a:r>
            <a:r>
              <a:rPr lang="en-GB" dirty="0"/>
              <a:t> </a:t>
            </a:r>
            <a:r>
              <a:rPr lang="en-GB" dirty="0" err="1"/>
              <a:t>modele</a:t>
            </a:r>
            <a:r>
              <a:rPr lang="en-GB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563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Scaffolding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Scaffolding </a:t>
            </a:r>
            <a:r>
              <a:rPr lang="en-GB" dirty="0" err="1"/>
              <a:t>mehanizam</a:t>
            </a:r>
            <a:r>
              <a:rPr lang="en-GB" dirty="0"/>
              <a:t> </a:t>
            </a:r>
            <a:r>
              <a:rPr lang="en-GB" dirty="0" err="1"/>
              <a:t>koristi</a:t>
            </a:r>
            <a:r>
              <a:rPr lang="en-GB" dirty="0"/>
              <a:t> </a:t>
            </a:r>
            <a:r>
              <a:rPr lang="en-GB" dirty="0" err="1"/>
              <a:t>veliku</a:t>
            </a:r>
            <a:r>
              <a:rPr lang="en-GB" dirty="0"/>
              <a:t> </a:t>
            </a:r>
            <a:r>
              <a:rPr lang="en-GB" dirty="0" err="1"/>
              <a:t>sličnost</a:t>
            </a:r>
            <a:r>
              <a:rPr lang="en-GB" dirty="0"/>
              <a:t> </a:t>
            </a:r>
            <a:r>
              <a:rPr lang="en-GB" dirty="0" err="1"/>
              <a:t>koja</a:t>
            </a:r>
            <a:r>
              <a:rPr lang="en-GB" dirty="0"/>
              <a:t> </a:t>
            </a:r>
            <a:r>
              <a:rPr lang="en-GB" dirty="0" err="1"/>
              <a:t>postoji</a:t>
            </a:r>
            <a:r>
              <a:rPr lang="en-GB" dirty="0"/>
              <a:t> u </a:t>
            </a:r>
            <a:r>
              <a:rPr lang="en-GB" dirty="0" err="1"/>
              <a:t>kodu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ove</a:t>
            </a:r>
            <a:r>
              <a:rPr lang="en-GB" dirty="0"/>
              <a:t> </a:t>
            </a:r>
            <a:r>
              <a:rPr lang="en-GB" dirty="0" err="1"/>
              <a:t>operacije</a:t>
            </a:r>
            <a:r>
              <a:rPr lang="en-GB" dirty="0"/>
              <a:t> u </a:t>
            </a:r>
            <a:r>
              <a:rPr lang="en-GB" dirty="0" err="1"/>
              <a:t>slučaju</a:t>
            </a:r>
            <a:r>
              <a:rPr lang="en-GB" dirty="0"/>
              <a:t> </a:t>
            </a:r>
            <a:r>
              <a:rPr lang="en-GB" dirty="0" err="1"/>
              <a:t>različitih</a:t>
            </a:r>
            <a:r>
              <a:rPr lang="en-GB" dirty="0"/>
              <a:t> </a:t>
            </a:r>
            <a:r>
              <a:rPr lang="en-GB" dirty="0" err="1"/>
              <a:t>entiteta</a:t>
            </a:r>
            <a:r>
              <a:rPr lang="en-GB" dirty="0"/>
              <a:t>. </a:t>
            </a:r>
            <a:r>
              <a:rPr lang="en-GB" dirty="0" err="1"/>
              <a:t>Pogledajmo</a:t>
            </a:r>
            <a:r>
              <a:rPr lang="en-GB" dirty="0"/>
              <a:t> </a:t>
            </a:r>
            <a:r>
              <a:rPr lang="en-GB" dirty="0" err="1"/>
              <a:t>kako</a:t>
            </a:r>
            <a:r>
              <a:rPr lang="en-GB" dirty="0"/>
              <a:t> </a:t>
            </a:r>
            <a:r>
              <a:rPr lang="en-GB" dirty="0" err="1"/>
              <a:t>izgleda</a:t>
            </a:r>
            <a:r>
              <a:rPr lang="en-GB" dirty="0"/>
              <a:t> </a:t>
            </a:r>
            <a:r>
              <a:rPr lang="en-GB" dirty="0" err="1"/>
              <a:t>kreiranje</a:t>
            </a:r>
            <a:r>
              <a:rPr lang="en-GB" dirty="0"/>
              <a:t> </a:t>
            </a:r>
            <a:r>
              <a:rPr lang="en-GB" dirty="0" err="1"/>
              <a:t>kontrolera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odgovarajućih</a:t>
            </a:r>
            <a:r>
              <a:rPr lang="en-GB" dirty="0"/>
              <a:t> </a:t>
            </a:r>
            <a:r>
              <a:rPr lang="en-GB" dirty="0" err="1"/>
              <a:t>pogleda</a:t>
            </a:r>
            <a:r>
              <a:rPr lang="en-GB" dirty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28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/>
              <a:t>Povezivanje</a:t>
            </a:r>
            <a:r>
              <a:rPr lang="en-GB" dirty="0"/>
              <a:t> </a:t>
            </a:r>
            <a:r>
              <a:rPr lang="en-GB" dirty="0" err="1"/>
              <a:t>aplikacije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baze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/>
              <a:t>Kako</a:t>
            </a:r>
            <a:r>
              <a:rPr lang="en-GB" dirty="0"/>
              <a:t> bi </a:t>
            </a:r>
            <a:r>
              <a:rPr lang="en-GB" dirty="0" err="1"/>
              <a:t>mogli</a:t>
            </a:r>
            <a:r>
              <a:rPr lang="en-GB" dirty="0"/>
              <a:t> </a:t>
            </a:r>
            <a:r>
              <a:rPr lang="en-GB" dirty="0" err="1"/>
              <a:t>aplikaciju</a:t>
            </a:r>
            <a:r>
              <a:rPr lang="en-GB" dirty="0"/>
              <a:t> </a:t>
            </a:r>
            <a:r>
              <a:rPr lang="en-GB" dirty="0" err="1"/>
              <a:t>povezati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nekim</a:t>
            </a:r>
            <a:r>
              <a:rPr lang="en-GB" dirty="0"/>
              <a:t> </a:t>
            </a:r>
            <a:r>
              <a:rPr lang="en-GB" dirty="0" err="1"/>
              <a:t>serverom</a:t>
            </a:r>
            <a:r>
              <a:rPr lang="en-GB" dirty="0"/>
              <a:t> </a:t>
            </a:r>
            <a:r>
              <a:rPr lang="en-GB" dirty="0" err="1"/>
              <a:t>baze</a:t>
            </a:r>
            <a:r>
              <a:rPr lang="en-GB" dirty="0"/>
              <a:t> </a:t>
            </a:r>
            <a:r>
              <a:rPr lang="en-GB" dirty="0" err="1"/>
              <a:t>podataka</a:t>
            </a:r>
            <a:r>
              <a:rPr lang="en-GB" dirty="0"/>
              <a:t>, </a:t>
            </a:r>
            <a:r>
              <a:rPr lang="en-GB" dirty="0" err="1"/>
              <a:t>potrebno</a:t>
            </a:r>
            <a:r>
              <a:rPr lang="en-GB" dirty="0"/>
              <a:t> je da </a:t>
            </a:r>
            <a:r>
              <a:rPr lang="en-GB" dirty="0" err="1"/>
              <a:t>imate</a:t>
            </a:r>
            <a:r>
              <a:rPr lang="en-GB" dirty="0"/>
              <a:t> </a:t>
            </a:r>
            <a:r>
              <a:rPr lang="en-GB" dirty="0" err="1"/>
              <a:t>pristupne</a:t>
            </a:r>
            <a:r>
              <a:rPr lang="en-GB" dirty="0"/>
              <a:t> </a:t>
            </a:r>
            <a:r>
              <a:rPr lang="en-GB" dirty="0" err="1"/>
              <a:t>parametre</a:t>
            </a:r>
            <a:r>
              <a:rPr lang="en-GB" dirty="0"/>
              <a:t> do </a:t>
            </a:r>
            <a:r>
              <a:rPr lang="en-GB" dirty="0" err="1"/>
              <a:t>neke</a:t>
            </a:r>
            <a:r>
              <a:rPr lang="en-GB" dirty="0"/>
              <a:t> </a:t>
            </a:r>
            <a:r>
              <a:rPr lang="en-GB" dirty="0" err="1"/>
              <a:t>postojeće</a:t>
            </a:r>
            <a:r>
              <a:rPr lang="en-GB" dirty="0"/>
              <a:t> </a:t>
            </a:r>
            <a:r>
              <a:rPr lang="en-GB" dirty="0" err="1"/>
              <a:t>baze</a:t>
            </a:r>
            <a:r>
              <a:rPr lang="en-GB" dirty="0"/>
              <a:t> </a:t>
            </a:r>
            <a:r>
              <a:rPr lang="en-GB" dirty="0" err="1"/>
              <a:t>ili</a:t>
            </a:r>
            <a:r>
              <a:rPr lang="en-GB" dirty="0"/>
              <a:t> da </a:t>
            </a:r>
            <a:r>
              <a:rPr lang="en-GB" dirty="0" err="1"/>
              <a:t>neku</a:t>
            </a:r>
            <a:r>
              <a:rPr lang="en-GB" dirty="0"/>
              <a:t> </a:t>
            </a:r>
            <a:r>
              <a:rPr lang="en-GB" dirty="0" err="1"/>
              <a:t>bazu</a:t>
            </a:r>
            <a:r>
              <a:rPr lang="en-GB" dirty="0"/>
              <a:t> </a:t>
            </a:r>
            <a:r>
              <a:rPr lang="en-GB" dirty="0" err="1"/>
              <a:t>instalirate</a:t>
            </a:r>
            <a:r>
              <a:rPr lang="en-GB" dirty="0"/>
              <a:t>. </a:t>
            </a:r>
            <a:r>
              <a:rPr lang="en-GB" dirty="0" err="1"/>
              <a:t>Pristupni</a:t>
            </a:r>
            <a:r>
              <a:rPr lang="en-GB" dirty="0"/>
              <a:t> </a:t>
            </a:r>
            <a:r>
              <a:rPr lang="en-GB" dirty="0" err="1"/>
              <a:t>parametri</a:t>
            </a:r>
            <a:r>
              <a:rPr lang="en-GB" dirty="0"/>
              <a:t> </a:t>
            </a:r>
            <a:r>
              <a:rPr lang="en-GB" dirty="0" err="1"/>
              <a:t>uključuju</a:t>
            </a:r>
            <a:r>
              <a:rPr lang="en-GB" dirty="0"/>
              <a:t> </a:t>
            </a:r>
            <a:r>
              <a:rPr lang="en-GB" dirty="0" err="1"/>
              <a:t>podatke</a:t>
            </a:r>
            <a:r>
              <a:rPr lang="en-GB" dirty="0"/>
              <a:t> o </a:t>
            </a:r>
            <a:r>
              <a:rPr lang="en-GB" dirty="0" err="1"/>
              <a:t>serveru</a:t>
            </a:r>
            <a:r>
              <a:rPr lang="en-GB" dirty="0"/>
              <a:t>: </a:t>
            </a:r>
            <a:endParaRPr lang="en-GB" dirty="0" smtClean="0"/>
          </a:p>
          <a:p>
            <a:pPr lvl="1"/>
            <a:r>
              <a:rPr lang="en-GB" dirty="0" err="1"/>
              <a:t>ip</a:t>
            </a:r>
            <a:r>
              <a:rPr lang="en-GB" dirty="0"/>
              <a:t> </a:t>
            </a:r>
            <a:r>
              <a:rPr lang="en-GB" dirty="0" err="1"/>
              <a:t>adresa</a:t>
            </a:r>
            <a:r>
              <a:rPr lang="en-GB" dirty="0"/>
              <a:t> (</a:t>
            </a:r>
            <a:r>
              <a:rPr lang="en-GB" dirty="0" err="1"/>
              <a:t>nekada</a:t>
            </a:r>
            <a:r>
              <a:rPr lang="en-GB" dirty="0"/>
              <a:t> je </a:t>
            </a:r>
            <a:r>
              <a:rPr lang="en-GB" dirty="0" err="1"/>
              <a:t>umesto</a:t>
            </a:r>
            <a:r>
              <a:rPr lang="en-GB" dirty="0"/>
              <a:t> </a:t>
            </a:r>
            <a:r>
              <a:rPr lang="en-GB" dirty="0" err="1"/>
              <a:t>ip</a:t>
            </a:r>
            <a:r>
              <a:rPr lang="en-GB" dirty="0"/>
              <a:t> </a:t>
            </a:r>
            <a:r>
              <a:rPr lang="en-GB" dirty="0" err="1"/>
              <a:t>adrese</a:t>
            </a:r>
            <a:r>
              <a:rPr lang="en-GB" dirty="0"/>
              <a:t> </a:t>
            </a:r>
            <a:r>
              <a:rPr lang="en-GB" dirty="0" err="1"/>
              <a:t>moguće</a:t>
            </a:r>
            <a:r>
              <a:rPr lang="en-GB" dirty="0"/>
              <a:t> </a:t>
            </a:r>
            <a:r>
              <a:rPr lang="en-GB" dirty="0" err="1"/>
              <a:t>koristiti</a:t>
            </a:r>
            <a:r>
              <a:rPr lang="en-GB" dirty="0"/>
              <a:t> </a:t>
            </a:r>
            <a:r>
              <a:rPr lang="en-GB" dirty="0" err="1"/>
              <a:t>ime</a:t>
            </a:r>
            <a:r>
              <a:rPr lang="en-GB" dirty="0"/>
              <a:t> </a:t>
            </a:r>
            <a:r>
              <a:rPr lang="en-GB" dirty="0" err="1"/>
              <a:t>računara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mreži</a:t>
            </a:r>
            <a:r>
              <a:rPr lang="en-GB" dirty="0"/>
              <a:t>), </a:t>
            </a:r>
            <a:endParaRPr lang="en-GB" dirty="0" smtClean="0"/>
          </a:p>
          <a:p>
            <a:pPr lvl="1"/>
            <a:r>
              <a:rPr lang="pt-BR" dirty="0"/>
              <a:t>ime servera (pošto je moguće da postoji više servera na istom računaru</a:t>
            </a:r>
            <a:r>
              <a:rPr lang="pt-BR" dirty="0" smtClean="0"/>
              <a:t>),</a:t>
            </a:r>
          </a:p>
          <a:p>
            <a:pPr lvl="1"/>
            <a:r>
              <a:rPr lang="en-GB" dirty="0" err="1"/>
              <a:t>korisničko</a:t>
            </a:r>
            <a:r>
              <a:rPr lang="en-GB" dirty="0"/>
              <a:t> </a:t>
            </a:r>
            <a:r>
              <a:rPr lang="en-GB" dirty="0" err="1" smtClean="0"/>
              <a:t>ime</a:t>
            </a:r>
            <a:endParaRPr lang="en-GB" dirty="0" smtClean="0"/>
          </a:p>
          <a:p>
            <a:pPr lvl="1"/>
            <a:r>
              <a:rPr lang="en-GB" dirty="0" err="1"/>
              <a:t>lozinka</a:t>
            </a:r>
            <a:r>
              <a:rPr lang="en-GB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173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/>
              <a:t>Povezivanje</a:t>
            </a:r>
            <a:r>
              <a:rPr lang="en-GB" dirty="0"/>
              <a:t> </a:t>
            </a:r>
            <a:r>
              <a:rPr lang="en-GB" dirty="0" err="1"/>
              <a:t>aplikacije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baze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Krenimo od samog početka i napravimo novi projekat. </a:t>
            </a:r>
            <a:endParaRPr lang="en-GB" dirty="0" smtClean="0"/>
          </a:p>
          <a:p>
            <a:r>
              <a:rPr lang="en-GB" dirty="0" err="1"/>
              <a:t>Korak</a:t>
            </a:r>
            <a:r>
              <a:rPr lang="en-GB" dirty="0"/>
              <a:t> 1: </a:t>
            </a:r>
            <a:r>
              <a:rPr lang="en-GB" dirty="0" err="1"/>
              <a:t>Otvoriti</a:t>
            </a:r>
            <a:r>
              <a:rPr lang="en-GB" dirty="0"/>
              <a:t> Visual Studio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napraviti</a:t>
            </a:r>
            <a:r>
              <a:rPr lang="en-GB" dirty="0"/>
              <a:t> </a:t>
            </a:r>
            <a:r>
              <a:rPr lang="en-GB" dirty="0" err="1"/>
              <a:t>novi</a:t>
            </a:r>
            <a:r>
              <a:rPr lang="en-GB" dirty="0"/>
              <a:t> </a:t>
            </a:r>
            <a:r>
              <a:rPr lang="en-GB" dirty="0" err="1"/>
              <a:t>projekat</a:t>
            </a:r>
            <a:r>
              <a:rPr lang="en-GB" dirty="0"/>
              <a:t> </a:t>
            </a:r>
            <a:r>
              <a:rPr lang="en-GB" dirty="0" err="1" smtClean="0"/>
              <a:t>mvcNorthwind</a:t>
            </a:r>
            <a:r>
              <a:rPr lang="en-GB" dirty="0" smtClean="0"/>
              <a:t>. </a:t>
            </a:r>
          </a:p>
          <a:p>
            <a:r>
              <a:rPr lang="en-GB" dirty="0" err="1"/>
              <a:t>Korak</a:t>
            </a:r>
            <a:r>
              <a:rPr lang="en-GB" dirty="0"/>
              <a:t> 2: </a:t>
            </a:r>
            <a:r>
              <a:rPr lang="en-GB" dirty="0" err="1"/>
              <a:t>Označiti</a:t>
            </a:r>
            <a:r>
              <a:rPr lang="en-GB" dirty="0"/>
              <a:t> MVC project </a:t>
            </a:r>
            <a:r>
              <a:rPr lang="en-GB" dirty="0" err="1"/>
              <a:t>šablon</a:t>
            </a:r>
            <a:r>
              <a:rPr lang="en-GB" dirty="0"/>
              <a:t>. </a:t>
            </a:r>
            <a:endParaRPr lang="en-GB" dirty="0" smtClean="0"/>
          </a:p>
          <a:p>
            <a:r>
              <a:rPr lang="en-GB" dirty="0" err="1"/>
              <a:t>Korak</a:t>
            </a:r>
            <a:r>
              <a:rPr lang="en-GB" dirty="0"/>
              <a:t> 3: </a:t>
            </a:r>
            <a:r>
              <a:rPr lang="en-GB" dirty="0" err="1"/>
              <a:t>Uključiti</a:t>
            </a:r>
            <a:r>
              <a:rPr lang="en-GB" dirty="0"/>
              <a:t> </a:t>
            </a:r>
            <a:r>
              <a:rPr lang="en-GB" dirty="0" err="1"/>
              <a:t>prethodno</a:t>
            </a:r>
            <a:r>
              <a:rPr lang="en-GB" dirty="0"/>
              <a:t> </a:t>
            </a:r>
            <a:r>
              <a:rPr lang="en-GB" dirty="0" err="1"/>
              <a:t>neophodni</a:t>
            </a:r>
            <a:r>
              <a:rPr lang="en-GB" dirty="0"/>
              <a:t> </a:t>
            </a:r>
            <a:r>
              <a:rPr lang="en-GB" dirty="0" err="1"/>
              <a:t>paket</a:t>
            </a:r>
            <a:r>
              <a:rPr lang="en-GB" dirty="0"/>
              <a:t>, </a:t>
            </a:r>
            <a:r>
              <a:rPr lang="en-GB" dirty="0" err="1"/>
              <a:t>koristeći</a:t>
            </a:r>
            <a:r>
              <a:rPr lang="en-GB" dirty="0"/>
              <a:t> PM </a:t>
            </a:r>
            <a:r>
              <a:rPr lang="en-GB" dirty="0" err="1"/>
              <a:t>naravno</a:t>
            </a:r>
            <a:r>
              <a:rPr lang="en-GB" dirty="0" smtClean="0"/>
              <a:t>.</a:t>
            </a:r>
          </a:p>
          <a:p>
            <a:pPr lvl="1"/>
            <a:r>
              <a:rPr lang="en-GB" dirty="0"/>
              <a:t>Install-Package </a:t>
            </a:r>
            <a:r>
              <a:rPr lang="en-GB" dirty="0" err="1" smtClean="0"/>
              <a:t>Microsoft.EntityFrameworkCore.Tools</a:t>
            </a:r>
            <a:endParaRPr lang="en-GB" dirty="0" smtClean="0"/>
          </a:p>
          <a:p>
            <a:pPr lvl="1"/>
            <a:r>
              <a:rPr lang="en-GB" dirty="0"/>
              <a:t>Install-Package </a:t>
            </a:r>
            <a:r>
              <a:rPr lang="en-GB" dirty="0" err="1"/>
              <a:t>Microsoft.EntityFrameworkCore.SqlServer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GB" dirty="0" err="1"/>
              <a:t>Korak</a:t>
            </a:r>
            <a:r>
              <a:rPr lang="en-GB" dirty="0"/>
              <a:t> 4: U </a:t>
            </a:r>
            <a:r>
              <a:rPr lang="en-GB" dirty="0" err="1"/>
              <a:t>prozoru</a:t>
            </a:r>
            <a:r>
              <a:rPr lang="en-GB" dirty="0"/>
              <a:t> Package Manager </a:t>
            </a:r>
            <a:r>
              <a:rPr lang="en-GB" dirty="0" err="1"/>
              <a:t>dodajte</a:t>
            </a:r>
            <a:r>
              <a:rPr lang="en-GB" dirty="0"/>
              <a:t> </a:t>
            </a:r>
            <a:r>
              <a:rPr lang="en-GB" dirty="0" err="1"/>
              <a:t>sledeći</a:t>
            </a:r>
            <a:r>
              <a:rPr lang="en-GB" dirty="0"/>
              <a:t> </a:t>
            </a:r>
            <a:r>
              <a:rPr lang="en-GB" dirty="0" err="1"/>
              <a:t>kod</a:t>
            </a:r>
            <a:r>
              <a:rPr lang="en-GB" dirty="0"/>
              <a:t> </a:t>
            </a:r>
            <a:r>
              <a:rPr lang="en-GB" dirty="0" err="1"/>
              <a:t>kojim</a:t>
            </a:r>
            <a:r>
              <a:rPr lang="en-GB" dirty="0"/>
              <a:t> se </a:t>
            </a:r>
            <a:r>
              <a:rPr lang="en-GB" dirty="0" err="1"/>
              <a:t>generišu</a:t>
            </a:r>
            <a:r>
              <a:rPr lang="en-GB" dirty="0"/>
              <a:t> </a:t>
            </a:r>
            <a:r>
              <a:rPr lang="en-GB" dirty="0" err="1"/>
              <a:t>modeli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osnovu</a:t>
            </a:r>
            <a:r>
              <a:rPr lang="en-GB" dirty="0"/>
              <a:t> </a:t>
            </a:r>
            <a:r>
              <a:rPr lang="en-GB" dirty="0" err="1"/>
              <a:t>konekcijskog</a:t>
            </a:r>
            <a:r>
              <a:rPr lang="en-GB" dirty="0"/>
              <a:t> </a:t>
            </a:r>
            <a:r>
              <a:rPr lang="en-GB" dirty="0" err="1"/>
              <a:t>stringa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u </a:t>
            </a:r>
            <a:r>
              <a:rPr lang="en-GB" dirty="0" err="1"/>
              <a:t>odgovarajućem</a:t>
            </a:r>
            <a:r>
              <a:rPr lang="en-GB" dirty="0"/>
              <a:t> </a:t>
            </a:r>
            <a:r>
              <a:rPr lang="en-GB" dirty="0" err="1"/>
              <a:t>folderu</a:t>
            </a:r>
            <a:r>
              <a:rPr lang="en-GB" dirty="0"/>
              <a:t>.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0300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/>
              <a:t>Povezivanje</a:t>
            </a:r>
            <a:r>
              <a:rPr lang="en-GB" dirty="0"/>
              <a:t> </a:t>
            </a:r>
            <a:r>
              <a:rPr lang="en-GB" dirty="0" err="1"/>
              <a:t>aplikacije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baze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err="1"/>
              <a:t>Komanda</a:t>
            </a:r>
            <a:r>
              <a:rPr lang="en-GB" dirty="0"/>
              <a:t> je Scaffold-</a:t>
            </a:r>
            <a:r>
              <a:rPr lang="en-GB" dirty="0" err="1"/>
              <a:t>DbContext</a:t>
            </a:r>
            <a:r>
              <a:rPr lang="en-GB" dirty="0"/>
              <a:t>. </a:t>
            </a:r>
            <a:r>
              <a:rPr lang="en-GB" dirty="0" err="1"/>
              <a:t>Neki</a:t>
            </a:r>
            <a:r>
              <a:rPr lang="en-GB" dirty="0"/>
              <a:t> </a:t>
            </a:r>
            <a:r>
              <a:rPr lang="en-GB" dirty="0" err="1"/>
              <a:t>parametri</a:t>
            </a:r>
            <a:r>
              <a:rPr lang="en-GB" dirty="0"/>
              <a:t> </a:t>
            </a:r>
            <a:r>
              <a:rPr lang="en-GB" dirty="0" err="1"/>
              <a:t>komande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Connection - </a:t>
            </a:r>
            <a:r>
              <a:rPr lang="en-GB" dirty="0" err="1"/>
              <a:t>Konekcijski</a:t>
            </a:r>
            <a:r>
              <a:rPr lang="en-GB" dirty="0"/>
              <a:t> string. </a:t>
            </a:r>
            <a:r>
              <a:rPr lang="en-GB" dirty="0" err="1"/>
              <a:t>Može</a:t>
            </a:r>
            <a:r>
              <a:rPr lang="en-GB" dirty="0"/>
              <a:t> se </a:t>
            </a:r>
            <a:r>
              <a:rPr lang="en-GB" dirty="0" err="1"/>
              <a:t>koristiti</a:t>
            </a:r>
            <a:r>
              <a:rPr lang="en-GB" dirty="0"/>
              <a:t> </a:t>
            </a:r>
            <a:r>
              <a:rPr lang="en-GB" dirty="0" err="1"/>
              <a:t>naziv</a:t>
            </a:r>
            <a:r>
              <a:rPr lang="en-GB" dirty="0"/>
              <a:t> name=. U </a:t>
            </a:r>
            <a:r>
              <a:rPr lang="en-GB" dirty="0" err="1"/>
              <a:t>ovom</a:t>
            </a:r>
            <a:r>
              <a:rPr lang="en-GB" dirty="0"/>
              <a:t> </a:t>
            </a:r>
            <a:r>
              <a:rPr lang="en-GB" dirty="0" err="1"/>
              <a:t>slučaju</a:t>
            </a:r>
            <a:r>
              <a:rPr lang="en-GB" dirty="0"/>
              <a:t> </a:t>
            </a:r>
            <a:r>
              <a:rPr lang="en-GB" dirty="0" err="1"/>
              <a:t>ime</a:t>
            </a:r>
            <a:r>
              <a:rPr lang="en-GB" dirty="0"/>
              <a:t> se </a:t>
            </a:r>
            <a:r>
              <a:rPr lang="en-GB" dirty="0" err="1"/>
              <a:t>preuzima</a:t>
            </a:r>
            <a:r>
              <a:rPr lang="en-GB" dirty="0"/>
              <a:t> </a:t>
            </a:r>
            <a:r>
              <a:rPr lang="en-GB" dirty="0" err="1"/>
              <a:t>iz</a:t>
            </a:r>
            <a:r>
              <a:rPr lang="en-GB" dirty="0"/>
              <a:t> </a:t>
            </a:r>
            <a:r>
              <a:rPr lang="en-GB" dirty="0" err="1" smtClean="0"/>
              <a:t>konfiguracije</a:t>
            </a:r>
            <a:endParaRPr lang="en-GB" dirty="0" smtClean="0"/>
          </a:p>
          <a:p>
            <a:pPr lvl="1"/>
            <a:r>
              <a:rPr lang="en-GB" dirty="0"/>
              <a:t>Provider - </a:t>
            </a:r>
            <a:r>
              <a:rPr lang="en-GB" dirty="0" err="1"/>
              <a:t>Provajder</a:t>
            </a:r>
            <a:r>
              <a:rPr lang="en-GB" dirty="0"/>
              <a:t> </a:t>
            </a:r>
            <a:r>
              <a:rPr lang="en-GB" dirty="0" err="1"/>
              <a:t>koji</a:t>
            </a:r>
            <a:r>
              <a:rPr lang="en-GB" dirty="0"/>
              <a:t> se </a:t>
            </a:r>
            <a:r>
              <a:rPr lang="en-GB" dirty="0" err="1"/>
              <a:t>koristi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pristup</a:t>
            </a:r>
            <a:r>
              <a:rPr lang="en-GB" dirty="0"/>
              <a:t> </a:t>
            </a:r>
            <a:r>
              <a:rPr lang="en-GB" dirty="0" err="1"/>
              <a:t>podacima</a:t>
            </a:r>
            <a:r>
              <a:rPr lang="en-GB" dirty="0"/>
              <a:t>. </a:t>
            </a:r>
            <a:r>
              <a:rPr lang="en-GB" dirty="0" err="1"/>
              <a:t>Tipično</a:t>
            </a:r>
            <a:r>
              <a:rPr lang="en-GB" dirty="0"/>
              <a:t> </a:t>
            </a:r>
            <a:r>
              <a:rPr lang="en-GB" dirty="0" err="1"/>
              <a:t>ovo</a:t>
            </a:r>
            <a:r>
              <a:rPr lang="en-GB" dirty="0"/>
              <a:t> je </a:t>
            </a:r>
            <a:r>
              <a:rPr lang="en-GB" dirty="0" err="1"/>
              <a:t>naziv</a:t>
            </a:r>
            <a:r>
              <a:rPr lang="en-GB" dirty="0"/>
              <a:t> </a:t>
            </a:r>
            <a:r>
              <a:rPr lang="en-GB" dirty="0" err="1"/>
              <a:t>NuGet</a:t>
            </a:r>
            <a:r>
              <a:rPr lang="en-GB" dirty="0"/>
              <a:t> </a:t>
            </a:r>
            <a:r>
              <a:rPr lang="en-GB" dirty="0" err="1"/>
              <a:t>paketa</a:t>
            </a:r>
            <a:r>
              <a:rPr lang="en-GB" dirty="0"/>
              <a:t>, </a:t>
            </a:r>
            <a:r>
              <a:rPr lang="en-GB" dirty="0" err="1"/>
              <a:t>na</a:t>
            </a:r>
            <a:r>
              <a:rPr lang="en-GB" dirty="0"/>
              <a:t> primer: Microsoft. </a:t>
            </a:r>
            <a:r>
              <a:rPr lang="en-GB" dirty="0" err="1"/>
              <a:t>EntityFrameworkCore.SqlServer</a:t>
            </a:r>
            <a:r>
              <a:rPr lang="en-GB" dirty="0"/>
              <a:t>.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1989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/>
              <a:t>Povezivanje</a:t>
            </a:r>
            <a:r>
              <a:rPr lang="en-GB" dirty="0"/>
              <a:t> </a:t>
            </a:r>
            <a:r>
              <a:rPr lang="en-GB" dirty="0" err="1"/>
              <a:t>aplikacije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baze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 err="1" smtClean="0"/>
              <a:t>OutputDir</a:t>
            </a:r>
            <a:r>
              <a:rPr lang="en-GB" dirty="0" smtClean="0"/>
              <a:t> -  </a:t>
            </a:r>
            <a:r>
              <a:rPr lang="en-GB" dirty="0"/>
              <a:t>Folder </a:t>
            </a:r>
            <a:r>
              <a:rPr lang="en-GB" dirty="0" err="1"/>
              <a:t>gde</a:t>
            </a:r>
            <a:r>
              <a:rPr lang="en-GB" dirty="0"/>
              <a:t> se </a:t>
            </a:r>
            <a:r>
              <a:rPr lang="en-GB" dirty="0" err="1"/>
              <a:t>smeštaju</a:t>
            </a:r>
            <a:r>
              <a:rPr lang="en-GB" dirty="0"/>
              <a:t> </a:t>
            </a:r>
            <a:r>
              <a:rPr lang="en-GB" dirty="0" err="1"/>
              <a:t>fajlovi</a:t>
            </a:r>
            <a:r>
              <a:rPr lang="en-GB" dirty="0"/>
              <a:t>. </a:t>
            </a:r>
            <a:r>
              <a:rPr lang="en-GB" dirty="0" err="1"/>
              <a:t>Putanje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relativne</a:t>
            </a:r>
            <a:r>
              <a:rPr lang="en-GB" dirty="0"/>
              <a:t> u </a:t>
            </a:r>
            <a:r>
              <a:rPr lang="en-GB" dirty="0" err="1"/>
              <a:t>odnosu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direktorijum</a:t>
            </a:r>
            <a:r>
              <a:rPr lang="en-GB" dirty="0"/>
              <a:t> </a:t>
            </a:r>
            <a:r>
              <a:rPr lang="en-GB" dirty="0" err="1"/>
              <a:t>projekta</a:t>
            </a:r>
            <a:r>
              <a:rPr lang="en-GB" dirty="0" smtClean="0"/>
              <a:t>.</a:t>
            </a:r>
          </a:p>
          <a:p>
            <a:pPr lvl="1"/>
            <a:r>
              <a:rPr lang="en-GB" dirty="0" err="1" smtClean="0"/>
              <a:t>ContextDir</a:t>
            </a:r>
            <a:r>
              <a:rPr lang="en-GB" dirty="0" smtClean="0"/>
              <a:t> - </a:t>
            </a:r>
            <a:r>
              <a:rPr lang="en-GB" dirty="0"/>
              <a:t>Folder </a:t>
            </a:r>
            <a:r>
              <a:rPr lang="en-GB" dirty="0" err="1"/>
              <a:t>gde</a:t>
            </a:r>
            <a:r>
              <a:rPr lang="en-GB" dirty="0"/>
              <a:t> se </a:t>
            </a:r>
            <a:r>
              <a:rPr lang="en-GB" dirty="0" err="1"/>
              <a:t>smešta</a:t>
            </a:r>
            <a:r>
              <a:rPr lang="en-GB" dirty="0"/>
              <a:t> </a:t>
            </a:r>
            <a:r>
              <a:rPr lang="en-GB" dirty="0" err="1"/>
              <a:t>fajl</a:t>
            </a:r>
            <a:r>
              <a:rPr lang="en-GB" dirty="0"/>
              <a:t> </a:t>
            </a:r>
            <a:r>
              <a:rPr lang="en-GB" dirty="0" err="1"/>
              <a:t>DbContext</a:t>
            </a:r>
            <a:r>
              <a:rPr lang="en-GB" dirty="0"/>
              <a:t>. </a:t>
            </a:r>
            <a:r>
              <a:rPr lang="en-GB" dirty="0" err="1"/>
              <a:t>Putanje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 smtClean="0"/>
              <a:t>relativne</a:t>
            </a:r>
            <a:endParaRPr lang="en-GB" dirty="0" smtClean="0"/>
          </a:p>
          <a:p>
            <a:pPr lvl="1"/>
            <a:r>
              <a:rPr lang="en-GB" dirty="0"/>
              <a:t>Context - </a:t>
            </a:r>
            <a:r>
              <a:rPr lang="en-GB" dirty="0" err="1"/>
              <a:t>Naziv</a:t>
            </a:r>
            <a:r>
              <a:rPr lang="en-GB" dirty="0"/>
              <a:t> </a:t>
            </a:r>
            <a:r>
              <a:rPr lang="en-GB" dirty="0" err="1"/>
              <a:t>klase</a:t>
            </a:r>
            <a:r>
              <a:rPr lang="en-GB" dirty="0"/>
              <a:t> </a:t>
            </a:r>
            <a:r>
              <a:rPr lang="en-GB" dirty="0" err="1"/>
              <a:t>DbContext</a:t>
            </a:r>
            <a:r>
              <a:rPr lang="en-GB" dirty="0"/>
              <a:t> </a:t>
            </a:r>
            <a:r>
              <a:rPr lang="en-GB" dirty="0" err="1"/>
              <a:t>koja</a:t>
            </a:r>
            <a:r>
              <a:rPr lang="en-GB" dirty="0"/>
              <a:t> se </a:t>
            </a:r>
            <a:r>
              <a:rPr lang="en-GB" dirty="0" err="1"/>
              <a:t>generiše</a:t>
            </a:r>
            <a:r>
              <a:rPr lang="en-GB" dirty="0" smtClean="0"/>
              <a:t>.</a:t>
            </a:r>
          </a:p>
          <a:p>
            <a:pPr lvl="1"/>
            <a:r>
              <a:rPr lang="en-GB" dirty="0"/>
              <a:t>Schemas - </a:t>
            </a:r>
            <a:r>
              <a:rPr lang="en-GB" dirty="0" err="1"/>
              <a:t>Šeme</a:t>
            </a:r>
            <a:r>
              <a:rPr lang="en-GB" dirty="0"/>
              <a:t> </a:t>
            </a:r>
            <a:r>
              <a:rPr lang="en-GB" dirty="0" err="1"/>
              <a:t>tabela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koje</a:t>
            </a:r>
            <a:r>
              <a:rPr lang="en-GB" dirty="0"/>
              <a:t> se </a:t>
            </a:r>
            <a:r>
              <a:rPr lang="en-GB" dirty="0" err="1"/>
              <a:t>generišu</a:t>
            </a:r>
            <a:r>
              <a:rPr lang="en-GB" dirty="0"/>
              <a:t> entity </a:t>
            </a:r>
            <a:r>
              <a:rPr lang="en-GB" dirty="0" err="1"/>
              <a:t>tipovi</a:t>
            </a:r>
            <a:r>
              <a:rPr lang="en-GB" dirty="0"/>
              <a:t>. </a:t>
            </a:r>
            <a:r>
              <a:rPr lang="en-GB" dirty="0" err="1"/>
              <a:t>Ako</a:t>
            </a:r>
            <a:r>
              <a:rPr lang="en-GB" dirty="0"/>
              <a:t> se </a:t>
            </a:r>
            <a:r>
              <a:rPr lang="en-GB" dirty="0" err="1"/>
              <a:t>izostavi</a:t>
            </a:r>
            <a:r>
              <a:rPr lang="en-GB" dirty="0"/>
              <a:t> </a:t>
            </a:r>
            <a:r>
              <a:rPr lang="en-GB" dirty="0" err="1"/>
              <a:t>kreiraju</a:t>
            </a:r>
            <a:r>
              <a:rPr lang="en-GB" dirty="0"/>
              <a:t> se </a:t>
            </a:r>
            <a:r>
              <a:rPr lang="en-GB" dirty="0" err="1"/>
              <a:t>sve</a:t>
            </a:r>
            <a:r>
              <a:rPr lang="en-GB" dirty="0"/>
              <a:t> </a:t>
            </a:r>
            <a:r>
              <a:rPr lang="en-GB" dirty="0" err="1"/>
              <a:t>šeme</a:t>
            </a:r>
            <a:r>
              <a:rPr lang="en-GB" dirty="0"/>
              <a:t>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3157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/>
              <a:t>Povezivanje</a:t>
            </a:r>
            <a:r>
              <a:rPr lang="en-GB" dirty="0"/>
              <a:t> </a:t>
            </a:r>
            <a:r>
              <a:rPr lang="en-GB" dirty="0" err="1"/>
              <a:t>aplikacije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baze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/>
              <a:t>Tables - </a:t>
            </a:r>
            <a:r>
              <a:rPr lang="en-GB" dirty="0" err="1"/>
              <a:t>Tabele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koje</a:t>
            </a:r>
            <a:r>
              <a:rPr lang="en-GB" dirty="0"/>
              <a:t> se </a:t>
            </a:r>
            <a:r>
              <a:rPr lang="en-GB" dirty="0" err="1"/>
              <a:t>generišu</a:t>
            </a:r>
            <a:r>
              <a:rPr lang="en-GB" dirty="0"/>
              <a:t> entity </a:t>
            </a:r>
            <a:r>
              <a:rPr lang="en-GB" dirty="0" err="1"/>
              <a:t>tipovi</a:t>
            </a:r>
            <a:r>
              <a:rPr lang="en-GB" dirty="0"/>
              <a:t>. </a:t>
            </a:r>
            <a:r>
              <a:rPr lang="en-GB" dirty="0" err="1"/>
              <a:t>Ako</a:t>
            </a:r>
            <a:r>
              <a:rPr lang="en-GB" dirty="0"/>
              <a:t> se </a:t>
            </a:r>
            <a:r>
              <a:rPr lang="en-GB" dirty="0" err="1"/>
              <a:t>izostavi</a:t>
            </a:r>
            <a:r>
              <a:rPr lang="en-GB" dirty="0"/>
              <a:t> </a:t>
            </a:r>
            <a:r>
              <a:rPr lang="en-GB" dirty="0" err="1"/>
              <a:t>kreiraju</a:t>
            </a:r>
            <a:r>
              <a:rPr lang="en-GB" dirty="0"/>
              <a:t> se </a:t>
            </a:r>
            <a:r>
              <a:rPr lang="en-GB" dirty="0" err="1"/>
              <a:t>sve</a:t>
            </a:r>
            <a:r>
              <a:rPr lang="en-GB" dirty="0"/>
              <a:t> </a:t>
            </a:r>
            <a:r>
              <a:rPr lang="en-GB" dirty="0" err="1"/>
              <a:t>šeme</a:t>
            </a:r>
            <a:r>
              <a:rPr lang="en-GB" dirty="0" smtClean="0"/>
              <a:t>.</a:t>
            </a:r>
          </a:p>
          <a:p>
            <a:pPr lvl="1"/>
            <a:r>
              <a:rPr lang="en-GB" dirty="0" err="1" smtClean="0"/>
              <a:t>DataAnnotations</a:t>
            </a:r>
            <a:r>
              <a:rPr lang="en-GB" dirty="0" smtClean="0"/>
              <a:t> - </a:t>
            </a:r>
            <a:r>
              <a:rPr lang="en-GB" dirty="0" err="1"/>
              <a:t>Koriste</a:t>
            </a:r>
            <a:r>
              <a:rPr lang="en-GB" dirty="0"/>
              <a:t> se </a:t>
            </a:r>
            <a:r>
              <a:rPr lang="en-GB" dirty="0" err="1"/>
              <a:t>atributi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konfigurisanje</a:t>
            </a:r>
            <a:r>
              <a:rPr lang="en-GB" dirty="0"/>
              <a:t> </a:t>
            </a:r>
            <a:r>
              <a:rPr lang="en-GB" dirty="0" err="1"/>
              <a:t>modela</a:t>
            </a:r>
            <a:r>
              <a:rPr lang="en-GB" dirty="0"/>
              <a:t>. </a:t>
            </a:r>
            <a:r>
              <a:rPr lang="en-GB" dirty="0" err="1"/>
              <a:t>Ako</a:t>
            </a:r>
            <a:r>
              <a:rPr lang="en-GB" dirty="0"/>
              <a:t> se </a:t>
            </a:r>
            <a:r>
              <a:rPr lang="en-GB" dirty="0" err="1"/>
              <a:t>izostavi</a:t>
            </a:r>
            <a:r>
              <a:rPr lang="en-GB" dirty="0"/>
              <a:t> </a:t>
            </a:r>
            <a:r>
              <a:rPr lang="en-GB" dirty="0" err="1"/>
              <a:t>onda</a:t>
            </a:r>
            <a:r>
              <a:rPr lang="en-GB" dirty="0"/>
              <a:t> se </a:t>
            </a:r>
            <a:r>
              <a:rPr lang="en-GB" dirty="0" err="1"/>
              <a:t>koristi</a:t>
            </a:r>
            <a:r>
              <a:rPr lang="en-GB" dirty="0"/>
              <a:t> API, </a:t>
            </a:r>
            <a:r>
              <a:rPr lang="en-GB" dirty="0" err="1"/>
              <a:t>tačnije</a:t>
            </a:r>
            <a:r>
              <a:rPr lang="en-GB" dirty="0"/>
              <a:t> </a:t>
            </a:r>
            <a:r>
              <a:rPr lang="en-GB" dirty="0" err="1"/>
              <a:t>metoda</a:t>
            </a:r>
            <a:r>
              <a:rPr lang="en-GB" dirty="0"/>
              <a:t> </a:t>
            </a:r>
            <a:r>
              <a:rPr lang="en-GB" dirty="0" err="1"/>
              <a:t>OnModelCreating</a:t>
            </a:r>
            <a:r>
              <a:rPr lang="en-GB" dirty="0"/>
              <a:t> u Context </a:t>
            </a:r>
            <a:r>
              <a:rPr lang="en-GB" dirty="0" err="1"/>
              <a:t>klasi</a:t>
            </a:r>
            <a:r>
              <a:rPr lang="en-GB" dirty="0" smtClean="0"/>
              <a:t>.</a:t>
            </a:r>
          </a:p>
          <a:p>
            <a:pPr lvl="1"/>
            <a:r>
              <a:rPr lang="en-GB" dirty="0"/>
              <a:t>Force - </a:t>
            </a:r>
            <a:r>
              <a:rPr lang="en-GB" dirty="0" err="1"/>
              <a:t>Preklapanje</a:t>
            </a:r>
            <a:r>
              <a:rPr lang="en-GB" dirty="0"/>
              <a:t> </a:t>
            </a:r>
            <a:r>
              <a:rPr lang="en-GB" dirty="0" err="1"/>
              <a:t>postojećih</a:t>
            </a:r>
            <a:r>
              <a:rPr lang="en-GB" dirty="0"/>
              <a:t> </a:t>
            </a:r>
            <a:r>
              <a:rPr lang="en-GB" dirty="0" err="1"/>
              <a:t>fajlova</a:t>
            </a:r>
            <a:r>
              <a:rPr lang="en-GB" dirty="0"/>
              <a:t>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690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 smtClean="0"/>
              <a:t>Koneckioni</a:t>
            </a:r>
            <a:r>
              <a:rPr lang="en-GB" dirty="0" smtClean="0"/>
              <a:t>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"Data Source=94.156.189.137;Initial </a:t>
            </a:r>
            <a:r>
              <a:rPr lang="en-GB" dirty="0" err="1"/>
              <a:t>Catalog</a:t>
            </a:r>
            <a:r>
              <a:rPr lang="en-GB" dirty="0"/>
              <a:t>=</a:t>
            </a:r>
            <a:r>
              <a:rPr lang="en-GB" dirty="0" err="1"/>
              <a:t>Northwind;User</a:t>
            </a:r>
            <a:r>
              <a:rPr lang="en-GB" dirty="0"/>
              <a:t> Id=</a:t>
            </a:r>
            <a:r>
              <a:rPr lang="en-GB" dirty="0" err="1"/>
              <a:t>sa;Password</a:t>
            </a:r>
            <a:r>
              <a:rPr lang="en-GB" dirty="0"/>
              <a:t>=HavilPavil21;Encrypt=</a:t>
            </a:r>
            <a:r>
              <a:rPr lang="en-GB" dirty="0" err="1"/>
              <a:t>No;Trust</a:t>
            </a:r>
            <a:r>
              <a:rPr lang="en-GB" dirty="0"/>
              <a:t> Server Certificate =Yes</a:t>
            </a:r>
            <a:r>
              <a:rPr lang="en-GB" dirty="0" smtClean="0"/>
              <a:t>;“</a:t>
            </a:r>
          </a:p>
          <a:p>
            <a:r>
              <a:rPr lang="en-GB" dirty="0"/>
              <a:t>Scaffold-</a:t>
            </a:r>
            <a:r>
              <a:rPr lang="en-GB" dirty="0" err="1"/>
              <a:t>DbContext</a:t>
            </a:r>
            <a:r>
              <a:rPr lang="en-GB" dirty="0"/>
              <a:t> "Data Source=94.156.189.137;Initial </a:t>
            </a:r>
            <a:r>
              <a:rPr lang="en-GB" dirty="0" err="1"/>
              <a:t>Catalog</a:t>
            </a:r>
            <a:r>
              <a:rPr lang="en-GB" dirty="0"/>
              <a:t>=</a:t>
            </a:r>
            <a:r>
              <a:rPr lang="en-GB" dirty="0" err="1"/>
              <a:t>Northwind;User</a:t>
            </a:r>
            <a:r>
              <a:rPr lang="en-GB" dirty="0"/>
              <a:t> Id=</a:t>
            </a:r>
            <a:r>
              <a:rPr lang="en-GB" dirty="0" err="1"/>
              <a:t>sa;Password</a:t>
            </a:r>
            <a:r>
              <a:rPr lang="en-GB" dirty="0"/>
              <a:t>=HavilPavil21;Encrypt=</a:t>
            </a:r>
            <a:r>
              <a:rPr lang="en-GB" dirty="0" err="1"/>
              <a:t>No;Trust</a:t>
            </a:r>
            <a:r>
              <a:rPr lang="en-GB" dirty="0"/>
              <a:t> Server Certificate =Yes;" </a:t>
            </a:r>
            <a:r>
              <a:rPr lang="en-GB" dirty="0" err="1"/>
              <a:t>Microsoft.EntityFrameworkCore.SqlServer</a:t>
            </a:r>
            <a:r>
              <a:rPr lang="en-GB" dirty="0"/>
              <a:t> -</a:t>
            </a:r>
            <a:r>
              <a:rPr lang="en-GB" dirty="0" err="1"/>
              <a:t>OutputDir</a:t>
            </a:r>
            <a:r>
              <a:rPr lang="en-GB" dirty="0"/>
              <a:t> Models</a:t>
            </a:r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29641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 smtClean="0"/>
              <a:t>Koneckioni</a:t>
            </a:r>
            <a:r>
              <a:rPr lang="en-GB" dirty="0" smtClean="0"/>
              <a:t>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Nakon</a:t>
            </a:r>
            <a:r>
              <a:rPr lang="en-GB" dirty="0" smtClean="0"/>
              <a:t> toga </a:t>
            </a:r>
            <a:r>
              <a:rPr lang="en-GB" dirty="0" err="1" smtClean="0"/>
              <a:t>vidimo</a:t>
            </a:r>
            <a:r>
              <a:rPr lang="en-GB" dirty="0" smtClean="0"/>
              <a:t> da se u </a:t>
            </a:r>
            <a:r>
              <a:rPr lang="en-GB" dirty="0" err="1" smtClean="0"/>
              <a:t>folderu</a:t>
            </a:r>
            <a:r>
              <a:rPr lang="en-GB" dirty="0" smtClean="0"/>
              <a:t> Models </a:t>
            </a:r>
            <a:r>
              <a:rPr lang="en-GB" dirty="0" err="1" smtClean="0"/>
              <a:t>kreirani</a:t>
            </a:r>
            <a:r>
              <a:rPr lang="en-GB" dirty="0" smtClean="0"/>
              <a:t> </a:t>
            </a:r>
            <a:r>
              <a:rPr lang="en-GB" dirty="0" err="1" smtClean="0"/>
              <a:t>modeli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</a:t>
            </a:r>
            <a:r>
              <a:rPr lang="en-GB" dirty="0" err="1" smtClean="0"/>
              <a:t>odgovaraju</a:t>
            </a:r>
            <a:r>
              <a:rPr lang="en-GB" dirty="0" smtClean="0"/>
              <a:t> </a:t>
            </a:r>
            <a:r>
              <a:rPr lang="en-GB" dirty="0" err="1" smtClean="0"/>
              <a:t>tabelama</a:t>
            </a:r>
            <a:r>
              <a:rPr lang="en-GB" dirty="0" smtClean="0"/>
              <a:t> </a:t>
            </a:r>
            <a:r>
              <a:rPr lang="en-GB" dirty="0" err="1" smtClean="0"/>
              <a:t>baze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Sada</a:t>
            </a:r>
            <a:r>
              <a:rPr lang="en-GB" dirty="0" smtClean="0"/>
              <a:t> je </a:t>
            </a:r>
            <a:r>
              <a:rPr lang="en-GB" dirty="0" err="1" smtClean="0"/>
              <a:t>potrebno</a:t>
            </a:r>
            <a:r>
              <a:rPr lang="en-GB" dirty="0" smtClean="0"/>
              <a:t> da u </a:t>
            </a:r>
            <a:r>
              <a:rPr lang="en-GB" dirty="0" err="1" smtClean="0"/>
              <a:t>aplikaciju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konfiguraciju</a:t>
            </a:r>
            <a:r>
              <a:rPr lang="en-GB" dirty="0" smtClean="0"/>
              <a:t> </a:t>
            </a:r>
            <a:r>
              <a:rPr lang="en-GB" dirty="0" err="1" smtClean="0"/>
              <a:t>servera</a:t>
            </a:r>
            <a:r>
              <a:rPr lang="en-GB" dirty="0" smtClean="0"/>
              <a:t> </a:t>
            </a:r>
            <a:r>
              <a:rPr lang="en-GB" dirty="0" err="1" smtClean="0"/>
              <a:t>dodamo</a:t>
            </a:r>
            <a:r>
              <a:rPr lang="en-GB" dirty="0" smtClean="0"/>
              <a:t> </a:t>
            </a:r>
          </a:p>
          <a:p>
            <a:r>
              <a:rPr lang="en-GB" dirty="0" err="1"/>
              <a:t>builder.Services.AddDbContext</a:t>
            </a:r>
            <a:r>
              <a:rPr lang="en-GB" dirty="0"/>
              <a:t>&lt;</a:t>
            </a:r>
            <a:r>
              <a:rPr lang="en-GB" dirty="0" err="1"/>
              <a:t>NorthwindContext</a:t>
            </a:r>
            <a:r>
              <a:rPr lang="en-GB" dirty="0"/>
              <a:t>&gt;(options =&gt;</a:t>
            </a:r>
          </a:p>
          <a:p>
            <a:r>
              <a:rPr lang="en-GB" dirty="0"/>
              <a:t>{</a:t>
            </a:r>
          </a:p>
          <a:p>
            <a:r>
              <a:rPr lang="en-GB" dirty="0"/>
              <a:t>    </a:t>
            </a:r>
            <a:r>
              <a:rPr lang="en-GB" dirty="0" err="1"/>
              <a:t>options.UseSqlServer</a:t>
            </a:r>
            <a:r>
              <a:rPr lang="en-GB" dirty="0"/>
              <a:t>("Conn String");</a:t>
            </a:r>
          </a:p>
          <a:p>
            <a:r>
              <a:rPr lang="en-GB" dirty="0"/>
              <a:t>});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55575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 smtClean="0"/>
              <a:t>Dodavanje</a:t>
            </a:r>
            <a:r>
              <a:rPr lang="en-GB" dirty="0" smtClean="0"/>
              <a:t> </a:t>
            </a:r>
            <a:r>
              <a:rPr lang="en-GB" dirty="0" err="1" smtClean="0"/>
              <a:t>kontrolera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pogleda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2984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RS" dirty="0" smtClean="0"/>
              <a:t>Sadržaj kursa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999999"/>
                </a:solidFill>
              </a:rPr>
              <a:t>ASP Core MVC</a:t>
            </a:r>
          </a:p>
          <a:p>
            <a:r>
              <a:rPr lang="en-US" dirty="0" err="1" smtClean="0">
                <a:solidFill>
                  <a:srgbClr val="999999"/>
                </a:solidFill>
              </a:rPr>
              <a:t>Controleri</a:t>
            </a:r>
            <a:endParaRPr lang="en-US" dirty="0" smtClean="0">
              <a:solidFill>
                <a:srgbClr val="999999"/>
              </a:solidFill>
            </a:endParaRPr>
          </a:p>
          <a:p>
            <a:r>
              <a:rPr lang="en-US" dirty="0" err="1" smtClean="0">
                <a:solidFill>
                  <a:srgbClr val="999999"/>
                </a:solidFill>
              </a:rPr>
              <a:t>Modeli</a:t>
            </a:r>
            <a:endParaRPr lang="en-US" dirty="0" smtClean="0">
              <a:solidFill>
                <a:srgbClr val="999999"/>
              </a:solidFill>
            </a:endParaRPr>
          </a:p>
          <a:p>
            <a:r>
              <a:rPr lang="en-US" dirty="0" err="1" smtClean="0">
                <a:solidFill>
                  <a:srgbClr val="999999"/>
                </a:solidFill>
              </a:rPr>
              <a:t>Pogledi</a:t>
            </a:r>
            <a:endParaRPr lang="en-US" dirty="0" smtClean="0">
              <a:solidFill>
                <a:srgbClr val="999999"/>
              </a:solidFill>
            </a:endParaRPr>
          </a:p>
          <a:p>
            <a:r>
              <a:rPr lang="en-US" dirty="0" err="1" smtClean="0">
                <a:solidFill>
                  <a:srgbClr val="999999"/>
                </a:solidFill>
              </a:rPr>
              <a:t>Implementacija</a:t>
            </a:r>
            <a:r>
              <a:rPr lang="en-US" dirty="0" smtClean="0">
                <a:solidFill>
                  <a:srgbClr val="999999"/>
                </a:solidFill>
              </a:rPr>
              <a:t> </a:t>
            </a:r>
            <a:r>
              <a:rPr lang="en-US" dirty="0" err="1" smtClean="0">
                <a:solidFill>
                  <a:srgbClr val="999999"/>
                </a:solidFill>
              </a:rPr>
              <a:t>Logovanja</a:t>
            </a:r>
            <a:endParaRPr lang="en-US" dirty="0" smtClean="0">
              <a:solidFill>
                <a:srgbClr val="999999"/>
              </a:solidFill>
            </a:endParaRPr>
          </a:p>
          <a:p>
            <a:r>
              <a:rPr lang="en-US" dirty="0" smtClean="0">
                <a:solidFill>
                  <a:srgbClr val="999999"/>
                </a:solidFill>
              </a:rPr>
              <a:t>Angular I ASP Core MVC</a:t>
            </a:r>
          </a:p>
        </p:txBody>
      </p:sp>
    </p:spTree>
    <p:extLst>
      <p:ext uri="{BB962C8B-B14F-4D97-AF65-F5344CB8AC3E}">
        <p14:creationId xmlns:p14="http://schemas.microsoft.com/office/powerpoint/2010/main" val="298582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RS" dirty="0" smtClean="0"/>
              <a:t>Sadržaj kursa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999999"/>
                </a:solidFill>
              </a:rPr>
              <a:t>ASP Core MVC</a:t>
            </a:r>
          </a:p>
          <a:p>
            <a:r>
              <a:rPr lang="en-US" dirty="0" err="1" smtClean="0">
                <a:solidFill>
                  <a:srgbClr val="999999"/>
                </a:solidFill>
              </a:rPr>
              <a:t>Controleri</a:t>
            </a:r>
            <a:endParaRPr lang="en-US" dirty="0" smtClean="0">
              <a:solidFill>
                <a:srgbClr val="999999"/>
              </a:solidFill>
            </a:endParaRPr>
          </a:p>
          <a:p>
            <a:r>
              <a:rPr lang="en-US" dirty="0" err="1" smtClean="0">
                <a:solidFill>
                  <a:srgbClr val="999999"/>
                </a:solidFill>
              </a:rPr>
              <a:t>Pogledi</a:t>
            </a:r>
            <a:endParaRPr lang="en-US" dirty="0" smtClean="0">
              <a:solidFill>
                <a:srgbClr val="999999"/>
              </a:solidFill>
            </a:endParaRPr>
          </a:p>
          <a:p>
            <a:r>
              <a:rPr lang="en-US" dirty="0" err="1" smtClean="0"/>
              <a:t>Modeli</a:t>
            </a:r>
            <a:endParaRPr lang="en-US" dirty="0" smtClean="0"/>
          </a:p>
          <a:p>
            <a:r>
              <a:rPr lang="en-US" dirty="0" err="1" smtClean="0">
                <a:solidFill>
                  <a:srgbClr val="999999"/>
                </a:solidFill>
              </a:rPr>
              <a:t>Implementacija</a:t>
            </a:r>
            <a:r>
              <a:rPr lang="en-US" dirty="0" smtClean="0">
                <a:solidFill>
                  <a:srgbClr val="999999"/>
                </a:solidFill>
              </a:rPr>
              <a:t> </a:t>
            </a:r>
            <a:r>
              <a:rPr lang="en-US" dirty="0" err="1" smtClean="0">
                <a:solidFill>
                  <a:srgbClr val="999999"/>
                </a:solidFill>
              </a:rPr>
              <a:t>Logovanja</a:t>
            </a:r>
            <a:endParaRPr lang="en-US" dirty="0" smtClean="0">
              <a:solidFill>
                <a:srgbClr val="999999"/>
              </a:solidFill>
            </a:endParaRPr>
          </a:p>
          <a:p>
            <a:r>
              <a:rPr lang="en-US" dirty="0" smtClean="0">
                <a:solidFill>
                  <a:srgbClr val="999999"/>
                </a:solidFill>
              </a:rPr>
              <a:t>Angular I ASP Core MVC</a:t>
            </a:r>
          </a:p>
        </p:txBody>
      </p:sp>
    </p:spTree>
    <p:extLst>
      <p:ext uri="{BB962C8B-B14F-4D97-AF65-F5344CB8AC3E}">
        <p14:creationId xmlns:p14="http://schemas.microsoft.com/office/powerpoint/2010/main" val="13285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Kurs</a:t>
            </a:r>
            <a:r>
              <a:rPr lang="en-US" sz="2400" dirty="0"/>
              <a:t> Web Application Development – ASP.NET Core MVC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ASP.NET Core MVC</a:t>
            </a:r>
            <a:r>
              <a:rPr lang="sr-Latn-RS" dirty="0" smtClean="0"/>
              <a:t> </a:t>
            </a:r>
            <a:r>
              <a:rPr lang="en-GB" dirty="0" err="1" smtClean="0"/>
              <a:t>Pogledi</a:t>
            </a:r>
            <a:endParaRPr lang="sr-Latn-R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705600" y="2909647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solidFill>
                  <a:srgbClr val="999999"/>
                </a:solidFill>
              </a:rPr>
              <a:t>Predavač: Marko Borak</a:t>
            </a:r>
            <a:endParaRPr lang="en-US" dirty="0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03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RS" dirty="0" smtClean="0"/>
              <a:t>Sadržaj kursa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999999"/>
                </a:solidFill>
              </a:rPr>
              <a:t>Database first</a:t>
            </a:r>
          </a:p>
          <a:p>
            <a:r>
              <a:rPr lang="en-GB" dirty="0" smtClean="0">
                <a:solidFill>
                  <a:srgbClr val="999999"/>
                </a:solidFill>
              </a:rPr>
              <a:t>Scaffold</a:t>
            </a:r>
          </a:p>
          <a:p>
            <a:r>
              <a:rPr lang="en-GB" dirty="0" err="1" smtClean="0">
                <a:solidFill>
                  <a:srgbClr val="999999"/>
                </a:solidFill>
              </a:rPr>
              <a:t>ViewModels</a:t>
            </a:r>
            <a:endParaRPr lang="en-GB" dirty="0" smtClean="0">
              <a:solidFill>
                <a:srgbClr val="999999"/>
              </a:solidFill>
            </a:endParaRPr>
          </a:p>
          <a:p>
            <a:endParaRPr lang="sr-Latn-RS" dirty="0" smtClean="0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56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Database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err="1"/>
              <a:t>Gotovo</a:t>
            </a:r>
            <a:r>
              <a:rPr lang="en-GB" dirty="0"/>
              <a:t> je </a:t>
            </a:r>
            <a:r>
              <a:rPr lang="en-GB" dirty="0" err="1"/>
              <a:t>nemoguće</a:t>
            </a:r>
            <a:r>
              <a:rPr lang="en-GB" dirty="0"/>
              <a:t> </a:t>
            </a:r>
            <a:r>
              <a:rPr lang="en-GB" dirty="0" err="1"/>
              <a:t>zamisliti</a:t>
            </a:r>
            <a:r>
              <a:rPr lang="en-GB" dirty="0"/>
              <a:t> </a:t>
            </a:r>
            <a:r>
              <a:rPr lang="en-GB" dirty="0" err="1"/>
              <a:t>ozbiljniju</a:t>
            </a:r>
            <a:r>
              <a:rPr lang="en-GB" dirty="0"/>
              <a:t> </a:t>
            </a:r>
            <a:r>
              <a:rPr lang="en-GB" dirty="0" err="1"/>
              <a:t>veb</a:t>
            </a:r>
            <a:r>
              <a:rPr lang="en-GB" dirty="0"/>
              <a:t> </a:t>
            </a:r>
            <a:r>
              <a:rPr lang="en-GB" dirty="0" err="1"/>
              <a:t>aplikaciju</a:t>
            </a:r>
            <a:r>
              <a:rPr lang="en-GB" dirty="0"/>
              <a:t> a da </a:t>
            </a:r>
            <a:r>
              <a:rPr lang="en-GB" dirty="0" err="1"/>
              <a:t>nema</a:t>
            </a:r>
            <a:r>
              <a:rPr lang="en-GB" dirty="0"/>
              <a:t> </a:t>
            </a:r>
            <a:r>
              <a:rPr lang="en-GB" dirty="0" err="1"/>
              <a:t>posebnu</a:t>
            </a:r>
            <a:r>
              <a:rPr lang="en-GB" dirty="0"/>
              <a:t> </a:t>
            </a:r>
            <a:r>
              <a:rPr lang="en-GB" dirty="0" err="1"/>
              <a:t>celinu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rad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podacima</a:t>
            </a:r>
            <a:r>
              <a:rPr lang="en-GB" dirty="0"/>
              <a:t>. </a:t>
            </a:r>
            <a:r>
              <a:rPr lang="en-GB" dirty="0" err="1"/>
              <a:t>Nekada</a:t>
            </a:r>
            <a:r>
              <a:rPr lang="en-GB" dirty="0"/>
              <a:t> je </a:t>
            </a:r>
            <a:r>
              <a:rPr lang="en-GB" dirty="0" err="1"/>
              <a:t>potrebno</a:t>
            </a:r>
            <a:r>
              <a:rPr lang="en-GB" dirty="0"/>
              <a:t> da se </a:t>
            </a:r>
            <a:r>
              <a:rPr lang="en-GB" dirty="0" err="1"/>
              <a:t>radi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već</a:t>
            </a:r>
            <a:r>
              <a:rPr lang="en-GB" dirty="0"/>
              <a:t> </a:t>
            </a:r>
            <a:r>
              <a:rPr lang="en-GB" dirty="0" err="1"/>
              <a:t>postojećom</a:t>
            </a:r>
            <a:r>
              <a:rPr lang="en-GB" dirty="0"/>
              <a:t> </a:t>
            </a:r>
            <a:r>
              <a:rPr lang="en-GB" dirty="0" err="1"/>
              <a:t>bazom</a:t>
            </a:r>
            <a:r>
              <a:rPr lang="en-GB" dirty="0"/>
              <a:t>, a </a:t>
            </a:r>
            <a:r>
              <a:rPr lang="en-GB" dirty="0" err="1"/>
              <a:t>nekada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lokalnom</a:t>
            </a:r>
            <a:r>
              <a:rPr lang="en-GB" dirty="0"/>
              <a:t> </a:t>
            </a:r>
            <a:r>
              <a:rPr lang="en-GB" dirty="0" err="1"/>
              <a:t>bazom</a:t>
            </a:r>
            <a:r>
              <a:rPr lang="en-GB" dirty="0"/>
              <a:t> </a:t>
            </a:r>
            <a:r>
              <a:rPr lang="en-GB" dirty="0" err="1"/>
              <a:t>koja</a:t>
            </a:r>
            <a:r>
              <a:rPr lang="en-GB" dirty="0"/>
              <a:t> je </a:t>
            </a:r>
            <a:r>
              <a:rPr lang="en-GB" dirty="0" err="1"/>
              <a:t>namenjena</a:t>
            </a:r>
            <a:r>
              <a:rPr lang="en-GB" dirty="0"/>
              <a:t> pre </a:t>
            </a:r>
            <a:r>
              <a:rPr lang="en-GB" dirty="0" err="1"/>
              <a:t>svega</a:t>
            </a:r>
            <a:r>
              <a:rPr lang="en-GB" dirty="0"/>
              <a:t> </a:t>
            </a:r>
            <a:r>
              <a:rPr lang="en-GB" dirty="0" err="1"/>
              <a:t>samoj</a:t>
            </a:r>
            <a:r>
              <a:rPr lang="en-GB" dirty="0"/>
              <a:t> </a:t>
            </a:r>
            <a:r>
              <a:rPr lang="en-GB" dirty="0" err="1"/>
              <a:t>veb</a:t>
            </a:r>
            <a:r>
              <a:rPr lang="en-GB" dirty="0"/>
              <a:t> </a:t>
            </a:r>
            <a:r>
              <a:rPr lang="en-GB" dirty="0" err="1"/>
              <a:t>aplikaciji</a:t>
            </a:r>
            <a:r>
              <a:rPr lang="en-GB" dirty="0"/>
              <a:t>. </a:t>
            </a:r>
            <a:r>
              <a:rPr lang="en-GB" dirty="0" err="1"/>
              <a:t>Razvojno</a:t>
            </a:r>
            <a:r>
              <a:rPr lang="en-GB" dirty="0"/>
              <a:t> </a:t>
            </a:r>
            <a:r>
              <a:rPr lang="en-GB" dirty="0" err="1"/>
              <a:t>okruženje</a:t>
            </a:r>
            <a:r>
              <a:rPr lang="en-GB" dirty="0"/>
              <a:t> </a:t>
            </a:r>
            <a:r>
              <a:rPr lang="en-GB" dirty="0" err="1"/>
              <a:t>nudi</a:t>
            </a:r>
            <a:r>
              <a:rPr lang="en-GB" dirty="0"/>
              <a:t> </a:t>
            </a:r>
            <a:r>
              <a:rPr lang="en-GB" dirty="0" err="1"/>
              <a:t>viši</a:t>
            </a:r>
            <a:r>
              <a:rPr lang="en-GB" dirty="0"/>
              <a:t> </a:t>
            </a:r>
            <a:r>
              <a:rPr lang="en-GB" dirty="0" err="1"/>
              <a:t>nivo</a:t>
            </a:r>
            <a:r>
              <a:rPr lang="en-GB" dirty="0"/>
              <a:t> </a:t>
            </a:r>
            <a:r>
              <a:rPr lang="en-GB" dirty="0" err="1"/>
              <a:t>apstrakcije</a:t>
            </a:r>
            <a:r>
              <a:rPr lang="en-GB" dirty="0"/>
              <a:t> u </a:t>
            </a:r>
            <a:r>
              <a:rPr lang="en-GB" dirty="0" err="1"/>
              <a:t>radu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podacima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taj</a:t>
            </a:r>
            <a:r>
              <a:rPr lang="en-GB" dirty="0"/>
              <a:t> </a:t>
            </a:r>
            <a:r>
              <a:rPr lang="en-GB" dirty="0" err="1"/>
              <a:t>način</a:t>
            </a:r>
            <a:r>
              <a:rPr lang="en-GB" dirty="0"/>
              <a:t> </a:t>
            </a:r>
            <a:r>
              <a:rPr lang="en-GB" dirty="0" err="1"/>
              <a:t>odvaja</a:t>
            </a:r>
            <a:r>
              <a:rPr lang="en-GB" dirty="0"/>
              <a:t> </a:t>
            </a:r>
            <a:r>
              <a:rPr lang="en-GB" dirty="0" err="1"/>
              <a:t>deo</a:t>
            </a:r>
            <a:r>
              <a:rPr lang="en-GB" dirty="0"/>
              <a:t> </a:t>
            </a:r>
            <a:r>
              <a:rPr lang="en-GB" dirty="0" err="1"/>
              <a:t>rada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podacima</a:t>
            </a:r>
            <a:r>
              <a:rPr lang="en-GB" dirty="0"/>
              <a:t> od </a:t>
            </a:r>
            <a:r>
              <a:rPr lang="en-GB" dirty="0" err="1"/>
              <a:t>ostatka</a:t>
            </a:r>
            <a:r>
              <a:rPr lang="en-GB" dirty="0"/>
              <a:t> </a:t>
            </a:r>
            <a:r>
              <a:rPr lang="en-GB" dirty="0" err="1"/>
              <a:t>aplikacije</a:t>
            </a:r>
            <a:r>
              <a:rPr lang="en-GB" dirty="0"/>
              <a:t>. </a:t>
            </a:r>
            <a:r>
              <a:rPr lang="en-GB" dirty="0" err="1"/>
              <a:t>Zahvaljujući</a:t>
            </a:r>
            <a:r>
              <a:rPr lang="en-GB" dirty="0"/>
              <a:t> </a:t>
            </a:r>
            <a:r>
              <a:rPr lang="en-GB" dirty="0" err="1"/>
              <a:t>takvom</a:t>
            </a:r>
            <a:r>
              <a:rPr lang="en-GB" dirty="0"/>
              <a:t> </a:t>
            </a:r>
            <a:r>
              <a:rPr lang="en-GB" dirty="0" err="1"/>
              <a:t>odvajanju</a:t>
            </a:r>
            <a:r>
              <a:rPr lang="en-GB" dirty="0"/>
              <a:t> </a:t>
            </a:r>
            <a:r>
              <a:rPr lang="en-GB" dirty="0" err="1"/>
              <a:t>nije</a:t>
            </a:r>
            <a:r>
              <a:rPr lang="en-GB" dirty="0"/>
              <a:t> od </a:t>
            </a:r>
            <a:r>
              <a:rPr lang="en-GB" dirty="0" err="1"/>
              <a:t>posebnog</a:t>
            </a:r>
            <a:r>
              <a:rPr lang="en-GB" dirty="0"/>
              <a:t> </a:t>
            </a:r>
            <a:r>
              <a:rPr lang="en-GB" dirty="0" err="1"/>
              <a:t>interesa</a:t>
            </a:r>
            <a:r>
              <a:rPr lang="en-GB" dirty="0"/>
              <a:t> </a:t>
            </a:r>
            <a:r>
              <a:rPr lang="en-GB" dirty="0" err="1"/>
              <a:t>koja</a:t>
            </a:r>
            <a:r>
              <a:rPr lang="en-GB" dirty="0"/>
              <a:t> </a:t>
            </a:r>
            <a:r>
              <a:rPr lang="en-GB" dirty="0" err="1"/>
              <a:t>baza</a:t>
            </a:r>
            <a:r>
              <a:rPr lang="en-GB" dirty="0"/>
              <a:t> </a:t>
            </a:r>
            <a:r>
              <a:rPr lang="en-GB" dirty="0" err="1"/>
              <a:t>podataka</a:t>
            </a:r>
            <a:r>
              <a:rPr lang="en-GB" dirty="0"/>
              <a:t> je u </a:t>
            </a:r>
            <a:r>
              <a:rPr lang="en-GB" dirty="0" err="1"/>
              <a:t>pozadini</a:t>
            </a:r>
            <a:r>
              <a:rPr lang="en-GB" dirty="0"/>
              <a:t> </a:t>
            </a:r>
            <a:r>
              <a:rPr lang="en-GB" dirty="0" err="1"/>
              <a:t>aplikacije</a:t>
            </a:r>
            <a:r>
              <a:rPr lang="en-GB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6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Database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U </a:t>
            </a:r>
            <a:r>
              <a:rPr lang="en-GB" dirty="0" err="1"/>
              <a:t>ovom</a:t>
            </a:r>
            <a:r>
              <a:rPr lang="en-GB" dirty="0"/>
              <a:t> </a:t>
            </a:r>
            <a:r>
              <a:rPr lang="en-GB" dirty="0" err="1"/>
              <a:t>poglavlju</a:t>
            </a:r>
            <a:r>
              <a:rPr lang="en-GB" dirty="0"/>
              <a:t> </a:t>
            </a:r>
            <a:r>
              <a:rPr lang="en-GB" dirty="0" err="1"/>
              <a:t>bavimo</a:t>
            </a:r>
            <a:r>
              <a:rPr lang="en-GB" dirty="0"/>
              <a:t> se </a:t>
            </a:r>
            <a:r>
              <a:rPr lang="en-GB" dirty="0" err="1"/>
              <a:t>povezivanjem</a:t>
            </a:r>
            <a:r>
              <a:rPr lang="en-GB" dirty="0"/>
              <a:t> </a:t>
            </a:r>
            <a:r>
              <a:rPr lang="en-GB" dirty="0" err="1"/>
              <a:t>veb</a:t>
            </a:r>
            <a:r>
              <a:rPr lang="en-GB" dirty="0"/>
              <a:t> </a:t>
            </a:r>
            <a:r>
              <a:rPr lang="en-GB" dirty="0" err="1"/>
              <a:t>aplikacije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postojećom</a:t>
            </a:r>
            <a:r>
              <a:rPr lang="en-GB" dirty="0"/>
              <a:t> </a:t>
            </a:r>
            <a:r>
              <a:rPr lang="en-GB" dirty="0" err="1"/>
              <a:t>bazom</a:t>
            </a:r>
            <a:r>
              <a:rPr lang="en-GB" dirty="0"/>
              <a:t>. U </a:t>
            </a:r>
            <a:r>
              <a:rPr lang="en-GB" dirty="0" err="1"/>
              <a:t>radu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podacima</a:t>
            </a:r>
            <a:r>
              <a:rPr lang="en-GB" dirty="0"/>
              <a:t> </a:t>
            </a:r>
            <a:r>
              <a:rPr lang="en-GB" dirty="0" err="1"/>
              <a:t>koristi</a:t>
            </a:r>
            <a:r>
              <a:rPr lang="en-GB" dirty="0"/>
              <a:t> se </a:t>
            </a:r>
            <a:r>
              <a:rPr lang="en-GB" dirty="0" err="1"/>
              <a:t>skup</a:t>
            </a:r>
            <a:r>
              <a:rPr lang="en-GB" dirty="0"/>
              <a:t> </a:t>
            </a:r>
            <a:r>
              <a:rPr lang="en-GB" dirty="0" err="1"/>
              <a:t>klasa</a:t>
            </a:r>
            <a:r>
              <a:rPr lang="en-GB" dirty="0"/>
              <a:t> </a:t>
            </a:r>
            <a:r>
              <a:rPr lang="en-GB" dirty="0" err="1"/>
              <a:t>biblioteke</a:t>
            </a:r>
            <a:r>
              <a:rPr lang="en-GB" dirty="0"/>
              <a:t> </a:t>
            </a:r>
            <a:r>
              <a:rPr lang="en-GB" i="1" dirty="0"/>
              <a:t>Entity Framework</a:t>
            </a:r>
            <a:r>
              <a:rPr lang="en-GB" dirty="0"/>
              <a:t>. </a:t>
            </a:r>
            <a:r>
              <a:rPr lang="en-GB" dirty="0" err="1"/>
              <a:t>Ovaj</a:t>
            </a:r>
            <a:r>
              <a:rPr lang="en-GB" dirty="0"/>
              <a:t> </a:t>
            </a:r>
            <a:r>
              <a:rPr lang="en-GB" dirty="0" err="1"/>
              <a:t>skup</a:t>
            </a:r>
            <a:r>
              <a:rPr lang="en-GB" dirty="0"/>
              <a:t> </a:t>
            </a:r>
            <a:r>
              <a:rPr lang="en-GB" dirty="0" err="1"/>
              <a:t>klasa</a:t>
            </a:r>
            <a:r>
              <a:rPr lang="en-GB" dirty="0"/>
              <a:t> </a:t>
            </a:r>
            <a:r>
              <a:rPr lang="en-GB" dirty="0" err="1"/>
              <a:t>obezbeđuje</a:t>
            </a:r>
            <a:r>
              <a:rPr lang="en-GB" dirty="0"/>
              <a:t> rad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podacima</a:t>
            </a:r>
            <a:r>
              <a:rPr lang="en-GB" dirty="0"/>
              <a:t> </a:t>
            </a:r>
            <a:r>
              <a:rPr lang="en-GB" dirty="0" err="1"/>
              <a:t>preko</a:t>
            </a:r>
            <a:r>
              <a:rPr lang="en-GB" dirty="0"/>
              <a:t> </a:t>
            </a:r>
            <a:r>
              <a:rPr lang="en-GB" dirty="0" err="1"/>
              <a:t>komponente</a:t>
            </a:r>
            <a:r>
              <a:rPr lang="en-GB" dirty="0"/>
              <a:t> Model u </a:t>
            </a:r>
            <a:r>
              <a:rPr lang="en-GB" dirty="0" err="1"/>
              <a:t>okviru</a:t>
            </a:r>
            <a:r>
              <a:rPr lang="en-GB" dirty="0"/>
              <a:t> MVC </a:t>
            </a:r>
            <a:r>
              <a:rPr lang="en-GB" dirty="0" err="1"/>
              <a:t>arhitekture</a:t>
            </a:r>
            <a:r>
              <a:rPr lang="en-GB" dirty="0"/>
              <a:t>. </a:t>
            </a:r>
            <a:r>
              <a:rPr lang="en-GB" dirty="0" err="1"/>
              <a:t>Koristeći</a:t>
            </a:r>
            <a:r>
              <a:rPr lang="en-GB" dirty="0"/>
              <a:t> Entity Framework </a:t>
            </a:r>
            <a:r>
              <a:rPr lang="en-GB" dirty="0" err="1"/>
              <a:t>moguće</a:t>
            </a:r>
            <a:r>
              <a:rPr lang="en-GB" dirty="0"/>
              <a:t> </a:t>
            </a:r>
            <a:r>
              <a:rPr lang="en-GB" dirty="0" err="1"/>
              <a:t>kreirati</a:t>
            </a:r>
            <a:r>
              <a:rPr lang="en-GB" dirty="0"/>
              <a:t> model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osnovu</a:t>
            </a:r>
            <a:r>
              <a:rPr lang="en-GB" dirty="0"/>
              <a:t> </a:t>
            </a:r>
            <a:r>
              <a:rPr lang="en-GB" dirty="0" err="1"/>
              <a:t>koga</a:t>
            </a:r>
            <a:r>
              <a:rPr lang="en-GB" dirty="0"/>
              <a:t> se </a:t>
            </a:r>
            <a:r>
              <a:rPr lang="en-GB" dirty="0" err="1"/>
              <a:t>zatim</a:t>
            </a:r>
            <a:r>
              <a:rPr lang="en-GB" dirty="0"/>
              <a:t> </a:t>
            </a:r>
            <a:r>
              <a:rPr lang="en-GB" dirty="0" err="1"/>
              <a:t>ostvaruje</a:t>
            </a:r>
            <a:r>
              <a:rPr lang="en-GB" dirty="0"/>
              <a:t> </a:t>
            </a:r>
            <a:r>
              <a:rPr lang="en-GB" dirty="0" err="1"/>
              <a:t>perzistencija</a:t>
            </a:r>
            <a:r>
              <a:rPr lang="en-GB" dirty="0"/>
              <a:t> </a:t>
            </a:r>
            <a:r>
              <a:rPr lang="en-GB" dirty="0" err="1"/>
              <a:t>podataka</a:t>
            </a:r>
            <a:r>
              <a:rPr lang="en-GB" dirty="0"/>
              <a:t> u </a:t>
            </a:r>
            <a:r>
              <a:rPr lang="en-GB" dirty="0" err="1"/>
              <a:t>bazi</a:t>
            </a:r>
            <a:r>
              <a:rPr lang="en-GB" dirty="0"/>
              <a:t>, a </a:t>
            </a:r>
            <a:r>
              <a:rPr lang="en-GB" dirty="0" err="1"/>
              <a:t>takođe</a:t>
            </a:r>
            <a:r>
              <a:rPr lang="en-GB" dirty="0"/>
              <a:t> je </a:t>
            </a:r>
            <a:r>
              <a:rPr lang="en-GB" dirty="0" err="1"/>
              <a:t>moguće</a:t>
            </a:r>
            <a:r>
              <a:rPr lang="en-GB" dirty="0"/>
              <a:t> je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osnovu</a:t>
            </a:r>
            <a:r>
              <a:rPr lang="en-GB" dirty="0"/>
              <a:t> </a:t>
            </a:r>
            <a:r>
              <a:rPr lang="en-GB" dirty="0" err="1"/>
              <a:t>postojeće</a:t>
            </a:r>
            <a:r>
              <a:rPr lang="en-GB" dirty="0"/>
              <a:t> </a:t>
            </a:r>
            <a:r>
              <a:rPr lang="en-GB" dirty="0" err="1"/>
              <a:t>baze</a:t>
            </a:r>
            <a:r>
              <a:rPr lang="en-GB" dirty="0"/>
              <a:t> </a:t>
            </a:r>
            <a:r>
              <a:rPr lang="en-GB" dirty="0" err="1"/>
              <a:t>kreirati</a:t>
            </a:r>
            <a:r>
              <a:rPr lang="en-GB" dirty="0"/>
              <a:t> </a:t>
            </a:r>
            <a:r>
              <a:rPr lang="en-GB" dirty="0" err="1"/>
              <a:t>modele</a:t>
            </a:r>
            <a:r>
              <a:rPr lang="en-GB" dirty="0"/>
              <a:t> </a:t>
            </a:r>
            <a:r>
              <a:rPr lang="en-GB" dirty="0" err="1"/>
              <a:t>koji</a:t>
            </a:r>
            <a:r>
              <a:rPr lang="en-GB" dirty="0"/>
              <a:t> se </a:t>
            </a:r>
            <a:r>
              <a:rPr lang="en-GB" dirty="0" err="1"/>
              <a:t>kasnije</a:t>
            </a:r>
            <a:r>
              <a:rPr lang="en-GB" dirty="0"/>
              <a:t> </a:t>
            </a:r>
            <a:r>
              <a:rPr lang="en-GB" dirty="0" err="1"/>
              <a:t>koriste</a:t>
            </a:r>
            <a:r>
              <a:rPr lang="en-GB" dirty="0"/>
              <a:t> u </a:t>
            </a:r>
            <a:r>
              <a:rPr lang="en-GB" dirty="0" err="1"/>
              <a:t>kontrolerima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rad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podacima</a:t>
            </a:r>
            <a:r>
              <a:rPr lang="en-GB" dirty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316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Database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err="1"/>
              <a:t>Najpre</a:t>
            </a:r>
            <a:r>
              <a:rPr lang="en-GB" dirty="0"/>
              <a:t> </a:t>
            </a:r>
            <a:r>
              <a:rPr lang="en-GB" dirty="0" err="1"/>
              <a:t>ćemo</a:t>
            </a:r>
            <a:r>
              <a:rPr lang="en-GB" dirty="0"/>
              <a:t> </a:t>
            </a:r>
            <a:r>
              <a:rPr lang="en-GB" dirty="0" err="1"/>
              <a:t>razmatrati</a:t>
            </a:r>
            <a:r>
              <a:rPr lang="en-GB" dirty="0"/>
              <a:t> </a:t>
            </a:r>
            <a:r>
              <a:rPr lang="en-GB" dirty="0" err="1"/>
              <a:t>projektovanje</a:t>
            </a:r>
            <a:r>
              <a:rPr lang="en-GB" dirty="0"/>
              <a:t> </a:t>
            </a:r>
            <a:r>
              <a:rPr lang="en-GB" dirty="0" err="1"/>
              <a:t>aplikacija</a:t>
            </a:r>
            <a:r>
              <a:rPr lang="en-GB" dirty="0"/>
              <a:t> </a:t>
            </a:r>
            <a:r>
              <a:rPr lang="en-GB" dirty="0" err="1"/>
              <a:t>gde</a:t>
            </a:r>
            <a:r>
              <a:rPr lang="en-GB" dirty="0"/>
              <a:t> se </a:t>
            </a:r>
            <a:r>
              <a:rPr lang="en-GB" dirty="0" err="1"/>
              <a:t>pretpostavlja</a:t>
            </a:r>
            <a:r>
              <a:rPr lang="en-GB" dirty="0"/>
              <a:t> </a:t>
            </a:r>
            <a:r>
              <a:rPr lang="en-GB" dirty="0" err="1"/>
              <a:t>postojanje</a:t>
            </a:r>
            <a:r>
              <a:rPr lang="en-GB" dirty="0"/>
              <a:t> </a:t>
            </a:r>
            <a:r>
              <a:rPr lang="en-GB" dirty="0" err="1"/>
              <a:t>baze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podataka</a:t>
            </a:r>
            <a:r>
              <a:rPr lang="en-GB" dirty="0"/>
              <a:t>. </a:t>
            </a:r>
            <a:endParaRPr lang="en-GB" dirty="0" smtClean="0"/>
          </a:p>
          <a:p>
            <a:r>
              <a:rPr lang="en-GB" dirty="0" err="1"/>
              <a:t>Najčešći</a:t>
            </a:r>
            <a:r>
              <a:rPr lang="en-GB" dirty="0"/>
              <a:t> vid </a:t>
            </a:r>
            <a:r>
              <a:rPr lang="en-GB" dirty="0" err="1"/>
              <a:t>čuvanja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rada</a:t>
            </a:r>
            <a:r>
              <a:rPr lang="en-GB" dirty="0"/>
              <a:t> s </a:t>
            </a:r>
            <a:r>
              <a:rPr lang="en-GB" dirty="0" err="1"/>
              <a:t>podacima</a:t>
            </a:r>
            <a:r>
              <a:rPr lang="en-GB" dirty="0"/>
              <a:t> je </a:t>
            </a:r>
            <a:r>
              <a:rPr lang="en-GB" dirty="0" err="1"/>
              <a:t>posredstvom</a:t>
            </a:r>
            <a:r>
              <a:rPr lang="en-GB" dirty="0"/>
              <a:t> </a:t>
            </a:r>
            <a:r>
              <a:rPr lang="en-GB" dirty="0" err="1"/>
              <a:t>nekog</a:t>
            </a:r>
            <a:r>
              <a:rPr lang="en-GB" dirty="0"/>
              <a:t> </a:t>
            </a:r>
            <a:r>
              <a:rPr lang="en-GB" dirty="0" err="1"/>
              <a:t>servera</a:t>
            </a:r>
            <a:r>
              <a:rPr lang="en-GB" dirty="0"/>
              <a:t> </a:t>
            </a:r>
            <a:r>
              <a:rPr lang="en-GB" dirty="0" err="1"/>
              <a:t>baze</a:t>
            </a:r>
            <a:r>
              <a:rPr lang="en-GB" dirty="0"/>
              <a:t> </a:t>
            </a:r>
            <a:r>
              <a:rPr lang="en-GB" dirty="0" err="1"/>
              <a:t>podataka</a:t>
            </a:r>
            <a:r>
              <a:rPr lang="en-GB" dirty="0"/>
              <a:t>. Danas </a:t>
            </a:r>
            <a:r>
              <a:rPr lang="en-GB" dirty="0" err="1"/>
              <a:t>postoji</a:t>
            </a:r>
            <a:r>
              <a:rPr lang="en-GB" dirty="0"/>
              <a:t> </a:t>
            </a:r>
            <a:r>
              <a:rPr lang="en-GB" dirty="0" err="1"/>
              <a:t>veliki</a:t>
            </a:r>
            <a:r>
              <a:rPr lang="en-GB" dirty="0"/>
              <a:t> </a:t>
            </a:r>
            <a:r>
              <a:rPr lang="en-GB" dirty="0" err="1"/>
              <a:t>broj</a:t>
            </a:r>
            <a:r>
              <a:rPr lang="en-GB" dirty="0"/>
              <a:t> </a:t>
            </a:r>
            <a:r>
              <a:rPr lang="en-GB" dirty="0" err="1"/>
              <a:t>različitih</a:t>
            </a:r>
            <a:r>
              <a:rPr lang="en-GB" dirty="0"/>
              <a:t> </a:t>
            </a:r>
            <a:r>
              <a:rPr lang="en-GB" dirty="0" err="1"/>
              <a:t>servera</a:t>
            </a:r>
            <a:r>
              <a:rPr lang="en-GB" dirty="0"/>
              <a:t> </a:t>
            </a:r>
            <a:r>
              <a:rPr lang="en-GB" dirty="0" err="1"/>
              <a:t>koji</a:t>
            </a:r>
            <a:r>
              <a:rPr lang="en-GB" dirty="0"/>
              <a:t> </a:t>
            </a:r>
            <a:r>
              <a:rPr lang="en-GB" dirty="0" err="1"/>
              <a:t>obezbeđuju</a:t>
            </a:r>
            <a:r>
              <a:rPr lang="en-GB" dirty="0"/>
              <a:t> </a:t>
            </a:r>
            <a:r>
              <a:rPr lang="en-GB" dirty="0" err="1"/>
              <a:t>organizaciju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višekorisnički</a:t>
            </a:r>
            <a:r>
              <a:rPr lang="en-GB" dirty="0"/>
              <a:t> </a:t>
            </a:r>
            <a:r>
              <a:rPr lang="en-GB" dirty="0" err="1"/>
              <a:t>pristup</a:t>
            </a:r>
            <a:r>
              <a:rPr lang="en-GB" dirty="0"/>
              <a:t> </a:t>
            </a:r>
            <a:r>
              <a:rPr lang="en-GB" dirty="0" err="1"/>
              <a:t>podacima</a:t>
            </a:r>
            <a:r>
              <a:rPr lang="en-GB" dirty="0"/>
              <a:t>. </a:t>
            </a:r>
            <a:r>
              <a:rPr lang="en-GB" dirty="0" err="1"/>
              <a:t>Sve</a:t>
            </a:r>
            <a:r>
              <a:rPr lang="en-GB" dirty="0"/>
              <a:t> </a:t>
            </a:r>
            <a:r>
              <a:rPr lang="en-GB" dirty="0" err="1"/>
              <a:t>više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u </a:t>
            </a:r>
            <a:r>
              <a:rPr lang="en-GB" dirty="0" err="1"/>
              <a:t>upotrebi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nosql</a:t>
            </a:r>
            <a:r>
              <a:rPr lang="en-GB" dirty="0"/>
              <a:t> </a:t>
            </a:r>
            <a:r>
              <a:rPr lang="en-GB" dirty="0" err="1"/>
              <a:t>baze</a:t>
            </a:r>
            <a:r>
              <a:rPr lang="en-GB" dirty="0"/>
              <a:t> </a:t>
            </a:r>
            <a:r>
              <a:rPr lang="en-GB" dirty="0" err="1"/>
              <a:t>podataka</a:t>
            </a:r>
            <a:r>
              <a:rPr lang="en-GB" dirty="0"/>
              <a:t> </a:t>
            </a:r>
            <a:r>
              <a:rPr lang="en-GB" dirty="0" err="1"/>
              <a:t>koje</a:t>
            </a:r>
            <a:r>
              <a:rPr lang="en-GB" dirty="0"/>
              <a:t> u </a:t>
            </a:r>
            <a:r>
              <a:rPr lang="en-GB" dirty="0" err="1"/>
              <a:t>novim</a:t>
            </a:r>
            <a:r>
              <a:rPr lang="en-GB" dirty="0"/>
              <a:t> </a:t>
            </a:r>
            <a:r>
              <a:rPr lang="en-GB" dirty="0" err="1"/>
              <a:t>sistemima</a:t>
            </a:r>
            <a:r>
              <a:rPr lang="en-GB" dirty="0"/>
              <a:t> </a:t>
            </a:r>
            <a:r>
              <a:rPr lang="en-GB" dirty="0" err="1"/>
              <a:t>zasnovanim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velikom</a:t>
            </a:r>
            <a:r>
              <a:rPr lang="en-GB" dirty="0"/>
              <a:t> </a:t>
            </a:r>
            <a:r>
              <a:rPr lang="en-GB" dirty="0" err="1"/>
              <a:t>broju</a:t>
            </a:r>
            <a:r>
              <a:rPr lang="en-GB" dirty="0"/>
              <a:t> </a:t>
            </a:r>
            <a:r>
              <a:rPr lang="en-GB" dirty="0" err="1"/>
              <a:t>uređaja</a:t>
            </a:r>
            <a:r>
              <a:rPr lang="en-GB" dirty="0"/>
              <a:t> </a:t>
            </a:r>
            <a:r>
              <a:rPr lang="en-GB" dirty="0" err="1"/>
              <a:t>vezanih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mrežu</a:t>
            </a:r>
            <a:r>
              <a:rPr lang="en-GB" dirty="0"/>
              <a:t> </a:t>
            </a:r>
            <a:r>
              <a:rPr lang="en-GB" dirty="0" err="1"/>
              <a:t>obezbeđuju</a:t>
            </a:r>
            <a:r>
              <a:rPr lang="en-GB" dirty="0"/>
              <a:t> </a:t>
            </a:r>
            <a:r>
              <a:rPr lang="en-GB" dirty="0" err="1"/>
              <a:t>bolje</a:t>
            </a:r>
            <a:r>
              <a:rPr lang="en-GB" dirty="0"/>
              <a:t> </a:t>
            </a:r>
            <a:r>
              <a:rPr lang="en-GB" dirty="0" err="1"/>
              <a:t>performanse</a:t>
            </a:r>
            <a:r>
              <a:rPr lang="en-GB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273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Database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Ukoliko</a:t>
            </a:r>
            <a:r>
              <a:rPr lang="en-GB" dirty="0"/>
              <a:t> </a:t>
            </a:r>
            <a:r>
              <a:rPr lang="en-GB" dirty="0" err="1"/>
              <a:t>baza</a:t>
            </a:r>
            <a:r>
              <a:rPr lang="en-GB" dirty="0"/>
              <a:t> </a:t>
            </a:r>
            <a:r>
              <a:rPr lang="en-GB" dirty="0" err="1"/>
              <a:t>podataka</a:t>
            </a:r>
            <a:r>
              <a:rPr lang="en-GB" dirty="0"/>
              <a:t> </a:t>
            </a:r>
            <a:r>
              <a:rPr lang="en-GB" dirty="0" err="1"/>
              <a:t>već</a:t>
            </a:r>
            <a:r>
              <a:rPr lang="en-GB" dirty="0"/>
              <a:t> </a:t>
            </a:r>
            <a:r>
              <a:rPr lang="en-GB" dirty="0" err="1"/>
              <a:t>postoji</a:t>
            </a:r>
            <a:r>
              <a:rPr lang="en-GB" dirty="0"/>
              <a:t> </a:t>
            </a:r>
            <a:r>
              <a:rPr lang="en-GB" dirty="0" err="1"/>
              <a:t>onda</a:t>
            </a:r>
            <a:r>
              <a:rPr lang="en-GB" dirty="0"/>
              <a:t> se </a:t>
            </a:r>
            <a:r>
              <a:rPr lang="en-GB" dirty="0" err="1"/>
              <a:t>aplikacija</a:t>
            </a:r>
            <a:r>
              <a:rPr lang="en-GB" dirty="0"/>
              <a:t> </a:t>
            </a:r>
            <a:r>
              <a:rPr lang="en-GB" dirty="0" err="1"/>
              <a:t>vezuje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takvu</a:t>
            </a:r>
            <a:r>
              <a:rPr lang="en-GB" dirty="0"/>
              <a:t> </a:t>
            </a:r>
            <a:r>
              <a:rPr lang="en-GB" dirty="0" err="1"/>
              <a:t>bazu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koristi</a:t>
            </a:r>
            <a:r>
              <a:rPr lang="en-GB" dirty="0"/>
              <a:t> </a:t>
            </a:r>
            <a:r>
              <a:rPr lang="en-GB" dirty="0" err="1"/>
              <a:t>modele</a:t>
            </a:r>
            <a:r>
              <a:rPr lang="en-GB" dirty="0"/>
              <a:t> </a:t>
            </a:r>
            <a:r>
              <a:rPr lang="en-GB" dirty="0" err="1"/>
              <a:t>koji</a:t>
            </a:r>
            <a:r>
              <a:rPr lang="en-GB" dirty="0"/>
              <a:t> se </a:t>
            </a:r>
            <a:r>
              <a:rPr lang="en-GB" dirty="0" err="1"/>
              <a:t>formiraju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osnovu</a:t>
            </a:r>
            <a:r>
              <a:rPr lang="en-GB" dirty="0"/>
              <a:t> </a:t>
            </a:r>
            <a:r>
              <a:rPr lang="en-GB" dirty="0" err="1"/>
              <a:t>modela</a:t>
            </a:r>
            <a:r>
              <a:rPr lang="en-GB" dirty="0"/>
              <a:t> </a:t>
            </a:r>
            <a:r>
              <a:rPr lang="en-GB" dirty="0" err="1"/>
              <a:t>baze</a:t>
            </a:r>
            <a:r>
              <a:rPr lang="en-GB" dirty="0"/>
              <a:t> </a:t>
            </a:r>
            <a:r>
              <a:rPr lang="en-GB" dirty="0" err="1"/>
              <a:t>podataka</a:t>
            </a:r>
            <a:r>
              <a:rPr lang="en-GB" dirty="0"/>
              <a:t>. </a:t>
            </a:r>
            <a:r>
              <a:rPr lang="en-GB" dirty="0" err="1"/>
              <a:t>Ovaj</a:t>
            </a:r>
            <a:r>
              <a:rPr lang="en-GB" dirty="0"/>
              <a:t> </a:t>
            </a:r>
            <a:r>
              <a:rPr lang="en-GB" dirty="0" err="1"/>
              <a:t>pristup</a:t>
            </a:r>
            <a:r>
              <a:rPr lang="en-GB" dirty="0"/>
              <a:t> je </a:t>
            </a:r>
            <a:r>
              <a:rPr lang="en-GB" dirty="0" err="1"/>
              <a:t>poznat</a:t>
            </a:r>
            <a:r>
              <a:rPr lang="en-GB" dirty="0"/>
              <a:t> </a:t>
            </a:r>
            <a:r>
              <a:rPr lang="en-GB" dirty="0" err="1"/>
              <a:t>kao</a:t>
            </a:r>
            <a:r>
              <a:rPr lang="en-GB" dirty="0"/>
              <a:t> Database First </a:t>
            </a:r>
            <a:r>
              <a:rPr lang="en-GB" dirty="0" err="1"/>
              <a:t>pristup</a:t>
            </a:r>
            <a:r>
              <a:rPr lang="en-GB" dirty="0"/>
              <a:t> u </a:t>
            </a:r>
            <a:r>
              <a:rPr lang="en-GB" dirty="0" err="1"/>
              <a:t>projektovanju</a:t>
            </a:r>
            <a:r>
              <a:rPr lang="en-GB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890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TA" id="{FCD41DD9-1810-485A-9D66-34276DF7014A}" vid="{4E97C2E7-A99D-4EDA-A271-9D7E727E9C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ITA</Template>
  <TotalTime>2554</TotalTime>
  <Words>777</Words>
  <Application>Microsoft Office PowerPoint</Application>
  <PresentationFormat>On-screen Show (16:9)</PresentationFormat>
  <Paragraphs>75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ITA</vt:lpstr>
      <vt:lpstr>Kurs Web Application Development – ASP.NET Core MVC</vt:lpstr>
      <vt:lpstr>Sadržaj kursa</vt:lpstr>
      <vt:lpstr>Sadržaj kursa</vt:lpstr>
      <vt:lpstr>Kurs Web Application Development – ASP.NET Core MVC</vt:lpstr>
      <vt:lpstr>Sadržaj kursa</vt:lpstr>
      <vt:lpstr>Database first</vt:lpstr>
      <vt:lpstr>Database first</vt:lpstr>
      <vt:lpstr>Database first</vt:lpstr>
      <vt:lpstr>Database first</vt:lpstr>
      <vt:lpstr>Scaffolding</vt:lpstr>
      <vt:lpstr>Scaffolding</vt:lpstr>
      <vt:lpstr>Povezivanje aplikacije i baze</vt:lpstr>
      <vt:lpstr>Povezivanje aplikacije i baze</vt:lpstr>
      <vt:lpstr>Povezivanje aplikacije i baze</vt:lpstr>
      <vt:lpstr>Povezivanje aplikacije i baze</vt:lpstr>
      <vt:lpstr>Povezivanje aplikacije i baze</vt:lpstr>
      <vt:lpstr>Koneckioni string</vt:lpstr>
      <vt:lpstr>Koneckioni string</vt:lpstr>
      <vt:lpstr>Dodavanje kontrolera i pogleda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Milica Strbac</dc:creator>
  <cp:lastModifiedBy>Marko</cp:lastModifiedBy>
  <cp:revision>221</cp:revision>
  <dcterms:created xsi:type="dcterms:W3CDTF">2015-04-20T10:15:41Z</dcterms:created>
  <dcterms:modified xsi:type="dcterms:W3CDTF">2024-03-13T12:44:05Z</dcterms:modified>
</cp:coreProperties>
</file>