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60"/>
  </p:notesMasterIdLst>
  <p:sldIdLst>
    <p:sldId id="256" r:id="rId2"/>
    <p:sldId id="266" r:id="rId3"/>
    <p:sldId id="268" r:id="rId4"/>
    <p:sldId id="269" r:id="rId5"/>
    <p:sldId id="326" r:id="rId6"/>
    <p:sldId id="270" r:id="rId7"/>
    <p:sldId id="271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273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B7386C5-3DDB-4DBC-BF37-FBA25729D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147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4205-E2D4-406F-BD11-86F6F2CF96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FBB4D-4D18-419C-A84E-4BFE249F1D7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FA72-F47E-4353-8FDB-014D543D16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9236C5-F3A8-454F-8B91-6A743DDB2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87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76025B-C9CE-4446-99C5-A7CA6A497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734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7E0B15-D436-41AC-BDE7-53BB53F60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85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0F0839-29FA-4C38-8E42-A7BB61D63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628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170CCCE-B0AA-4FEE-B96C-06431FCAD42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2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E0EC9-7115-4AD1-BE0A-E9D0AEC88C0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3246B-88CA-4FB3-8AF9-C6F878E574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705E-A304-4D1B-9DAC-C3ADB40C45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A0A7-8EC2-4EF7-A96C-A013B09B48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B8B6-06FC-4B21-B2B1-DC5903AC0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DE52-F943-4001-9B07-5A6059A8FF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8FE16-DBD7-414E-8031-D0CF865E05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2A01DF-95A7-41F3-88B0-760B9802712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4D4185-27AD-4CF1-900D-092D9453F97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53.wmf"/><Relationship Id="rId3" Type="http://schemas.openxmlformats.org/officeDocument/2006/relationships/image" Target="../media/image45.w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wmf"/><Relationship Id="rId11" Type="http://schemas.openxmlformats.org/officeDocument/2006/relationships/image" Target="../media/image51.wmf"/><Relationship Id="rId5" Type="http://schemas.openxmlformats.org/officeDocument/2006/relationships/image" Target="../media/image47.wmf"/><Relationship Id="rId15" Type="http://schemas.openxmlformats.org/officeDocument/2006/relationships/image" Target="../media/image55.wmf"/><Relationship Id="rId10" Type="http://schemas.openxmlformats.org/officeDocument/2006/relationships/image" Target="../media/image50.wmf"/><Relationship Id="rId4" Type="http://schemas.openxmlformats.org/officeDocument/2006/relationships/image" Target="../media/image46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r.wikipedia.org/wiki/%D0%A2%D1%80%D0%B8%D0%BE%D0%B4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r.wikipedia.org/wiki/%D0%9F%D0%BE%D0%BB%D1%83%D0%BF%D1%80%D0%BE%D0%B2%D0%BE%D0%B4%D0%BD%D0%B8%D0%BA" TargetMode="External"/><Relationship Id="rId3" Type="http://schemas.openxmlformats.org/officeDocument/2006/relationships/hyperlink" Target="https://sr.wikipedia.org/wiki/%D0%8F%D0%BE%D0%BD_%D0%91%D0%B0%D1%80%D0%B4%D0%B8%D0%BD" TargetMode="External"/><Relationship Id="rId7" Type="http://schemas.openxmlformats.org/officeDocument/2006/relationships/hyperlink" Target="https://sr.wikipedia.org/wiki/%D0%9D%D0%BE%D0%B1%D0%B5%D0%BB%D0%BE%D0%B2%D0%B0_%D0%BD%D0%B0%D0%B3%D1%80%D0%B0%D0%B4%D0%B0" TargetMode="External"/><Relationship Id="rId2" Type="http://schemas.openxmlformats.org/officeDocument/2006/relationships/hyperlink" Target="https://sr.wikipedia.org/w/index.php?title=%D0%92%D0%B8%D0%BB%D0%B8%D1%98%D0%B0%D0%BC_%D0%A8%D0%BE%D0%BA%D0%BB%D0%B8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1947" TargetMode="External"/><Relationship Id="rId5" Type="http://schemas.openxmlformats.org/officeDocument/2006/relationships/hyperlink" Target="https://sr.wikipedia.org/wiki/22._%D0%B4%D0%B5%D1%86%D0%B5%D0%BC%D0%B1%D0%B0%D1%80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sr.wikipedia.org/w/index.php?title=%D0%92%D0%B0%D0%BB%D1%82%D0%B5%D1%80_%D0%91%D1%80%D0%B5%D1%82%D0%B5%D1%98%D0%BD&amp;action=edit&amp;redlink=1" TargetMode="External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ELETROTEHNI</a:t>
            </a:r>
            <a:r>
              <a:rPr lang="sr-Latn-CS" altLang="en-US"/>
              <a:t>ČKE KOMPONENTE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4705">
            <a:off x="344604" y="3112013"/>
            <a:ext cx="3505200" cy="2944368"/>
          </a:xfrm>
          <a:prstGeom prst="rect">
            <a:avLst/>
          </a:prstGeom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33941"/>
            <a:ext cx="3806910" cy="198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/>
              <a:t>Koncentracije elektrona i </a:t>
            </a:r>
            <a:r>
              <a:rPr lang="sr-Latn-CS" altLang="en-US" sz="2400" b="1"/>
              <a:t>šupljina u PN spojevima NPN bipolarnog tranzistora direktno polarisanog</a:t>
            </a:r>
            <a:endParaRPr lang="en-US" altLang="en-US" sz="2400" b="1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5943600" cy="4165600"/>
          </a:xfrm>
          <a:noFill/>
          <a:ln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248400" y="1295400"/>
            <a:ext cx="2895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sr-Latn-CS" altLang="en-US" sz="1800" b="1"/>
              <a:t>Prostorni tovar se širi u slabije dopran poluprovodnik</a:t>
            </a:r>
          </a:p>
          <a:p>
            <a:r>
              <a:rPr lang="sr-Latn-CS" altLang="en-US" sz="1800" b="1"/>
              <a:t>Bazna struja značajno povećava koncentraciju elektrona i gradijent u bazi</a:t>
            </a:r>
          </a:p>
          <a:p>
            <a:r>
              <a:rPr lang="sr-Latn-CS" altLang="en-US" sz="1800" b="1"/>
              <a:t>Bez bazne struje, kolektorska struja ne može da teče jer je PN spoj kolektor – baza inverzno polarisan</a:t>
            </a:r>
          </a:p>
          <a:p>
            <a:r>
              <a:rPr lang="sr-Latn-CS" altLang="en-US" sz="1800" b="1"/>
              <a:t>I vrlo mala bazna struja dozvoljava kolektorskoj struj</a:t>
            </a:r>
            <a:r>
              <a:rPr lang="en-US" altLang="en-US" sz="1800" b="1"/>
              <a:t>i</a:t>
            </a:r>
            <a:r>
              <a:rPr lang="sr-Latn-CS" altLang="en-US" sz="1800" b="1"/>
              <a:t> da poteče</a:t>
            </a:r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1601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9600" y="228600"/>
            <a:ext cx="769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altLang="en-US" sz="2200" b="1"/>
              <a:t>Kada bipolarni tranzistor radi u aktivnom režimu, </a:t>
            </a:r>
          </a:p>
          <a:p>
            <a:pPr algn="just"/>
            <a:r>
              <a:rPr lang="en-US" altLang="en-US" sz="2200" b="1"/>
              <a:t>kolektorska struja je proporcionalna baznoj struji:</a:t>
            </a:r>
            <a:r>
              <a:rPr lang="sr-Latn-CS" altLang="en-US" sz="2200" b="1"/>
              <a:t> i</a:t>
            </a:r>
            <a:r>
              <a:rPr lang="sr-Latn-CS" altLang="en-US" sz="2200" b="1" baseline="-25000"/>
              <a:t>C</a:t>
            </a:r>
            <a:r>
              <a:rPr lang="en-US" altLang="en-US" sz="2200" b="1"/>
              <a:t>=</a:t>
            </a:r>
            <a:r>
              <a:rPr lang="en-US" altLang="en-US" sz="2200" b="1">
                <a:sym typeface="Symbol" pitchFamily="18" charset="2"/>
              </a:rPr>
              <a:t>i</a:t>
            </a:r>
            <a:r>
              <a:rPr lang="en-US" altLang="en-US" sz="2200" b="1" baseline="-25000">
                <a:sym typeface="Symbol" pitchFamily="18" charset="2"/>
              </a:rPr>
              <a:t>B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33400" y="1143000"/>
            <a:ext cx="8153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/>
              <a:t>Koeficijent strujnog pojačanja </a:t>
            </a:r>
            <a:r>
              <a:rPr lang="en-US" altLang="en-US" sz="2000" b="1">
                <a:sym typeface="Symbol" pitchFamily="18" charset="2"/>
              </a:rPr>
              <a:t></a:t>
            </a:r>
            <a:r>
              <a:rPr lang="en-US" altLang="en-US" sz="2000" b="1"/>
              <a:t> je tipično vrednosti od nekoliko stotina puta</a:t>
            </a:r>
          </a:p>
          <a:p>
            <a:r>
              <a:rPr lang="sr-Latn-CS" altLang="en-US" sz="2000" b="1"/>
              <a:t>Ovaj koeficijent zavisi od temperature tranzistora i vrednosti bazne struje</a:t>
            </a:r>
            <a:endParaRPr lang="en-US" altLang="en-US" sz="2000" b="1"/>
          </a:p>
          <a:p>
            <a:r>
              <a:rPr lang="en-US" altLang="en-US" sz="2000" b="1"/>
              <a:t>P</a:t>
            </a:r>
            <a:r>
              <a:rPr lang="sr-Latn-CS" altLang="en-US" sz="2000" b="1"/>
              <a:t>ribližno </a:t>
            </a:r>
            <a:r>
              <a:rPr lang="en-US" altLang="en-US" sz="2000" b="1"/>
              <a:t>se </a:t>
            </a:r>
            <a:r>
              <a:rPr lang="sr-Latn-CS" altLang="en-US" sz="2000" b="1"/>
              <a:t>može smatrati konstantnim</a:t>
            </a:r>
            <a:r>
              <a:rPr lang="en-US" altLang="en-US" sz="2000" b="1"/>
              <a:t> kod re</a:t>
            </a:r>
            <a:r>
              <a:rPr lang="sr-Latn-CS" altLang="en-US" sz="2000" b="1"/>
              <a:t>šavanja kola, sa vrlo tačnim rezultatima</a:t>
            </a:r>
          </a:p>
          <a:p>
            <a:r>
              <a:rPr lang="sr-Latn-CS" altLang="en-US" sz="2000" b="1"/>
              <a:t>Kolektorska struja u manjoj meri zavisi od napona kolektor – baza jer veći napon sužava oblast prostornog tovara i unekoliko povećava kolektorsku struju</a:t>
            </a:r>
          </a:p>
          <a:p>
            <a:r>
              <a:rPr lang="sr-Latn-CS" altLang="en-US" sz="2000" b="1"/>
              <a:t>Ova pojava naziva se Erlijev (Early) efekat</a:t>
            </a:r>
          </a:p>
          <a:p>
            <a:r>
              <a:rPr lang="it-IT" altLang="en-US" sz="2000" b="1"/>
              <a:t>Napon V</a:t>
            </a:r>
            <a:r>
              <a:rPr lang="it-IT" altLang="en-US" sz="2000" b="1" baseline="-25000"/>
              <a:t>A</a:t>
            </a:r>
            <a:r>
              <a:rPr lang="it-IT" altLang="en-US" sz="2000" b="1"/>
              <a:t> u izrazu naziva se Erlijev napon</a:t>
            </a:r>
            <a:endParaRPr lang="en-US" altLang="en-US" sz="2000" b="1"/>
          </a:p>
        </p:txBody>
      </p:sp>
      <p:pic>
        <p:nvPicPr>
          <p:cNvPr id="7174" name="Picture 6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51" y="2946273"/>
            <a:ext cx="1241298" cy="508254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496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Električni model </a:t>
            </a:r>
            <a:r>
              <a:rPr lang="sr-Latn-CS" altLang="en-US" sz="2800" b="1"/>
              <a:t>NPN </a:t>
            </a:r>
            <a:r>
              <a:rPr lang="en-US" altLang="en-US" sz="2800" b="1"/>
              <a:t>tranzistora</a:t>
            </a:r>
            <a:r>
              <a:rPr lang="sr-Latn-CS" altLang="en-US" sz="2800" b="1"/>
              <a:t> u </a:t>
            </a:r>
            <a:br>
              <a:rPr lang="sr-Latn-CS" altLang="en-US" sz="2800" b="1"/>
            </a:br>
            <a:r>
              <a:rPr lang="sr-Latn-CS" altLang="en-US" sz="2800" b="1"/>
              <a:t>aktivnom režimu</a:t>
            </a:r>
            <a:endParaRPr lang="en-US" altLang="en-US" sz="2800" b="1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6019800" cy="5486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 b="1"/>
              <a:t>Uloga električnog modela je da bipolarni tranzistor predstavi kao kombinaciju standardnih naponskih i strujnih generatora</a:t>
            </a:r>
            <a:endParaRPr lang="sr-Latn-CS" altLang="en-US" sz="2400" b="1"/>
          </a:p>
          <a:p>
            <a:pPr>
              <a:lnSpc>
                <a:spcPct val="110000"/>
              </a:lnSpc>
            </a:pPr>
            <a:r>
              <a:rPr lang="en-US" altLang="en-US" sz="2400" b="1"/>
              <a:t>I pored relativne složenosti bipolarnog tranzistora, električni model u aktivnom režimu je relativno jednostavan </a:t>
            </a:r>
            <a:endParaRPr lang="sr-Latn-CS" altLang="en-US" sz="2400" b="1"/>
          </a:p>
          <a:p>
            <a:pPr>
              <a:lnSpc>
                <a:spcPct val="110000"/>
              </a:lnSpc>
            </a:pPr>
            <a:r>
              <a:rPr lang="pl-PL" altLang="en-US" sz="2400" b="1"/>
              <a:t>Napon baze u aktivnom režimu je za 0,6V veći od napona emitora</a:t>
            </a:r>
          </a:p>
          <a:p>
            <a:pPr>
              <a:lnSpc>
                <a:spcPct val="110000"/>
              </a:lnSpc>
            </a:pPr>
            <a:r>
              <a:rPr lang="pl-PL" altLang="en-US" sz="2400" b="1"/>
              <a:t>Kolektorska struja je </a:t>
            </a:r>
            <a:r>
              <a:rPr lang="pl-PL" altLang="en-US" sz="2400" b="1">
                <a:sym typeface="Symbol" pitchFamily="18" charset="2"/>
              </a:rPr>
              <a:t> </a:t>
            </a:r>
            <a:r>
              <a:rPr lang="pl-PL" altLang="en-US" sz="2400" b="1"/>
              <a:t>puta veća od bazne struje</a:t>
            </a:r>
            <a:endParaRPr lang="en-US" altLang="en-US" sz="2400" b="1"/>
          </a:p>
        </p:txBody>
      </p:sp>
      <p:pic>
        <p:nvPicPr>
          <p:cNvPr id="922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819400"/>
            <a:ext cx="2473325" cy="17970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698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Električni model </a:t>
            </a:r>
            <a:r>
              <a:rPr lang="sr-Latn-CS" altLang="en-US" sz="2800" b="1"/>
              <a:t>PNP </a:t>
            </a:r>
            <a:r>
              <a:rPr lang="en-US" altLang="en-US" sz="2800" b="1"/>
              <a:t>tranzistora</a:t>
            </a:r>
            <a:r>
              <a:rPr lang="sr-Latn-CS" altLang="en-US" sz="2800" b="1"/>
              <a:t> u </a:t>
            </a:r>
            <a:br>
              <a:rPr lang="sr-Latn-CS" altLang="en-US" sz="2800" b="1"/>
            </a:br>
            <a:r>
              <a:rPr lang="sr-Latn-CS" altLang="en-US" sz="2800" b="1"/>
              <a:t>aktivnom režimu</a:t>
            </a:r>
            <a:endParaRPr lang="en-US" altLang="en-US" sz="2800" b="1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5334000" cy="4648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pl-PL" altLang="en-US" sz="2400" b="1"/>
              <a:t>Napon baze u aktivnom režimu je za 0,6V manji od napona emitora</a:t>
            </a:r>
          </a:p>
          <a:p>
            <a:pPr>
              <a:lnSpc>
                <a:spcPct val="110000"/>
              </a:lnSpc>
            </a:pPr>
            <a:r>
              <a:rPr lang="pl-PL" altLang="en-US" sz="2400" b="1"/>
              <a:t>Kolektorska struja je </a:t>
            </a:r>
            <a:r>
              <a:rPr lang="pl-PL" altLang="en-US" sz="2400" b="1">
                <a:sym typeface="Symbol" pitchFamily="18" charset="2"/>
              </a:rPr>
              <a:t> </a:t>
            </a:r>
            <a:r>
              <a:rPr lang="pl-PL" altLang="en-US" sz="2400" b="1"/>
              <a:t>puta veća od bazne struje, ali su smerovi i bazne i kolektorske struje suprotni od smerova bazne i kolektorske struje kod NPN tranzistora</a:t>
            </a:r>
            <a:endParaRPr lang="en-US" altLang="en-US" sz="2400" b="1"/>
          </a:p>
        </p:txBody>
      </p:sp>
      <p:pic>
        <p:nvPicPr>
          <p:cNvPr id="1127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22" y="3417048"/>
            <a:ext cx="1232156" cy="892266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7725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Statičke karakteristike tranzistora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763000" cy="685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2400" b="1"/>
              <a:t>Statičke karakteristike tranzistora su krive koje pokazuju zavisnosti između odgovarajućih napona i/ili struja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3048000"/>
            <a:ext cx="3279775" cy="20510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563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Ulazna karakteristika tranzistora sa zajedničkim emitorom</a:t>
            </a:r>
          </a:p>
        </p:txBody>
      </p:sp>
      <p:pic>
        <p:nvPicPr>
          <p:cNvPr id="1434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447800"/>
            <a:ext cx="5867400" cy="45021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02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/>
              <a:t>Prenosna karakteristika tranzistora sa zajedničkim emitorom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096" y="3209734"/>
            <a:ext cx="2399807" cy="184029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1546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/>
              <a:t>Realna izlazna karakteristika tranzistora sa zajedničkim emitorom</a:t>
            </a: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12925"/>
            <a:ext cx="8610600" cy="36512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787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/>
              <a:t>Idealizovana izlazna karakteristika tranzistora sa zajedničkim emitorom</a:t>
            </a:r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5486400" cy="49006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3014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838200"/>
            <a:ext cx="6705600" cy="563563"/>
          </a:xfrm>
        </p:spPr>
        <p:txBody>
          <a:bodyPr>
            <a:normAutofit fontScale="90000"/>
          </a:bodyPr>
          <a:lstStyle/>
          <a:p>
            <a:r>
              <a:rPr lang="en-US" altLang="en-US" sz="3600" b="1"/>
              <a:t>Polarizacija tranzistora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229600" cy="2438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 b="1"/>
              <a:t>Pod polarizacijom se podrazumeva priključenje tranzistora na jednosmerne napone tako da tranzistor radi u željenom režimu</a:t>
            </a:r>
          </a:p>
          <a:p>
            <a:pPr>
              <a:lnSpc>
                <a:spcPct val="110000"/>
              </a:lnSpc>
            </a:pPr>
            <a:r>
              <a:rPr lang="en-US" altLang="en-US" sz="2400" b="1"/>
              <a:t>Ako je cilj aktivni režim spoj kolektor – baza mora biti polarisan inverzno, a baza emiter direktno</a:t>
            </a:r>
          </a:p>
        </p:txBody>
      </p:sp>
    </p:spTree>
    <p:extLst>
      <p:ext uri="{BB962C8B-B14F-4D97-AF65-F5344CB8AC3E}">
        <p14:creationId xmlns:p14="http://schemas.microsoft.com/office/powerpoint/2010/main" val="27436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sr-Latn-RS" altLang="en-US" dirty="0" smtClean="0"/>
              <a:t>TRANZISTORI</a:t>
            </a:r>
            <a:endParaRPr lang="en-US" alt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5410200" y="2306123"/>
            <a:ext cx="3429001" cy="31459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</a:t>
            </a:r>
            <a:r>
              <a:rPr lang="en-US" dirty="0" err="1" smtClean="0"/>
              <a:t>Osnovna</a:t>
            </a:r>
            <a:r>
              <a:rPr lang="en-US" dirty="0" smtClean="0"/>
              <a:t> </a:t>
            </a:r>
            <a:r>
              <a:rPr lang="en-US" dirty="0" err="1" smtClean="0"/>
              <a:t>konstrukcija</a:t>
            </a:r>
            <a:r>
              <a:rPr lang="en-US" dirty="0" smtClean="0"/>
              <a:t> 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a) PNP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b) NPN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Tri </a:t>
            </a:r>
            <a:r>
              <a:rPr lang="en-US" dirty="0" err="1" smtClean="0"/>
              <a:t>elektrode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tranzistor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E-</a:t>
            </a:r>
            <a:r>
              <a:rPr lang="en-US" dirty="0" err="1" smtClean="0"/>
              <a:t>emiter</a:t>
            </a:r>
            <a:r>
              <a:rPr lang="en-US" dirty="0" smtClean="0"/>
              <a:t> (</a:t>
            </a:r>
            <a:r>
              <a:rPr lang="en-US" dirty="0" err="1" smtClean="0"/>
              <a:t>emituje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C-</a:t>
            </a:r>
            <a:r>
              <a:rPr lang="en-US" dirty="0" err="1" smtClean="0"/>
              <a:t>kolektor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sakuplja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B- </a:t>
            </a:r>
            <a:r>
              <a:rPr lang="en-US" dirty="0" err="1" smtClean="0"/>
              <a:t>baza</a:t>
            </a:r>
            <a:r>
              <a:rPr lang="en-US" dirty="0" smtClean="0"/>
              <a:t> (</a:t>
            </a:r>
            <a:r>
              <a:rPr lang="en-US" dirty="0" err="1" smtClean="0"/>
              <a:t>upravlja</a:t>
            </a:r>
            <a:r>
              <a:rPr lang="en-US" dirty="0" smtClean="0"/>
              <a:t>)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" name="Picture 10" descr="Slika3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15" y="2306123"/>
            <a:ext cx="3521030" cy="300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sz="3200" b="1"/>
              <a:t>Polariza</a:t>
            </a:r>
            <a:r>
              <a:rPr lang="sr-Latn-CS" altLang="en-US" sz="3200" b="1"/>
              <a:t>cija NPN tranzistora </a:t>
            </a:r>
            <a:br>
              <a:rPr lang="sr-Latn-CS" altLang="en-US" sz="3200" b="1"/>
            </a:br>
            <a:r>
              <a:rPr lang="sr-Latn-CS" altLang="en-US" sz="3200" b="1"/>
              <a:t>jednom baterijom</a:t>
            </a:r>
            <a:endParaRPr lang="en-US" altLang="en-US" sz="3200" b="1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3128963" cy="3276600"/>
          </a:xfrm>
          <a:noFill/>
          <a:ln/>
        </p:spPr>
      </p:pic>
      <p:pic>
        <p:nvPicPr>
          <p:cNvPr id="2458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514600"/>
            <a:ext cx="1143000" cy="414338"/>
          </a:xfrm>
          <a:noFill/>
          <a:ln/>
        </p:spPr>
      </p:pic>
      <p:pic>
        <p:nvPicPr>
          <p:cNvPr id="24584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3505200"/>
            <a:ext cx="1219200" cy="379413"/>
          </a:xfrm>
          <a:noFill/>
          <a:ln/>
        </p:spPr>
      </p:pic>
      <p:pic>
        <p:nvPicPr>
          <p:cNvPr id="24586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3505200"/>
            <a:ext cx="1600200" cy="390525"/>
          </a:xfrm>
          <a:noFill/>
          <a:ln/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12192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1676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1066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0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sz="3200" b="1"/>
              <a:t>Polariza</a:t>
            </a:r>
            <a:r>
              <a:rPr lang="sr-Latn-CS" altLang="en-US" sz="3200" b="1"/>
              <a:t>cija PNP tranzistora </a:t>
            </a:r>
            <a:br>
              <a:rPr lang="sr-Latn-CS" altLang="en-US" sz="3200" b="1"/>
            </a:br>
            <a:r>
              <a:rPr lang="sr-Latn-CS" altLang="en-US" sz="3200" b="1"/>
              <a:t>jednom baterijom</a:t>
            </a:r>
            <a:endParaRPr lang="en-US" altLang="en-US" sz="3200" b="1"/>
          </a:p>
        </p:txBody>
      </p:sp>
      <p:pic>
        <p:nvPicPr>
          <p:cNvPr id="29707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2689225" cy="3048000"/>
          </a:xfrm>
          <a:noFill/>
          <a:ln/>
        </p:spPr>
      </p:pic>
      <p:pic>
        <p:nvPicPr>
          <p:cNvPr id="297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514600"/>
            <a:ext cx="1143000" cy="414338"/>
          </a:xfrm>
          <a:noFill/>
          <a:ln/>
        </p:spPr>
      </p:pic>
      <p:pic>
        <p:nvPicPr>
          <p:cNvPr id="2970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3505200"/>
            <a:ext cx="1219200" cy="379413"/>
          </a:xfrm>
          <a:noFill/>
          <a:ln/>
        </p:spPr>
      </p:pic>
      <p:pic>
        <p:nvPicPr>
          <p:cNvPr id="2970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3505200"/>
            <a:ext cx="1600200" cy="390525"/>
          </a:xfrm>
          <a:noFill/>
          <a:ln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12192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1676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1066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3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altLang="en-US" sz="3200" b="1"/>
              <a:t>Polarizacija strujnim ogledalom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19400"/>
            <a:ext cx="8458200" cy="2514600"/>
          </a:xfrm>
        </p:spPr>
        <p:txBody>
          <a:bodyPr/>
          <a:lstStyle/>
          <a:p>
            <a:r>
              <a:rPr lang="en-US" altLang="en-US" sz="2400" b="1"/>
              <a:t>Za polarizaciju tranzistora u integrisanoj tehnologiji bitno je koristiti što manje otpornika da bi se sačuvala površina substrata</a:t>
            </a:r>
          </a:p>
          <a:p>
            <a:r>
              <a:rPr lang="en-US" altLang="en-US" sz="2400" b="1"/>
              <a:t>U tu svrhu koristi se polarizacija korišćenjem dva tranzistora, povezanih u šemu “strujnog ogledala”</a:t>
            </a:r>
          </a:p>
        </p:txBody>
      </p:sp>
    </p:spTree>
    <p:extLst>
      <p:ext uri="{BB962C8B-B14F-4D97-AF65-F5344CB8AC3E}">
        <p14:creationId xmlns:p14="http://schemas.microsoft.com/office/powerpoint/2010/main" val="3677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29600" cy="838200"/>
          </a:xfrm>
        </p:spPr>
        <p:txBody>
          <a:bodyPr/>
          <a:lstStyle/>
          <a:p>
            <a:r>
              <a:rPr lang="en-US" altLang="en-US" sz="3200" b="1"/>
              <a:t>Strujno ogledalo sa dva NPN tranzistora</a:t>
            </a: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1838" y="762000"/>
            <a:ext cx="3332162" cy="3657600"/>
          </a:xfrm>
          <a:noFill/>
          <a:ln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52400" y="4343400"/>
            <a:ext cx="8991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/>
              <a:t>Ako su tranzistori na istom substratu, karakteristike su im približno iste, pa je pri šemi kao na slici i napon PN spojeva oba tranzistora jednak</a:t>
            </a:r>
          </a:p>
          <a:p>
            <a:r>
              <a:rPr lang="en-US" altLang="en-US" sz="2400" b="1"/>
              <a:t>Kako su bazne struje jednake, i kolektorske struje su jednake, pa je na osnovu strujnog Kirhofovog zakona </a:t>
            </a:r>
            <a:r>
              <a:rPr lang="en-US" altLang="en-US" sz="2400" b="1" i="1"/>
              <a:t>I</a:t>
            </a:r>
            <a:r>
              <a:rPr lang="en-US" altLang="en-US" sz="2400" b="1"/>
              <a:t>=</a:t>
            </a:r>
            <a:r>
              <a:rPr lang="en-US" altLang="en-US" sz="2400" b="1" i="1"/>
              <a:t>I</a:t>
            </a:r>
            <a:r>
              <a:rPr lang="en-US" altLang="en-US" sz="2400" b="1" i="1" baseline="-25000"/>
              <a:t>C</a:t>
            </a:r>
            <a:r>
              <a:rPr lang="en-US" altLang="en-US" sz="2400" b="1"/>
              <a:t>+2</a:t>
            </a:r>
            <a:r>
              <a:rPr lang="en-US" altLang="en-US" sz="2400" b="1" i="1"/>
              <a:t>I</a:t>
            </a:r>
            <a:r>
              <a:rPr lang="en-US" altLang="en-US" sz="2400" b="1" i="1" baseline="-250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553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"/>
            <a:ext cx="2289175" cy="251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1066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18288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167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182880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81000" y="4191000"/>
            <a:ext cx="8458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/>
              <a:t>Za </a:t>
            </a:r>
            <a:r>
              <a:rPr lang="en-US" altLang="en-US" sz="2400" b="1">
                <a:sym typeface="Symbol" pitchFamily="18" charset="2"/>
              </a:rPr>
              <a:t></a:t>
            </a:r>
            <a:r>
              <a:rPr lang="en-US" altLang="en-US" sz="2400" b="1"/>
              <a:t> dovoljno veliko (u praksi je to uvek slučaj), može se reći da je primenom strujnog ogledala </a:t>
            </a:r>
            <a:r>
              <a:rPr lang="en-US" altLang="en-US" sz="2400" b="1" i="1"/>
              <a:t>I</a:t>
            </a:r>
            <a:r>
              <a:rPr lang="en-US" altLang="en-US" sz="2400" b="1" i="1" baseline="-25000"/>
              <a:t>C</a:t>
            </a:r>
            <a:r>
              <a:rPr lang="en-US" altLang="en-US" sz="2400" b="1">
                <a:sym typeface="Symbol" pitchFamily="18" charset="2"/>
              </a:rPr>
              <a:t></a:t>
            </a:r>
            <a:r>
              <a:rPr lang="en-US" altLang="en-US" sz="2400" b="1" i="1">
                <a:sym typeface="Symbol" pitchFamily="18" charset="2"/>
              </a:rPr>
              <a:t>I</a:t>
            </a:r>
          </a:p>
          <a:p>
            <a:endParaRPr lang="en-US" altLang="en-US" sz="2400" b="1" i="1">
              <a:sym typeface="Symbol" pitchFamily="18" charset="2"/>
            </a:endParaRPr>
          </a:p>
          <a:p>
            <a:r>
              <a:rPr lang="en-US" altLang="en-US" sz="2400" b="1">
                <a:sym typeface="Symbol" pitchFamily="18" charset="2"/>
              </a:rPr>
              <a:t>Kako je</a:t>
            </a:r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1450"/>
            <a:ext cx="22098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5" name="Freeform 13"/>
          <p:cNvSpPr>
            <a:spLocks/>
          </p:cNvSpPr>
          <p:nvPr/>
        </p:nvSpPr>
        <p:spPr bwMode="auto">
          <a:xfrm>
            <a:off x="2057400" y="2489200"/>
            <a:ext cx="1295400" cy="711200"/>
          </a:xfrm>
          <a:custGeom>
            <a:avLst/>
            <a:gdLst>
              <a:gd name="T0" fmla="*/ 816 w 816"/>
              <a:gd name="T1" fmla="*/ 352 h 448"/>
              <a:gd name="T2" fmla="*/ 432 w 816"/>
              <a:gd name="T3" fmla="*/ 16 h 448"/>
              <a:gd name="T4" fmla="*/ 0 w 816"/>
              <a:gd name="T5" fmla="*/ 448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16" h="448">
                <a:moveTo>
                  <a:pt x="816" y="352"/>
                </a:moveTo>
                <a:cubicBezTo>
                  <a:pt x="692" y="176"/>
                  <a:pt x="568" y="0"/>
                  <a:pt x="432" y="16"/>
                </a:cubicBezTo>
                <a:cubicBezTo>
                  <a:pt x="296" y="32"/>
                  <a:pt x="148" y="240"/>
                  <a:pt x="0" y="4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381000"/>
            <a:ext cx="2289175" cy="2513013"/>
          </a:xfrm>
          <a:noFill/>
          <a:ln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04800" y="2895600"/>
            <a:ext cx="8534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2400" b="1"/>
              <a:t>Proizilazi da je kolektorska struja</a:t>
            </a:r>
            <a:r>
              <a:rPr lang="sr-Latn-CS" altLang="en-US" sz="2400" b="1"/>
              <a:t> izlaznog</a:t>
            </a:r>
            <a:r>
              <a:rPr lang="en-US" altLang="en-US" sz="2400" b="1"/>
              <a:t> tranzistora određena samo naponom napajanja i vrednošću otpornika</a:t>
            </a:r>
            <a:r>
              <a:rPr lang="sr-Latn-CS" altLang="en-US" sz="2400" b="1"/>
              <a:t> </a:t>
            </a:r>
            <a:r>
              <a:rPr lang="sr-Latn-CS" altLang="en-US" sz="2400" b="1" i="1"/>
              <a:t>R</a:t>
            </a:r>
            <a:r>
              <a:rPr lang="en-US" altLang="en-US" sz="2400" b="1"/>
              <a:t> u kolektorskoj</a:t>
            </a:r>
            <a:r>
              <a:rPr lang="sr-Latn-CS" altLang="en-US" sz="2400" b="1"/>
              <a:t> grani ulaznog tranzistora</a:t>
            </a:r>
          </a:p>
          <a:p>
            <a:pPr>
              <a:lnSpc>
                <a:spcPct val="110000"/>
              </a:lnSpc>
            </a:pPr>
            <a:r>
              <a:rPr lang="pl-PL" altLang="en-US" sz="2400" b="1"/>
              <a:t>U odgovarajućem opsegu vrednosti kolektorska struja izlaznog tranzistora ne zavisi od otpornika R</a:t>
            </a:r>
            <a:r>
              <a:rPr lang="pl-PL" altLang="en-US" sz="2400" b="1" baseline="-25000"/>
              <a:t>C</a:t>
            </a:r>
          </a:p>
          <a:p>
            <a:pPr>
              <a:lnSpc>
                <a:spcPct val="110000"/>
              </a:lnSpc>
            </a:pPr>
            <a:r>
              <a:rPr lang="sr-Latn-CS" altLang="en-US" sz="2400" b="1"/>
              <a:t>S</a:t>
            </a:r>
            <a:r>
              <a:rPr lang="en-US" altLang="en-US" sz="2400" b="1"/>
              <a:t>trujno ogledalo </a:t>
            </a:r>
            <a:r>
              <a:rPr lang="sr-Latn-CS" altLang="en-US" sz="2400" b="1"/>
              <a:t>se </a:t>
            </a:r>
            <a:r>
              <a:rPr lang="en-US" altLang="en-US" sz="2400" b="1"/>
              <a:t>može tretirati kao naponom kontrolisan strujni generator</a:t>
            </a:r>
            <a:endParaRPr lang="sr-Latn-CS" altLang="en-US" sz="2400" b="1"/>
          </a:p>
          <a:p>
            <a:pPr>
              <a:lnSpc>
                <a:spcPct val="110000"/>
              </a:lnSpc>
            </a:pPr>
            <a:r>
              <a:rPr lang="pl-PL" altLang="en-US" sz="2400" b="1"/>
              <a:t>Ako uzmemo za </a:t>
            </a:r>
            <a:r>
              <a:rPr lang="pl-PL" altLang="en-US" sz="2400" b="1">
                <a:sym typeface="Symbol" pitchFamily="18" charset="2"/>
              </a:rPr>
              <a:t></a:t>
            </a:r>
            <a:r>
              <a:rPr lang="en-US" altLang="en-US" sz="2400" b="1">
                <a:sym typeface="Symbol" pitchFamily="18" charset="2"/>
              </a:rPr>
              <a:t>=100</a:t>
            </a:r>
            <a:r>
              <a:rPr lang="pl-PL" altLang="en-US" sz="2400" b="1"/>
              <a:t> dobija se da je</a:t>
            </a:r>
            <a:r>
              <a:rPr lang="en-US" altLang="en-US" sz="2400" b="1"/>
              <a:t> </a:t>
            </a:r>
            <a:r>
              <a:rPr lang="en-US" altLang="en-US" sz="2400" b="1" i="1"/>
              <a:t>I</a:t>
            </a:r>
            <a:r>
              <a:rPr lang="en-US" altLang="en-US" sz="2400" b="1" i="1" baseline="-25000"/>
              <a:t>C</a:t>
            </a:r>
            <a:r>
              <a:rPr lang="en-US" altLang="en-US" sz="2400" b="1"/>
              <a:t>=0,98</a:t>
            </a:r>
            <a:r>
              <a:rPr lang="en-US" altLang="en-US" sz="2400" b="1" i="1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184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altLang="en-US" sz="3200" b="1"/>
              <a:t>Strujno ogledalo sa tri NPN tranzistora</a:t>
            </a:r>
          </a:p>
        </p:txBody>
      </p:sp>
      <p:pic>
        <p:nvPicPr>
          <p:cNvPr id="3687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1600200"/>
            <a:ext cx="1981200" cy="485775"/>
          </a:xfrm>
          <a:noFill/>
          <a:ln/>
        </p:spPr>
      </p:pic>
      <p:pic>
        <p:nvPicPr>
          <p:cNvPr id="36874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447800"/>
            <a:ext cx="1981200" cy="862013"/>
          </a:xfrm>
          <a:noFill/>
          <a:ln/>
        </p:spPr>
      </p:pic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228600" y="990600"/>
            <a:ext cx="2971800" cy="4114800"/>
            <a:chOff x="888" y="1462"/>
            <a:chExt cx="1013" cy="1466"/>
          </a:xfrm>
        </p:grpSpPr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" y="1462"/>
              <a:ext cx="1013" cy="1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870" name="Oval 6"/>
            <p:cNvSpPr>
              <a:spLocks noChangeArrowheads="1"/>
            </p:cNvSpPr>
            <p:nvPr/>
          </p:nvSpPr>
          <p:spPr bwMode="auto">
            <a:xfrm>
              <a:off x="1200" y="2256"/>
              <a:ext cx="624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2971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6879" name="Object 15"/>
          <p:cNvGraphicFramePr>
            <a:graphicFrameLocks noChangeAspect="1"/>
          </p:cNvGraphicFramePr>
          <p:nvPr/>
        </p:nvGraphicFramePr>
        <p:xfrm>
          <a:off x="6477000" y="2667000"/>
          <a:ext cx="19050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9" name="Equation" r:id="rId7" imgW="787400" imgH="228600" progId="Equation.3">
                  <p:embed/>
                </p:oleObj>
              </mc:Choice>
              <mc:Fallback>
                <p:oleObj name="Equation" r:id="rId7" imgW="78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667000"/>
                        <a:ext cx="190500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81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17526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3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25146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4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3400"/>
            <a:ext cx="2362200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5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05400"/>
            <a:ext cx="17526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6" name="Picture 2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29200"/>
            <a:ext cx="21336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87" name="Picture 2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29200"/>
            <a:ext cx="19050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88" name="Freeform 24"/>
          <p:cNvSpPr>
            <a:spLocks/>
          </p:cNvSpPr>
          <p:nvPr/>
        </p:nvSpPr>
        <p:spPr bwMode="auto">
          <a:xfrm>
            <a:off x="2590800" y="1828800"/>
            <a:ext cx="762000" cy="1447800"/>
          </a:xfrm>
          <a:custGeom>
            <a:avLst/>
            <a:gdLst>
              <a:gd name="T0" fmla="*/ 0 w 480"/>
              <a:gd name="T1" fmla="*/ 912 h 912"/>
              <a:gd name="T2" fmla="*/ 288 w 480"/>
              <a:gd name="T3" fmla="*/ 192 h 912"/>
              <a:gd name="T4" fmla="*/ 480 w 480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912">
                <a:moveTo>
                  <a:pt x="0" y="912"/>
                </a:moveTo>
                <a:cubicBezTo>
                  <a:pt x="104" y="628"/>
                  <a:pt x="208" y="344"/>
                  <a:pt x="288" y="192"/>
                </a:cubicBezTo>
                <a:cubicBezTo>
                  <a:pt x="368" y="40"/>
                  <a:pt x="424" y="20"/>
                  <a:pt x="4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Freeform 25"/>
          <p:cNvSpPr>
            <a:spLocks/>
          </p:cNvSpPr>
          <p:nvPr/>
        </p:nvSpPr>
        <p:spPr bwMode="auto">
          <a:xfrm>
            <a:off x="4800600" y="1130300"/>
            <a:ext cx="1828800" cy="546100"/>
          </a:xfrm>
          <a:custGeom>
            <a:avLst/>
            <a:gdLst>
              <a:gd name="T0" fmla="*/ 0 w 1152"/>
              <a:gd name="T1" fmla="*/ 296 h 344"/>
              <a:gd name="T2" fmla="*/ 480 w 1152"/>
              <a:gd name="T3" fmla="*/ 8 h 344"/>
              <a:gd name="T4" fmla="*/ 1152 w 1152"/>
              <a:gd name="T5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2" h="344">
                <a:moveTo>
                  <a:pt x="0" y="296"/>
                </a:moveTo>
                <a:cubicBezTo>
                  <a:pt x="144" y="148"/>
                  <a:pt x="288" y="0"/>
                  <a:pt x="480" y="8"/>
                </a:cubicBezTo>
                <a:cubicBezTo>
                  <a:pt x="672" y="16"/>
                  <a:pt x="912" y="180"/>
                  <a:pt x="1152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0" name="Oval 26"/>
          <p:cNvSpPr>
            <a:spLocks noChangeArrowheads="1"/>
          </p:cNvSpPr>
          <p:nvPr/>
        </p:nvSpPr>
        <p:spPr bwMode="auto">
          <a:xfrm>
            <a:off x="533400" y="2590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Freeform 27"/>
          <p:cNvSpPr>
            <a:spLocks/>
          </p:cNvSpPr>
          <p:nvPr/>
        </p:nvSpPr>
        <p:spPr bwMode="auto">
          <a:xfrm>
            <a:off x="914400" y="2438400"/>
            <a:ext cx="2514600" cy="304800"/>
          </a:xfrm>
          <a:custGeom>
            <a:avLst/>
            <a:gdLst>
              <a:gd name="T0" fmla="*/ 0 w 1584"/>
              <a:gd name="T1" fmla="*/ 192 h 192"/>
              <a:gd name="T2" fmla="*/ 1104 w 1584"/>
              <a:gd name="T3" fmla="*/ 0 h 192"/>
              <a:gd name="T4" fmla="*/ 1584 w 1584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192">
                <a:moveTo>
                  <a:pt x="0" y="192"/>
                </a:moveTo>
                <a:cubicBezTo>
                  <a:pt x="420" y="96"/>
                  <a:pt x="840" y="0"/>
                  <a:pt x="1104" y="0"/>
                </a:cubicBezTo>
                <a:cubicBezTo>
                  <a:pt x="1368" y="0"/>
                  <a:pt x="1476" y="96"/>
                  <a:pt x="1584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3" name="Freeform 29"/>
          <p:cNvSpPr>
            <a:spLocks/>
          </p:cNvSpPr>
          <p:nvPr/>
        </p:nvSpPr>
        <p:spPr bwMode="auto">
          <a:xfrm>
            <a:off x="4724400" y="2273300"/>
            <a:ext cx="2438400" cy="546100"/>
          </a:xfrm>
          <a:custGeom>
            <a:avLst/>
            <a:gdLst>
              <a:gd name="T0" fmla="*/ 0 w 1536"/>
              <a:gd name="T1" fmla="*/ 344 h 344"/>
              <a:gd name="T2" fmla="*/ 864 w 1536"/>
              <a:gd name="T3" fmla="*/ 8 h 344"/>
              <a:gd name="T4" fmla="*/ 1536 w 1536"/>
              <a:gd name="T5" fmla="*/ 296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6" h="344">
                <a:moveTo>
                  <a:pt x="0" y="344"/>
                </a:moveTo>
                <a:cubicBezTo>
                  <a:pt x="304" y="180"/>
                  <a:pt x="608" y="16"/>
                  <a:pt x="864" y="8"/>
                </a:cubicBezTo>
                <a:cubicBezTo>
                  <a:pt x="1120" y="0"/>
                  <a:pt x="1424" y="248"/>
                  <a:pt x="1536" y="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4" name="Oval 30"/>
          <p:cNvSpPr>
            <a:spLocks noChangeArrowheads="1"/>
          </p:cNvSpPr>
          <p:nvPr/>
        </p:nvSpPr>
        <p:spPr bwMode="auto">
          <a:xfrm rot="902175">
            <a:off x="6553200" y="1676400"/>
            <a:ext cx="533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6" name="Freeform 32"/>
          <p:cNvSpPr>
            <a:spLocks/>
          </p:cNvSpPr>
          <p:nvPr/>
        </p:nvSpPr>
        <p:spPr bwMode="auto">
          <a:xfrm>
            <a:off x="4038600" y="3200400"/>
            <a:ext cx="2667000" cy="533400"/>
          </a:xfrm>
          <a:custGeom>
            <a:avLst/>
            <a:gdLst>
              <a:gd name="T0" fmla="*/ 1680 w 1680"/>
              <a:gd name="T1" fmla="*/ 0 h 336"/>
              <a:gd name="T2" fmla="*/ 384 w 1680"/>
              <a:gd name="T3" fmla="*/ 96 h 336"/>
              <a:gd name="T4" fmla="*/ 0 w 1680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80" h="336">
                <a:moveTo>
                  <a:pt x="1680" y="0"/>
                </a:moveTo>
                <a:cubicBezTo>
                  <a:pt x="1172" y="20"/>
                  <a:pt x="664" y="40"/>
                  <a:pt x="384" y="96"/>
                </a:cubicBezTo>
                <a:cubicBezTo>
                  <a:pt x="104" y="152"/>
                  <a:pt x="64" y="296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97" name="Picture 3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91200"/>
            <a:ext cx="1219200" cy="67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5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sz="3200" b="1"/>
              <a:t>Strujno ogledalo sa dva PNP tranzistora</a:t>
            </a:r>
            <a:endParaRPr lang="en-US" altLang="en-US" sz="32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1828800"/>
          </a:xfrm>
        </p:spPr>
        <p:txBody>
          <a:bodyPr/>
          <a:lstStyle/>
          <a:p>
            <a:r>
              <a:rPr lang="en-US" altLang="en-US" sz="2000" b="1"/>
              <a:t>Strujna ogledala sa NPN tranzistorima mogu da “vuku struju” iz izvora</a:t>
            </a:r>
            <a:endParaRPr lang="sr-Latn-CS" altLang="en-US" sz="2000" b="1"/>
          </a:p>
          <a:p>
            <a:r>
              <a:rPr lang="en-US" altLang="en-US" sz="2000" b="1"/>
              <a:t>Međutim, ponekad je potrebno da se struja “gura” u potrošač (recimo kod unipolarnog izvora testerastog signala)</a:t>
            </a:r>
            <a:endParaRPr lang="sr-Latn-CS" altLang="en-US" sz="2000" b="1"/>
          </a:p>
          <a:p>
            <a:r>
              <a:rPr lang="sr-Latn-CS" altLang="en-US" sz="2000" b="1"/>
              <a:t>Po potrebi ulazni tranzistor može se zameniti diodom</a:t>
            </a:r>
            <a:endParaRPr lang="en-US" altLang="en-US" sz="2000" b="1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76600"/>
            <a:ext cx="2724150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279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3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Polarizacija paralelno vezanih tranzistora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altLang="en-US" sz="2400" b="1"/>
              <a:t>U cilju povećanja strujnih mogućnosti i povećanja efikasnosti elektronskog kola, tranzistori se ponekad povezuju paralelno</a:t>
            </a:r>
          </a:p>
          <a:p>
            <a:r>
              <a:rPr lang="en-US" altLang="en-US" sz="2400" b="1"/>
              <a:t>Ako je disipacija na jednom tranzistoru za datu struju I, I</a:t>
            </a:r>
            <a:r>
              <a:rPr lang="en-US" altLang="en-US" sz="2400" b="1" baseline="30000"/>
              <a:t>2</a:t>
            </a:r>
            <a:r>
              <a:rPr lang="en-US" altLang="en-US" sz="2400" b="1"/>
              <a:t>R, kada se struja podeli između dva tranzistora, disipacija na svakom pojedinačno je:</a:t>
            </a:r>
          </a:p>
          <a:p>
            <a:endParaRPr lang="en-US" altLang="en-US" sz="2400" b="1"/>
          </a:p>
          <a:p>
            <a:endParaRPr lang="en-US" altLang="en-US" sz="2400" b="1"/>
          </a:p>
          <a:p>
            <a:r>
              <a:rPr lang="sr-Latn-CS" altLang="en-US" sz="2400" b="1"/>
              <a:t>Što zbirno iznosi: </a:t>
            </a:r>
          </a:p>
          <a:p>
            <a:endParaRPr lang="sr-Latn-CS" altLang="en-US" sz="2400" b="1"/>
          </a:p>
          <a:p>
            <a:endParaRPr lang="sr-Latn-CS" altLang="en-US" sz="2400" b="1"/>
          </a:p>
          <a:p>
            <a:r>
              <a:rPr lang="sr-Latn-CS" altLang="en-US" sz="2400" b="1"/>
              <a:t>Odnosno ukupno </a:t>
            </a:r>
            <a:r>
              <a:rPr lang="en-US" altLang="en-US" sz="2400" b="1"/>
              <a:t>upola</a:t>
            </a:r>
            <a:r>
              <a:rPr lang="sr-Latn-CS" altLang="en-US" sz="2400" b="1"/>
              <a:t> manju disipaciju</a:t>
            </a:r>
            <a:endParaRPr lang="en-US" altLang="en-US" sz="2400" b="1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806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81600"/>
            <a:ext cx="14478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0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Polarizacija paralelno vezanih tranzistora</a:t>
            </a:r>
          </a:p>
        </p:txBody>
      </p:sp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1908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38925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x-none" sz="2400" dirty="0" smtClean="0"/>
              <a:t>-Naziv Tranzistora-</a:t>
            </a:r>
          </a:p>
          <a:p>
            <a:pPr marL="0" indent="0" algn="ctr">
              <a:buNone/>
            </a:pPr>
            <a:r>
              <a:rPr lang="en-US" sz="2400" dirty="0" err="1" smtClean="0"/>
              <a:t>Naziv</a:t>
            </a:r>
            <a:r>
              <a:rPr lang="en-US" sz="2400" dirty="0" smtClean="0"/>
              <a:t> </a:t>
            </a:r>
            <a:r>
              <a:rPr lang="en-US" sz="2400" dirty="0" err="1"/>
              <a:t>tranzistora</a:t>
            </a:r>
            <a:r>
              <a:rPr lang="en-US" sz="2400" dirty="0"/>
              <a:t> je </a:t>
            </a:r>
            <a:r>
              <a:rPr lang="en-US" sz="2400" dirty="0" err="1"/>
              <a:t>izvedenica</a:t>
            </a:r>
            <a:r>
              <a:rPr lang="en-US" sz="2400" dirty="0"/>
              <a:t> </a:t>
            </a:r>
            <a:r>
              <a:rPr lang="en-US" sz="2400" dirty="0" err="1"/>
              <a:t>od</a:t>
            </a:r>
            <a:r>
              <a:rPr lang="en-US" sz="2400" dirty="0"/>
              <a:t> </a:t>
            </a:r>
            <a:r>
              <a:rPr lang="en-US" sz="2400" dirty="0" err="1"/>
              <a:t>dve</a:t>
            </a:r>
            <a:r>
              <a:rPr lang="en-US" sz="2400" dirty="0"/>
              <a:t> </a:t>
            </a:r>
            <a:r>
              <a:rPr lang="en-US" sz="2400" dirty="0" err="1"/>
              <a:t>reči</a:t>
            </a:r>
            <a:r>
              <a:rPr lang="en-US" sz="2400" dirty="0"/>
              <a:t> (</a:t>
            </a:r>
            <a:r>
              <a:rPr lang="en-US" sz="2400" b="1" dirty="0"/>
              <a:t>transfer</a:t>
            </a:r>
            <a:r>
              <a:rPr lang="en-US" sz="2400" dirty="0"/>
              <a:t>-</a:t>
            </a:r>
            <a:r>
              <a:rPr lang="en-US" sz="2400" dirty="0" err="1"/>
              <a:t>promenljivi,</a:t>
            </a:r>
            <a:r>
              <a:rPr lang="en-US" sz="2400" b="1" dirty="0" err="1"/>
              <a:t>resistor</a:t>
            </a:r>
            <a:r>
              <a:rPr lang="en-US" sz="2400" dirty="0"/>
              <a:t>-</a:t>
            </a:r>
            <a:r>
              <a:rPr lang="en-US" sz="2400" dirty="0" err="1"/>
              <a:t>otpor</a:t>
            </a:r>
            <a:r>
              <a:rPr lang="en-US" sz="2400" dirty="0"/>
              <a:t>). U </a:t>
            </a:r>
            <a:r>
              <a:rPr lang="en-US" sz="2400" dirty="0" err="1"/>
              <a:t>početku</a:t>
            </a:r>
            <a:r>
              <a:rPr lang="en-US" sz="2400" dirty="0"/>
              <a:t> je </a:t>
            </a:r>
            <a:r>
              <a:rPr lang="en-US" sz="2400" dirty="0" err="1"/>
              <a:t>nazivan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kristalna</a:t>
            </a:r>
            <a:r>
              <a:rPr lang="en-US" sz="2400" dirty="0"/>
              <a:t> </a:t>
            </a:r>
            <a:r>
              <a:rPr lang="en-US" sz="2400" dirty="0" err="1">
                <a:hlinkClick r:id="rId2" tooltip="Trioda"/>
              </a:rPr>
              <a:t>trioda</a:t>
            </a:r>
            <a:r>
              <a:rPr lang="en-US" sz="2400" dirty="0"/>
              <a:t>,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ekivalentnoj</a:t>
            </a:r>
            <a:r>
              <a:rPr lang="en-US" sz="2400" dirty="0"/>
              <a:t> </a:t>
            </a:r>
            <a:r>
              <a:rPr lang="en-US" sz="2400" dirty="0" err="1"/>
              <a:t>elektronskoj</a:t>
            </a:r>
            <a:r>
              <a:rPr lang="en-US" sz="2400" dirty="0"/>
              <a:t> </a:t>
            </a:r>
            <a:r>
              <a:rPr lang="en-US" sz="2400" dirty="0" err="1"/>
              <a:t>cevi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imenu</a:t>
            </a:r>
            <a:r>
              <a:rPr lang="en-US" sz="2400" dirty="0"/>
              <a:t> </a:t>
            </a:r>
            <a:r>
              <a:rPr lang="en-US" sz="2400" dirty="0" err="1"/>
              <a:t>trioda</a:t>
            </a:r>
            <a:endParaRPr lang="en-US" sz="2400" dirty="0"/>
          </a:p>
        </p:txBody>
      </p:sp>
      <p:pic>
        <p:nvPicPr>
          <p:cNvPr id="4" name="Picture 3" descr="audio-tranzistori-pojacala-slika-9721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9924" y="12700"/>
            <a:ext cx="2286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14800"/>
            <a:ext cx="2044922" cy="2432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501">
            <a:off x="5888044" y="4017580"/>
            <a:ext cx="2715721" cy="232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Polarizacija paralelno vezanih tranzistora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48640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990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791200"/>
            <a:ext cx="990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791200"/>
            <a:ext cx="16764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62600"/>
            <a:ext cx="1828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38800"/>
            <a:ext cx="16002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6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200" b="1"/>
              <a:t>Polarizacija Darlingtonove sprege tranzistora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000" b="1"/>
              <a:t>Da bi se povećalo strujno pojačanje</a:t>
            </a:r>
            <a:r>
              <a:rPr lang="sr-Latn-CS" altLang="en-US" sz="2000" b="1"/>
              <a:t> </a:t>
            </a:r>
            <a:r>
              <a:rPr lang="sr-Latn-CS" altLang="en-US" sz="2000" b="1">
                <a:sym typeface="Symbol" pitchFamily="18" charset="2"/>
              </a:rPr>
              <a:t></a:t>
            </a:r>
            <a:r>
              <a:rPr lang="en-US" altLang="en-US" sz="2000" b="1"/>
              <a:t>, tranzistori se povezuju u speregu, koja se naziva Darlingtonova sprega tranzistora</a:t>
            </a:r>
            <a:endParaRPr lang="sr-Latn-CS" altLang="en-US" sz="2000" b="1"/>
          </a:p>
          <a:p>
            <a:pPr>
              <a:lnSpc>
                <a:spcPct val="110000"/>
              </a:lnSpc>
            </a:pPr>
            <a:r>
              <a:rPr lang="en-US" altLang="en-US" sz="2000" b="1"/>
              <a:t>Pošto je emitor</a:t>
            </a:r>
            <a:r>
              <a:rPr lang="sr-Latn-CS" altLang="en-US" sz="2000" b="1"/>
              <a:t> ulaznog</a:t>
            </a:r>
            <a:r>
              <a:rPr lang="en-US" altLang="en-US" sz="2000" b="1"/>
              <a:t> tranzistora direktno povezan na bazu </a:t>
            </a:r>
            <a:r>
              <a:rPr lang="sr-Latn-CS" altLang="en-US" sz="2000" b="1"/>
              <a:t>izlaznog </a:t>
            </a:r>
            <a:r>
              <a:rPr lang="en-US" altLang="en-US" sz="2000" b="1"/>
              <a:t>tranzistor</a:t>
            </a:r>
            <a:r>
              <a:rPr lang="sr-Latn-CS" altLang="en-US" sz="2000" b="1"/>
              <a:t>a</a:t>
            </a:r>
            <a:r>
              <a:rPr lang="en-US" altLang="en-US" sz="2000" b="1"/>
              <a:t>, ukupno pojačanje Darlingtonove sprege jednako je proizvodu pojedinačnih strujnih pojačanja </a:t>
            </a:r>
            <a:r>
              <a:rPr lang="en-US" altLang="en-US" sz="2000" b="1">
                <a:sym typeface="Symbol" pitchFamily="18" charset="2"/>
              </a:rPr>
              <a:t></a:t>
            </a:r>
            <a:r>
              <a:rPr lang="sr-Latn-CS" altLang="en-US" sz="2000" b="1" baseline="-25000">
                <a:sym typeface="Symbol" pitchFamily="18" charset="2"/>
              </a:rPr>
              <a:t>e</a:t>
            </a:r>
            <a:r>
              <a:rPr lang="en-US" altLang="en-US" sz="2000" b="1"/>
              <a:t>=</a:t>
            </a:r>
            <a:r>
              <a:rPr lang="en-US" altLang="en-US" sz="2000" b="1">
                <a:sym typeface="Symbol" pitchFamily="18" charset="2"/>
              </a:rPr>
              <a:t></a:t>
            </a:r>
            <a:r>
              <a:rPr lang="en-US" altLang="en-US" sz="2000" b="1" baseline="-25000"/>
              <a:t>1</a:t>
            </a:r>
            <a:r>
              <a:rPr lang="en-US" altLang="en-US" sz="2000" b="1">
                <a:sym typeface="Symbol" pitchFamily="18" charset="2"/>
              </a:rPr>
              <a:t></a:t>
            </a:r>
            <a:r>
              <a:rPr lang="en-US" altLang="en-US" sz="2000" b="1" baseline="-25000"/>
              <a:t>2</a:t>
            </a:r>
            <a:endParaRPr lang="sr-Latn-CS" altLang="en-US" sz="2000" b="1" baseline="-25000"/>
          </a:p>
          <a:p>
            <a:pPr>
              <a:lnSpc>
                <a:spcPct val="110000"/>
              </a:lnSpc>
            </a:pPr>
            <a:r>
              <a:rPr lang="en-US" altLang="en-US" sz="2000" b="1"/>
              <a:t>Da bi Darlingtonova sprega imala veliko pojačanje i pri malim i pri velikim strujama, poželjno je staviti otpornik između baze i emitora izlaznog tranzistora</a:t>
            </a:r>
            <a:endParaRPr lang="sr-Latn-CS" altLang="en-US" sz="2000" b="1"/>
          </a:p>
          <a:p>
            <a:pPr>
              <a:lnSpc>
                <a:spcPct val="110000"/>
              </a:lnSpc>
            </a:pPr>
            <a:r>
              <a:rPr lang="en-US" altLang="en-US" sz="2000" b="1"/>
              <a:t>Zadatak ovog otpornika je da dozvoli uključenje izlatnog tranzistora tek kad kolektorska struja ulaznog tranzistora dostigne vrednost</a:t>
            </a:r>
            <a:endParaRPr lang="sr-Latn-CS" altLang="en-US" sz="2000" b="1"/>
          </a:p>
          <a:p>
            <a:pPr>
              <a:lnSpc>
                <a:spcPct val="110000"/>
              </a:lnSpc>
            </a:pPr>
            <a:endParaRPr lang="sr-Latn-CS" altLang="en-US" sz="2000" b="1"/>
          </a:p>
          <a:p>
            <a:pPr>
              <a:lnSpc>
                <a:spcPct val="110000"/>
              </a:lnSpc>
            </a:pPr>
            <a:endParaRPr lang="sr-Latn-CS" altLang="en-US" sz="2000" b="1"/>
          </a:p>
          <a:p>
            <a:pPr>
              <a:lnSpc>
                <a:spcPct val="110000"/>
              </a:lnSpc>
            </a:pPr>
            <a:r>
              <a:rPr lang="en-US" altLang="en-US" sz="2000" b="1"/>
              <a:t>Otpornik R ujedno doprinosi temperaturnoj stabilnosti, i omogućava brže rasterćenje sporednih nosilaca iz baze, odnosno omogućava brže isključenje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24400"/>
            <a:ext cx="1295400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5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200" b="1"/>
              <a:t>Polarizacija Darlingtonove sprege tranzistora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idx="1"/>
          </p:nvPr>
        </p:nvSpPr>
        <p:spPr>
          <a:xfrm>
            <a:off x="381000" y="4267200"/>
            <a:ext cx="8534400" cy="2590800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 b="1"/>
              <a:t>Nedostatak darlingtonove sp</a:t>
            </a:r>
            <a:r>
              <a:rPr lang="sr-Latn-CS" altLang="en-US" sz="2400" b="1"/>
              <a:t>r</a:t>
            </a:r>
            <a:r>
              <a:rPr lang="en-US" altLang="en-US" sz="2400" b="1"/>
              <a:t>ege je taj što mu je napon uključenja 2V</a:t>
            </a:r>
            <a:r>
              <a:rPr lang="en-US" altLang="en-US" sz="2400" b="1" baseline="-25000"/>
              <a:t>BET</a:t>
            </a:r>
            <a:r>
              <a:rPr lang="en-US" altLang="en-US" sz="2400" b="1"/>
              <a:t>=1,2V</a:t>
            </a:r>
            <a:endParaRPr lang="sr-Latn-CS" altLang="en-US" sz="2400" b="1"/>
          </a:p>
          <a:p>
            <a:pPr>
              <a:lnSpc>
                <a:spcPct val="110000"/>
              </a:lnSpc>
            </a:pPr>
            <a:r>
              <a:rPr lang="sr-Latn-CS" altLang="en-US" sz="2400" b="1"/>
              <a:t>Kod zasićenja najniži napon saturacije mu je V</a:t>
            </a:r>
            <a:r>
              <a:rPr lang="sr-Latn-CS" altLang="en-US" sz="2400" b="1" baseline="-25000"/>
              <a:t>CES2</a:t>
            </a:r>
            <a:r>
              <a:rPr lang="sr-Latn-CS" altLang="en-US" sz="2400" b="1"/>
              <a:t>=0,7V (V</a:t>
            </a:r>
            <a:r>
              <a:rPr lang="sr-Latn-CS" altLang="en-US" sz="2400" b="1" baseline="-25000"/>
              <a:t>CES2</a:t>
            </a:r>
            <a:r>
              <a:rPr lang="sr-Latn-CS" altLang="en-US" sz="2400" b="1"/>
              <a:t>=V</a:t>
            </a:r>
            <a:r>
              <a:rPr lang="sr-Latn-CS" altLang="en-US" sz="2400" b="1" baseline="-25000"/>
              <a:t>BE2</a:t>
            </a:r>
            <a:r>
              <a:rPr lang="sr-Latn-CS" altLang="en-US" sz="2400" b="1"/>
              <a:t>+V</a:t>
            </a:r>
            <a:r>
              <a:rPr lang="sr-Latn-CS" altLang="en-US" sz="2400" b="1" baseline="-25000"/>
              <a:t>CES1</a:t>
            </a:r>
            <a:r>
              <a:rPr lang="sr-Latn-CS" altLang="en-US" sz="2400" b="1"/>
              <a:t>), što mu unekoliko ograničava primenu u energetskoj elektronici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90600"/>
            <a:ext cx="208438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altLang="en-US" sz="3200" b="1"/>
              <a:t>Ograničenja kod polarizacije tranzistora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2743200"/>
          </a:xfrm>
        </p:spPr>
        <p:txBody>
          <a:bodyPr/>
          <a:lstStyle/>
          <a:p>
            <a:r>
              <a:rPr lang="en-US" altLang="en-US" sz="2000" b="1"/>
              <a:t>Naponsko ograničenje</a:t>
            </a:r>
            <a:r>
              <a:rPr lang="sr-Latn-CS" altLang="en-US" sz="2000" b="1"/>
              <a:t> da napon kolektor baza ne pređe napon proboja V</a:t>
            </a:r>
            <a:r>
              <a:rPr lang="sr-Latn-CS" altLang="en-US" sz="2000" b="1" baseline="-25000"/>
              <a:t>BDV</a:t>
            </a:r>
            <a:endParaRPr lang="sr-Latn-CS" altLang="en-US" sz="2000" b="1"/>
          </a:p>
          <a:p>
            <a:r>
              <a:rPr lang="sr-Latn-CS" altLang="en-US" sz="2000" b="1"/>
              <a:t>Strujno ograničenje -</a:t>
            </a:r>
            <a:r>
              <a:rPr lang="en-US" altLang="en-US" sz="2000" b="1"/>
              <a:t> </a:t>
            </a:r>
            <a:r>
              <a:rPr lang="sr-Latn-CS" altLang="en-US" sz="2000" b="1"/>
              <a:t>struja kroz tranzistor stvara disipaciju kroz isti, pa se mora voditi računa o tome da struja ne pređe granične vrednosti (kataloški ih zadaje proizvođač)</a:t>
            </a:r>
          </a:p>
          <a:p>
            <a:r>
              <a:rPr lang="en-US" altLang="en-US" sz="2000" b="1"/>
              <a:t>Ograničenje po snazi</a:t>
            </a:r>
            <a:r>
              <a:rPr lang="sr-Latn-CS" altLang="en-US" sz="2000" b="1"/>
              <a:t> - </a:t>
            </a:r>
            <a:r>
              <a:rPr lang="en-US" altLang="en-US" sz="2000" b="1"/>
              <a:t>važno </a:t>
            </a:r>
            <a:r>
              <a:rPr lang="sr-Latn-CS" altLang="en-US" sz="2000" b="1"/>
              <a:t>je </a:t>
            </a:r>
            <a:r>
              <a:rPr lang="en-US" altLang="en-US" sz="2000" b="1"/>
              <a:t>da se tranzistor ne optereti preko ograničenja po snazi (proizvodu napona i struje)</a:t>
            </a:r>
            <a:r>
              <a:rPr lang="sr-Latn-CS" altLang="en-US" sz="2000" b="1"/>
              <a:t> u skladu sa specifikacijom proizvođača</a:t>
            </a:r>
            <a:endParaRPr lang="en-US" altLang="en-US" sz="2000" b="1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52400" y="838200"/>
            <a:ext cx="899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b="1"/>
              <a:t>Postoje tri ograničenja o kojim treba voditi računa prilikom polarizacije tranzistora, i to su: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02125"/>
            <a:ext cx="388620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6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altLang="en-US" sz="2800" b="1"/>
              <a:t>Zasićenje bipolarnog tranzistora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5626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en-US" sz="2000" b="1"/>
              <a:t>Do zasićenja u radu bipolarnog tranzistora dolazi kada se oba PN spoja direktno polarišu</a:t>
            </a:r>
            <a:endParaRPr lang="sr-Latn-CS" altLang="en-US" sz="2000" b="1"/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en-US" sz="2000" b="1"/>
              <a:t>U praksi, to se događa kada struja kolektora na otporniku u kolektorskoj grani stvori dovoljan pad napona da razlika između napona baterije V</a:t>
            </a:r>
            <a:r>
              <a:rPr lang="en-US" altLang="en-US" sz="2000" b="1" baseline="-25000"/>
              <a:t>CC</a:t>
            </a:r>
            <a:r>
              <a:rPr lang="en-US" altLang="en-US" sz="2000" b="1"/>
              <a:t> i pada napona na otporniku u kolektorskoj grani bude jednaka naponu kolektor – emiter saturacije, koji tipično iznosi V</a:t>
            </a:r>
            <a:r>
              <a:rPr lang="en-US" altLang="en-US" sz="2000" b="1" baseline="-25000"/>
              <a:t>CES</a:t>
            </a:r>
            <a:r>
              <a:rPr lang="en-US" altLang="en-US" sz="2000" b="1"/>
              <a:t>=0,2V</a:t>
            </a:r>
            <a:endParaRPr lang="sr-Latn-CS" altLang="en-US" sz="2000" b="1"/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en-US" sz="2000" b="1"/>
              <a:t>Napon baza – emiter kada je tranzistor u saturaciji je tipično V</a:t>
            </a:r>
            <a:r>
              <a:rPr lang="en-US" altLang="en-US" sz="2000" b="1" baseline="-25000"/>
              <a:t>BES</a:t>
            </a:r>
            <a:r>
              <a:rPr lang="en-US" altLang="en-US" sz="2000" b="1"/>
              <a:t>=0,7V</a:t>
            </a:r>
            <a:endParaRPr lang="sr-Latn-CS" altLang="en-US" sz="2000" b="1"/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sr-Latn-CS" altLang="en-US" sz="2000" b="1"/>
              <a:t>Napon kolektor baza je tada 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en-US" altLang="en-US" sz="2000" b="1"/>
              <a:t>V</a:t>
            </a:r>
            <a:r>
              <a:rPr lang="en-US" altLang="en-US" sz="2000" b="1" baseline="-25000"/>
              <a:t>CBS</a:t>
            </a:r>
            <a:r>
              <a:rPr lang="en-US" altLang="en-US" sz="2000" b="1"/>
              <a:t> = V</a:t>
            </a:r>
            <a:r>
              <a:rPr lang="en-US" altLang="en-US" sz="2000" b="1" baseline="-25000"/>
              <a:t>CES</a:t>
            </a:r>
            <a:r>
              <a:rPr lang="en-US" altLang="en-US" sz="2000" b="1"/>
              <a:t> – V</a:t>
            </a:r>
            <a:r>
              <a:rPr lang="en-US" altLang="en-US" sz="2000" b="1" baseline="-25000"/>
              <a:t>BES</a:t>
            </a:r>
            <a:r>
              <a:rPr lang="en-US" altLang="en-US" sz="2000" b="1"/>
              <a:t> = 0,2V – 0,7V = </a:t>
            </a:r>
            <a:r>
              <a:rPr lang="sr-Latn-CS" altLang="en-US" sz="2000" b="1"/>
              <a:t>-</a:t>
            </a:r>
            <a:r>
              <a:rPr lang="en-US" altLang="en-US" sz="2000" b="1"/>
              <a:t> 0,5V</a:t>
            </a:r>
            <a:endParaRPr lang="sr-Latn-CS" altLang="en-US" sz="2000" b="1"/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pl-PL" altLang="en-US" sz="2000" b="1"/>
              <a:t>Kolektor je na potencijalu za 0,5V nižem od potencijala baze, što za NPN tranzistor znači da je i spoj baza – kolektor direktno polarisan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1603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altLang="en-US" sz="2800" b="1"/>
              <a:t>Zasićenje bipolarnog tranzistora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3914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11163"/>
          </a:xfrm>
        </p:spPr>
        <p:txBody>
          <a:bodyPr>
            <a:normAutofit fontScale="90000"/>
          </a:bodyPr>
          <a:lstStyle/>
          <a:p>
            <a:r>
              <a:rPr lang="en-US" altLang="en-US" sz="2800" b="1"/>
              <a:t>Zasićenje bipolarnog tranzistora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991600" cy="2286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en-US" sz="2000" b="1"/>
              <a:t>Usled velike koncentracije elektrona kao sporednih nosilaca naelektrisanja u bazi NPN tranzistora, smanjuje se gradijent, a sa njime i struja kolektora</a:t>
            </a:r>
            <a:endParaRPr lang="sr-Latn-CS" altLang="en-US" sz="2000" b="1"/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en-US" sz="2000" b="1"/>
              <a:t>Pojačanje bazne struje više ne iznosi nekoliko stotina puta kao kod aktivnog režima, već 1 do 2 puta, a može se desiti da bazna struja bude veća od kolektorske u slučaju duboke saturacije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3200400" cy="216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32004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5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r>
              <a:rPr lang="en-US" altLang="en-US" sz="3200" b="1"/>
              <a:t>Zakočenje bipolarnog tranzistora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1905000"/>
          </a:xfrm>
        </p:spPr>
        <p:txBody>
          <a:bodyPr>
            <a:normAutofit lnSpcReduction="10000"/>
          </a:bodyPr>
          <a:lstStyle/>
          <a:p>
            <a:r>
              <a:rPr lang="en-US" altLang="en-US" sz="2400" b="1"/>
              <a:t>Bipolarni tranzistor je zakočen kada su oba PN spoja inverzno polarisana, odnosno kada je napon baza – emiter manji od napona praga V</a:t>
            </a:r>
            <a:r>
              <a:rPr lang="en-US" altLang="en-US" sz="2400" b="1" baseline="-25000"/>
              <a:t>BE</a:t>
            </a:r>
            <a:r>
              <a:rPr lang="en-US" altLang="en-US" sz="2400" b="1"/>
              <a:t>&lt;0,5V</a:t>
            </a:r>
            <a:endParaRPr lang="sr-Latn-CS" altLang="en-US" sz="2400" b="1"/>
          </a:p>
          <a:p>
            <a:r>
              <a:rPr lang="da-DK" altLang="en-US" sz="2400" b="1"/>
              <a:t>Tada se sve tri elektrode modeluju kao međusobno nespojene (nulte struje između bilo koje dve elektrode)</a:t>
            </a:r>
            <a:endParaRPr lang="en-US" altLang="en-US" sz="2400" b="1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676400" y="2895600"/>
            <a:ext cx="6248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/>
              <a:t>Bipolarni tranzistor u </a:t>
            </a:r>
            <a:r>
              <a:rPr lang="sr-Latn-CS" altLang="en-US" sz="3200" b="1"/>
              <a:t/>
            </a:r>
            <a:br>
              <a:rPr lang="sr-Latn-CS" altLang="en-US" sz="3200" b="1"/>
            </a:br>
            <a:r>
              <a:rPr lang="en-US" altLang="en-US" sz="3200" b="1"/>
              <a:t>inverzno aktivnom režimu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886200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10000"/>
              </a:spcBef>
            </a:pPr>
            <a:r>
              <a:rPr lang="en-US" altLang="en-US" sz="2400" b="1"/>
              <a:t>Bipolarni tranzistor radi u inverzno aktivnom režimu kada je spoj baza – emiter inverzno polarisan, a spoj baza – kolektor direktno</a:t>
            </a:r>
            <a:endParaRPr lang="sr-Latn-CS" altLang="en-US" sz="2400" b="1"/>
          </a:p>
          <a:p>
            <a:pPr>
              <a:spcBef>
                <a:spcPct val="10000"/>
              </a:spcBef>
            </a:pPr>
            <a:r>
              <a:rPr lang="sr-Latn-CS" altLang="en-US" sz="2400" b="1"/>
              <a:t>Tada je strujno pojačanje znatno manje nego u aktivnom režimu zbog slabije dopiranosti kolektora u odnosu na emiter</a:t>
            </a:r>
          </a:p>
          <a:p>
            <a:pPr>
              <a:spcBef>
                <a:spcPct val="10000"/>
              </a:spcBef>
            </a:pPr>
            <a:r>
              <a:rPr lang="sr-Latn-CS" altLang="en-US" sz="2400" b="1"/>
              <a:t>Ovaj režim biće obrađen u okviru predavanja o logičkim kolima</a:t>
            </a:r>
          </a:p>
        </p:txBody>
      </p:sp>
    </p:spTree>
    <p:extLst>
      <p:ext uri="{BB962C8B-B14F-4D97-AF65-F5344CB8AC3E}">
        <p14:creationId xmlns:p14="http://schemas.microsoft.com/office/powerpoint/2010/main" val="36931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altLang="en-US" sz="3200" b="1"/>
              <a:t>Prekidački režim rada tranzistora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altLang="en-US" sz="2000" b="1"/>
              <a:t>Kada se koristi u impulsnom režimu, kao prekidač, tranzistor treba da brzo promeni stanje iz zakočenja (neprovodno stanje) u saturaciju (provodno stanje) i obrnuto u skladu sa kontrolnim naponom koji se dovodi na bazu</a:t>
            </a:r>
          </a:p>
          <a:p>
            <a:r>
              <a:rPr lang="en-US" altLang="en-US" sz="2000" b="1"/>
              <a:t>Vreme kašnjenja t</a:t>
            </a:r>
            <a:r>
              <a:rPr lang="en-US" altLang="en-US" sz="2000" b="1" baseline="-25000"/>
              <a:t>d</a:t>
            </a:r>
            <a:r>
              <a:rPr lang="en-US" altLang="en-US" sz="2000" b="1"/>
              <a:t> je vreme potrebno da bazna struja napuni kapacitivnost PN spoja baza – emiter do napona praga V</a:t>
            </a:r>
            <a:r>
              <a:rPr lang="en-US" altLang="en-US" sz="2000" b="1" baseline="-25000"/>
              <a:t>BET</a:t>
            </a:r>
          </a:p>
          <a:p>
            <a:r>
              <a:rPr lang="en-US" altLang="en-US" sz="2000" b="1"/>
              <a:t>Kada je PN spoj baza – emiter na naponu praga V</a:t>
            </a:r>
            <a:r>
              <a:rPr lang="en-US" altLang="en-US" sz="2000" b="1" baseline="-25000"/>
              <a:t>BET</a:t>
            </a:r>
            <a:r>
              <a:rPr lang="en-US" altLang="en-US" sz="2000" b="1"/>
              <a:t>, kolektorska struja I</a:t>
            </a:r>
            <a:r>
              <a:rPr lang="en-US" altLang="en-US" sz="2000" b="1" baseline="-25000"/>
              <a:t>C</a:t>
            </a:r>
            <a:r>
              <a:rPr lang="en-US" altLang="en-US" sz="2000" b="1"/>
              <a:t> počinje da raste eksponencijalno i potrebno je da prođe vreme uspona t</a:t>
            </a:r>
            <a:r>
              <a:rPr lang="en-US" altLang="en-US" sz="2000" b="1" baseline="-25000"/>
              <a:t>r</a:t>
            </a:r>
            <a:r>
              <a:rPr lang="en-US" altLang="en-US" sz="2000" b="1"/>
              <a:t> dok ne dostigne 90% svoje nominalne vrednosti</a:t>
            </a:r>
          </a:p>
          <a:p>
            <a:r>
              <a:rPr lang="en-US" altLang="en-US" sz="2000" b="1"/>
              <a:t>Vreme uključenja jednako je zbiru vremena kašnjenja td i vremena uspona tr, ti=td+tr</a:t>
            </a:r>
          </a:p>
          <a:p>
            <a:r>
              <a:rPr lang="en-US" altLang="en-US" sz="2000" b="1"/>
              <a:t>Kod isključenja, prvo je potrebno da bazna struja krene na suprotnu stranu dok ne izvuče višak sporednih nosilaca iz baze</a:t>
            </a:r>
          </a:p>
          <a:p>
            <a:r>
              <a:rPr lang="en-US" altLang="en-US" sz="2000" b="1"/>
              <a:t>To je vreme rasterećenja (storage time) t</a:t>
            </a:r>
            <a:r>
              <a:rPr lang="en-US" altLang="en-US" sz="2000" b="1" baseline="-25000"/>
              <a:t>s</a:t>
            </a:r>
            <a:r>
              <a:rPr lang="en-US" altLang="en-US" sz="2000" b="1"/>
              <a:t>. Po isteku t</a:t>
            </a:r>
            <a:r>
              <a:rPr lang="en-US" altLang="en-US" sz="2000" b="1" baseline="-25000"/>
              <a:t>s</a:t>
            </a:r>
            <a:r>
              <a:rPr lang="en-US" altLang="en-US" sz="2000" b="1"/>
              <a:t>, potrebno je da prođe vreme opadanja t</a:t>
            </a:r>
            <a:r>
              <a:rPr lang="en-US" altLang="en-US" sz="2000" b="1" baseline="-25000"/>
              <a:t>f</a:t>
            </a:r>
            <a:r>
              <a:rPr lang="en-US" altLang="en-US" sz="2000" b="1"/>
              <a:t> da bi isključeni PN spoj baza – emiter isključio struju kolektora I</a:t>
            </a:r>
            <a:r>
              <a:rPr lang="en-US" altLang="en-US" sz="2000" b="1" baseline="-25000"/>
              <a:t>C</a:t>
            </a:r>
            <a:r>
              <a:rPr lang="en-US" altLang="en-US" sz="2000" b="1"/>
              <a:t> koja eksponencijalno opada</a:t>
            </a:r>
          </a:p>
          <a:p>
            <a:r>
              <a:rPr lang="en-US" altLang="en-US" sz="2000" b="1"/>
              <a:t>Vreme isključenja jednako je zbiru vremena rasterećenja t</a:t>
            </a:r>
            <a:r>
              <a:rPr lang="en-US" altLang="en-US" sz="2000" b="1" baseline="-25000"/>
              <a:t>s</a:t>
            </a:r>
            <a:r>
              <a:rPr lang="en-US" altLang="en-US" sz="2000" b="1"/>
              <a:t>  i vremena opadanja t</a:t>
            </a:r>
            <a:r>
              <a:rPr lang="en-US" altLang="en-US" sz="2000" b="1" baseline="-25000"/>
              <a:t>f</a:t>
            </a:r>
            <a:r>
              <a:rPr lang="en-US" altLang="en-US" sz="2000" b="1"/>
              <a:t>, t</a:t>
            </a:r>
            <a:r>
              <a:rPr lang="en-US" altLang="en-US" sz="2000" b="1" baseline="-25000"/>
              <a:t>i</a:t>
            </a:r>
            <a:r>
              <a:rPr lang="en-US" altLang="en-US" sz="2000" b="1"/>
              <a:t>=t</a:t>
            </a:r>
            <a:r>
              <a:rPr lang="en-US" altLang="en-US" sz="2000" b="1" baseline="-25000"/>
              <a:t>s</a:t>
            </a:r>
            <a:r>
              <a:rPr lang="en-US" altLang="en-US" sz="2000" b="1"/>
              <a:t>+t</a:t>
            </a:r>
            <a:r>
              <a:rPr lang="en-US" altLang="en-US" sz="2000" b="1" baseline="-25000"/>
              <a:t>f</a:t>
            </a:r>
          </a:p>
          <a:p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3253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48600" cy="681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3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x-none" sz="3200" b="1"/>
              <a:t>RAZVOJ TRANZISTORA I PRVI IZUMITELJI-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" y="1143000"/>
            <a:ext cx="8229600" cy="4389120"/>
          </a:xfrm>
        </p:spPr>
        <p:txBody>
          <a:bodyPr/>
          <a:lstStyle/>
          <a:p>
            <a:r>
              <a:rPr lang="en-US" sz="2800" dirty="0" err="1"/>
              <a:t>Prvi</a:t>
            </a:r>
            <a:r>
              <a:rPr lang="en-US" sz="2800" dirty="0"/>
              <a:t> </a:t>
            </a:r>
            <a:r>
              <a:rPr lang="en-US" sz="2800" dirty="0" err="1"/>
              <a:t>tranzistor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napravili</a:t>
            </a:r>
            <a:r>
              <a:rPr lang="en-US" sz="2800" dirty="0"/>
              <a:t> </a:t>
            </a:r>
            <a:r>
              <a:rPr lang="en-US" sz="2800" dirty="0" err="1">
                <a:hlinkClick r:id="rId2" tooltip="Vilijam Šokli (stranica ne postoji)"/>
              </a:rPr>
              <a:t>Vilijam</a:t>
            </a:r>
            <a:r>
              <a:rPr lang="en-US" sz="2800" dirty="0">
                <a:hlinkClick r:id="rId2" tooltip="Vilijam Šokli (stranica ne postoji)"/>
              </a:rPr>
              <a:t> </a:t>
            </a:r>
            <a:r>
              <a:rPr lang="en-US" sz="2800" dirty="0" err="1">
                <a:hlinkClick r:id="rId2" tooltip="Vilijam Šokli (stranica ne postoji)"/>
              </a:rPr>
              <a:t>Šokli</a:t>
            </a:r>
            <a:r>
              <a:rPr lang="en-US" sz="2800" dirty="0"/>
              <a:t>, </a:t>
            </a:r>
            <a:r>
              <a:rPr lang="en-US" sz="2800" dirty="0" err="1">
                <a:hlinkClick r:id="rId3" tooltip="Džon Bardin"/>
              </a:rPr>
              <a:t>Džon</a:t>
            </a:r>
            <a:r>
              <a:rPr lang="en-US" sz="2800" dirty="0">
                <a:hlinkClick r:id="rId3" tooltip="Džon Bardin"/>
              </a:rPr>
              <a:t> Bardin</a:t>
            </a:r>
            <a:r>
              <a:rPr lang="en-US" sz="2800" dirty="0"/>
              <a:t> </a:t>
            </a:r>
            <a:r>
              <a:rPr lang="en-US" sz="2800" dirty="0" err="1"/>
              <a:t>i</a:t>
            </a:r>
            <a:r>
              <a:rPr lang="en-US" sz="2800" dirty="0"/>
              <a:t> </a:t>
            </a:r>
            <a:r>
              <a:rPr lang="en-US" sz="2800" dirty="0" err="1">
                <a:hlinkClick r:id="rId4" tooltip="Valter Bretejn (stranica ne postoji)"/>
              </a:rPr>
              <a:t>Valter</a:t>
            </a:r>
            <a:r>
              <a:rPr lang="en-US" sz="2800" dirty="0">
                <a:hlinkClick r:id="rId4" tooltip="Valter Bretejn (stranica ne postoji)"/>
              </a:rPr>
              <a:t> </a:t>
            </a:r>
            <a:r>
              <a:rPr lang="en-US" sz="2800" dirty="0" err="1">
                <a:hlinkClick r:id="rId4" tooltip="Valter Bretejn (stranica ne postoji)"/>
              </a:rPr>
              <a:t>Bretejn</a:t>
            </a:r>
            <a:r>
              <a:rPr lang="en-US" sz="2800" dirty="0"/>
              <a:t> </a:t>
            </a:r>
            <a:r>
              <a:rPr lang="en-US" sz="2800" dirty="0">
                <a:hlinkClick r:id="rId5" tooltip="22. decembar"/>
              </a:rPr>
              <a:t>22. </a:t>
            </a:r>
            <a:r>
              <a:rPr lang="en-US" sz="2800" dirty="0" err="1">
                <a:hlinkClick r:id="rId5" tooltip="22. decembar"/>
              </a:rPr>
              <a:t>decembra</a:t>
            </a:r>
            <a:r>
              <a:rPr lang="en-US" sz="2800" dirty="0"/>
              <a:t> </a:t>
            </a:r>
            <a:r>
              <a:rPr lang="en-US" sz="2800" dirty="0">
                <a:hlinkClick r:id="rId6" tooltip="1947"/>
              </a:rPr>
              <a:t>1947</a:t>
            </a:r>
            <a:r>
              <a:rPr lang="en-US" sz="2800" dirty="0"/>
              <a:t>. </a:t>
            </a:r>
            <a:r>
              <a:rPr lang="en-US" sz="2800" dirty="0" err="1"/>
              <a:t>godine</a:t>
            </a:r>
            <a:r>
              <a:rPr lang="en-US" sz="2800" dirty="0"/>
              <a:t> u </a:t>
            </a:r>
            <a:r>
              <a:rPr lang="en-US" sz="2800" dirty="0" err="1"/>
              <a:t>Belovim</a:t>
            </a:r>
            <a:r>
              <a:rPr lang="en-US" sz="2800" dirty="0"/>
              <a:t> </a:t>
            </a:r>
            <a:r>
              <a:rPr lang="en-US" sz="2800" dirty="0" err="1"/>
              <a:t>laboratorijama</a:t>
            </a:r>
            <a:r>
              <a:rPr lang="en-US" sz="2800" dirty="0"/>
              <a:t>. </a:t>
            </a:r>
            <a:r>
              <a:rPr lang="en-US" sz="2800" dirty="0" err="1"/>
              <a:t>Šokli</a:t>
            </a:r>
            <a:r>
              <a:rPr lang="en-US" sz="2800" dirty="0"/>
              <a:t>, Bardin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Bretejn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dobili</a:t>
            </a:r>
            <a:r>
              <a:rPr lang="en-US" sz="2800" dirty="0"/>
              <a:t> </a:t>
            </a:r>
            <a:r>
              <a:rPr lang="en-US" sz="2800" dirty="0" err="1">
                <a:hlinkClick r:id="rId7" tooltip="Nobelova nagrada"/>
              </a:rPr>
              <a:t>Nobelovu</a:t>
            </a:r>
            <a:r>
              <a:rPr lang="en-US" sz="2800" dirty="0">
                <a:hlinkClick r:id="rId7" tooltip="Nobelova nagrada"/>
              </a:rPr>
              <a:t> </a:t>
            </a:r>
            <a:r>
              <a:rPr lang="en-US" sz="2800" dirty="0" err="1">
                <a:hlinkClick r:id="rId7" tooltip="Nobelova nagrada"/>
              </a:rPr>
              <a:t>nagradu</a:t>
            </a:r>
            <a:r>
              <a:rPr lang="en-US" sz="2800" dirty="0"/>
              <a:t> 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svoj</a:t>
            </a:r>
            <a:r>
              <a:rPr lang="en-US" sz="2800" dirty="0"/>
              <a:t> </a:t>
            </a:r>
            <a:r>
              <a:rPr lang="en-US" sz="2800" dirty="0" err="1"/>
              <a:t>izum</a:t>
            </a:r>
            <a:r>
              <a:rPr lang="en-US" sz="2800" dirty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/>
              <a:t>njihova</a:t>
            </a:r>
            <a:r>
              <a:rPr lang="en-US" sz="2800" dirty="0"/>
              <a:t> </a:t>
            </a:r>
            <a:r>
              <a:rPr lang="en-US" sz="2800" dirty="0" err="1" smtClean="0"/>
              <a:t>istraživanja</a:t>
            </a:r>
            <a:r>
              <a:rPr lang="sr-Latn-RS" sz="2800" dirty="0" smtClean="0"/>
              <a:t> </a:t>
            </a:r>
            <a:r>
              <a:rPr lang="en-US" sz="2800" dirty="0" err="1" smtClean="0">
                <a:hlinkClick r:id="rId8" tooltip="Poluprovodnik"/>
              </a:rPr>
              <a:t>poluprovodnika</a:t>
            </a:r>
            <a:r>
              <a:rPr lang="en-US" sz="2800" dirty="0"/>
              <a:t> 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otkriće</a:t>
            </a:r>
            <a:r>
              <a:rPr lang="en-US" sz="2800" dirty="0"/>
              <a:t> </a:t>
            </a:r>
            <a:r>
              <a:rPr lang="en-US" sz="2800" dirty="0" err="1"/>
              <a:t>tranzistorskog</a:t>
            </a:r>
            <a:r>
              <a:rPr lang="en-US" sz="2800" dirty="0"/>
              <a:t> </a:t>
            </a:r>
            <a:r>
              <a:rPr lang="en-US" sz="2800" dirty="0" err="1"/>
              <a:t>efekta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TRANSYS-PN2222-pinou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9450" y="4648200"/>
            <a:ext cx="2114550" cy="1905000"/>
          </a:xfrm>
          <a:prstGeom prst="rect">
            <a:avLst/>
          </a:prstGeom>
        </p:spPr>
      </p:pic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7235"/>
            <a:ext cx="2285999" cy="291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65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7772400" cy="1447800"/>
          </a:xfrm>
        </p:spPr>
        <p:txBody>
          <a:bodyPr/>
          <a:lstStyle/>
          <a:p>
            <a:r>
              <a:rPr lang="en-US" altLang="en-US" b="1"/>
              <a:t>MOSFET Tran</a:t>
            </a:r>
            <a:r>
              <a:rPr lang="sr-Latn-CS" altLang="en-US" b="1"/>
              <a:t>zistori</a:t>
            </a:r>
            <a:endParaRPr lang="en-US" altLang="en-US" b="1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4800" y="16764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endParaRPr lang="pl-PL" altLang="en-US" sz="2000"/>
          </a:p>
          <a:p>
            <a:pPr>
              <a:lnSpc>
                <a:spcPct val="90000"/>
              </a:lnSpc>
            </a:pPr>
            <a:r>
              <a:rPr lang="pl-PL" altLang="en-US" sz="2000" b="1"/>
              <a:t>MOSFET tranzistori rade na bazi dejstva električnog polja koje se formira unutar kondenzatorske strukture provodni gejt – izolator od oksida – poluprovodnički kanal (ugrađen ili indukovan)</a:t>
            </a:r>
          </a:p>
          <a:p>
            <a:pPr>
              <a:lnSpc>
                <a:spcPct val="90000"/>
              </a:lnSpc>
            </a:pPr>
            <a:r>
              <a:rPr lang="pl-PL" altLang="en-US" sz="2000" b="1"/>
              <a:t>Na osnovu kriterijuma da li struja drejna teče i pri V</a:t>
            </a:r>
            <a:r>
              <a:rPr lang="pl-PL" altLang="en-US" sz="2000" b="1" baseline="-25000"/>
              <a:t>GS</a:t>
            </a:r>
            <a:r>
              <a:rPr lang="pl-PL" altLang="en-US" sz="2000" b="1"/>
              <a:t>=0 ili ne MOSFET – ove delimo na one sa ugrađenim i na one sa indukovanim kanalom</a:t>
            </a:r>
          </a:p>
        </p:txBody>
      </p:sp>
    </p:spTree>
    <p:extLst>
      <p:ext uri="{BB962C8B-B14F-4D97-AF65-F5344CB8AC3E}">
        <p14:creationId xmlns:p14="http://schemas.microsoft.com/office/powerpoint/2010/main" val="419775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sr-Latn-CS" altLang="en-US" sz="2800" b="1"/>
              <a:t>Konstrukcija MOSFET - a</a:t>
            </a:r>
            <a:endParaRPr lang="en-US" altLang="en-US" sz="2800" b="1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28600" y="838200"/>
            <a:ext cx="8915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endParaRPr lang="pl-PL" altLang="en-US" sz="2000"/>
          </a:p>
          <a:p>
            <a:pPr>
              <a:lnSpc>
                <a:spcPct val="90000"/>
              </a:lnSpc>
            </a:pPr>
            <a:r>
              <a:rPr lang="pl-PL" altLang="en-US" sz="2000" b="1"/>
              <a:t>Za N kanalni MOSFET sa ugrađenim kanalom, (depletion MOSFET) između dva jače dopirana ostrvca N tipa (sors i drejn) u bazi koja je slabije dopirani poluprovodnik P tipa se dopira N kanal manje koncentracije elektrona od sorsa i drejna</a:t>
            </a:r>
          </a:p>
          <a:p>
            <a:pPr>
              <a:lnSpc>
                <a:spcPct val="90000"/>
              </a:lnSpc>
            </a:pPr>
            <a:r>
              <a:rPr lang="sv-SE" altLang="en-US" sz="2000" b="1"/>
              <a:t>Naparavanjem se formira izolator od SiO</a:t>
            </a:r>
            <a:r>
              <a:rPr lang="sv-SE" altLang="en-US" sz="2000" b="1" baseline="-25000"/>
              <a:t>2</a:t>
            </a:r>
            <a:r>
              <a:rPr lang="sv-SE" altLang="en-US" sz="2000" b="1"/>
              <a:t> koji prekriva čitav kanal i delimično sors i drejn</a:t>
            </a:r>
            <a:endParaRPr lang="sr-Latn-CS" altLang="en-US" sz="2000" b="1"/>
          </a:p>
          <a:p>
            <a:pPr>
              <a:lnSpc>
                <a:spcPct val="90000"/>
              </a:lnSpc>
            </a:pPr>
            <a:r>
              <a:rPr lang="sv-SE" altLang="en-US" sz="2000" b="1"/>
              <a:t>Iznad izolatora se stavlja sloj provodnika koji predstavlja gejt</a:t>
            </a:r>
            <a:endParaRPr lang="sr-Latn-CS" altLang="en-US" sz="2000" b="1"/>
          </a:p>
          <a:p>
            <a:pPr>
              <a:lnSpc>
                <a:spcPct val="90000"/>
              </a:lnSpc>
            </a:pPr>
            <a:r>
              <a:rPr lang="pl-PL" altLang="en-US" sz="2000" b="1"/>
              <a:t>Osnova ili substrat P tipa se konstrukcijski kratko spaja sa sorsom koji treba da ima najniži potencijal u kolu, da bi ni došlo do direktne polarizacije između osnove i sorsa</a:t>
            </a:r>
          </a:p>
          <a:p>
            <a:pPr>
              <a:lnSpc>
                <a:spcPct val="90000"/>
              </a:lnSpc>
            </a:pPr>
            <a:r>
              <a:rPr lang="pl-PL" altLang="en-US" sz="2000" b="1"/>
              <a:t>Naziv deplition nije baš najsrećnije izabran jer znači osiromašeni MOSFET, dok MOSFET bez kanala se naziva obogaćeni (enhacement) MOSFET</a:t>
            </a:r>
          </a:p>
          <a:p>
            <a:pPr>
              <a:lnSpc>
                <a:spcPct val="90000"/>
              </a:lnSpc>
            </a:pPr>
            <a:r>
              <a:rPr lang="pl-PL" altLang="en-US" sz="2000" b="1"/>
              <a:t>Struktura provodnik – izolator – poluprovodni kanal je kondenzatorska struktura</a:t>
            </a:r>
          </a:p>
        </p:txBody>
      </p:sp>
    </p:spTree>
    <p:extLst>
      <p:ext uri="{BB962C8B-B14F-4D97-AF65-F5344CB8AC3E}">
        <p14:creationId xmlns:p14="http://schemas.microsoft.com/office/powerpoint/2010/main" val="40948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r-Latn-CS" altLang="en-US" dirty="0"/>
              <a:t>Konstrukcija MOSFET - a</a:t>
            </a:r>
            <a:endParaRPr lang="en-US" altLang="en-US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172200" cy="516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5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6477000" cy="563563"/>
          </a:xfrm>
        </p:spPr>
        <p:txBody>
          <a:bodyPr/>
          <a:lstStyle/>
          <a:p>
            <a:r>
              <a:rPr lang="en-US" altLang="en-US" sz="2800" b="1"/>
              <a:t>Mehani</a:t>
            </a:r>
            <a:r>
              <a:rPr lang="sr-Latn-CS" altLang="en-US" sz="2800" b="1"/>
              <a:t>zam rada MOSFETA - a</a:t>
            </a:r>
            <a:endParaRPr lang="en-US" altLang="en-US" sz="2800" b="1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5181600"/>
          </a:xfrm>
        </p:spPr>
        <p:txBody>
          <a:bodyPr/>
          <a:lstStyle/>
          <a:p>
            <a:r>
              <a:rPr lang="en-US" altLang="en-US" sz="2000" b="1"/>
              <a:t>Kada je gejt nespojen na napon, a dovede se napon između drejna i sorsa, struja teče kroz MOSFET</a:t>
            </a:r>
            <a:endParaRPr lang="sr-Latn-CS" altLang="en-US" sz="2000" b="1"/>
          </a:p>
          <a:p>
            <a:r>
              <a:rPr lang="en-US" altLang="en-US" sz="2000" b="1"/>
              <a:t>Dovođenjem negativnog napona na gejt prema sorsu</a:t>
            </a:r>
            <a:r>
              <a:rPr lang="sr-Latn-CS" altLang="en-US" sz="2000" b="1"/>
              <a:t>, formira se električno poljeizmeđu gejta i kanala kao kod kondenzatora; kako je potencijal gejta negativan, potencijal kanala postaje pozitivan, a kako je u pitanju poluprovodnik N tipa, elektroni napuštaju kanal zbog pozitivnog potencijala</a:t>
            </a:r>
          </a:p>
          <a:p>
            <a:r>
              <a:rPr lang="sr-Latn-CS" altLang="en-US" sz="2000" b="1"/>
              <a:t>Napuštanjem elektrona kanal se sužava</a:t>
            </a:r>
          </a:p>
          <a:p>
            <a:r>
              <a:rPr lang="en-US" altLang="en-US" sz="2000" b="1"/>
              <a:t>Dovoljno negativan napon na gejtu učiniće MOSFET neprovodnim, odnosno zakočenim</a:t>
            </a:r>
            <a:endParaRPr lang="sr-Latn-CS" altLang="en-US" sz="2000" b="1"/>
          </a:p>
          <a:p>
            <a:r>
              <a:rPr lang="en-US" altLang="en-US" sz="2000" b="1"/>
              <a:t>Negativni napon koji isključuje MOSFET se kao i kod JFET – ova zove napon uštinuća V</a:t>
            </a:r>
            <a:r>
              <a:rPr lang="en-US" altLang="en-US" sz="2000" b="1" baseline="-25000"/>
              <a:t>P</a:t>
            </a:r>
            <a:endParaRPr lang="sr-Latn-CS" altLang="en-US" sz="2000" b="1" baseline="-25000"/>
          </a:p>
          <a:p>
            <a:r>
              <a:rPr lang="en-US" altLang="en-US" sz="2000" b="1"/>
              <a:t>MOSFET provodi samo kada je V</a:t>
            </a:r>
            <a:r>
              <a:rPr lang="en-US" altLang="en-US" sz="2000" b="1" baseline="-25000"/>
              <a:t>GS</a:t>
            </a:r>
            <a:r>
              <a:rPr lang="en-US" altLang="en-US" sz="2000" b="1"/>
              <a:t>&gt;V</a:t>
            </a:r>
            <a:r>
              <a:rPr lang="en-US" altLang="en-US" sz="2000" b="1" baseline="-25000"/>
              <a:t>P</a:t>
            </a:r>
            <a:r>
              <a:rPr lang="en-US" altLang="en-US" sz="2000" b="1"/>
              <a:t>, a u zavisnosti od od napona V</a:t>
            </a:r>
            <a:r>
              <a:rPr lang="en-US" altLang="en-US" sz="2000" b="1" baseline="-25000"/>
              <a:t>GD</a:t>
            </a:r>
            <a:r>
              <a:rPr lang="en-US" altLang="en-US" sz="2000" b="1"/>
              <a:t> razlikujemo rad u omskoj oblasti i rad u zasićenju</a:t>
            </a:r>
          </a:p>
        </p:txBody>
      </p:sp>
    </p:spTree>
    <p:extLst>
      <p:ext uri="{BB962C8B-B14F-4D97-AF65-F5344CB8AC3E}">
        <p14:creationId xmlns:p14="http://schemas.microsoft.com/office/powerpoint/2010/main" val="21213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11163"/>
          </a:xfrm>
        </p:spPr>
        <p:txBody>
          <a:bodyPr>
            <a:normAutofit fontScale="90000"/>
          </a:bodyPr>
          <a:lstStyle/>
          <a:p>
            <a:r>
              <a:rPr lang="sr-Latn-CS" altLang="en-US" sz="2800" b="1"/>
              <a:t>Rad MOSFET – a u omskoj oblasti</a:t>
            </a:r>
            <a:endParaRPr lang="en-US" altLang="en-US" sz="2800" b="1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838200"/>
          </a:xfrm>
        </p:spPr>
        <p:txBody>
          <a:bodyPr/>
          <a:lstStyle/>
          <a:p>
            <a:r>
              <a:rPr lang="en-US" altLang="en-US" sz="2000" b="1"/>
              <a:t>U omskoj oblasti je ako je V</a:t>
            </a:r>
            <a:r>
              <a:rPr lang="en-US" altLang="en-US" sz="2000" b="1" baseline="-25000"/>
              <a:t>GD</a:t>
            </a:r>
            <a:r>
              <a:rPr lang="en-US" altLang="en-US" sz="2000" b="1"/>
              <a:t>=V</a:t>
            </a:r>
            <a:r>
              <a:rPr lang="en-US" altLang="en-US" sz="2000" b="1" baseline="-25000"/>
              <a:t>GS</a:t>
            </a:r>
            <a:r>
              <a:rPr lang="en-US" altLang="en-US" sz="2000" b="1"/>
              <a:t> – V</a:t>
            </a:r>
            <a:r>
              <a:rPr lang="en-US" altLang="en-US" sz="2000" b="1" baseline="-25000"/>
              <a:t>DS</a:t>
            </a:r>
            <a:r>
              <a:rPr lang="en-US" altLang="en-US" sz="2000" b="1"/>
              <a:t>&gt;V</a:t>
            </a:r>
            <a:r>
              <a:rPr lang="en-US" altLang="en-US" sz="2000" b="1" baseline="-25000"/>
              <a:t>P</a:t>
            </a:r>
            <a:r>
              <a:rPr lang="en-US" altLang="en-US" sz="2000" b="1"/>
              <a:t> (tada nema formiranja uzanog provodnog kanalića – “neck” – a</a:t>
            </a:r>
            <a:r>
              <a:rPr lang="sr-Latn-CS" altLang="en-US" sz="2000" b="1"/>
              <a:t>)</a:t>
            </a:r>
            <a:endParaRPr lang="en-US" altLang="en-US" sz="2000" b="1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400800" cy="51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11163"/>
          </a:xfrm>
        </p:spPr>
        <p:txBody>
          <a:bodyPr>
            <a:normAutofit fontScale="90000"/>
          </a:bodyPr>
          <a:lstStyle/>
          <a:p>
            <a:r>
              <a:rPr lang="sr-Latn-CS" altLang="en-US" sz="2800" b="1"/>
              <a:t>Rad MOSFET – a u zasićenju</a:t>
            </a:r>
            <a:endParaRPr lang="en-US" altLang="en-US" sz="2800" b="1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/>
              <a:t>kada je V</a:t>
            </a:r>
            <a:r>
              <a:rPr lang="en-US" altLang="en-US" sz="2000" b="1" baseline="-25000"/>
              <a:t>GD</a:t>
            </a:r>
            <a:r>
              <a:rPr lang="en-US" altLang="en-US" sz="2000" b="1"/>
              <a:t>=V</a:t>
            </a:r>
            <a:r>
              <a:rPr lang="en-US" altLang="en-US" sz="2000" b="1" baseline="-25000"/>
              <a:t>GS</a:t>
            </a:r>
            <a:r>
              <a:rPr lang="en-US" altLang="en-US" sz="2000" b="1"/>
              <a:t> – V</a:t>
            </a:r>
            <a:r>
              <a:rPr lang="en-US" altLang="en-US" sz="2000" b="1" baseline="-25000"/>
              <a:t>DS</a:t>
            </a:r>
            <a:r>
              <a:rPr lang="en-US" altLang="en-US" sz="2000" b="1"/>
              <a:t> &lt; V</a:t>
            </a:r>
            <a:r>
              <a:rPr lang="en-US" altLang="en-US" sz="2000" b="1" baseline="-25000"/>
              <a:t>P</a:t>
            </a:r>
            <a:r>
              <a:rPr lang="en-US" altLang="en-US" sz="2000" b="1"/>
              <a:t>  (tada se formira uzani provodni kanalić – “neck” kod drejna, a prestaje negde na potezu prema sorsu i tada struja drejna vrlo malo zavisi od napona V</a:t>
            </a:r>
            <a:r>
              <a:rPr lang="en-US" altLang="en-US" sz="2000" b="1" baseline="-25000"/>
              <a:t>DS</a:t>
            </a:r>
            <a:r>
              <a:rPr lang="en-US" altLang="en-US" sz="2000" b="1"/>
              <a:t>)</a:t>
            </a:r>
          </a:p>
        </p:txBody>
      </p:sp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019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3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altLang="en-US" sz="2800" b="1"/>
              <a:t>Strujno – naponske karakteristika MOSFETA u</a:t>
            </a:r>
            <a:r>
              <a:rPr lang="en-US" altLang="en-US" sz="4000"/>
              <a:t>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altLang="en-US" sz="2000" b="1"/>
              <a:t>Omskoj oblasti:</a:t>
            </a:r>
            <a:r>
              <a:rPr lang="sr-Latn-CS" altLang="en-US" sz="2000" b="1"/>
              <a:t> I</a:t>
            </a:r>
            <a:r>
              <a:rPr lang="sr-Latn-CS" altLang="en-US" sz="2000" b="1" baseline="-25000"/>
              <a:t>D</a:t>
            </a:r>
            <a:r>
              <a:rPr lang="en-US" altLang="en-US" sz="2000" b="1"/>
              <a:t>=B</a:t>
            </a:r>
            <a:r>
              <a:rPr lang="sr-Latn-CS" altLang="en-US" sz="2000" b="1"/>
              <a:t>(2(</a:t>
            </a:r>
            <a:r>
              <a:rPr lang="en-US" altLang="en-US" sz="2000" b="1"/>
              <a:t>V</a:t>
            </a:r>
            <a:r>
              <a:rPr lang="en-US" altLang="en-US" sz="2000" b="1" baseline="-25000"/>
              <a:t>GS</a:t>
            </a:r>
            <a:r>
              <a:rPr lang="en-US" altLang="en-US" sz="2000" b="1"/>
              <a:t> - V</a:t>
            </a:r>
            <a:r>
              <a:rPr lang="en-US" altLang="en-US" sz="2000" b="1" baseline="-25000"/>
              <a:t>P</a:t>
            </a:r>
            <a:r>
              <a:rPr lang="sr-Latn-CS" altLang="en-US" sz="2000" b="1"/>
              <a:t>)</a:t>
            </a:r>
            <a:r>
              <a:rPr lang="en-US" altLang="en-US" sz="2000" b="1"/>
              <a:t>V</a:t>
            </a:r>
            <a:r>
              <a:rPr lang="en-US" altLang="en-US" sz="2000" b="1" baseline="-25000"/>
              <a:t>DS</a:t>
            </a:r>
            <a:r>
              <a:rPr lang="en-US" altLang="en-US" sz="2000" b="1"/>
              <a:t> – V</a:t>
            </a:r>
            <a:r>
              <a:rPr lang="en-US" altLang="en-US" sz="2000" b="1" baseline="-25000"/>
              <a:t>DS</a:t>
            </a:r>
            <a:r>
              <a:rPr lang="en-US" altLang="en-US" sz="2000" b="1" baseline="30000"/>
              <a:t>2</a:t>
            </a:r>
            <a:r>
              <a:rPr lang="sr-Latn-CS" altLang="en-US" sz="2000" b="1"/>
              <a:t>)</a:t>
            </a:r>
            <a:r>
              <a:rPr lang="en-US" altLang="en-US" sz="2000" b="1"/>
              <a:t>, </a:t>
            </a:r>
            <a:r>
              <a:rPr lang="pl-PL" altLang="en-US" sz="2000" b="1" i="1"/>
              <a:t>B</a:t>
            </a:r>
            <a:r>
              <a:rPr lang="pl-PL" altLang="en-US" sz="2000" b="1"/>
              <a:t> je parametar koji daje proizvođač</a:t>
            </a:r>
            <a:endParaRPr lang="en-US" altLang="en-US" sz="2000" b="1"/>
          </a:p>
          <a:p>
            <a:r>
              <a:rPr lang="en-US" altLang="en-US" sz="2000" b="1"/>
              <a:t>Zasićenju, idealizovano: I</a:t>
            </a:r>
            <a:r>
              <a:rPr lang="en-US" altLang="en-US" sz="2000" b="1" baseline="-25000"/>
              <a:t>D</a:t>
            </a:r>
            <a:r>
              <a:rPr lang="en-US" altLang="en-US" sz="2000" b="1"/>
              <a:t>=B</a:t>
            </a:r>
            <a:r>
              <a:rPr lang="sr-Latn-CS" altLang="en-US" sz="2000" b="1"/>
              <a:t>(</a:t>
            </a:r>
            <a:r>
              <a:rPr lang="en-US" altLang="en-US" sz="2000" b="1"/>
              <a:t>V</a:t>
            </a:r>
            <a:r>
              <a:rPr lang="en-US" altLang="en-US" sz="2000" b="1" baseline="-25000"/>
              <a:t>GS</a:t>
            </a:r>
            <a:r>
              <a:rPr lang="en-US" altLang="en-US" sz="2000" b="1"/>
              <a:t>-V</a:t>
            </a:r>
            <a:r>
              <a:rPr lang="en-US" altLang="en-US" sz="2000" b="1" baseline="-25000"/>
              <a:t>P</a:t>
            </a:r>
            <a:r>
              <a:rPr lang="sr-Latn-CS" altLang="en-US" sz="2000" b="1"/>
              <a:t>)</a:t>
            </a:r>
            <a:r>
              <a:rPr lang="en-US" altLang="en-US" sz="2000" b="1" baseline="30000"/>
              <a:t>2</a:t>
            </a:r>
            <a:r>
              <a:rPr lang="en-US" altLang="en-US" sz="2000" b="1"/>
              <a:t>, </a:t>
            </a:r>
            <a:r>
              <a:rPr lang="pl-PL" altLang="en-US" sz="2000" b="1" i="1"/>
              <a:t>B</a:t>
            </a:r>
            <a:r>
              <a:rPr lang="pl-PL" altLang="en-US" sz="2000" b="1"/>
              <a:t> je parametar koji daje proizvođač</a:t>
            </a:r>
            <a:endParaRPr lang="en-US" altLang="en-US" sz="2000" b="1"/>
          </a:p>
          <a:p>
            <a:r>
              <a:rPr lang="en-US" altLang="en-US" sz="2000" b="1"/>
              <a:t>Zasićenju sa uvažavanjem Erlijevog efekta: </a:t>
            </a:r>
          </a:p>
          <a:p>
            <a:endParaRPr lang="en-US" altLang="en-US" sz="2000" b="1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34290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2800" b="1"/>
              <a:t>Izlazna karakteristika N kanalnog MOSFET – a sa ugrađenim kanalom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438400"/>
          </a:xfrm>
        </p:spPr>
        <p:txBody>
          <a:bodyPr/>
          <a:lstStyle/>
          <a:p>
            <a:r>
              <a:rPr lang="en-US" altLang="en-US" sz="2000" b="1"/>
              <a:t>Razlika u odnosu na izlaznu karakteristiku JFET – a ne postoji maksimalna struja I</a:t>
            </a:r>
            <a:r>
              <a:rPr lang="en-US" altLang="en-US" sz="2000" b="1" baseline="-25000"/>
              <a:t>DSS</a:t>
            </a:r>
            <a:r>
              <a:rPr lang="en-US" altLang="en-US" sz="2000" b="1"/>
              <a:t> pri V</a:t>
            </a:r>
            <a:r>
              <a:rPr lang="en-US" altLang="en-US" sz="2000" b="1" baseline="-25000"/>
              <a:t>GS</a:t>
            </a:r>
            <a:r>
              <a:rPr lang="en-US" altLang="en-US" sz="2000" b="1"/>
              <a:t>=0, jer V</a:t>
            </a:r>
            <a:r>
              <a:rPr lang="en-US" altLang="en-US" sz="2000" b="1" baseline="-25000"/>
              <a:t>GS</a:t>
            </a:r>
            <a:r>
              <a:rPr lang="en-US" altLang="en-US" sz="2000" b="1"/>
              <a:t> može da raste i preko 0V, a sa njim i struja I</a:t>
            </a:r>
            <a:r>
              <a:rPr lang="en-US" altLang="en-US" sz="2000" b="1" baseline="-25000"/>
              <a:t>D</a:t>
            </a:r>
          </a:p>
          <a:p>
            <a:r>
              <a:rPr lang="en-US" altLang="en-US" sz="2000" b="1"/>
              <a:t>Ipak, proizvođači zbog analogije sa JFET – om ponekad daju I</a:t>
            </a:r>
            <a:r>
              <a:rPr lang="en-US" altLang="en-US" sz="2000" b="1" baseline="-25000"/>
              <a:t>DSS</a:t>
            </a:r>
            <a:r>
              <a:rPr lang="en-US" altLang="en-US" sz="2000" b="1"/>
              <a:t> kao parametar (struju I</a:t>
            </a:r>
            <a:r>
              <a:rPr lang="en-US" altLang="en-US" sz="2000" b="1" baseline="-25000"/>
              <a:t>D</a:t>
            </a:r>
            <a:r>
              <a:rPr lang="en-US" altLang="en-US" sz="2000" b="1"/>
              <a:t> kada je V</a:t>
            </a:r>
            <a:r>
              <a:rPr lang="en-US" altLang="en-US" sz="2000" b="1" baseline="-25000"/>
              <a:t>GS</a:t>
            </a:r>
            <a:r>
              <a:rPr lang="en-US" altLang="en-US" sz="2000" b="1"/>
              <a:t>=0V)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581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5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altLang="en-US" sz="2400" b="1"/>
              <a:t>Rad N kanalnog MOSFET – a sa </a:t>
            </a:r>
            <a:br>
              <a:rPr lang="en-US" altLang="en-US" sz="2400" b="1"/>
            </a:br>
            <a:r>
              <a:rPr lang="en-US" altLang="en-US" sz="2400" b="1"/>
              <a:t>ugra</a:t>
            </a:r>
            <a:r>
              <a:rPr lang="sr-Latn-CS" altLang="en-US" sz="2400" b="1"/>
              <a:t>đenimkanalom pri V</a:t>
            </a:r>
            <a:r>
              <a:rPr lang="sr-Latn-CS" altLang="en-US" sz="2400" b="1" baseline="-25000"/>
              <a:t>GS</a:t>
            </a:r>
            <a:r>
              <a:rPr lang="en-US" altLang="en-US" sz="2400" b="1"/>
              <a:t>&gt;0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 b="1"/>
              <a:t>Za razliku od JFET – a gde napon V</a:t>
            </a:r>
            <a:r>
              <a:rPr lang="en-US" altLang="en-US" sz="1600" b="1" baseline="-25000"/>
              <a:t>GS</a:t>
            </a:r>
            <a:r>
              <a:rPr lang="en-US" altLang="en-US" sz="1600" b="1"/>
              <a:t> mora biti u opsegu V</a:t>
            </a:r>
            <a:r>
              <a:rPr lang="en-US" altLang="en-US" sz="1600" b="1" baseline="-25000"/>
              <a:t>P</a:t>
            </a:r>
            <a:r>
              <a:rPr lang="en-US" altLang="en-US" sz="1600" b="1"/>
              <a:t>&lt;V</a:t>
            </a:r>
            <a:r>
              <a:rPr lang="en-US" altLang="en-US" sz="1600" b="1" baseline="-25000"/>
              <a:t>GS</a:t>
            </a:r>
            <a:r>
              <a:rPr lang="en-US" altLang="en-US" sz="1600" b="1"/>
              <a:t>&lt;0V, kod N kanalnih MOSFET – ova sa ugrađenim kanalom, zahvaljujući izolatorskom sloju od SiO</a:t>
            </a:r>
            <a:r>
              <a:rPr lang="en-US" altLang="en-US" sz="1600" b="1" baseline="-25000"/>
              <a:t>2</a:t>
            </a:r>
            <a:r>
              <a:rPr lang="en-US" altLang="en-US" sz="1600" b="1"/>
              <a:t>, napon gejta prema sorsu može da bude i pozitivan</a:t>
            </a:r>
          </a:p>
          <a:p>
            <a:pPr>
              <a:lnSpc>
                <a:spcPct val="90000"/>
              </a:lnSpc>
            </a:pPr>
            <a:r>
              <a:rPr lang="en-US" altLang="en-US" sz="1600" b="1"/>
              <a:t>Pozitivan napon na gejtu, stvara električno polje u SiO</a:t>
            </a:r>
            <a:r>
              <a:rPr lang="en-US" altLang="en-US" sz="1600" b="1" baseline="-25000"/>
              <a:t>2</a:t>
            </a:r>
            <a:r>
              <a:rPr lang="en-US" altLang="en-US" sz="1600" b="1"/>
              <a:t> takvo da se negativno naelektisanje (elektroni) gomila u kanalu, odnosno kanal se proširuje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41783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1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096962"/>
          </a:xfrm>
        </p:spPr>
        <p:txBody>
          <a:bodyPr>
            <a:normAutofit fontScale="90000"/>
          </a:bodyPr>
          <a:lstStyle/>
          <a:p>
            <a:r>
              <a:rPr lang="en-US" altLang="en-US" sz="2800" b="1"/>
              <a:t/>
            </a:r>
            <a:br>
              <a:rPr lang="en-US" altLang="en-US" sz="2800" b="1"/>
            </a:br>
            <a:r>
              <a:rPr lang="en-US" altLang="en-US" sz="2800" b="1"/>
              <a:t>Prenosna karakteristika i električni simboli N</a:t>
            </a:r>
            <a:br>
              <a:rPr lang="en-US" altLang="en-US" sz="2800" b="1"/>
            </a:br>
            <a:r>
              <a:rPr lang="en-US" altLang="en-US" sz="2800" b="1"/>
              <a:t>kanalnog MOSFET – a sa ugrađenim kanalom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48468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4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9372600" cy="884238"/>
          </a:xfrm>
        </p:spPr>
        <p:txBody>
          <a:bodyPr>
            <a:normAutofit fontScale="90000"/>
          </a:bodyPr>
          <a:lstStyle/>
          <a:p>
            <a:r>
              <a:rPr lang="en-US" altLang="en-US" sz="2800" dirty="0" err="1">
                <a:latin typeface="Comic Sans MS" pitchFamily="66" charset="0"/>
              </a:rPr>
              <a:t>Poluprovodni</a:t>
            </a:r>
            <a:r>
              <a:rPr lang="sr-Latn-CS" altLang="en-US" sz="2800" dirty="0">
                <a:latin typeface="Comic Sans MS" pitchFamily="66" charset="0"/>
              </a:rPr>
              <a:t>č</a:t>
            </a:r>
            <a:r>
              <a:rPr lang="en-US" altLang="en-US" sz="2800" dirty="0" err="1">
                <a:latin typeface="Comic Sans MS" pitchFamily="66" charset="0"/>
              </a:rPr>
              <a:t>ka</a:t>
            </a:r>
            <a:r>
              <a:rPr lang="en-US" altLang="en-US" sz="2800" dirty="0">
                <a:latin typeface="Comic Sans MS" pitchFamily="66" charset="0"/>
              </a:rPr>
              <a:t> </a:t>
            </a:r>
            <a:r>
              <a:rPr lang="en-US" altLang="en-US" sz="2800" dirty="0" err="1">
                <a:latin typeface="Comic Sans MS" pitchFamily="66" charset="0"/>
              </a:rPr>
              <a:t>revolucija</a:t>
            </a:r>
            <a:r>
              <a:rPr lang="en-US" altLang="en-US" sz="2800" dirty="0">
                <a:latin typeface="Comic Sans MS" pitchFamily="66" charset="0"/>
              </a:rPr>
              <a:t>: </a:t>
            </a:r>
            <a:br>
              <a:rPr lang="en-US" altLang="en-US" sz="2800" dirty="0">
                <a:latin typeface="Comic Sans MS" pitchFamily="66" charset="0"/>
              </a:rPr>
            </a:br>
            <a:r>
              <a:rPr lang="en-US" altLang="en-US" sz="2800" dirty="0" err="1">
                <a:latin typeface="Comic Sans MS" pitchFamily="66" charset="0"/>
              </a:rPr>
              <a:t>Glavni</a:t>
            </a:r>
            <a:r>
              <a:rPr lang="en-US" altLang="en-US" sz="2800" dirty="0">
                <a:latin typeface="Comic Sans MS" pitchFamily="66" charset="0"/>
              </a:rPr>
              <a:t> </a:t>
            </a:r>
            <a:r>
              <a:rPr lang="en-US" altLang="en-US" sz="2800" dirty="0" err="1">
                <a:latin typeface="Comic Sans MS" pitchFamily="66" charset="0"/>
              </a:rPr>
              <a:t>akteri</a:t>
            </a:r>
            <a:endParaRPr lang="en-US" altLang="en-US" sz="2800" dirty="0">
              <a:latin typeface="Comic Sans MS" pitchFamily="66" charset="0"/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107950" y="4292600"/>
            <a:ext cx="33718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07950" y="4748213"/>
            <a:ext cx="33718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107950" y="4292600"/>
            <a:ext cx="0" cy="4556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3479800" y="4292600"/>
            <a:ext cx="0" cy="4556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2487613"/>
            <a:ext cx="1123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2487613"/>
            <a:ext cx="1123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2487613"/>
            <a:ext cx="11239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22263" y="3708402"/>
            <a:ext cx="36957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r-Latn-CS" altLang="en-US" sz="1200" dirty="0">
                <a:latin typeface="Comic Sans MS" pitchFamily="66" charset="0"/>
                <a:cs typeface="Times New Roman" pitchFamily="18" charset="0"/>
              </a:rPr>
              <a:t>	</a:t>
            </a:r>
            <a:r>
              <a:rPr lang="en-GB" altLang="en-US" sz="1400" dirty="0">
                <a:latin typeface="Comic Sans MS" pitchFamily="66" charset="0"/>
                <a:cs typeface="Times New Roman" pitchFamily="18" charset="0"/>
              </a:rPr>
              <a:t>"for their researches on semiconductors and</a:t>
            </a:r>
            <a:r>
              <a:rPr lang="sr-Latn-CS" alt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altLang="en-US" sz="1400" dirty="0">
                <a:latin typeface="Comic Sans MS" pitchFamily="66" charset="0"/>
                <a:cs typeface="Times New Roman" pitchFamily="18" charset="0"/>
              </a:rPr>
              <a:t>their discovery of the transistor</a:t>
            </a:r>
            <a:r>
              <a:rPr lang="sr-Latn-CS" altLang="en-US" sz="1400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altLang="en-US" sz="1400" dirty="0">
                <a:latin typeface="Comic Sans MS" pitchFamily="66" charset="0"/>
                <a:cs typeface="Times New Roman" pitchFamily="18" charset="0"/>
              </a:rPr>
              <a:t>effect"</a:t>
            </a:r>
            <a:endParaRPr lang="en-GB" altLang="en-US" sz="1400" dirty="0">
              <a:latin typeface="Comic Sans MS" pitchFamily="66" charset="0"/>
            </a:endParaRPr>
          </a:p>
        </p:txBody>
      </p:sp>
      <p:pic>
        <p:nvPicPr>
          <p:cNvPr id="17415" name="Picture 7" descr="William Bradford Shock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" y="1341438"/>
            <a:ext cx="1223963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John Bard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94" y="1557338"/>
            <a:ext cx="1150938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Walter Houser Bratt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1" y="1844675"/>
            <a:ext cx="1223962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9" name="Rectangle 61"/>
          <p:cNvSpPr>
            <a:spLocks noChangeArrowheads="1"/>
          </p:cNvSpPr>
          <p:nvPr/>
        </p:nvSpPr>
        <p:spPr bwMode="auto">
          <a:xfrm>
            <a:off x="107950" y="3176588"/>
            <a:ext cx="1349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200" b="1" dirty="0">
                <a:latin typeface="Tahoma" pitchFamily="34" charset="0"/>
              </a:rPr>
              <a:t>W</a:t>
            </a:r>
            <a:r>
              <a:rPr lang="sr-Latn-CS" altLang="en-US" sz="1200" b="1" dirty="0">
                <a:latin typeface="Tahoma" pitchFamily="34" charset="0"/>
              </a:rPr>
              <a:t>.B. S</a:t>
            </a:r>
            <a:r>
              <a:rPr lang="en-GB" altLang="en-US" sz="1200" b="1" dirty="0" err="1">
                <a:latin typeface="Tahoma" pitchFamily="34" charset="0"/>
              </a:rPr>
              <a:t>hockley</a:t>
            </a:r>
            <a:r>
              <a:rPr lang="en-GB" altLang="en-US" sz="2000" dirty="0">
                <a:latin typeface="Tahoma" pitchFamily="34" charset="0"/>
              </a:rPr>
              <a:t> </a:t>
            </a:r>
          </a:p>
        </p:txBody>
      </p:sp>
      <p:sp>
        <p:nvSpPr>
          <p:cNvPr id="17470" name="Rectangle 62"/>
          <p:cNvSpPr>
            <a:spLocks noChangeArrowheads="1"/>
          </p:cNvSpPr>
          <p:nvPr/>
        </p:nvSpPr>
        <p:spPr bwMode="auto">
          <a:xfrm>
            <a:off x="1815307" y="3184526"/>
            <a:ext cx="987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200" b="1" dirty="0">
                <a:latin typeface="Tahoma" pitchFamily="34" charset="0"/>
              </a:rPr>
              <a:t>J</a:t>
            </a:r>
            <a:r>
              <a:rPr lang="sr-Latn-CS" altLang="en-US" sz="1200" b="1" dirty="0">
                <a:latin typeface="Tahoma" pitchFamily="34" charset="0"/>
              </a:rPr>
              <a:t>.</a:t>
            </a:r>
            <a:r>
              <a:rPr lang="en-GB" altLang="en-US" sz="1200" b="1" dirty="0">
                <a:latin typeface="Tahoma" pitchFamily="34" charset="0"/>
              </a:rPr>
              <a:t> Bardeen</a:t>
            </a:r>
            <a:endParaRPr lang="en-US" altLang="en-US" sz="1200" b="1" dirty="0">
              <a:latin typeface="Tahoma" pitchFamily="34" charset="0"/>
            </a:endParaRPr>
          </a:p>
        </p:txBody>
      </p:sp>
      <p:sp>
        <p:nvSpPr>
          <p:cNvPr id="17471" name="Rectangle 63"/>
          <p:cNvSpPr>
            <a:spLocks noChangeArrowheads="1"/>
          </p:cNvSpPr>
          <p:nvPr/>
        </p:nvSpPr>
        <p:spPr bwMode="auto">
          <a:xfrm>
            <a:off x="2942432" y="3486945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1200" b="1" dirty="0">
                <a:latin typeface="Tahoma" pitchFamily="34" charset="0"/>
              </a:rPr>
              <a:t>W</a:t>
            </a:r>
            <a:r>
              <a:rPr lang="sr-Latn-CS" altLang="en-US" sz="1200" b="1" dirty="0">
                <a:latin typeface="Tahoma" pitchFamily="34" charset="0"/>
              </a:rPr>
              <a:t>.</a:t>
            </a:r>
            <a:r>
              <a:rPr lang="en-GB" altLang="en-US" sz="1200" b="1" dirty="0">
                <a:latin typeface="Tahoma" pitchFamily="34" charset="0"/>
              </a:rPr>
              <a:t>H</a:t>
            </a:r>
            <a:r>
              <a:rPr lang="sr-Latn-CS" altLang="en-US" sz="1200" b="1" dirty="0">
                <a:latin typeface="Tahoma" pitchFamily="34" charset="0"/>
              </a:rPr>
              <a:t>.</a:t>
            </a:r>
            <a:r>
              <a:rPr lang="en-GB" altLang="en-US" sz="1200" b="1" dirty="0">
                <a:latin typeface="Tahoma" pitchFamily="34" charset="0"/>
              </a:rPr>
              <a:t> Brattain</a:t>
            </a:r>
            <a:endParaRPr lang="en-US" altLang="en-US" sz="1200" b="1" dirty="0">
              <a:latin typeface="Tahoma" pitchFamily="34" charset="0"/>
            </a:endParaRPr>
          </a:p>
        </p:txBody>
      </p:sp>
      <p:sp>
        <p:nvSpPr>
          <p:cNvPr id="17476" name="Rectangle 68"/>
          <p:cNvSpPr>
            <a:spLocks noChangeArrowheads="1"/>
          </p:cNvSpPr>
          <p:nvPr/>
        </p:nvSpPr>
        <p:spPr bwMode="auto">
          <a:xfrm>
            <a:off x="2919413" y="2757488"/>
            <a:ext cx="1098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78" name="Rectangle 70"/>
          <p:cNvSpPr>
            <a:spLocks noChangeArrowheads="1"/>
          </p:cNvSpPr>
          <p:nvPr/>
        </p:nvSpPr>
        <p:spPr bwMode="auto">
          <a:xfrm>
            <a:off x="2919413" y="2757488"/>
            <a:ext cx="10985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80" name="Rectangle 72"/>
          <p:cNvSpPr>
            <a:spLocks noChangeArrowheads="1"/>
          </p:cNvSpPr>
          <p:nvPr/>
        </p:nvSpPr>
        <p:spPr bwMode="auto">
          <a:xfrm>
            <a:off x="2919413" y="2757488"/>
            <a:ext cx="11080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52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401657"/>
              </p:ext>
            </p:extLst>
          </p:nvPr>
        </p:nvGraphicFramePr>
        <p:xfrm>
          <a:off x="2919413" y="1905000"/>
          <a:ext cx="3305175" cy="1370648"/>
        </p:xfrm>
        <a:graphic>
          <a:graphicData uri="http://schemas.openxmlformats.org/drawingml/2006/table">
            <a:tbl>
              <a:tblPr/>
              <a:tblGrid>
                <a:gridCol w="1098550"/>
                <a:gridCol w="1098550"/>
                <a:gridCol w="1108075"/>
              </a:tblGrid>
              <a:tr h="13706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514" name="Group 106"/>
          <p:cNvGrpSpPr>
            <a:grpSpLocks/>
          </p:cNvGrpSpPr>
          <p:nvPr/>
        </p:nvGrpSpPr>
        <p:grpSpPr bwMode="auto">
          <a:xfrm>
            <a:off x="4932363" y="1989138"/>
            <a:ext cx="3816350" cy="1930400"/>
            <a:chOff x="3107" y="1389"/>
            <a:chExt cx="2278" cy="1216"/>
          </a:xfrm>
        </p:grpSpPr>
        <p:pic>
          <p:nvPicPr>
            <p:cNvPr id="17475" name="Picture 67" descr="Zhores I. Alferov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525"/>
              <a:ext cx="600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74" name="Picture 66" descr="Herbert Kroem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389"/>
              <a:ext cx="600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73" name="Picture 65" descr="Jack S. Kilb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" y="1480"/>
              <a:ext cx="600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08" name="Rectangle 100"/>
            <p:cNvSpPr>
              <a:spLocks noChangeArrowheads="1"/>
            </p:cNvSpPr>
            <p:nvPr/>
          </p:nvSpPr>
          <p:spPr bwMode="auto">
            <a:xfrm>
              <a:off x="3107" y="2432"/>
              <a:ext cx="6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US" sz="1200" b="1">
                  <a:latin typeface="Tahoma" pitchFamily="34" charset="0"/>
                </a:rPr>
                <a:t>Zh</a:t>
              </a:r>
              <a:r>
                <a:rPr lang="sr-Latn-CS" altLang="en-US" sz="1200" b="1">
                  <a:latin typeface="Tahoma" pitchFamily="34" charset="0"/>
                </a:rPr>
                <a:t>.</a:t>
              </a:r>
              <a:r>
                <a:rPr lang="en-GB" altLang="en-US" sz="1200" b="1">
                  <a:latin typeface="Tahoma" pitchFamily="34" charset="0"/>
                </a:rPr>
                <a:t>I. Alferov</a:t>
              </a:r>
              <a:endParaRPr lang="en-US" altLang="en-US" sz="1200" b="1">
                <a:latin typeface="Tahoma" pitchFamily="34" charset="0"/>
              </a:endParaRPr>
            </a:p>
          </p:txBody>
        </p:sp>
        <p:sp>
          <p:nvSpPr>
            <p:cNvPr id="17510" name="Rectangle 102"/>
            <p:cNvSpPr>
              <a:spLocks noChangeArrowheads="1"/>
            </p:cNvSpPr>
            <p:nvPr/>
          </p:nvSpPr>
          <p:spPr bwMode="auto">
            <a:xfrm>
              <a:off x="4785" y="2387"/>
              <a:ext cx="5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GB" altLang="en-US" sz="1200" b="1">
                  <a:latin typeface="Tahoma" pitchFamily="34" charset="0"/>
                </a:rPr>
                <a:t>J</a:t>
              </a:r>
              <a:r>
                <a:rPr lang="sr-Latn-CS" altLang="en-US" sz="1200" b="1">
                  <a:latin typeface="Tahoma" pitchFamily="34" charset="0"/>
                </a:rPr>
                <a:t>.</a:t>
              </a:r>
              <a:r>
                <a:rPr lang="en-GB" altLang="en-US" sz="1200" b="1">
                  <a:latin typeface="Tahoma" pitchFamily="34" charset="0"/>
                </a:rPr>
                <a:t> S. Kilby</a:t>
              </a:r>
              <a:endParaRPr lang="en-US" altLang="en-US" sz="1200" b="1">
                <a:latin typeface="Tahoma" pitchFamily="34" charset="0"/>
              </a:endParaRPr>
            </a:p>
          </p:txBody>
        </p:sp>
        <p:sp>
          <p:nvSpPr>
            <p:cNvPr id="17512" name="Rectangle 104"/>
            <p:cNvSpPr>
              <a:spLocks noChangeArrowheads="1"/>
            </p:cNvSpPr>
            <p:nvPr/>
          </p:nvSpPr>
          <p:spPr bwMode="auto">
            <a:xfrm>
              <a:off x="3923" y="2251"/>
              <a:ext cx="6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GB" altLang="en-US" sz="1200" b="1">
                  <a:latin typeface="Tahoma" pitchFamily="34" charset="0"/>
                </a:rPr>
                <a:t>H</a:t>
              </a:r>
              <a:r>
                <a:rPr lang="sr-Latn-CS" altLang="en-US" sz="1200" b="1">
                  <a:latin typeface="Tahoma" pitchFamily="34" charset="0"/>
                </a:rPr>
                <a:t>.</a:t>
              </a:r>
              <a:r>
                <a:rPr lang="en-GB" altLang="en-US" sz="1200" b="1">
                  <a:latin typeface="Tahoma" pitchFamily="34" charset="0"/>
                </a:rPr>
                <a:t> Kroemer</a:t>
              </a:r>
              <a:r>
                <a:rPr lang="en-GB" altLang="en-US" sz="1200">
                  <a:latin typeface="Tahoma" pitchFamily="34" charset="0"/>
                </a:rPr>
                <a:t> </a:t>
              </a:r>
            </a:p>
          </p:txBody>
        </p:sp>
      </p:grpSp>
      <p:sp>
        <p:nvSpPr>
          <p:cNvPr id="17515" name="Rectangle 107"/>
          <p:cNvSpPr>
            <a:spLocks noChangeArrowheads="1"/>
          </p:cNvSpPr>
          <p:nvPr/>
        </p:nvSpPr>
        <p:spPr bwMode="auto">
          <a:xfrm>
            <a:off x="4500563" y="4230688"/>
            <a:ext cx="295116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1400">
                <a:latin typeface="Comic Sans MS" pitchFamily="66" charset="0"/>
              </a:rPr>
              <a:t>"for developing semiconductor heterostructures used in high-speed- and opto-electronics</a:t>
            </a:r>
            <a:r>
              <a:rPr lang="en-US" altLang="en-US" sz="1200">
                <a:latin typeface="Comic Sans MS" pitchFamily="66" charset="0"/>
              </a:rPr>
              <a:t>"</a:t>
            </a:r>
            <a:r>
              <a:rPr lang="en-GB" altLang="en-US" sz="1200">
                <a:latin typeface="Comic Sans MS" pitchFamily="66" charset="0"/>
              </a:rPr>
              <a:t> </a:t>
            </a:r>
          </a:p>
        </p:txBody>
      </p:sp>
      <p:sp>
        <p:nvSpPr>
          <p:cNvPr id="17516" name="Rectangle 108"/>
          <p:cNvSpPr>
            <a:spLocks noChangeArrowheads="1"/>
          </p:cNvSpPr>
          <p:nvPr/>
        </p:nvSpPr>
        <p:spPr bwMode="auto">
          <a:xfrm>
            <a:off x="7596188" y="4048125"/>
            <a:ext cx="1368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sz="1200">
                <a:latin typeface="Comic Sans MS" pitchFamily="66" charset="0"/>
              </a:rPr>
              <a:t>"for his part in the invention of the integrated circuit"</a:t>
            </a:r>
            <a:r>
              <a:rPr lang="en-GB" altLang="en-US" sz="1200">
                <a:latin typeface="Comic Sans MS" pitchFamily="66" charset="0"/>
              </a:rPr>
              <a:t> </a:t>
            </a:r>
          </a:p>
        </p:txBody>
      </p:sp>
      <p:sp>
        <p:nvSpPr>
          <p:cNvPr id="17517" name="Text Box 109"/>
          <p:cNvSpPr txBox="1">
            <a:spLocks noChangeArrowheads="1"/>
          </p:cNvSpPr>
          <p:nvPr/>
        </p:nvSpPr>
        <p:spPr bwMode="auto">
          <a:xfrm>
            <a:off x="2066132" y="1087438"/>
            <a:ext cx="73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sr-Latn-CS" altLang="en-US" sz="2000" dirty="0">
                <a:latin typeface="Tahoma" pitchFamily="34" charset="0"/>
              </a:rPr>
              <a:t>1956</a:t>
            </a:r>
            <a:endParaRPr lang="en-US" altLang="en-US" sz="2000" dirty="0">
              <a:latin typeface="Tahoma" pitchFamily="34" charset="0"/>
            </a:endParaRPr>
          </a:p>
        </p:txBody>
      </p:sp>
      <p:sp>
        <p:nvSpPr>
          <p:cNvPr id="17518" name="Text Box 110"/>
          <p:cNvSpPr txBox="1">
            <a:spLocks noChangeArrowheads="1"/>
          </p:cNvSpPr>
          <p:nvPr/>
        </p:nvSpPr>
        <p:spPr bwMode="auto">
          <a:xfrm>
            <a:off x="7227888" y="690563"/>
            <a:ext cx="73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sr-Latn-CS" altLang="en-US" sz="2000" dirty="0">
                <a:latin typeface="Tahoma" pitchFamily="34" charset="0"/>
              </a:rPr>
              <a:t>2000</a:t>
            </a:r>
            <a:endParaRPr lang="en-US" altLang="en-US" sz="2000" dirty="0">
              <a:latin typeface="Tahoma" pitchFamily="34" charset="0"/>
            </a:endParaRPr>
          </a:p>
        </p:txBody>
      </p:sp>
      <p:pic>
        <p:nvPicPr>
          <p:cNvPr id="133122" name="Picture 2" descr="https://beatriceco.com/bti/porticus/bell/images/25years_transistor_envelope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" y="4557713"/>
            <a:ext cx="4156852" cy="233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1096962"/>
          </a:xfrm>
        </p:spPr>
        <p:txBody>
          <a:bodyPr>
            <a:normAutofit fontScale="90000"/>
          </a:bodyPr>
          <a:lstStyle/>
          <a:p>
            <a:r>
              <a:rPr lang="en-US" altLang="en-US" sz="2800" b="1"/>
              <a:t/>
            </a:r>
            <a:br>
              <a:rPr lang="en-US" altLang="en-US" sz="2800" b="1"/>
            </a:br>
            <a:r>
              <a:rPr lang="en-US" altLang="en-US" sz="2800" b="1"/>
              <a:t>Prenosna karakteristika i električni simboli P</a:t>
            </a:r>
            <a:br>
              <a:rPr lang="en-US" altLang="en-US" sz="2800" b="1"/>
            </a:br>
            <a:r>
              <a:rPr lang="en-US" altLang="en-US" sz="2800" b="1"/>
              <a:t>kanalnog MOSFET – a sa ugrađenim kanalom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02126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9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z="2800" b="1"/>
              <a:t>MOSFET sa indukovanim kanalom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1981200"/>
          </a:xfrm>
        </p:spPr>
        <p:txBody>
          <a:bodyPr/>
          <a:lstStyle/>
          <a:p>
            <a:r>
              <a:rPr lang="en-US" altLang="en-US" sz="2000" b="1"/>
              <a:t>Na prenosnoj karakteristici N kanalnog MOSFET – a vidi se nedostatak da je potreban negativan napon na gejtu da bi se MOSFET isključio</a:t>
            </a:r>
          </a:p>
          <a:p>
            <a:r>
              <a:rPr lang="en-US" altLang="en-US" sz="2000" b="1"/>
              <a:t>Da bi N kanalni MOSFET mogao da se isključi pri pozitivnom naponu gejta prema sorsu, potrebno je da ima prenosnu karakteristiku kao na slici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44958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7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z="2800" b="1"/>
              <a:t>MOSFET sa indukovanim kanalom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1676400"/>
          </a:xfrm>
        </p:spPr>
        <p:txBody>
          <a:bodyPr/>
          <a:lstStyle/>
          <a:p>
            <a:r>
              <a:rPr lang="en-US" altLang="en-US" sz="2000" b="1"/>
              <a:t>Ovakva pomeranja prenosne karakteristike tehnološki se postižu prostom NE ugradnjom kanala</a:t>
            </a:r>
          </a:p>
          <a:p>
            <a:r>
              <a:rPr lang="en-US" altLang="en-US" sz="2000" b="1"/>
              <a:t>U tom smislu, tehnološki osiromašen MOSFET, postaje obogaćen u funkcionalnom smislu, pa mu je engleski naziv enhacement (obogaćeni) MOSFET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62200"/>
            <a:ext cx="392430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5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altLang="en-US" sz="2800" b="1"/>
              <a:t>MOSFET sa indukovanim kanalom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/>
              <a:t>Kako kod N kanalnog MOSFET – a sa indukovanim kanalom ne postoji ugrađen kanal, pri nultom naponu V</a:t>
            </a:r>
            <a:r>
              <a:rPr lang="en-US" altLang="en-US" sz="2000" b="1" baseline="-25000"/>
              <a:t>GS</a:t>
            </a:r>
            <a:r>
              <a:rPr lang="en-US" altLang="en-US" sz="2000" b="1"/>
              <a:t>, struja između sorsa i drejna ne može da teče jer između sorsa i drejna postoje dva inverzno polarisana PN spoja</a:t>
            </a:r>
          </a:p>
          <a:p>
            <a:pPr>
              <a:lnSpc>
                <a:spcPct val="90000"/>
              </a:lnSpc>
            </a:pPr>
            <a:r>
              <a:rPr lang="en-US" altLang="en-US" sz="2000" b="1"/>
              <a:t>Dovođenjem pozitivnog napona na gejt koji je veći od napona praga V</a:t>
            </a:r>
            <a:r>
              <a:rPr lang="en-US" altLang="en-US" sz="2000" b="1" baseline="-25000"/>
              <a:t>T</a:t>
            </a:r>
            <a:r>
              <a:rPr lang="en-US" altLang="en-US" sz="2000" b="1"/>
              <a:t>, električno polje gejta privlači dovoljan broj elektrona iz substrata i formira kanal</a:t>
            </a:r>
          </a:p>
        </p:txBody>
      </p:sp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323056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2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altLang="en-US" sz="2800" b="1"/>
              <a:t>MOSFET sa indukovanim kanalom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143000" y="5638800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altLang="en-US" sz="2000" b="1"/>
              <a:t>Izgled indukovanog kanala u omskoj oblasti</a:t>
            </a:r>
            <a:endParaRPr lang="en-US" altLang="en-US" sz="2000" b="1"/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5181600" y="5791200"/>
            <a:ext cx="358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Latn-CS" altLang="en-US" sz="2000" b="1"/>
              <a:t>Izgled indukovanog kanala u oblasti zasićenja</a:t>
            </a:r>
            <a:endParaRPr lang="en-US" altLang="en-US" sz="2000" b="1"/>
          </a:p>
        </p:txBody>
      </p:sp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74491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7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652838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9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229600" cy="563563"/>
          </a:xfrm>
        </p:spPr>
        <p:txBody>
          <a:bodyPr/>
          <a:lstStyle/>
          <a:p>
            <a:r>
              <a:rPr lang="en-US" altLang="en-US" sz="2800" b="1"/>
              <a:t>MOSFET sa indukovanim kanalom</a:t>
            </a: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2133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/>
              <a:t>Strujno – naponske karakteristike MOSFET - a sa ugrađenim i indukovanim kanalom su identične, s’ tim da se V</a:t>
            </a:r>
            <a:r>
              <a:rPr lang="en-US" altLang="en-US" sz="2000" b="1" baseline="-25000"/>
              <a:t>P</a:t>
            </a:r>
            <a:r>
              <a:rPr lang="en-US" altLang="en-US" sz="2000" b="1"/>
              <a:t> u formulama za MOSFET sa ugrađenim kanalom zameni sa V</a:t>
            </a:r>
            <a:r>
              <a:rPr lang="en-US" altLang="en-US" sz="2000" b="1" baseline="-25000"/>
              <a:t>T</a:t>
            </a:r>
            <a:r>
              <a:rPr lang="en-US" altLang="en-US" sz="2000" b="1"/>
              <a:t> da bi važile za MOSFET sa indukovanim kanalom</a:t>
            </a:r>
          </a:p>
          <a:p>
            <a:pPr>
              <a:lnSpc>
                <a:spcPct val="90000"/>
              </a:lnSpc>
            </a:pPr>
            <a:r>
              <a:rPr lang="sr-Latn-CS" altLang="en-US" sz="2000" b="1"/>
              <a:t>Zahvaljujući MOSFET – u sa indukovanim kanalom, omogućena je tehnologija visoke integracije, jer se tranzistori formiraju kao mala dopirana ostrvca na substratu.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14855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2800" b="1"/>
              <a:t>V</a:t>
            </a:r>
            <a:r>
              <a:rPr lang="sr-Latn-CS" altLang="en-US" sz="2800" b="1"/>
              <a:t> - </a:t>
            </a:r>
            <a:r>
              <a:rPr lang="en-US" altLang="en-US" sz="2800" b="1"/>
              <a:t>MOSFET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/>
              <a:t>JFET, MOSFET sa ugrađenim i MOSFET sa indukovanim kanalom predstavljaju signalne komponente, odnosno to su elektronske komponente koje ne procesiraju veliku snagu</a:t>
            </a:r>
            <a:endParaRPr lang="sr-Latn-CS" altLang="en-US" sz="2000" b="1"/>
          </a:p>
          <a:p>
            <a:pPr>
              <a:lnSpc>
                <a:spcPct val="90000"/>
              </a:lnSpc>
            </a:pPr>
            <a:r>
              <a:rPr lang="en-US" altLang="en-US" sz="2000" b="1"/>
              <a:t>Elektronska komponenta koja treba da radi sa signalima velike snage treba da ima sposobnost da provodi jake struje i da podnosi velike probojne napone</a:t>
            </a:r>
            <a:endParaRPr lang="sr-Latn-CS" altLang="en-US" sz="2000" b="1"/>
          </a:p>
          <a:p>
            <a:pPr>
              <a:lnSpc>
                <a:spcPct val="90000"/>
              </a:lnSpc>
            </a:pPr>
            <a:r>
              <a:rPr lang="en-US" altLang="en-US" sz="2000" b="1"/>
              <a:t>Jake struje obezbeđuju se smanjenjem otpornosti provodnog kanala, što se postiže smanjenjem otpornosti indukovanog kanala njegovim skraćenjem</a:t>
            </a:r>
            <a:endParaRPr lang="sr-Latn-CS" altLang="en-US" sz="2000" b="1"/>
          </a:p>
          <a:p>
            <a:pPr>
              <a:lnSpc>
                <a:spcPct val="90000"/>
              </a:lnSpc>
            </a:pPr>
            <a:r>
              <a:rPr lang="en-US" altLang="en-US" sz="2000" b="1"/>
              <a:t>Skraćenjem kanala (približavanjem elektroda), smanjuje se probojni napon</a:t>
            </a:r>
            <a:endParaRPr lang="sr-Latn-CS" altLang="en-US" sz="2000" b="1"/>
          </a:p>
          <a:p>
            <a:pPr>
              <a:lnSpc>
                <a:spcPct val="90000"/>
              </a:lnSpc>
            </a:pPr>
            <a:r>
              <a:rPr lang="en-US" altLang="en-US" sz="2000" b="1"/>
              <a:t>Povećanjem rastojanja povećava se probojni napon, ali se povećava i dužina, a sa njom i otpornost kanala (smanjuje se jačina stuje priliko provođenja)</a:t>
            </a:r>
            <a:endParaRPr lang="sr-Latn-CS" altLang="en-US" sz="2000" b="1"/>
          </a:p>
          <a:p>
            <a:pPr>
              <a:lnSpc>
                <a:spcPct val="90000"/>
              </a:lnSpc>
            </a:pPr>
            <a:r>
              <a:rPr lang="en-US" altLang="en-US" sz="2000" b="1"/>
              <a:t>Tipičan predstavnik visokonaponskog VMOSFET – a </a:t>
            </a:r>
            <a:r>
              <a:rPr lang="sr-Latn-CS" altLang="en-US" sz="2000" b="1"/>
              <a:t>je </a:t>
            </a:r>
            <a:r>
              <a:rPr lang="en-US" altLang="en-US" sz="2000" b="1"/>
              <a:t>IRF840, a niskonaponskog (jakostrujnog) je BUZ11</a:t>
            </a:r>
            <a:endParaRPr lang="sr-Latn-CS" altLang="en-US" sz="2000" b="1"/>
          </a:p>
          <a:p>
            <a:pPr>
              <a:lnSpc>
                <a:spcPct val="90000"/>
              </a:lnSpc>
            </a:pPr>
            <a:r>
              <a:rPr lang="pl-PL" altLang="en-US" sz="2000" b="1"/>
              <a:t>Zamajna dioda je posledica strukture VMOSFET – a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3533294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2800" b="1"/>
              <a:t>V</a:t>
            </a:r>
            <a:r>
              <a:rPr lang="sr-Latn-CS" altLang="en-US" sz="2800" b="1"/>
              <a:t> - </a:t>
            </a:r>
            <a:r>
              <a:rPr lang="en-US" altLang="en-US" sz="2800" b="1"/>
              <a:t>MOSFET</a:t>
            </a: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305800" cy="55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3742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altLang="en-US" smtClean="0"/>
              <a:t>Ispitivanje tranzistora</a:t>
            </a:r>
            <a:endParaRPr lang="en-US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42925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24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TRANZISTORI-2N3773-2N6388-I-UA723-NOVOO-_slika_O_178552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817" y="0"/>
            <a:ext cx="9152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91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6194" name="Picture 2" descr="https://beatriceco.com/bti/porticus/bell/images/tube-trans_his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654497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82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762000"/>
          </a:xfrm>
        </p:spPr>
        <p:txBody>
          <a:bodyPr/>
          <a:lstStyle/>
          <a:p>
            <a:r>
              <a:rPr lang="en-US" altLang="en-US" sz="4000" b="1"/>
              <a:t>Bipolarni tra</a:t>
            </a:r>
            <a:r>
              <a:rPr lang="sr-Latn-CS" altLang="en-US" sz="4000" b="1"/>
              <a:t>nzistori</a:t>
            </a:r>
            <a:endParaRPr lang="en-US" altLang="en-US" sz="4000" b="1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4800" y="16764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30000"/>
              </a:spcBef>
            </a:pPr>
            <a:endParaRPr lang="pl-PL" altLang="en-US" sz="2000"/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pl-PL" altLang="en-US" sz="2000" b="1"/>
              <a:t>Bipolarni tranzistor je komponenta sa tri elektrode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pl-PL" altLang="en-US" sz="2000" b="1"/>
              <a:t>Poseduje pojačavačko svojstvo u smislu da male promene signala između ulazne i referentne elektrode izazivaju nagle promene između izlazne i referentne elektrode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pl-PL" altLang="en-US" sz="2000" b="1"/>
              <a:t>Konstrukcija tranzistora je izvedena tako što su dva komada poluprovodnika istog tipa (zovu se kolektor i emiter) spojena uskim poluprovodnikom suprotnog tipa koji se zove baza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pl-PL" altLang="en-US" sz="2000" b="1"/>
              <a:t>U zavisnosti od toga da li su kolektor i emiter poluprovodnici N tipa, a baza P tipa ili obrnuto imamo NPN i PNP tipove bipolarnih tranzistora</a:t>
            </a:r>
          </a:p>
        </p:txBody>
      </p:sp>
    </p:spTree>
    <p:extLst>
      <p:ext uri="{BB962C8B-B14F-4D97-AF65-F5344CB8AC3E}">
        <p14:creationId xmlns:p14="http://schemas.microsoft.com/office/powerpoint/2010/main" val="9867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altLang="en-US" sz="2400" b="1"/>
              <a:t>Da bi bipolarni tranzistor imao pojačavačko svojstvo, potrebno je ispuniti: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altLang="en-US" sz="2000" b="1"/>
              <a:t>Tehnološke zahteve izrade</a:t>
            </a:r>
            <a:endParaRPr lang="sr-Latn-CS" altLang="en-US" sz="2000" b="1"/>
          </a:p>
          <a:p>
            <a:r>
              <a:rPr lang="en-US" altLang="en-US" sz="2000" b="1"/>
              <a:t>Pravilno polarisati tranzistor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" y="16764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/>
              <a:t>Tehnološki zahtevi da bi tranzistor imao pojačavačko svojstvo su: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81000" y="2514600"/>
            <a:ext cx="8077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/>
              <a:t>Emitor mora biti najjače dopiran, baza najslabije, a kolektor  jače dopiran od baze a slabije od emitora</a:t>
            </a:r>
            <a:endParaRPr lang="sr-Latn-CS" altLang="en-US" sz="2000" b="1"/>
          </a:p>
          <a:p>
            <a:r>
              <a:rPr lang="it-IT" altLang="en-US" sz="2000" b="1"/>
              <a:t>Širina baze između emitora i kolektora mora biti dovoljno mala</a:t>
            </a:r>
            <a:endParaRPr lang="sr-Latn-CS" altLang="en-US" sz="2000" b="1"/>
          </a:p>
          <a:p>
            <a:endParaRPr lang="en-US" altLang="en-US" sz="2000" b="1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81000" y="3733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en-US" sz="2400" b="1"/>
              <a:t>Pravilno polarisati bipolarne tranzistore znači:</a:t>
            </a:r>
            <a:endParaRPr lang="en-US" altLang="en-US" sz="2400" b="1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81000" y="4267200"/>
            <a:ext cx="8077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000" b="1"/>
              <a:t>Kolektorsko – bazni PN spoj polarisati inverzno</a:t>
            </a:r>
            <a:endParaRPr lang="sr-Latn-CS" altLang="en-US" sz="2000" b="1"/>
          </a:p>
          <a:p>
            <a:r>
              <a:rPr lang="sr-Latn-CS" altLang="en-US" sz="2000" b="1"/>
              <a:t>Bazno emitorski PN spoj polarisati direktno</a:t>
            </a:r>
          </a:p>
          <a:p>
            <a:r>
              <a:rPr lang="sr-Latn-CS" altLang="en-US" sz="2000" b="1"/>
              <a:t>Ovo se postiže adekvatnim podešavanjem i napona i struja u kolu u kom se bipolarni tranzistor nalazi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9927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3035</TotalTime>
  <Words>2599</Words>
  <Application>Microsoft Office PowerPoint</Application>
  <PresentationFormat>On-screen Show (4:3)</PresentationFormat>
  <Paragraphs>205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Calibri</vt:lpstr>
      <vt:lpstr>Comic Sans MS</vt:lpstr>
      <vt:lpstr>Constantia</vt:lpstr>
      <vt:lpstr>Symbol</vt:lpstr>
      <vt:lpstr>Tahoma</vt:lpstr>
      <vt:lpstr>Times New Roman</vt:lpstr>
      <vt:lpstr>Wingdings</vt:lpstr>
      <vt:lpstr>Wingdings 2</vt:lpstr>
      <vt:lpstr>Flow</vt:lpstr>
      <vt:lpstr>Equation</vt:lpstr>
      <vt:lpstr>ELETROTEHNIČKE KOMPONENTE</vt:lpstr>
      <vt:lpstr>TRANZISTORI</vt:lpstr>
      <vt:lpstr>PowerPoint Presentation</vt:lpstr>
      <vt:lpstr>RAZVOJ TRANZISTORA I PRVI IZUMITELJI-</vt:lpstr>
      <vt:lpstr>Poluprovodnička revolucija:  Glavni akteri</vt:lpstr>
      <vt:lpstr>PowerPoint Presentation</vt:lpstr>
      <vt:lpstr>PowerPoint Presentation</vt:lpstr>
      <vt:lpstr>Bipolarni tranzistori</vt:lpstr>
      <vt:lpstr>Da bi bipolarni tranzistor imao pojačavačko svojstvo, potrebno je ispuniti:</vt:lpstr>
      <vt:lpstr>Koncentracije elektrona i šupljina u PN spojevima NPN bipolarnog tranzistora direktno polarisanog</vt:lpstr>
      <vt:lpstr>PowerPoint Presentation</vt:lpstr>
      <vt:lpstr>Električni model NPN tranzistora u  aktivnom režimu</vt:lpstr>
      <vt:lpstr>Električni model PNP tranzistora u  aktivnom režimu</vt:lpstr>
      <vt:lpstr>Statičke karakteristike tranzistora</vt:lpstr>
      <vt:lpstr>Ulazna karakteristika tranzistora sa zajedničkim emitorom</vt:lpstr>
      <vt:lpstr>Prenosna karakteristika tranzistora sa zajedničkim emitorom</vt:lpstr>
      <vt:lpstr>Realna izlazna karakteristika tranzistora sa zajedničkim emitorom</vt:lpstr>
      <vt:lpstr>Idealizovana izlazna karakteristika tranzistora sa zajedničkim emitorom</vt:lpstr>
      <vt:lpstr>Polarizacija tranzistora</vt:lpstr>
      <vt:lpstr>Polarizacija NPN tranzistora  jednom baterijom</vt:lpstr>
      <vt:lpstr>Polarizacija PNP tranzistora  jednom baterijom</vt:lpstr>
      <vt:lpstr>Polarizacija strujnim ogledalom</vt:lpstr>
      <vt:lpstr>Strujno ogledalo sa dva NPN tranzistora</vt:lpstr>
      <vt:lpstr>PowerPoint Presentation</vt:lpstr>
      <vt:lpstr>PowerPoint Presentation</vt:lpstr>
      <vt:lpstr>Strujno ogledalo sa tri NPN tranzistora</vt:lpstr>
      <vt:lpstr>Strujno ogledalo sa dva PNP tranzistora</vt:lpstr>
      <vt:lpstr>Polarizacija paralelno vezanih tranzistora</vt:lpstr>
      <vt:lpstr>Polarizacija paralelno vezanih tranzistora</vt:lpstr>
      <vt:lpstr>Polarizacija paralelno vezanih tranzistora</vt:lpstr>
      <vt:lpstr>Polarizacija Darlingtonove sprege tranzistora</vt:lpstr>
      <vt:lpstr>Polarizacija Darlingtonove sprege tranzistora</vt:lpstr>
      <vt:lpstr>Ograničenja kod polarizacije tranzistora</vt:lpstr>
      <vt:lpstr>Zasićenje bipolarnog tranzistora</vt:lpstr>
      <vt:lpstr>Zasićenje bipolarnog tranzistora</vt:lpstr>
      <vt:lpstr>Zasićenje bipolarnog tranzistora</vt:lpstr>
      <vt:lpstr>Zakočenje bipolarnog tranzistora</vt:lpstr>
      <vt:lpstr>Prekidački režim rada tranzistora</vt:lpstr>
      <vt:lpstr>PowerPoint Presentation</vt:lpstr>
      <vt:lpstr>MOSFET Tranzistori</vt:lpstr>
      <vt:lpstr>Konstrukcija MOSFET - a</vt:lpstr>
      <vt:lpstr>Konstrukcija MOSFET - a</vt:lpstr>
      <vt:lpstr>Mehanizam rada MOSFETA - a</vt:lpstr>
      <vt:lpstr>Rad MOSFET – a u omskoj oblasti</vt:lpstr>
      <vt:lpstr>Rad MOSFET – a u zasićenju</vt:lpstr>
      <vt:lpstr>Strujno – naponske karakteristika MOSFETA u </vt:lpstr>
      <vt:lpstr>Izlazna karakteristika N kanalnog MOSFET – a sa ugrađenim kanalom</vt:lpstr>
      <vt:lpstr>Rad N kanalnog MOSFET – a sa  ugrađenimkanalom pri VGS&gt;0</vt:lpstr>
      <vt:lpstr> Prenosna karakteristika i električni simboli N kanalnog MOSFET – a sa ugrađenim kanalom </vt:lpstr>
      <vt:lpstr> Prenosna karakteristika i električni simboli P kanalnog MOSFET – a sa ugrađenim kanalom </vt:lpstr>
      <vt:lpstr>MOSFET sa indukovanim kanalom</vt:lpstr>
      <vt:lpstr>MOSFET sa indukovanim kanalom</vt:lpstr>
      <vt:lpstr>MOSFET sa indukovanim kanalom</vt:lpstr>
      <vt:lpstr>MOSFET sa indukovanim kanalom</vt:lpstr>
      <vt:lpstr>MOSFET sa indukovanim kanalom</vt:lpstr>
      <vt:lpstr>V - MOSFET</vt:lpstr>
      <vt:lpstr>V - MOSFET</vt:lpstr>
      <vt:lpstr>Ispitivanje tranzistora</vt:lpstr>
    </vt:vector>
  </TitlesOfParts>
  <Company>FAITH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ELEKTROTEHNIČKE KOMPONENTE</dc:title>
  <dc:creator>Vera</dc:creator>
  <cp:lastModifiedBy>verap</cp:lastModifiedBy>
  <cp:revision>99</cp:revision>
  <dcterms:created xsi:type="dcterms:W3CDTF">2003-05-01T09:20:02Z</dcterms:created>
  <dcterms:modified xsi:type="dcterms:W3CDTF">2023-12-12T07:28:18Z</dcterms:modified>
</cp:coreProperties>
</file>