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sldIdLst>
    <p:sldId id="256" r:id="rId2"/>
    <p:sldId id="266" r:id="rId3"/>
    <p:sldId id="285" r:id="rId4"/>
    <p:sldId id="286" r:id="rId5"/>
    <p:sldId id="287" r:id="rId6"/>
    <p:sldId id="288" r:id="rId7"/>
    <p:sldId id="274" r:id="rId8"/>
    <p:sldId id="275" r:id="rId9"/>
    <p:sldId id="290" r:id="rId10"/>
    <p:sldId id="291" r:id="rId11"/>
    <p:sldId id="292" r:id="rId12"/>
    <p:sldId id="320" r:id="rId13"/>
    <p:sldId id="294" r:id="rId14"/>
    <p:sldId id="295" r:id="rId15"/>
    <p:sldId id="289" r:id="rId16"/>
    <p:sldId id="312" r:id="rId17"/>
    <p:sldId id="293" r:id="rId18"/>
    <p:sldId id="267" r:id="rId19"/>
    <p:sldId id="313" r:id="rId20"/>
    <p:sldId id="314" r:id="rId21"/>
    <p:sldId id="296" r:id="rId22"/>
    <p:sldId id="297" r:id="rId23"/>
    <p:sldId id="298" r:id="rId24"/>
    <p:sldId id="299" r:id="rId25"/>
    <p:sldId id="300" r:id="rId26"/>
    <p:sldId id="301" r:id="rId27"/>
    <p:sldId id="302" r:id="rId28"/>
    <p:sldId id="303" r:id="rId29"/>
    <p:sldId id="305" r:id="rId30"/>
    <p:sldId id="304" r:id="rId31"/>
    <p:sldId id="306" r:id="rId32"/>
    <p:sldId id="307" r:id="rId33"/>
    <p:sldId id="308" r:id="rId3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1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4505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6B7386C5-3DDB-4DBC-BF37-FBA25729D24E}" type="slidenum">
              <a:rPr lang="en-US" altLang="en-US"/>
              <a:pPr/>
              <a:t>‹#›</a:t>
            </a:fld>
            <a:endParaRPr lang="en-US" altLang="en-US"/>
          </a:p>
        </p:txBody>
      </p:sp>
    </p:spTree>
    <p:extLst>
      <p:ext uri="{BB962C8B-B14F-4D97-AF65-F5344CB8AC3E}">
        <p14:creationId xmlns:p14="http://schemas.microsoft.com/office/powerpoint/2010/main" val="6301477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ltLang="en-US"/>
          </a:p>
        </p:txBody>
      </p:sp>
      <p:sp>
        <p:nvSpPr>
          <p:cNvPr id="19" name="Footer Placeholder 18"/>
          <p:cNvSpPr>
            <a:spLocks noGrp="1"/>
          </p:cNvSpPr>
          <p:nvPr>
            <p:ph type="ftr" sz="quarter" idx="11"/>
          </p:nvPr>
        </p:nvSpPr>
        <p:spPr/>
        <p:txBody>
          <a:bodyPr/>
          <a:lstStyle/>
          <a:p>
            <a:endParaRPr lang="en-US" altLang="en-US"/>
          </a:p>
        </p:txBody>
      </p:sp>
      <p:sp>
        <p:nvSpPr>
          <p:cNvPr id="27" name="Slide Number Placeholder 26"/>
          <p:cNvSpPr>
            <a:spLocks noGrp="1"/>
          </p:cNvSpPr>
          <p:nvPr>
            <p:ph type="sldNum" sz="quarter" idx="12"/>
          </p:nvPr>
        </p:nvSpPr>
        <p:spPr/>
        <p:txBody>
          <a:bodyPr/>
          <a:lstStyle/>
          <a:p>
            <a:fld id="{6C864205-E2D4-406F-BD11-86F6F2CF9653}"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anim calcmode="lin" valueType="num">
                                      <p:cBhvr>
                                        <p:cTn id="13"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CFFBB4D-4D18-419C-A84E-4BFE249F1D79}"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4F5FA72-F47E-4353-8FDB-014D543D168D}"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EB9236C5-F3A8-454F-8B91-6A743DDB2901}" type="slidenum">
              <a:rPr lang="en-US" altLang="en-US"/>
              <a:pPr/>
              <a:t>‹#›</a:t>
            </a:fld>
            <a:endParaRPr lang="en-US" altLang="en-US"/>
          </a:p>
        </p:txBody>
      </p:sp>
    </p:spTree>
    <p:extLst>
      <p:ext uri="{BB962C8B-B14F-4D97-AF65-F5344CB8AC3E}">
        <p14:creationId xmlns:p14="http://schemas.microsoft.com/office/powerpoint/2010/main" val="2000879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98F8F6E4-504D-43AC-802C-066248B62F89}" type="slidenum">
              <a:rPr lang="en-US" altLang="en-US"/>
              <a:pPr/>
              <a:t>‹#›</a:t>
            </a:fld>
            <a:endParaRPr lang="en-US" altLang="en-US"/>
          </a:p>
        </p:txBody>
      </p:sp>
    </p:spTree>
    <p:extLst>
      <p:ext uri="{BB962C8B-B14F-4D97-AF65-F5344CB8AC3E}">
        <p14:creationId xmlns:p14="http://schemas.microsoft.com/office/powerpoint/2010/main" val="2043137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B1E0EC9-7115-4AD1-BE0A-E9D0AEC88C08}"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663246B-88CA-4FB3-8AF9-C6F878E574CC}"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78B8705E-A304-4D1B-9DAC-C3ADB40C458A}"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E5E7A0A7-8EC2-4EF7-A96C-A013B09B4813}"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9862B8B6-06FC-4B21-B2B1-DC5903AC0BE7}"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0461DE52-F943-4001-9B07-5A6059A8FF50}"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0D8FE16-DBD7-414E-8031-D0CF865E05A3}"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a:xfrm>
            <a:off x="8077200" y="6356350"/>
            <a:ext cx="609600" cy="365125"/>
          </a:xfrm>
        </p:spPr>
        <p:txBody>
          <a:bodyPr/>
          <a:lstStyle/>
          <a:p>
            <a:fld id="{D02A01DF-95A7-41F3-88B0-760B9802712D}" type="slidenum">
              <a:rPr lang="en-US" altLang="en-US" smtClean="0"/>
              <a:pPr/>
              <a:t>‹#›</a:t>
            </a:fld>
            <a:endParaRPr lang="en-US"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24D4185-27AD-4CF1-900D-092D9453F970}" type="slidenum">
              <a:rPr lang="en-US" altLang="en-US" smtClean="0"/>
              <a:pPr/>
              <a:t>‹#›</a:t>
            </a:fld>
            <a:endParaRPr lang="en-US"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0">
                                            <p:txEl>
                                              <p:pRg st="0" end="0"/>
                                            </p:txEl>
                                          </p:spTgt>
                                        </p:tgtEl>
                                        <p:attrNameLst>
                                          <p:attrName>style.visibility</p:attrName>
                                        </p:attrNameLst>
                                      </p:cBhvr>
                                      <p:to>
                                        <p:strVal val="visible"/>
                                      </p:to>
                                    </p:set>
                                    <p:anim calcmode="lin" valueType="num">
                                      <p:cBhvr>
                                        <p:cTn id="13" dur="500" fill="hold"/>
                                        <p:tgtEl>
                                          <p:spTgt spid="3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0">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0">
                                            <p:txEl>
                                              <p:pRg st="1" end="1"/>
                                            </p:txEl>
                                          </p:spTgt>
                                        </p:tgtEl>
                                        <p:attrNameLst>
                                          <p:attrName>style.visibility</p:attrName>
                                        </p:attrNameLst>
                                      </p:cBhvr>
                                      <p:to>
                                        <p:strVal val="visible"/>
                                      </p:to>
                                    </p:set>
                                    <p:anim calcmode="lin" valueType="num">
                                      <p:cBhvr>
                                        <p:cTn id="17" dur="500" fill="hold"/>
                                        <p:tgtEl>
                                          <p:spTgt spid="30">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0">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0">
                                            <p:txEl>
                                              <p:pRg st="2" end="2"/>
                                            </p:txEl>
                                          </p:spTgt>
                                        </p:tgtEl>
                                        <p:attrNameLst>
                                          <p:attrName>style.visibility</p:attrName>
                                        </p:attrNameLst>
                                      </p:cBhvr>
                                      <p:to>
                                        <p:strVal val="visible"/>
                                      </p:to>
                                    </p:set>
                                    <p:anim calcmode="lin" valueType="num">
                                      <p:cBhvr>
                                        <p:cTn id="21" dur="500" fill="hold"/>
                                        <p:tgtEl>
                                          <p:spTgt spid="30">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0">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0">
                                            <p:txEl>
                                              <p:pRg st="3" end="3"/>
                                            </p:txEl>
                                          </p:spTgt>
                                        </p:tgtEl>
                                        <p:attrNameLst>
                                          <p:attrName>style.visibility</p:attrName>
                                        </p:attrNameLst>
                                      </p:cBhvr>
                                      <p:to>
                                        <p:strVal val="visible"/>
                                      </p:to>
                                    </p:set>
                                    <p:anim calcmode="lin" valueType="num">
                                      <p:cBhvr>
                                        <p:cTn id="25" dur="500" fill="hold"/>
                                        <p:tgtEl>
                                          <p:spTgt spid="30">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0">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0">
                                            <p:txEl>
                                              <p:pRg st="4" end="4"/>
                                            </p:txEl>
                                          </p:spTgt>
                                        </p:tgtEl>
                                        <p:attrNameLst>
                                          <p:attrName>style.visibility</p:attrName>
                                        </p:attrNameLst>
                                      </p:cBhvr>
                                      <p:to>
                                        <p:strVal val="visible"/>
                                      </p:to>
                                    </p:set>
                                    <p:anim calcmode="lin" valueType="num">
                                      <p:cBhvr>
                                        <p:cTn id="29" dur="500" fill="hold"/>
                                        <p:tgtEl>
                                          <p:spTgt spid="30">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0">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r.wikipedia.org/sr-el/%D0%92%D0%BE%D0%BB%D1%8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r.wikipedia.org/sr-el/%D0%95%D0%BB%D0%B5%D0%BA%D1%82%D1%80%D0%B8%D1%87%D0%BD%D0%B0_%D1%81%D1%82%D1%80%D1%83%D1%98%D0%B0" TargetMode="External"/><Relationship Id="rId7"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jpeg"/><Relationship Id="rId4" Type="http://schemas.openxmlformats.org/officeDocument/2006/relationships/hyperlink" Target="http://sr.wikipedia.org/sr-el/%D0%9E%D1%82%D0%BF%D0%BE%D1%80"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r.wikipedia.org/sr-el/1873" TargetMode="External"/><Relationship Id="rId2" Type="http://schemas.openxmlformats.org/officeDocument/2006/relationships/hyperlink" Target="http://sr.wikipedia.org/w/index.php?title=%D0%A4%D1%80%D0%B5%D0%B4%D0%B5%D1%80%D0%B8%D0%BA_%D0%93%D1%83%D1%82%D1%80%D0%B8&amp;action=edit" TargetMode="Externa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hyperlink" Target="http://sr.wikipedia.org/sr-el/%D0%9A%D0%B0%D1%80%D0%BB_%D0%A4%D0%B5%D1%80%D0%B4%D0%B8%D0%BD%D0%B0%D0%BD%D0%B4_%D0%91%D1%80%D0%B0%D1%83%D0%BD" TargetMode="External"/><Relationship Id="rId4" Type="http://schemas.openxmlformats.org/officeDocument/2006/relationships/hyperlink" Target="http://sr.wikipedia.org/sr-el/1874"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wikipedia.org/w/index.php?title=%D0%8F%D0%BE%D0%BD_%D0%90%D0%BC%D0%B1%D1%80%D0%BE%D0%B7_%D0%A4%D0%BB%D0%B5%D0%BC%D0%B8%D0%BD%D0%B3&amp;action=edit" TargetMode="External"/><Relationship Id="rId2" Type="http://schemas.openxmlformats.org/officeDocument/2006/relationships/hyperlink" Target="http://sr.wikipedia.org/sr-el/%D0%92%D0%B0%D0%BA%D1%83%D1%83%D0%BC" TargetMode="External"/><Relationship Id="rId1" Type="http://schemas.openxmlformats.org/officeDocument/2006/relationships/slideLayout" Target="../slideLayouts/slideLayout2.xml"/><Relationship Id="rId5" Type="http://schemas.openxmlformats.org/officeDocument/2006/relationships/hyperlink" Target="http://sr.wikipedia.org/sr-el/1905" TargetMode="External"/><Relationship Id="rId4" Type="http://schemas.openxmlformats.org/officeDocument/2006/relationships/hyperlink" Target="http://sr.wikipedia.org/sr-el/1904"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r.wikipedia.org/sr-el/1919" TargetMode="External"/><Relationship Id="rId2" Type="http://schemas.openxmlformats.org/officeDocument/2006/relationships/hyperlink" Target="http://sr.wikipedia.org/w/index.php?title=%D0%92%D0%B8%D1%99%D0%B5%D0%BC_%D0%A5%D0%B5%D0%BD%D1%80%D0%B8_%D0%95%D0%BA%D0%BB%D1%81&amp;action=edit"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r.wikipedia.org/sr-el/%D0%91%D0%BE%D0%BB%D1%86%D0%BC%D0%B0%D0%BD%D0%BE%D0%B2%D0%B0_%D0%BA%D0%BE%D0%BD%D1%81%D1%82%D0%B0%D0%BD%D1%82%D0%B0" TargetMode="External"/><Relationship Id="rId2" Type="http://schemas.openxmlformats.org/officeDocument/2006/relationships/hyperlink" Target="http://sr.wikipedia.org/sr-el/%D0%95%D0%BB%D0%B5%D0%BA%D1%82%D1%80%D0%BE%D0%BD"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a:t>ELETROTEHNI</a:t>
            </a:r>
            <a:r>
              <a:rPr lang="sr-Latn-CS" altLang="en-US"/>
              <a:t>ČKE KOMPONENTE</a:t>
            </a:r>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2000" fill="hold"/>
                                        <p:tgtEl>
                                          <p:spTgt spid="2050"/>
                                        </p:tgtEl>
                                        <p:attrNameLst>
                                          <p:attrName>ppt_w</p:attrName>
                                        </p:attrNameLst>
                                      </p:cBhvr>
                                      <p:tavLst>
                                        <p:tav tm="0">
                                          <p:val>
                                            <p:fltVal val="0"/>
                                          </p:val>
                                        </p:tav>
                                        <p:tav tm="100000">
                                          <p:val>
                                            <p:strVal val="#ppt_w"/>
                                          </p:val>
                                        </p:tav>
                                      </p:tavLst>
                                    </p:anim>
                                    <p:anim calcmode="lin" valueType="num">
                                      <p:cBhvr>
                                        <p:cTn id="8" dur="2000" fill="hold"/>
                                        <p:tgtEl>
                                          <p:spTgt spid="2050"/>
                                        </p:tgtEl>
                                        <p:attrNameLst>
                                          <p:attrName>ppt_h</p:attrName>
                                        </p:attrNameLst>
                                      </p:cBhvr>
                                      <p:tavLst>
                                        <p:tav tm="0">
                                          <p:val>
                                            <p:fltVal val="0"/>
                                          </p:val>
                                        </p:tav>
                                        <p:tav tm="100000">
                                          <p:val>
                                            <p:strVal val="#ppt_h"/>
                                          </p:val>
                                        </p:tav>
                                      </p:tavLst>
                                    </p:anim>
                                    <p:animEffect transition="in" filter="fade">
                                      <p:cBhvr>
                                        <p:cTn id="9"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idx="1"/>
          </p:nvPr>
        </p:nvSpPr>
        <p:spPr>
          <a:xfrm>
            <a:off x="0" y="457200"/>
            <a:ext cx="9144000" cy="5668963"/>
          </a:xfrm>
        </p:spPr>
        <p:txBody>
          <a:bodyPr/>
          <a:lstStyle/>
          <a:p>
            <a:r>
              <a:rPr lang="sr-Latn-CS" altLang="en-US" sz="2800"/>
              <a:t>Moguće je upotrebiti kraći izraz. Stavljajući</a:t>
            </a:r>
            <a:endParaRPr lang="en-US" altLang="en-US" sz="2800"/>
          </a:p>
          <a:p>
            <a:endParaRPr lang="en-US" altLang="en-US" sz="2800"/>
          </a:p>
          <a:p>
            <a:endParaRPr lang="sr-Latn-CS" altLang="en-US" sz="2800"/>
          </a:p>
          <a:p>
            <a:r>
              <a:rPr lang="sr-Latn-CS" altLang="en-US" sz="2800"/>
              <a:t>i </a:t>
            </a:r>
            <a:r>
              <a:rPr lang="sr-Latn-CS" altLang="en-US" sz="2800" i="1"/>
              <a:t>n</a:t>
            </a:r>
            <a:r>
              <a:rPr lang="sr-Latn-CS" altLang="en-US" sz="2800"/>
              <a:t> = 1 jednačina za struju diode postaje:</a:t>
            </a:r>
          </a:p>
          <a:p>
            <a:pPr>
              <a:buFont typeface="Wingdings" pitchFamily="2" charset="2"/>
              <a:buNone/>
            </a:pPr>
            <a:endParaRPr lang="sr-Latn-CS" altLang="en-US" sz="2800"/>
          </a:p>
          <a:p>
            <a:r>
              <a:rPr lang="sr-Latn-CS" altLang="en-US" sz="2800"/>
              <a:t>gde je </a:t>
            </a:r>
            <a:r>
              <a:rPr lang="sr-Latn-CS" altLang="en-US" sz="2800" i="1"/>
              <a:t>V</a:t>
            </a:r>
            <a:r>
              <a:rPr lang="en-US" altLang="en-US" sz="2000" i="1"/>
              <a:t>T</a:t>
            </a:r>
            <a:r>
              <a:rPr lang="sr-Latn-CS" altLang="en-US" sz="2800"/>
              <a:t> = 25</a:t>
            </a:r>
            <a:r>
              <a:rPr lang="sr-Latn-CS" altLang="en-US" sz="2800" i="1"/>
              <a:t>mV</a:t>
            </a:r>
            <a:r>
              <a:rPr lang="sr-Latn-CS" altLang="en-US" sz="2800"/>
              <a:t> (na sobnoj temperaturi) konstanta.</a:t>
            </a:r>
            <a:endParaRPr lang="en-US" altLang="en-US" sz="2800"/>
          </a:p>
          <a:p>
            <a:pPr>
              <a:buFont typeface="Wingdings" pitchFamily="2" charset="2"/>
              <a:buNone/>
            </a:pPr>
            <a:endParaRPr lang="en-US" altLang="en-US" sz="2800"/>
          </a:p>
          <a:p>
            <a:endParaRPr lang="en-US" altLang="en-US" sz="2800"/>
          </a:p>
          <a:p>
            <a:endParaRPr lang="en-US" altLang="en-US" sz="2800"/>
          </a:p>
          <a:p>
            <a:r>
              <a:rPr lang="sr-Latn-CS" altLang="en-US" sz="2800"/>
              <a:t>gde je </a:t>
            </a:r>
            <a:r>
              <a:rPr lang="sr-Latn-CS" altLang="en-US" sz="2800" i="1"/>
              <a:t>V</a:t>
            </a:r>
            <a:r>
              <a:rPr lang="en-US" altLang="en-US" sz="2000" i="1"/>
              <a:t>T</a:t>
            </a:r>
            <a:r>
              <a:rPr lang="sr-Latn-CS" altLang="en-US" sz="2800"/>
              <a:t> = 25</a:t>
            </a:r>
            <a:r>
              <a:rPr lang="sr-Latn-CS" altLang="en-US" sz="2800" i="1"/>
              <a:t>mV</a:t>
            </a:r>
            <a:r>
              <a:rPr lang="sr-Latn-CS" altLang="en-US" sz="2800"/>
              <a:t> (na sobnoj temperaturi) konstanta.</a:t>
            </a:r>
            <a:endParaRPr lang="en-US" altLang="en-US" sz="2800"/>
          </a:p>
          <a:p>
            <a:endParaRPr lang="en-US" altLang="en-US" sz="2800"/>
          </a:p>
          <a:p>
            <a:endParaRPr lang="en-US" altLang="en-US" sz="2800"/>
          </a:p>
        </p:txBody>
      </p:sp>
      <p:pic>
        <p:nvPicPr>
          <p:cNvPr id="108548" name="Picture 4" descr="\frac{k T}{q} = V_{\gam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1143000"/>
            <a:ext cx="12954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49" name="Picture 5" descr="I=I_\mathrm{S} \left( {e^{V_\mathrm{D} \over V_{\gamma}1} \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3810000"/>
            <a:ext cx="3048000"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4" presetClass="entr" presetSubtype="16" fill="hold" nodeType="afterEffect">
                                  <p:stCondLst>
                                    <p:cond delay="0"/>
                                  </p:stCondLst>
                                  <p:childTnLst>
                                    <p:set>
                                      <p:cBhvr>
                                        <p:cTn id="9" dur="1" fill="hold">
                                          <p:stCondLst>
                                            <p:cond delay="0"/>
                                          </p:stCondLst>
                                        </p:cTn>
                                        <p:tgtEl>
                                          <p:spTgt spid="108548"/>
                                        </p:tgtEl>
                                        <p:attrNameLst>
                                          <p:attrName>style.visibility</p:attrName>
                                        </p:attrNameLst>
                                      </p:cBhvr>
                                      <p:to>
                                        <p:strVal val="visible"/>
                                      </p:to>
                                    </p:set>
                                    <p:animEffect transition="in" filter="box(in)">
                                      <p:cBhvr>
                                        <p:cTn id="10" dur="500"/>
                                        <p:tgtEl>
                                          <p:spTgt spid="108548"/>
                                        </p:tgtEl>
                                      </p:cBhvr>
                                    </p:animEffect>
                                  </p:childTnLst>
                                </p:cTn>
                              </p:par>
                            </p:childTnLst>
                          </p:cTn>
                        </p:par>
                        <p:par>
                          <p:cTn id="11" fill="hold" nodeType="afterGroup">
                            <p:stCondLst>
                              <p:cond delay="500"/>
                            </p:stCondLst>
                            <p:childTnLst>
                              <p:par>
                                <p:cTn id="12" presetID="1" presetClass="entr" presetSubtype="0" fill="hold" nodeType="afterEffect">
                                  <p:stCondLst>
                                    <p:cond delay="0"/>
                                  </p:stCondLst>
                                  <p:childTnLst>
                                    <p:set>
                                      <p:cBhvr>
                                        <p:cTn id="13" dur="1" fill="hold">
                                          <p:stCondLst>
                                            <p:cond delay="0"/>
                                          </p:stCondLst>
                                        </p:cTn>
                                        <p:tgtEl>
                                          <p:spTgt spid="108547">
                                            <p:txEl>
                                              <p:pRg st="3" end="3"/>
                                            </p:txEl>
                                          </p:spTgt>
                                        </p:tgtEl>
                                        <p:attrNameLst>
                                          <p:attrName>style.visibility</p:attrName>
                                        </p:attrNameLst>
                                      </p:cBhvr>
                                      <p:to>
                                        <p:strVal val="visible"/>
                                      </p:to>
                                    </p:set>
                                  </p:childTnLst>
                                </p:cTn>
                              </p:par>
                            </p:childTnLst>
                          </p:cTn>
                        </p:par>
                        <p:par>
                          <p:cTn id="14" fill="hold" nodeType="afterGroup">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108547">
                                            <p:txEl>
                                              <p:pRg st="0" end="0"/>
                                            </p:txEl>
                                          </p:spTgt>
                                        </p:tgtEl>
                                        <p:attrNameLst>
                                          <p:attrName>style.visibility</p:attrName>
                                        </p:attrNameLst>
                                      </p:cBhvr>
                                      <p:to>
                                        <p:strVal val="visible"/>
                                      </p:to>
                                    </p:set>
                                  </p:childTnLst>
                                </p:cTn>
                              </p:par>
                            </p:childTnLst>
                          </p:cTn>
                        </p:par>
                        <p:par>
                          <p:cTn id="17" fill="hold" nodeType="afterGroup">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108547">
                                            <p:txEl>
                                              <p:pRg st="3" end="3"/>
                                            </p:txEl>
                                          </p:spTgt>
                                        </p:tgtEl>
                                        <p:attrNameLst>
                                          <p:attrName>style.visibility</p:attrName>
                                        </p:attrNameLst>
                                      </p:cBhvr>
                                      <p:to>
                                        <p:strVal val="visible"/>
                                      </p:to>
                                    </p:set>
                                  </p:childTnLst>
                                </p:cTn>
                              </p:par>
                            </p:childTnLst>
                          </p:cTn>
                        </p:par>
                        <p:par>
                          <p:cTn id="20" fill="hold" nodeType="afterGroup">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108547">
                                            <p:txEl>
                                              <p:pRg st="5" end="5"/>
                                            </p:txEl>
                                          </p:spTgt>
                                        </p:tgtEl>
                                        <p:attrNameLst>
                                          <p:attrName>style.visibility</p:attrName>
                                        </p:attrNameLst>
                                      </p:cBhvr>
                                      <p:to>
                                        <p:strVal val="visible"/>
                                      </p:to>
                                    </p:set>
                                  </p:childTnLst>
                                </p:cTn>
                              </p:par>
                            </p:childTnLst>
                          </p:cTn>
                        </p:par>
                        <p:par>
                          <p:cTn id="23" fill="hold" nodeType="afterGroup">
                            <p:stCondLst>
                              <p:cond delay="500"/>
                            </p:stCondLst>
                            <p:childTnLst>
                              <p:par>
                                <p:cTn id="24" presetID="1" presetClass="entr" presetSubtype="0" fill="hold" grpId="0" nodeType="afterEffect">
                                  <p:stCondLst>
                                    <p:cond delay="0"/>
                                  </p:stCondLst>
                                  <p:childTnLst>
                                    <p:set>
                                      <p:cBhvr>
                                        <p:cTn id="25" dur="1" fill="hold">
                                          <p:stCondLst>
                                            <p:cond delay="0"/>
                                          </p:stCondLst>
                                        </p:cTn>
                                        <p:tgtEl>
                                          <p:spTgt spid="108547">
                                            <p:txEl>
                                              <p:pRg st="9" end="9"/>
                                            </p:txEl>
                                          </p:spTgt>
                                        </p:tgtEl>
                                        <p:attrNameLst>
                                          <p:attrName>style.visibility</p:attrName>
                                        </p:attrNameLst>
                                      </p:cBhvr>
                                      <p:to>
                                        <p:strVal val="visible"/>
                                      </p:to>
                                    </p:set>
                                  </p:childTnLst>
                                </p:cTn>
                              </p:par>
                            </p:childTnLst>
                          </p:cTn>
                        </p:par>
                        <p:par>
                          <p:cTn id="26" fill="hold" nodeType="afterGroup">
                            <p:stCondLst>
                              <p:cond delay="500"/>
                            </p:stCondLst>
                            <p:childTnLst>
                              <p:par>
                                <p:cTn id="27" presetID="5" presetClass="entr" presetSubtype="10" fill="hold" nodeType="afterEffect">
                                  <p:stCondLst>
                                    <p:cond delay="0"/>
                                  </p:stCondLst>
                                  <p:childTnLst>
                                    <p:set>
                                      <p:cBhvr>
                                        <p:cTn id="28" dur="1" fill="hold">
                                          <p:stCondLst>
                                            <p:cond delay="0"/>
                                          </p:stCondLst>
                                        </p:cTn>
                                        <p:tgtEl>
                                          <p:spTgt spid="108549"/>
                                        </p:tgtEl>
                                        <p:attrNameLst>
                                          <p:attrName>style.visibility</p:attrName>
                                        </p:attrNameLst>
                                      </p:cBhvr>
                                      <p:to>
                                        <p:strVal val="visible"/>
                                      </p:to>
                                    </p:set>
                                    <p:animEffect transition="in" filter="checkerboard(across)">
                                      <p:cBhvr>
                                        <p:cTn id="29" dur="500"/>
                                        <p:tgtEl>
                                          <p:spTgt spid="108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3"/>
          <p:cNvSpPr>
            <a:spLocks noGrp="1" noChangeArrowheads="1"/>
          </p:cNvSpPr>
          <p:nvPr>
            <p:ph idx="1"/>
          </p:nvPr>
        </p:nvSpPr>
        <p:spPr>
          <a:xfrm>
            <a:off x="457200" y="1600200"/>
            <a:ext cx="8686800" cy="4525963"/>
          </a:xfrm>
        </p:spPr>
        <p:txBody>
          <a:bodyPr/>
          <a:lstStyle/>
          <a:p>
            <a:r>
              <a:rPr lang="sr-Latn-CS" altLang="en-US"/>
              <a:t>Kod običnih silicijumskih dioda, pri uobičajenim strujama pad napona u provodnoj diodi iznosi približno 0.6 do 0.7 </a:t>
            </a:r>
            <a:r>
              <a:rPr lang="sr-Latn-CS" altLang="en-US">
                <a:hlinkClick r:id="rId2" tooltip="Волт"/>
              </a:rPr>
              <a:t>V</a:t>
            </a:r>
            <a:r>
              <a:rPr lang="sr-Latn-CS" altLang="en-US"/>
              <a:t>.</a:t>
            </a:r>
            <a:endParaRPr lang="en-US" altLang="en-US"/>
          </a:p>
          <a:p>
            <a:r>
              <a:rPr lang="sr-Latn-CS" altLang="en-US"/>
              <a:t> Vrednost je različita za razne tipove dioda: kod Šotki dioda je taj napon oko 0.2 V, a kod svetlećih dioda (LED) može biti 1.4 V ili više, zavisno od struje.</a:t>
            </a:r>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endParaRPr lang="en-US" altLang="en-US"/>
          </a:p>
        </p:txBody>
      </p:sp>
      <p:pic>
        <p:nvPicPr>
          <p:cNvPr id="139267" name="Picture 3" descr="sca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2667000"/>
            <a:ext cx="4495800" cy="3417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0" y="277813"/>
            <a:ext cx="9144000" cy="865187"/>
          </a:xfrm>
        </p:spPr>
        <p:txBody>
          <a:bodyPr>
            <a:normAutofit fontScale="90000"/>
          </a:bodyPr>
          <a:lstStyle/>
          <a:p>
            <a:r>
              <a:rPr lang="it-IT" altLang="en-US" sz="2400"/>
              <a:t>Snimanje karakteristika diode u direktnom smeru se obavlja pomoću kola na slici</a:t>
            </a:r>
            <a:r>
              <a:rPr lang="en-US" altLang="en-US" sz="4000"/>
              <a:t> </a:t>
            </a:r>
          </a:p>
        </p:txBody>
      </p:sp>
      <p:pic>
        <p:nvPicPr>
          <p:cNvPr id="111620"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500187" y="2629694"/>
            <a:ext cx="6143625" cy="3000375"/>
          </a:xfrm>
          <a:solidFill>
            <a:srgbClr val="FFFFFF"/>
          </a:solid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152400" y="304800"/>
            <a:ext cx="8686800" cy="1139825"/>
          </a:xfrm>
        </p:spPr>
        <p:txBody>
          <a:bodyPr/>
          <a:lstStyle/>
          <a:p>
            <a:r>
              <a:rPr lang="de-DE" altLang="en-US" sz="2400"/>
              <a:t>Snimanje karakteristike diode u inverznom smeru (Si diode)</a:t>
            </a:r>
            <a:endParaRPr lang="en-US" altLang="en-US" sz="2400"/>
          </a:p>
        </p:txBody>
      </p:sp>
      <p:pic>
        <p:nvPicPr>
          <p:cNvPr id="11264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500187" y="2629694"/>
            <a:ext cx="6143625" cy="3000375"/>
          </a:xfrm>
          <a:solidFill>
            <a:srgbClr val="FFFFFF"/>
          </a:solid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81" name="Picture 9" descr="V-I карактеристика полупроводничке диоде (није у сразмери)"/>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0" y="152400"/>
            <a:ext cx="9144000" cy="6400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1075" name="Object 3"/>
          <p:cNvGraphicFramePr>
            <a:graphicFrameLocks noGrp="1" noChangeAspect="1"/>
          </p:cNvGraphicFramePr>
          <p:nvPr>
            <p:ph idx="1"/>
          </p:nvPr>
        </p:nvGraphicFramePr>
        <p:xfrm>
          <a:off x="0" y="1509713"/>
          <a:ext cx="8382000" cy="4932362"/>
        </p:xfrm>
        <a:graphic>
          <a:graphicData uri="http://schemas.openxmlformats.org/presentationml/2006/ole">
            <mc:AlternateContent xmlns:mc="http://schemas.openxmlformats.org/markup-compatibility/2006">
              <mc:Choice xmlns:v="urn:schemas-microsoft-com:vml" Requires="v">
                <p:oleObj spid="_x0000_s131078" name="Bitmap Image" r:id="rId3" imgW="6733333" imgH="3962953" progId="Paint.Picture">
                  <p:embed/>
                </p:oleObj>
              </mc:Choice>
              <mc:Fallback>
                <p:oleObj name="Bitmap Image" r:id="rId3" imgW="6733333" imgH="3962953" progId="Paint.Picture">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09713"/>
                        <a:ext cx="8382000" cy="4932362"/>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sr-Latn-CS" altLang="en-US" b="1" i="1"/>
              <a:t>Poluprovodničke diode</a:t>
            </a:r>
            <a:endParaRPr lang="en-US" altLang="en-US" b="1" i="1"/>
          </a:p>
        </p:txBody>
      </p:sp>
      <p:graphicFrame>
        <p:nvGraphicFramePr>
          <p:cNvPr id="110595" name="Object 3"/>
          <p:cNvGraphicFramePr>
            <a:graphicFrameLocks noGrp="1" noChangeAspect="1"/>
          </p:cNvGraphicFramePr>
          <p:nvPr>
            <p:ph idx="1"/>
          </p:nvPr>
        </p:nvGraphicFramePr>
        <p:xfrm>
          <a:off x="3028950" y="3516313"/>
          <a:ext cx="3086100" cy="1228725"/>
        </p:xfrm>
        <a:graphic>
          <a:graphicData uri="http://schemas.openxmlformats.org/presentationml/2006/ole">
            <mc:AlternateContent xmlns:mc="http://schemas.openxmlformats.org/markup-compatibility/2006">
              <mc:Choice xmlns:v="urn:schemas-microsoft-com:vml" Requires="v">
                <p:oleObj spid="_x0000_s110598" name="Bitmap Image" r:id="rId3" imgW="3086531" imgH="1228571" progId="Paint.Picture">
                  <p:embed/>
                </p:oleObj>
              </mc:Choice>
              <mc:Fallback>
                <p:oleObj name="Bitmap Image" r:id="rId3" imgW="3086531" imgH="1228571" progId="Paint.Picture">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8950" y="3516313"/>
                        <a:ext cx="3086100" cy="12287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a:xfrm>
            <a:off x="457200" y="0"/>
            <a:ext cx="8229600" cy="838200"/>
          </a:xfrm>
        </p:spPr>
        <p:txBody>
          <a:bodyPr/>
          <a:lstStyle/>
          <a:p>
            <a:r>
              <a:rPr lang="en-US" altLang="en-US"/>
              <a:t> </a:t>
            </a:r>
            <a:r>
              <a:rPr lang="sr-Latn-CS" altLang="en-US"/>
              <a:t>O</a:t>
            </a:r>
            <a:r>
              <a:rPr lang="en-US" altLang="en-US"/>
              <a:t>zna</a:t>
            </a:r>
            <a:r>
              <a:rPr lang="sr-Latn-CS" altLang="en-US"/>
              <a:t>čavanje dioda</a:t>
            </a:r>
            <a:endParaRPr lang="en-US" altLang="en-US"/>
          </a:p>
        </p:txBody>
      </p:sp>
      <p:pic>
        <p:nvPicPr>
          <p:cNvPr id="68614" name="Picture 6" descr="diodeoz"/>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90600" y="914400"/>
            <a:ext cx="6934200" cy="3616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8615" name="Text Box 7"/>
          <p:cNvSpPr txBox="1">
            <a:spLocks noChangeArrowheads="1"/>
          </p:cNvSpPr>
          <p:nvPr/>
        </p:nvSpPr>
        <p:spPr bwMode="auto">
          <a:xfrm>
            <a:off x="685800" y="4800600"/>
            <a:ext cx="80010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r-Latn-CS" altLang="en-US" sz="2000"/>
              <a:t>a) ispravljačka i VF dioda            f,g) tunelska dioda</a:t>
            </a:r>
          </a:p>
          <a:p>
            <a:pPr>
              <a:spcBef>
                <a:spcPct val="50000"/>
              </a:spcBef>
            </a:pPr>
            <a:r>
              <a:rPr lang="sr-Latn-CS" altLang="en-US" sz="2000"/>
              <a:t>b) LED dioda                               h) Šotkijeva dioda</a:t>
            </a:r>
          </a:p>
          <a:p>
            <a:pPr>
              <a:spcBef>
                <a:spcPct val="50000"/>
              </a:spcBef>
            </a:pPr>
            <a:r>
              <a:rPr lang="sr-Latn-CS" altLang="en-US" sz="2000"/>
              <a:t>c,d)Zenerova dioda                     i)  probojna dioda</a:t>
            </a:r>
          </a:p>
          <a:p>
            <a:pPr>
              <a:spcBef>
                <a:spcPct val="50000"/>
              </a:spcBef>
            </a:pPr>
            <a:r>
              <a:rPr lang="sr-Latn-CS" altLang="en-US" sz="2000"/>
              <a:t>e) foto dioda                                j)  kapacitivna dioda</a:t>
            </a:r>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8612"/>
                                        </p:tgtEl>
                                        <p:attrNameLst>
                                          <p:attrName>style.visibility</p:attrName>
                                        </p:attrNameLst>
                                      </p:cBhvr>
                                      <p:to>
                                        <p:strVal val="visible"/>
                                      </p:to>
                                    </p:set>
                                    <p:anim calcmode="lin" valueType="num">
                                      <p:cBhvr>
                                        <p:cTn id="7" dur="2000" fill="hold"/>
                                        <p:tgtEl>
                                          <p:spTgt spid="68612"/>
                                        </p:tgtEl>
                                        <p:attrNameLst>
                                          <p:attrName>ppt_w</p:attrName>
                                        </p:attrNameLst>
                                      </p:cBhvr>
                                      <p:tavLst>
                                        <p:tav tm="0">
                                          <p:val>
                                            <p:fltVal val="0"/>
                                          </p:val>
                                        </p:tav>
                                        <p:tav tm="100000">
                                          <p:val>
                                            <p:strVal val="#ppt_w"/>
                                          </p:val>
                                        </p:tav>
                                      </p:tavLst>
                                    </p:anim>
                                    <p:anim calcmode="lin" valueType="num">
                                      <p:cBhvr>
                                        <p:cTn id="8" dur="2000" fill="hold"/>
                                        <p:tgtEl>
                                          <p:spTgt spid="68612"/>
                                        </p:tgtEl>
                                        <p:attrNameLst>
                                          <p:attrName>ppt_h</p:attrName>
                                        </p:attrNameLst>
                                      </p:cBhvr>
                                      <p:tavLst>
                                        <p:tav tm="0">
                                          <p:val>
                                            <p:fltVal val="0"/>
                                          </p:val>
                                        </p:tav>
                                        <p:tav tm="100000">
                                          <p:val>
                                            <p:strVal val="#ppt_h"/>
                                          </p:val>
                                        </p:tav>
                                      </p:tavLst>
                                    </p:anim>
                                    <p:animEffect transition="in" filter="fade">
                                      <p:cBhvr>
                                        <p:cTn id="9" dur="2000"/>
                                        <p:tgtEl>
                                          <p:spTgt spid="68612"/>
                                        </p:tgtEl>
                                      </p:cBhvr>
                                    </p:animEffect>
                                  </p:childTnLst>
                                </p:cTn>
                              </p:par>
                            </p:childTnLst>
                          </p:cTn>
                        </p:par>
                        <p:par>
                          <p:cTn id="10" fill="hold" nodeType="afterGroup">
                            <p:stCondLst>
                              <p:cond delay="2000"/>
                            </p:stCondLst>
                            <p:childTnLst>
                              <p:par>
                                <p:cTn id="11" presetID="8" presetClass="entr" presetSubtype="16" fill="hold" nodeType="afterEffect">
                                  <p:stCondLst>
                                    <p:cond delay="0"/>
                                  </p:stCondLst>
                                  <p:childTnLst>
                                    <p:set>
                                      <p:cBhvr>
                                        <p:cTn id="12" dur="1" fill="hold">
                                          <p:stCondLst>
                                            <p:cond delay="0"/>
                                          </p:stCondLst>
                                        </p:cTn>
                                        <p:tgtEl>
                                          <p:spTgt spid="68614"/>
                                        </p:tgtEl>
                                        <p:attrNameLst>
                                          <p:attrName>style.visibility</p:attrName>
                                        </p:attrNameLst>
                                      </p:cBhvr>
                                      <p:to>
                                        <p:strVal val="visible"/>
                                      </p:to>
                                    </p:set>
                                    <p:animEffect transition="in" filter="diamond(in)">
                                      <p:cBhvr>
                                        <p:cTn id="13" dur="2000"/>
                                        <p:tgtEl>
                                          <p:spTgt spid="68614"/>
                                        </p:tgtEl>
                                      </p:cBhvr>
                                    </p:animEffect>
                                  </p:childTnLst>
                                </p:cTn>
                              </p:par>
                            </p:childTnLst>
                          </p:cTn>
                        </p:par>
                        <p:par>
                          <p:cTn id="14" fill="hold" nodeType="afterGroup">
                            <p:stCondLst>
                              <p:cond delay="4000"/>
                            </p:stCondLst>
                            <p:childTnLst>
                              <p:par>
                                <p:cTn id="15" presetID="53" presetClass="entr" presetSubtype="0" fill="hold" grpId="0" nodeType="afterEffect">
                                  <p:stCondLst>
                                    <p:cond delay="0"/>
                                  </p:stCondLst>
                                  <p:childTnLst>
                                    <p:set>
                                      <p:cBhvr>
                                        <p:cTn id="16" dur="1" fill="hold">
                                          <p:stCondLst>
                                            <p:cond delay="0"/>
                                          </p:stCondLst>
                                        </p:cTn>
                                        <p:tgtEl>
                                          <p:spTgt spid="68615"/>
                                        </p:tgtEl>
                                        <p:attrNameLst>
                                          <p:attrName>style.visibility</p:attrName>
                                        </p:attrNameLst>
                                      </p:cBhvr>
                                      <p:to>
                                        <p:strVal val="visible"/>
                                      </p:to>
                                    </p:set>
                                    <p:anim calcmode="lin" valueType="num">
                                      <p:cBhvr>
                                        <p:cTn id="17" dur="2000" fill="hold"/>
                                        <p:tgtEl>
                                          <p:spTgt spid="68615"/>
                                        </p:tgtEl>
                                        <p:attrNameLst>
                                          <p:attrName>ppt_w</p:attrName>
                                        </p:attrNameLst>
                                      </p:cBhvr>
                                      <p:tavLst>
                                        <p:tav tm="0">
                                          <p:val>
                                            <p:fltVal val="0"/>
                                          </p:val>
                                        </p:tav>
                                        <p:tav tm="100000">
                                          <p:val>
                                            <p:strVal val="#ppt_w"/>
                                          </p:val>
                                        </p:tav>
                                      </p:tavLst>
                                    </p:anim>
                                    <p:anim calcmode="lin" valueType="num">
                                      <p:cBhvr>
                                        <p:cTn id="18" dur="2000" fill="hold"/>
                                        <p:tgtEl>
                                          <p:spTgt spid="68615"/>
                                        </p:tgtEl>
                                        <p:attrNameLst>
                                          <p:attrName>ppt_h</p:attrName>
                                        </p:attrNameLst>
                                      </p:cBhvr>
                                      <p:tavLst>
                                        <p:tav tm="0">
                                          <p:val>
                                            <p:fltVal val="0"/>
                                          </p:val>
                                        </p:tav>
                                        <p:tav tm="100000">
                                          <p:val>
                                            <p:strVal val="#ppt_h"/>
                                          </p:val>
                                        </p:tav>
                                      </p:tavLst>
                                    </p:anim>
                                    <p:animEffect transition="in" filter="fade">
                                      <p:cBhvr>
                                        <p:cTn id="19" dur="2000"/>
                                        <p:tgtEl>
                                          <p:spTgt spid="686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p:bldP spid="686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normAutofit fontScale="90000"/>
          </a:bodyPr>
          <a:lstStyle/>
          <a:p>
            <a:r>
              <a:rPr lang="de-DE" altLang="en-US" sz="4000"/>
              <a:t>PROIZVODNJA DIODA</a:t>
            </a:r>
            <a:br>
              <a:rPr lang="de-DE" altLang="en-US" sz="4000"/>
            </a:br>
            <a:endParaRPr lang="en-US" altLang="en-US" sz="4000"/>
          </a:p>
        </p:txBody>
      </p:sp>
      <p:sp>
        <p:nvSpPr>
          <p:cNvPr id="132099" name="Rectangle 3"/>
          <p:cNvSpPr>
            <a:spLocks noGrp="1" noChangeArrowheads="1"/>
          </p:cNvSpPr>
          <p:nvPr>
            <p:ph idx="1"/>
          </p:nvPr>
        </p:nvSpPr>
        <p:spPr>
          <a:xfrm>
            <a:off x="0" y="1143000"/>
            <a:ext cx="9144000" cy="5715000"/>
          </a:xfrm>
        </p:spPr>
        <p:txBody>
          <a:bodyPr/>
          <a:lstStyle/>
          <a:p>
            <a:pPr>
              <a:lnSpc>
                <a:spcPct val="80000"/>
              </a:lnSpc>
            </a:pPr>
            <a:r>
              <a:rPr lang="de-DE" altLang="en-US" sz="2000"/>
              <a:t>	Diode se normalno proizvode  u planarnoj, planarno-epitaksijalnoj i meza-tehnologiji.</a:t>
            </a:r>
          </a:p>
          <a:p>
            <a:pPr>
              <a:lnSpc>
                <a:spcPct val="80000"/>
              </a:lnSpc>
            </a:pPr>
            <a:r>
              <a:rPr lang="de-DE" altLang="en-US" sz="2000"/>
              <a:t>	U planarnoj tehnologiji one se izrađuju na ravnoj ploči, pa je moguće      odjednom napraviti veoma veliki broj dioda. Podloga može biti poluprovodnik P ili N tipa. </a:t>
            </a:r>
          </a:p>
          <a:p>
            <a:pPr>
              <a:lnSpc>
                <a:spcPct val="80000"/>
              </a:lnSpc>
            </a:pPr>
            <a:r>
              <a:rPr lang="de-DE" altLang="en-US" sz="2000"/>
              <a:t>U podlogu N tipa se posebnom vrstom difuzije (1000°C) unosi primesa P tipa, pa se dobije PN spoj. </a:t>
            </a:r>
            <a:r>
              <a:rPr lang="es-ES" altLang="en-US" sz="2000"/>
              <a:t>Primesa se u vidu pare dovodi kroz otvor na jedan deo površine poluprovodnika. </a:t>
            </a:r>
            <a:r>
              <a:rPr lang="pl-PL" altLang="en-US" sz="2000"/>
              <a:t>Atomi primese prodiru u kristalnu strukturu poluprovodnika i formiraju poluprovodnik P tipa. Koncentracija unesenih P primesa mora da nadmaši prethodnu koncentraciju N primesa , pa će taj deo da se ponaša kao poluprovodnik P tipa. Tako dobijamo PN spoj. </a:t>
            </a:r>
            <a:endParaRPr lang="en-US" altLang="en-US" sz="2000"/>
          </a:p>
          <a:p>
            <a:pPr>
              <a:lnSpc>
                <a:spcPct val="80000"/>
              </a:lnSpc>
            </a:pPr>
            <a:r>
              <a:rPr lang="pl-PL" altLang="en-US" sz="2000"/>
              <a:t>Na poluprovodnik N tipa, isparavanjem na velikoj temperaturi i sublimacijom, nanosi se metal. Elektroni se kreću iz poluprovodnika u metal, jer se u metalu lakše kreću. U oblasti poluprovodnika u blizini kontakta nastaje manjak elektrona. Formira se potencijalna barijera i ovaj kontakt se ponaša kao dioda.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a:xfrm>
            <a:off x="457200" y="0"/>
            <a:ext cx="8229600" cy="838200"/>
          </a:xfrm>
        </p:spPr>
        <p:txBody>
          <a:bodyPr/>
          <a:lstStyle/>
          <a:p>
            <a:r>
              <a:rPr lang="en-US" altLang="en-US"/>
              <a:t>DIODE</a:t>
            </a:r>
          </a:p>
        </p:txBody>
      </p:sp>
      <p:sp>
        <p:nvSpPr>
          <p:cNvPr id="66565" name="Rectangle 5"/>
          <p:cNvSpPr>
            <a:spLocks noGrp="1" noChangeArrowheads="1"/>
          </p:cNvSpPr>
          <p:nvPr>
            <p:ph type="body" sz="half" idx="1"/>
          </p:nvPr>
        </p:nvSpPr>
        <p:spPr>
          <a:xfrm>
            <a:off x="381000" y="3200400"/>
            <a:ext cx="8229600" cy="2667000"/>
          </a:xfrm>
        </p:spPr>
        <p:txBody>
          <a:bodyPr/>
          <a:lstStyle/>
          <a:p>
            <a:pPr>
              <a:buFont typeface="Wingdings" pitchFamily="2" charset="2"/>
              <a:buNone/>
            </a:pPr>
            <a:r>
              <a:rPr lang="sr-Latn-CS" altLang="en-US" sz="2000"/>
              <a:t>    Otpornost dioda u jednom smeru je mala(dioda je propusno pola-risana - provodna),</a:t>
            </a:r>
            <a:endParaRPr lang="en-US" altLang="en-US" sz="2000"/>
          </a:p>
          <a:p>
            <a:pPr>
              <a:buFont typeface="Wingdings" pitchFamily="2" charset="2"/>
              <a:buNone/>
            </a:pPr>
            <a:r>
              <a:rPr lang="en-US" altLang="en-US" sz="2000"/>
              <a:t>    </a:t>
            </a:r>
            <a:r>
              <a:rPr lang="sr-Latn-CS" altLang="en-US" sz="2000"/>
              <a:t> a u suprotnom otpornost je vrlo velika (dioda je nepropusno polarisana-</a:t>
            </a:r>
            <a:r>
              <a:rPr lang="en-US" altLang="en-US" sz="2000"/>
              <a:t> </a:t>
            </a:r>
            <a:r>
              <a:rPr lang="sr-Latn-CS" altLang="en-US" sz="2000"/>
              <a:t>neprovodna).</a:t>
            </a:r>
          </a:p>
          <a:p>
            <a:pPr>
              <a:buFont typeface="Wingdings" pitchFamily="2" charset="2"/>
              <a:buNone/>
            </a:pPr>
            <a:r>
              <a:rPr lang="sr-Latn-CS" altLang="en-US" sz="2000"/>
              <a:t>     Poluprovodnička dioda može se prikazati kao </a:t>
            </a:r>
            <a:r>
              <a:rPr lang="en-US" altLang="en-US" sz="2800"/>
              <a:t>PN</a:t>
            </a:r>
            <a:r>
              <a:rPr lang="sr-Latn-CS" altLang="en-US" sz="2000"/>
              <a:t> spoj.</a:t>
            </a:r>
          </a:p>
          <a:p>
            <a:pPr>
              <a:buFont typeface="Wingdings" pitchFamily="2" charset="2"/>
              <a:buNone/>
            </a:pPr>
            <a:r>
              <a:rPr lang="sr-Latn-CS" altLang="en-US" sz="2000"/>
              <a:t>     </a:t>
            </a:r>
            <a:endParaRPr lang="en-US" altLang="en-US" sz="2000"/>
          </a:p>
        </p:txBody>
      </p:sp>
      <p:sp>
        <p:nvSpPr>
          <p:cNvPr id="66569" name="Rectangle 9"/>
          <p:cNvSpPr>
            <a:spLocks noChangeArrowheads="1"/>
          </p:cNvSpPr>
          <p:nvPr/>
        </p:nvSpPr>
        <p:spPr bwMode="auto">
          <a:xfrm>
            <a:off x="0" y="3176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66571" name="Text Box 11"/>
          <p:cNvSpPr txBox="1">
            <a:spLocks noChangeArrowheads="1"/>
          </p:cNvSpPr>
          <p:nvPr/>
        </p:nvSpPr>
        <p:spPr bwMode="auto">
          <a:xfrm>
            <a:off x="381000" y="1524000"/>
            <a:ext cx="84582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r-Latn-CS" altLang="en-US" sz="2400" b="1"/>
              <a:t>Dioda</a:t>
            </a:r>
            <a:r>
              <a:rPr lang="sr-Latn-CS" altLang="en-US" sz="2400"/>
              <a:t> je elektronska komponenta koja dozvoljava protok </a:t>
            </a:r>
            <a:r>
              <a:rPr lang="sr-Latn-CS" altLang="en-US" sz="2400">
                <a:hlinkClick r:id="rId3" tooltip="Електрична струја"/>
              </a:rPr>
              <a:t>električne struje</a:t>
            </a:r>
            <a:r>
              <a:rPr lang="sr-Latn-CS" altLang="en-US" sz="2400"/>
              <a:t> u jednom smeru bez </a:t>
            </a:r>
            <a:r>
              <a:rPr lang="sr-Latn-CS" altLang="en-US" sz="2400">
                <a:hlinkClick r:id="rId4" tooltip="Отпор"/>
              </a:rPr>
              <a:t>otpora</a:t>
            </a:r>
            <a:r>
              <a:rPr lang="sr-Latn-CS" altLang="en-US" sz="2400"/>
              <a:t> (ili uz veoma mali otpor) dok u suprotnom smeru predstavlja beskonačan (ili bar veoma veliki) otpor.</a:t>
            </a:r>
            <a:r>
              <a:rPr lang="en-US" altLang="en-US" sz="2400"/>
              <a:t> </a:t>
            </a:r>
            <a:endParaRPr lang="el-GR" altLang="en-US" sz="2400"/>
          </a:p>
        </p:txBody>
      </p:sp>
      <p:pic>
        <p:nvPicPr>
          <p:cNvPr id="66575" name="Picture 15" descr="Врсте диода"/>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5170488"/>
            <a:ext cx="3962400" cy="168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6576" name="Object 16"/>
          <p:cNvGraphicFramePr>
            <a:graphicFrameLocks noChangeAspect="1"/>
          </p:cNvGraphicFramePr>
          <p:nvPr>
            <p:extLst>
              <p:ext uri="{D42A27DB-BD31-4B8C-83A1-F6EECF244321}">
                <p14:modId xmlns:p14="http://schemas.microsoft.com/office/powerpoint/2010/main" val="4086527103"/>
              </p:ext>
            </p:extLst>
          </p:nvPr>
        </p:nvGraphicFramePr>
        <p:xfrm>
          <a:off x="4530725" y="381000"/>
          <a:ext cx="1171575" cy="723900"/>
        </p:xfrm>
        <a:graphic>
          <a:graphicData uri="http://schemas.openxmlformats.org/presentationml/2006/ole">
            <mc:AlternateContent xmlns:mc="http://schemas.openxmlformats.org/markup-compatibility/2006">
              <mc:Choice xmlns:v="urn:schemas-microsoft-com:vml" Requires="v">
                <p:oleObj spid="_x0000_s66580" name="Bitmap Image" r:id="rId6" imgW="1171429" imgH="724001" progId="Paint.Picture">
                  <p:embed/>
                </p:oleObj>
              </mc:Choice>
              <mc:Fallback>
                <p:oleObj name="Bitmap Image" r:id="rId6" imgW="1171429" imgH="724001" progId="Paint.Picture">
                  <p:embed/>
                  <p:pic>
                    <p:nvPicPr>
                      <p:cNvPr id="0" name="Objec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30725" y="381000"/>
                        <a:ext cx="1171575"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6577" name="Rectangle 17"/>
          <p:cNvSpPr>
            <a:spLocks noChangeArrowheads="1"/>
          </p:cNvSpPr>
          <p:nvPr/>
        </p:nvSpPr>
        <p:spPr bwMode="auto">
          <a:xfrm>
            <a:off x="762000" y="1219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effectLst>
                  <a:outerShdw blurRad="38100" dist="38100" dir="2700000" algn="tl">
                    <a:srgbClr val="000000"/>
                  </a:outerShdw>
                </a:effectLst>
              </a:rPr>
              <a:t>PN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p:cNvSpPr>
            <a:spLocks noGrp="1" noChangeArrowheads="1"/>
          </p:cNvSpPr>
          <p:nvPr>
            <p:ph idx="1"/>
          </p:nvPr>
        </p:nvSpPr>
        <p:spPr>
          <a:xfrm>
            <a:off x="0" y="0"/>
            <a:ext cx="9144000" cy="5410200"/>
          </a:xfrm>
        </p:spPr>
        <p:txBody>
          <a:bodyPr/>
          <a:lstStyle/>
          <a:p>
            <a:r>
              <a:rPr lang="pl-PL" altLang="en-US" sz="2800"/>
              <a:t>Kada se između N oblasti i metala formira N+ oblast (oblast sa velikom koncentracijom N primesa), u njoj postoji veliki broj slobodnih elektrona. Ona se ponaša kao metal. U ovoj oblasti se ne pojavljuje prostorno naelektrisanje I ne postoji usmeračko dejstvo. Ubacuje se kao prelaz od N oblasti ka metalu.</a:t>
            </a:r>
            <a:endParaRPr lang="en-US" altLang="en-US" sz="2800"/>
          </a:p>
          <a:p>
            <a:r>
              <a:rPr lang="pl-PL" altLang="en-US" sz="2800"/>
              <a:t>U planarno-epitaksijalnoj tehnologiji se oblasti nanose po slojevima i slična je planarnoj tehnologiji. Na podlogu N+ tipa nanese se sloj čistog silicijuma (N tip), pa se difuzijom unese P primesa i na kraju stavljaju se metalni priključci.</a:t>
            </a:r>
            <a:endParaRPr lang="en-US" altLang="en-US" sz="2800"/>
          </a:p>
        </p:txBody>
      </p:sp>
      <p:pic>
        <p:nvPicPr>
          <p:cNvPr id="133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087938"/>
            <a:ext cx="4267200" cy="17700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0" y="0"/>
            <a:ext cx="7010400" cy="914400"/>
          </a:xfrm>
        </p:spPr>
        <p:txBody>
          <a:bodyPr/>
          <a:lstStyle/>
          <a:p>
            <a:pPr algn="l"/>
            <a:r>
              <a:rPr lang="pl-PL" altLang="en-US"/>
              <a:t>CENER (ZENER) DIODE</a:t>
            </a:r>
            <a:endParaRPr lang="en-US" altLang="en-US"/>
          </a:p>
        </p:txBody>
      </p:sp>
      <p:sp>
        <p:nvSpPr>
          <p:cNvPr id="113667" name="Rectangle 3"/>
          <p:cNvSpPr>
            <a:spLocks noGrp="1" noChangeArrowheads="1"/>
          </p:cNvSpPr>
          <p:nvPr>
            <p:ph idx="1"/>
          </p:nvPr>
        </p:nvSpPr>
        <p:spPr>
          <a:xfrm>
            <a:off x="0" y="762000"/>
            <a:ext cx="9144000" cy="6096000"/>
          </a:xfrm>
        </p:spPr>
        <p:txBody>
          <a:bodyPr/>
          <a:lstStyle/>
          <a:p>
            <a:pPr>
              <a:lnSpc>
                <a:spcPct val="80000"/>
              </a:lnSpc>
              <a:buFont typeface="Wingdings" pitchFamily="2" charset="2"/>
              <a:buNone/>
            </a:pPr>
            <a:endParaRPr lang="pl-PL" altLang="en-US" sz="2800"/>
          </a:p>
          <a:p>
            <a:pPr>
              <a:lnSpc>
                <a:spcPct val="80000"/>
              </a:lnSpc>
            </a:pPr>
            <a:r>
              <a:rPr lang="pl-PL" altLang="en-US" sz="2800"/>
              <a:t>	Ove diode se nekad nazivaju i probojne diode. Posebna osobina ovih dioda je da mogu provesti u suprotnom smeru. Ovaj efekat, nazvan Cenerov proboj, na precizno određenoj vrednosti inverznog napona što je osobina značajna za konstrukciju referentnog naponskog izvora ili u kolima za stabilizaciju i ograničenje napona. </a:t>
            </a:r>
            <a:endParaRPr lang="en-US" altLang="en-US" sz="2800"/>
          </a:p>
          <a:p>
            <a:pPr>
              <a:lnSpc>
                <a:spcPct val="80000"/>
              </a:lnSpc>
            </a:pPr>
            <a:r>
              <a:rPr lang="pl-PL" altLang="en-US" sz="2800"/>
              <a:t>Princip rada se zasniva na pojavi tunelovanja elektrona kroz tanku potencijalnu barijeru spoja. Usled ovoga je probojni napon kod ovih dioda relativno mali, od 2 do 6 V. Probojne diode mogu biti silicijumske i germanijumske, ali su silicijumske bolje zbog oštrijeg kolena karakteristike pri prelazu u oblast proboja. Ove diode imaju negativan temperaturni koeficijent probojnog napona.</a:t>
            </a:r>
            <a:endParaRPr lang="en-US" altLang="en-US" sz="2800"/>
          </a:p>
        </p:txBody>
      </p:sp>
      <p:pic>
        <p:nvPicPr>
          <p:cNvPr id="1136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0"/>
            <a:ext cx="2209800" cy="838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normAutofit fontScale="90000"/>
          </a:bodyPr>
          <a:lstStyle/>
          <a:p>
            <a:r>
              <a:rPr lang="pl-PL" altLang="en-US" sz="4000"/>
              <a:t>DIODE SA LAVINSKIM EFEKTOM </a:t>
            </a:r>
            <a:br>
              <a:rPr lang="pl-PL" altLang="en-US" sz="4000"/>
            </a:br>
            <a:endParaRPr lang="en-US" altLang="en-US" sz="4000"/>
          </a:p>
        </p:txBody>
      </p:sp>
      <p:sp>
        <p:nvSpPr>
          <p:cNvPr id="114691" name="Rectangle 3"/>
          <p:cNvSpPr>
            <a:spLocks noGrp="1" noChangeArrowheads="1"/>
          </p:cNvSpPr>
          <p:nvPr>
            <p:ph idx="1"/>
          </p:nvPr>
        </p:nvSpPr>
        <p:spPr/>
        <p:txBody>
          <a:bodyPr/>
          <a:lstStyle/>
          <a:p>
            <a:pPr>
              <a:lnSpc>
                <a:spcPct val="80000"/>
              </a:lnSpc>
            </a:pPr>
            <a:r>
              <a:rPr lang="pl-PL" altLang="en-US" sz="2800"/>
              <a:t>	- diode koje provedu u inverznom smeru kada napon polarizacije izazove lavinsko umnožavanje slobodnih nosilaca elektriciteta usled dostizanja velikih brzina pri kretanju kroz jako električno polje prelazne oblasti. Ovaj princip je prisutan kod visokih vrednosti nepropusne polarizacije, preko 6.2 V do 1500 V. Ove diode imaju pozitivan temperaturni koeficijent probojnog napona, što se ublažava rednim dodavanjem obične diode polarisane u propusnom smeru i ima negativni temperaturni koeficijent.</a:t>
            </a:r>
            <a:endParaRPr lang="en-US" altLang="en-US" sz="2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0" y="277813"/>
            <a:ext cx="9144000" cy="1139825"/>
          </a:xfrm>
        </p:spPr>
        <p:txBody>
          <a:bodyPr/>
          <a:lstStyle/>
          <a:p>
            <a:r>
              <a:rPr lang="pl-PL" altLang="en-US" sz="4000"/>
              <a:t>DIODA ZA POTISKIVANJE PROLAZA NAPONA</a:t>
            </a:r>
            <a:endParaRPr lang="en-US" altLang="en-US" sz="4000"/>
          </a:p>
        </p:txBody>
      </p:sp>
      <p:sp>
        <p:nvSpPr>
          <p:cNvPr id="115715" name="Rectangle 3"/>
          <p:cNvSpPr>
            <a:spLocks noGrp="1" noChangeArrowheads="1"/>
          </p:cNvSpPr>
          <p:nvPr>
            <p:ph idx="1"/>
          </p:nvPr>
        </p:nvSpPr>
        <p:spPr/>
        <p:txBody>
          <a:bodyPr/>
          <a:lstStyle/>
          <a:p>
            <a:pPr>
              <a:lnSpc>
                <a:spcPct val="90000"/>
              </a:lnSpc>
            </a:pPr>
            <a:endParaRPr lang="pl-PL" altLang="en-US"/>
          </a:p>
          <a:p>
            <a:pPr>
              <a:lnSpc>
                <a:spcPct val="90000"/>
              </a:lnSpc>
            </a:pPr>
            <a:r>
              <a:rPr lang="pl-PL" altLang="en-US"/>
              <a:t> diode sa lavinskim probojem napravljene posebno radi zaštite drugih poluprovodničkih uređaja od elektrostatičkog pražnjenja. Poprečni presek prelazne oblasti njihovog p-n spoja je mnogo širi nego kod obične diode, što omogućuje da provedu velike struje ka uzemljenju bez oštećenja.</a:t>
            </a:r>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normAutofit fontScale="90000"/>
          </a:bodyPr>
          <a:lstStyle/>
          <a:p>
            <a:r>
              <a:rPr lang="pl-PL" altLang="en-US" sz="4000"/>
              <a:t>FOTO DIODA</a:t>
            </a:r>
            <a:r>
              <a:rPr lang="en-US" altLang="en-US" sz="4000"/>
              <a:t/>
            </a:r>
            <a:br>
              <a:rPr lang="en-US" altLang="en-US" sz="4000"/>
            </a:br>
            <a:endParaRPr lang="en-US" altLang="en-US" sz="4000"/>
          </a:p>
        </p:txBody>
      </p:sp>
      <p:sp>
        <p:nvSpPr>
          <p:cNvPr id="116739" name="Rectangle 3"/>
          <p:cNvSpPr>
            <a:spLocks noGrp="1" noChangeArrowheads="1"/>
          </p:cNvSpPr>
          <p:nvPr>
            <p:ph idx="1"/>
          </p:nvPr>
        </p:nvSpPr>
        <p:spPr>
          <a:xfrm>
            <a:off x="0" y="914400"/>
            <a:ext cx="9144000" cy="5943600"/>
          </a:xfrm>
        </p:spPr>
        <p:txBody>
          <a:bodyPr/>
          <a:lstStyle/>
          <a:p>
            <a:pPr>
              <a:lnSpc>
                <a:spcPct val="80000"/>
              </a:lnSpc>
              <a:buFont typeface="Wingdings" pitchFamily="2" charset="2"/>
              <a:buNone/>
            </a:pPr>
            <a:r>
              <a:rPr lang="en-US" altLang="en-US" sz="2400"/>
              <a:t/>
            </a:r>
            <a:br>
              <a:rPr lang="en-US" altLang="en-US" sz="2400"/>
            </a:br>
            <a:endParaRPr lang="pl-PL" altLang="en-US" sz="2400"/>
          </a:p>
          <a:p>
            <a:pPr>
              <a:lnSpc>
                <a:spcPct val="80000"/>
              </a:lnSpc>
            </a:pPr>
            <a:r>
              <a:rPr lang="pl-PL" altLang="en-US" sz="2400"/>
              <a:t>	-je dioda sa širokim providnim spojem. Foto dioda reaguje na pojavu svetlosti generišući električnu struju. Fotoni izbijaju elektrone iz orbita u oblasti spoja što je uzrok pojave električne struje. </a:t>
            </a:r>
            <a:r>
              <a:rPr lang="it-IT" altLang="en-US" sz="2400"/>
              <a:t>Foto diode se mogu koristiti kao solarne ili fotonaponske ćelije i u fotometriji. Ako foton nema dovoljno energije neće pobuditi elektron i samo će proći kroz spoj. Čak se i svetleća dioda može upotrebiti ka foto dioda niske efikasnosti u nekim primenama. Nekada se svetleća dioda i foto dioda pakuju u isto kućište. Ovaj uređaj se tada zove "opto izolator", "opto dekapler" ili "opto razdvajač". Za razliku od transformatora on dozvoljava galvansko razdvajanje jednosmernog napona. Ovo je izuzetno korisno, recimo kod zaštite pacijenata koji su priključeni na medicinske uređaje ili kada se osetljiva niskostrujna kola razdvajaju od problematičnih napojnih sklopova ili jakih elektromotora. Solarne ćelije su takođe jedna vrsta foto diode.</a:t>
            </a:r>
            <a:endParaRPr lang="en-US" altLang="en-US" sz="2400"/>
          </a:p>
        </p:txBody>
      </p:sp>
      <p:pic>
        <p:nvPicPr>
          <p:cNvPr id="1167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4338" y="0"/>
            <a:ext cx="2379662"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idx="1"/>
          </p:nvPr>
        </p:nvSpPr>
        <p:spPr>
          <a:xfrm>
            <a:off x="228600" y="457200"/>
            <a:ext cx="8610600" cy="6172200"/>
          </a:xfrm>
        </p:spPr>
        <p:txBody>
          <a:bodyPr/>
          <a:lstStyle/>
          <a:p>
            <a:pPr>
              <a:lnSpc>
                <a:spcPct val="90000"/>
              </a:lnSpc>
            </a:pPr>
            <a:r>
              <a:rPr lang="it-IT" altLang="en-US" sz="2800"/>
              <a:t>LASERSKE DIODE</a:t>
            </a:r>
          </a:p>
          <a:p>
            <a:pPr>
              <a:lnSpc>
                <a:spcPct val="90000"/>
              </a:lnSpc>
            </a:pPr>
            <a:r>
              <a:rPr lang="it-IT" altLang="en-US" sz="2800"/>
              <a:t>	-su vrsta svetleće diode kod kojih se poliranjem paralelnih stranica materijala diode formira rezonantna šupljina što se manifestuje kao pojačavač usmerene svetlosti - laser. Laserske diode se koriste kod optičkih uređaja (CD i DVD čitači/pisači) i kao komunikacije izuzetno velikih kapaciteta (optička vlakna i optičke komunikacije).</a:t>
            </a:r>
          </a:p>
          <a:p>
            <a:pPr>
              <a:lnSpc>
                <a:spcPct val="90000"/>
              </a:lnSpc>
            </a:pPr>
            <a:endParaRPr lang="it-IT" altLang="en-US" sz="2800"/>
          </a:p>
          <a:p>
            <a:pPr>
              <a:lnSpc>
                <a:spcPct val="90000"/>
              </a:lnSpc>
            </a:pPr>
            <a:endParaRPr lang="it-IT" altLang="en-US" sz="2800"/>
          </a:p>
          <a:p>
            <a:pPr>
              <a:lnSpc>
                <a:spcPct val="90000"/>
              </a:lnSpc>
            </a:pPr>
            <a:r>
              <a:rPr lang="it-IT" altLang="en-US" sz="2800"/>
              <a:t>VARIKAP DIODE</a:t>
            </a:r>
            <a:endParaRPr lang="en-US" altLang="en-US" sz="2800"/>
          </a:p>
          <a:p>
            <a:pPr>
              <a:lnSpc>
                <a:spcPct val="90000"/>
              </a:lnSpc>
              <a:buFont typeface="Wingdings" pitchFamily="2" charset="2"/>
              <a:buNone/>
            </a:pPr>
            <a:endParaRPr lang="it-IT" altLang="en-US" sz="2800"/>
          </a:p>
          <a:p>
            <a:pPr>
              <a:lnSpc>
                <a:spcPct val="90000"/>
              </a:lnSpc>
            </a:pPr>
            <a:r>
              <a:rPr lang="it-IT" altLang="en-US" sz="2800"/>
              <a:t>-se koriste kao naponski kontrolisani kondenzatori kod oscilatora.</a:t>
            </a:r>
            <a:endParaRPr lang="en-US" altLang="en-US" sz="2800"/>
          </a:p>
        </p:txBody>
      </p:sp>
      <p:pic>
        <p:nvPicPr>
          <p:cNvPr id="1177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648200"/>
            <a:ext cx="2379663"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idx="1"/>
          </p:nvPr>
        </p:nvSpPr>
        <p:spPr/>
        <p:txBody>
          <a:bodyPr/>
          <a:lstStyle/>
          <a:p>
            <a:pPr>
              <a:lnSpc>
                <a:spcPct val="90000"/>
              </a:lnSpc>
            </a:pPr>
            <a:r>
              <a:rPr lang="it-IT" altLang="en-US" sz="2400"/>
              <a:t>ŠOTKIJEVE DIODE</a:t>
            </a:r>
            <a:endParaRPr lang="en-US" altLang="en-US" sz="2400"/>
          </a:p>
          <a:p>
            <a:pPr>
              <a:lnSpc>
                <a:spcPct val="90000"/>
              </a:lnSpc>
            </a:pPr>
            <a:r>
              <a:rPr lang="en-US" altLang="en-US" sz="2400"/>
              <a:t/>
            </a:r>
            <a:br>
              <a:rPr lang="en-US" altLang="en-US" sz="2400"/>
            </a:br>
            <a:r>
              <a:rPr lang="it-IT" altLang="en-US" sz="2400"/>
              <a:t>	</a:t>
            </a:r>
            <a:endParaRPr lang="en-US" altLang="en-US" sz="2400"/>
          </a:p>
          <a:p>
            <a:pPr>
              <a:lnSpc>
                <a:spcPct val="90000"/>
              </a:lnSpc>
            </a:pPr>
            <a:r>
              <a:rPr lang="en-US" altLang="en-US" sz="2400"/>
              <a:t/>
            </a:r>
            <a:br>
              <a:rPr lang="en-US" altLang="en-US" sz="2400"/>
            </a:br>
            <a:endParaRPr lang="it-IT" altLang="en-US" sz="2400"/>
          </a:p>
          <a:p>
            <a:pPr>
              <a:lnSpc>
                <a:spcPct val="90000"/>
              </a:lnSpc>
            </a:pPr>
            <a:r>
              <a:rPr lang="it-IT" altLang="en-US" sz="2400"/>
              <a:t>	Izrađuju se tako što se direktno na poluprovodnik N tipa nanosi metal. Kod njih ne postoji difuzna kapacitivnost spoja. Vreme uključivanja i isključivanja je veoma kratko (100 ps). Prag provođenja je skoro jednak nuli, ali je relativno velika I inverzna struja. One se upotrebljavaju u veoma brzim prekidačkim kolima.</a:t>
            </a:r>
            <a:endParaRPr lang="en-US" altLang="en-US" sz="2400"/>
          </a:p>
        </p:txBody>
      </p:sp>
      <p:pic>
        <p:nvPicPr>
          <p:cNvPr id="1187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28600"/>
            <a:ext cx="3733800" cy="133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1878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638800"/>
            <a:ext cx="2379663"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ChangeArrowheads="1"/>
          </p:cNvSpPr>
          <p:nvPr>
            <p:ph idx="1"/>
          </p:nvPr>
        </p:nvSpPr>
        <p:spPr/>
        <p:txBody>
          <a:bodyPr/>
          <a:lstStyle/>
          <a:p>
            <a:pPr>
              <a:lnSpc>
                <a:spcPct val="80000"/>
              </a:lnSpc>
            </a:pPr>
            <a:r>
              <a:rPr lang="pl-PL" altLang="en-US" sz="2800"/>
              <a:t>TUNEL DIODE</a:t>
            </a:r>
            <a:endParaRPr lang="en-US" altLang="en-US" sz="2800"/>
          </a:p>
          <a:p>
            <a:pPr>
              <a:lnSpc>
                <a:spcPct val="80000"/>
              </a:lnSpc>
            </a:pPr>
            <a:r>
              <a:rPr lang="en-US" altLang="en-US" sz="2800"/>
              <a:t/>
            </a:r>
            <a:br>
              <a:rPr lang="en-US" altLang="en-US" sz="2800"/>
            </a:br>
            <a:r>
              <a:rPr lang="pl-PL" altLang="en-US" sz="2800"/>
              <a:t>	Prave se od germanijuma sa velikom koncentracijom primesa. Prelaz između P i N oblasti je veoma uzan. U nepropusnom smeru struja odmah počinje da teče, pa praktično nema praga provođenja. U propusnom smeru, s porastom napona raste i struja do neke vrednosti napona , a zatim daljim povećavanjem napona struja opada zbog tzv. tunel efekta, pa onda ponovo raste. Ove diode se upotrebljavaju kao oscilatori ili pojačavači u oblasti mikrotalasa.</a:t>
            </a:r>
            <a:endParaRPr lang="en-US" altLang="en-US" sz="2800"/>
          </a:p>
        </p:txBody>
      </p:sp>
      <p:pic>
        <p:nvPicPr>
          <p:cNvPr id="1198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533400"/>
            <a:ext cx="2379663"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
          <p:cNvSpPr>
            <a:spLocks noGrp="1" noChangeArrowheads="1"/>
          </p:cNvSpPr>
          <p:nvPr>
            <p:ph idx="1"/>
          </p:nvPr>
        </p:nvSpPr>
        <p:spPr/>
        <p:txBody>
          <a:bodyPr/>
          <a:lstStyle/>
          <a:p>
            <a:pPr>
              <a:lnSpc>
                <a:spcPct val="80000"/>
              </a:lnSpc>
            </a:pPr>
            <a:r>
              <a:rPr lang="it-IT" altLang="en-US" sz="2400"/>
              <a:t>PIN DIODE</a:t>
            </a:r>
            <a:endParaRPr lang="en-US" altLang="en-US" sz="2400"/>
          </a:p>
          <a:p>
            <a:pPr>
              <a:lnSpc>
                <a:spcPct val="80000"/>
              </a:lnSpc>
            </a:pPr>
            <a:r>
              <a:rPr lang="en-US" altLang="en-US" sz="2400"/>
              <a:t/>
            </a:r>
            <a:br>
              <a:rPr lang="en-US" altLang="en-US" sz="2400"/>
            </a:br>
            <a:endParaRPr lang="en-US" altLang="en-US" sz="2400"/>
          </a:p>
          <a:p>
            <a:pPr>
              <a:lnSpc>
                <a:spcPct val="80000"/>
              </a:lnSpc>
            </a:pPr>
            <a:r>
              <a:rPr lang="en-US" altLang="en-US" sz="2400"/>
              <a:t/>
            </a:r>
            <a:br>
              <a:rPr lang="en-US" altLang="en-US" sz="2400"/>
            </a:br>
            <a:r>
              <a:rPr lang="it-IT" altLang="en-US" sz="2400"/>
              <a:t>	Imaju normalne P i N oblasti, i I oblast između njih. </a:t>
            </a:r>
            <a:r>
              <a:rPr lang="pl-PL" altLang="en-US" sz="2400"/>
              <a:t>I-oblast sadrži veoma malu koncentraciju P ili N primesa. Kod direktne polarizacije glavni nosioci elektriciteta prolaze kroz I oblast i PIN dioda radi kao i druge diode. Otpornost I-</a:t>
            </a:r>
          </a:p>
          <a:p>
            <a:pPr>
              <a:lnSpc>
                <a:spcPct val="80000"/>
              </a:lnSpc>
            </a:pPr>
            <a:r>
              <a:rPr lang="pl-PL" altLang="en-US" sz="2400"/>
              <a:t>oblasti je velika kod male jednosmerne struje, a mala kod velike struje, pa se ponaša kao termogena otpornost. Zbog te osobine PIN diode se upotrebljavaju kao promenljivi otpornici u kolima automatske regulacije pojačanja.</a:t>
            </a:r>
            <a:endParaRPr lang="en-US" altLang="en-US" sz="2400"/>
          </a:p>
        </p:txBody>
      </p:sp>
      <p:pic>
        <p:nvPicPr>
          <p:cNvPr id="1208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4188" y="0"/>
            <a:ext cx="3579812" cy="1104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083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1143000"/>
            <a:ext cx="2124075" cy="12858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457200" y="685800"/>
            <a:ext cx="8229600" cy="304800"/>
          </a:xfrm>
        </p:spPr>
        <p:txBody>
          <a:bodyPr>
            <a:normAutofit fontScale="90000"/>
          </a:bodyPr>
          <a:lstStyle/>
          <a:p>
            <a:r>
              <a:rPr lang="pl-PL" altLang="en-US" sz="3200"/>
              <a:t>SVETLEĆA DIODA </a:t>
            </a:r>
            <a:r>
              <a:rPr lang="en-US" altLang="en-US" sz="3200"/>
              <a:t/>
            </a:r>
            <a:br>
              <a:rPr lang="en-US" altLang="en-US" sz="3200"/>
            </a:br>
            <a:r>
              <a:rPr lang="sr-Latn-CS" altLang="en-US" sz="3200"/>
              <a:t>LED- Light Emiting Diode</a:t>
            </a:r>
            <a:r>
              <a:rPr lang="en-US" altLang="en-US" sz="4000"/>
              <a:t> </a:t>
            </a:r>
            <a:r>
              <a:rPr lang="pl-PL" altLang="en-US" sz="4000"/>
              <a:t> </a:t>
            </a:r>
            <a:r>
              <a:rPr lang="en-US" altLang="en-US" sz="4000"/>
              <a:t/>
            </a:r>
            <a:br>
              <a:rPr lang="en-US" altLang="en-US" sz="4000"/>
            </a:br>
            <a:endParaRPr lang="en-US" altLang="en-US" sz="4000"/>
          </a:p>
        </p:txBody>
      </p:sp>
      <p:sp>
        <p:nvSpPr>
          <p:cNvPr id="122883" name="Rectangle 3"/>
          <p:cNvSpPr>
            <a:spLocks noGrp="1" noChangeArrowheads="1"/>
          </p:cNvSpPr>
          <p:nvPr>
            <p:ph idx="1"/>
          </p:nvPr>
        </p:nvSpPr>
        <p:spPr>
          <a:xfrm>
            <a:off x="0" y="990600"/>
            <a:ext cx="9144000" cy="3886200"/>
          </a:xfrm>
        </p:spPr>
        <p:txBody>
          <a:bodyPr/>
          <a:lstStyle/>
          <a:p>
            <a:pPr>
              <a:lnSpc>
                <a:spcPct val="80000"/>
              </a:lnSpc>
            </a:pPr>
            <a:r>
              <a:rPr lang="en-US" altLang="en-US" sz="2800"/>
              <a:t>S</a:t>
            </a:r>
            <a:r>
              <a:rPr lang="pl-PL" altLang="en-US" sz="2800"/>
              <a:t>vetli odnosno emituje fotone kada elektroni prolaze kroz spoj, tj kada se stavi pod napon. Većina dioda emituje zračenje, ali ono ne napušta poluprovodnik i nalazi se u frekventnom opsegu infracrvenog zračenja. </a:t>
            </a:r>
            <a:endParaRPr lang="en-US" altLang="en-US" sz="2800"/>
          </a:p>
          <a:p>
            <a:pPr>
              <a:lnSpc>
                <a:spcPct val="80000"/>
              </a:lnSpc>
            </a:pPr>
            <a:r>
              <a:rPr lang="pl-PL" altLang="en-US" sz="2800"/>
              <a:t>Međutim, izborom odgovarajućeg materijala i geometrije svetlost postaje vidljiva. </a:t>
            </a:r>
            <a:endParaRPr lang="en-US" altLang="en-US" sz="2800"/>
          </a:p>
          <a:p>
            <a:pPr>
              <a:lnSpc>
                <a:spcPct val="80000"/>
              </a:lnSpc>
            </a:pPr>
            <a:r>
              <a:rPr lang="pl-PL" altLang="en-US" sz="2800"/>
              <a:t>Napon potencijalne barijere dioda određuje boju svetlosti. Različiti materijali ili neuobičajeni poluprovodnici se koriste u tu svrhu.</a:t>
            </a:r>
            <a:endParaRPr lang="en-US" altLang="en-US" sz="2800"/>
          </a:p>
        </p:txBody>
      </p:sp>
      <p:pic>
        <p:nvPicPr>
          <p:cNvPr id="122884" name="Picture 4" descr="750px-Verschiedene_LE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6100" y="4714875"/>
            <a:ext cx="60579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fontScale="90000"/>
          </a:bodyPr>
          <a:lstStyle/>
          <a:p>
            <a:r>
              <a:rPr lang="sr-Latn-CS" altLang="en-US" sz="4000" b="1" i="1"/>
              <a:t>Istorija dioda</a:t>
            </a:r>
            <a:r>
              <a:rPr lang="en-US" altLang="en-US" sz="4000" b="1" i="1"/>
              <a:t/>
            </a:r>
            <a:br>
              <a:rPr lang="en-US" altLang="en-US" sz="4000" b="1" i="1"/>
            </a:br>
            <a:endParaRPr lang="en-US" altLang="en-US" sz="4000" b="1" i="1"/>
          </a:p>
        </p:txBody>
      </p:sp>
      <p:sp>
        <p:nvSpPr>
          <p:cNvPr id="100355" name="Rectangle 3"/>
          <p:cNvSpPr>
            <a:spLocks noGrp="1" noChangeArrowheads="1"/>
          </p:cNvSpPr>
          <p:nvPr>
            <p:ph idx="1"/>
          </p:nvPr>
        </p:nvSpPr>
        <p:spPr>
          <a:xfrm>
            <a:off x="152400" y="1447800"/>
            <a:ext cx="8229600" cy="4389120"/>
          </a:xfrm>
        </p:spPr>
        <p:txBody>
          <a:bodyPr/>
          <a:lstStyle/>
          <a:p>
            <a:r>
              <a:rPr lang="sr-Latn-CS" altLang="en-US" dirty="0"/>
              <a:t>Vakuumske i kristalne diode su otkrivene skoro u isto vreme. </a:t>
            </a:r>
            <a:endParaRPr lang="en-US" altLang="en-US" dirty="0"/>
          </a:p>
          <a:p>
            <a:r>
              <a:rPr lang="sr-Latn-CS" altLang="en-US" dirty="0"/>
              <a:t>Princip rada termojonske diode je otkrio </a:t>
            </a:r>
            <a:r>
              <a:rPr lang="sr-Latn-CS" altLang="en-US" dirty="0">
                <a:hlinkClick r:id="rId2" tooltip="Фредерик Гутри"/>
              </a:rPr>
              <a:t>Frederik Gutri</a:t>
            </a:r>
            <a:r>
              <a:rPr lang="sr-Latn-CS" altLang="en-US" dirty="0"/>
              <a:t> </a:t>
            </a:r>
            <a:r>
              <a:rPr lang="sr-Latn-CS" altLang="en-US" dirty="0">
                <a:hlinkClick r:id="rId3" tooltip="1873"/>
              </a:rPr>
              <a:t>1873</a:t>
            </a:r>
            <a:r>
              <a:rPr lang="sr-Latn-CS" altLang="en-US" dirty="0"/>
              <a:t>. godine. </a:t>
            </a:r>
            <a:endParaRPr lang="en-US" altLang="en-US" dirty="0"/>
          </a:p>
          <a:p>
            <a:r>
              <a:rPr lang="sr-Latn-CS" altLang="en-US" dirty="0"/>
              <a:t>Princip rada kristalne diode je </a:t>
            </a:r>
            <a:r>
              <a:rPr lang="sr-Latn-CS" altLang="en-US" dirty="0" smtClean="0"/>
              <a:t>otkrio</a:t>
            </a:r>
          </a:p>
          <a:p>
            <a:pPr marL="0" indent="0">
              <a:buNone/>
            </a:pPr>
            <a:r>
              <a:rPr lang="sr-Latn-CS" altLang="en-US" dirty="0">
                <a:hlinkClick r:id="rId4" tooltip="1874"/>
              </a:rPr>
              <a:t> </a:t>
            </a:r>
            <a:r>
              <a:rPr lang="sr-Latn-CS" altLang="en-US" dirty="0" smtClean="0">
                <a:hlinkClick r:id="rId4" tooltip="1874"/>
              </a:rPr>
              <a:t>   1874</a:t>
            </a:r>
            <a:r>
              <a:rPr lang="sr-Latn-CS" altLang="en-US" dirty="0"/>
              <a:t>. godine nemački naučnik </a:t>
            </a:r>
            <a:endParaRPr lang="sr-Latn-CS" altLang="en-US" dirty="0" smtClean="0"/>
          </a:p>
          <a:p>
            <a:pPr marL="0" indent="0">
              <a:buNone/>
            </a:pPr>
            <a:r>
              <a:rPr lang="sr-Latn-CS" altLang="en-US" dirty="0">
                <a:hlinkClick r:id="rId5" tooltip="Карл Фердинанд Браун"/>
              </a:rPr>
              <a:t> </a:t>
            </a:r>
            <a:r>
              <a:rPr lang="sr-Latn-CS" altLang="en-US" dirty="0" smtClean="0">
                <a:hlinkClick r:id="rId5" tooltip="Карл Фердинанд Браун"/>
              </a:rPr>
              <a:t>  Karl </a:t>
            </a:r>
            <a:r>
              <a:rPr lang="sr-Latn-CS" altLang="en-US" dirty="0">
                <a:hlinkClick r:id="rId5" tooltip="Карл Фердинанд Браун"/>
              </a:rPr>
              <a:t>Ferdinand Braun</a:t>
            </a:r>
            <a:r>
              <a:rPr lang="sr-Latn-CS" altLang="en-US" dirty="0"/>
              <a:t>.</a:t>
            </a:r>
            <a:endParaRPr lang="en-US" altLang="en-US" dirty="0"/>
          </a:p>
          <a:p>
            <a:pPr>
              <a:buFont typeface="Wingdings" pitchFamily="2" charset="2"/>
              <a:buNone/>
            </a:pPr>
            <a:endParaRPr lang="en-US" altLang="en-US" dirty="0"/>
          </a:p>
        </p:txBody>
      </p:sp>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10400" y="2958001"/>
            <a:ext cx="2001077" cy="389999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0" y="0"/>
            <a:ext cx="9144000" cy="5715000"/>
          </a:xfrm>
        </p:spPr>
        <p:txBody>
          <a:bodyPr/>
          <a:lstStyle/>
          <a:p>
            <a:pPr>
              <a:buFont typeface="Wingdings" pitchFamily="2" charset="2"/>
              <a:buNone/>
            </a:pPr>
            <a:r>
              <a:rPr lang="pl-PL" altLang="en-US" sz="2800"/>
              <a:t>Crvenoj boji odgovara napon od 1.2 V, a napon od 2.4 odgovara ljubičastoj. Danas postoje diode i za ultraljubičastu svetlost. Prve svetleće diode su bile crvene i žute, a druge su nastale kasnije. Sve svetleće diode su jednobojne; bele diode su u stvari kombinacija tri diode različitih boja ili plava obložena žutom. Što je niža frekvencija diode veća je efikasnost pa je za efekat jednake jačine svetla raznih dioda potrebno povećavati jačinu struje kod dioda viših frekvencija. Ovo se još više komplikuje činjenicom da je ljudsko oko najosetljivije na svetlost koja je negde između plave i zelene.</a:t>
            </a:r>
            <a:endParaRPr lang="en-US" altLang="en-US" sz="2800"/>
          </a:p>
        </p:txBody>
      </p:sp>
      <p:pic>
        <p:nvPicPr>
          <p:cNvPr id="121860" name="Picture 4" descr="300px-RBG-L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4713288"/>
            <a:ext cx="2895600" cy="214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61" name="Picture 5" descr="180px-Ledmr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4876800"/>
            <a:ext cx="126682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fontScale="90000"/>
          </a:bodyPr>
          <a:lstStyle/>
          <a:p>
            <a:r>
              <a:rPr lang="sr-Latn-CS" altLang="en-US" sz="4000"/>
              <a:t>LED Tehnologija</a:t>
            </a:r>
            <a:br>
              <a:rPr lang="sr-Latn-CS" altLang="en-US" sz="4000"/>
            </a:br>
            <a:endParaRPr lang="en-US" altLang="en-US" sz="4000"/>
          </a:p>
        </p:txBody>
      </p:sp>
      <p:sp>
        <p:nvSpPr>
          <p:cNvPr id="123907" name="Rectangle 3"/>
          <p:cNvSpPr>
            <a:spLocks noGrp="1" noChangeArrowheads="1"/>
          </p:cNvSpPr>
          <p:nvPr>
            <p:ph idx="1"/>
          </p:nvPr>
        </p:nvSpPr>
        <p:spPr>
          <a:xfrm>
            <a:off x="914400" y="914400"/>
            <a:ext cx="7543800" cy="4525963"/>
          </a:xfrm>
        </p:spPr>
        <p:txBody>
          <a:bodyPr/>
          <a:lstStyle/>
          <a:p>
            <a:r>
              <a:rPr lang="sr-Latn-CS" altLang="en-US"/>
              <a:t>Kao i kod drugih dioda struja teče od P-strane, ili katode, ka N-strani, ili anodi, ali ne i u suprotnom smeru. Nosioci naelektrisanja elektroni i šupljine teku sa elektroda sa različitim naponima. Kada elektron naiđe na šupljinu, pada na niži energrtski nivo i oslobađa energiju u obliku fotona. </a:t>
            </a:r>
            <a:endParaRPr lang="en-US" altLang="en-US"/>
          </a:p>
        </p:txBody>
      </p:sp>
      <p:pic>
        <p:nvPicPr>
          <p:cNvPr id="123908" name="Picture 4" descr="180px--_of_L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52800"/>
            <a:ext cx="1303338"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normAutofit fontScale="90000"/>
          </a:bodyPr>
          <a:lstStyle/>
          <a:p>
            <a:r>
              <a:rPr lang="sr-Latn-CS" altLang="en-US" sz="4000"/>
              <a:t>Prednosti i mane LED dioda</a:t>
            </a:r>
            <a:br>
              <a:rPr lang="sr-Latn-CS" altLang="en-US" sz="4000"/>
            </a:br>
            <a:endParaRPr lang="en-US" altLang="en-US" sz="4000"/>
          </a:p>
        </p:txBody>
      </p:sp>
      <p:sp>
        <p:nvSpPr>
          <p:cNvPr id="124931" name="Rectangle 3"/>
          <p:cNvSpPr>
            <a:spLocks noGrp="1" noChangeArrowheads="1"/>
          </p:cNvSpPr>
          <p:nvPr>
            <p:ph idx="1"/>
          </p:nvPr>
        </p:nvSpPr>
        <p:spPr>
          <a:xfrm>
            <a:off x="0" y="1066800"/>
            <a:ext cx="8686800" cy="5059363"/>
          </a:xfrm>
        </p:spPr>
        <p:txBody>
          <a:bodyPr/>
          <a:lstStyle/>
          <a:p>
            <a:pPr>
              <a:lnSpc>
                <a:spcPct val="80000"/>
              </a:lnSpc>
              <a:buFont typeface="Wingdings" pitchFamily="2" charset="2"/>
              <a:buNone/>
            </a:pPr>
            <a:r>
              <a:rPr lang="sr-Latn-CS" altLang="en-US" sz="2000"/>
              <a:t>Neke od prednosti LED dioda su: </a:t>
            </a:r>
          </a:p>
          <a:p>
            <a:pPr>
              <a:lnSpc>
                <a:spcPct val="80000"/>
              </a:lnSpc>
            </a:pPr>
            <a:r>
              <a:rPr lang="sr-Latn-CS" altLang="en-US" sz="2000"/>
              <a:t>LED diode proizvode više svetlosti po vatu od inkadescentne sijalice; ovo je korisno zbog štednje energije</a:t>
            </a:r>
          </a:p>
          <a:p>
            <a:pPr>
              <a:lnSpc>
                <a:spcPct val="80000"/>
              </a:lnSpc>
            </a:pPr>
            <a:r>
              <a:rPr lang="sr-Latn-CS" altLang="en-US" sz="2000"/>
              <a:t>LED diode mogu emitovati svetlost različitih boja bez upotrebe kolor filtera koji zahtevaju tradicionalne sijalice, tako da ovo umanjuje inicijalne troškove</a:t>
            </a:r>
          </a:p>
          <a:p>
            <a:pPr>
              <a:lnSpc>
                <a:spcPct val="80000"/>
              </a:lnSpc>
            </a:pPr>
            <a:r>
              <a:rPr lang="sr-Latn-CS" altLang="en-US" sz="2000"/>
              <a:t>LED diode mogu biti dizajnirane tako da im je svetlost precizno usmerena za razliku od fluorescentnih i inkadescentnih koje zahtevaju eksterni reflektor</a:t>
            </a:r>
          </a:p>
          <a:p>
            <a:pPr>
              <a:lnSpc>
                <a:spcPct val="80000"/>
              </a:lnSpc>
            </a:pPr>
            <a:r>
              <a:rPr lang="sr-Latn-CS" altLang="en-US" sz="2000"/>
              <a:t>LED diode imaju veoma dukačak vek trajanja </a:t>
            </a:r>
          </a:p>
          <a:p>
            <a:pPr>
              <a:lnSpc>
                <a:spcPct val="80000"/>
              </a:lnSpc>
            </a:pPr>
            <a:r>
              <a:rPr lang="sr-Latn-CS" altLang="en-US" sz="2000"/>
              <a:t>LED diode se veoma brzo pale; tipična crvena LED dioda dostiše pun sjaj u mikrosekundama a LED diode koje se koriste u komunikacionim uređajima imaju još brže vreme odziva</a:t>
            </a:r>
          </a:p>
          <a:p>
            <a:pPr>
              <a:lnSpc>
                <a:spcPct val="80000"/>
              </a:lnSpc>
            </a:pPr>
            <a:r>
              <a:rPr lang="sr-Latn-CS" altLang="en-US" sz="2000"/>
              <a:t>LED diode ne sadrže živu, kao kompaktne fluorescentne lampe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endParaRPr lang="en-US" altLang="en-US"/>
          </a:p>
        </p:txBody>
      </p:sp>
      <p:sp>
        <p:nvSpPr>
          <p:cNvPr id="125955" name="Rectangle 3"/>
          <p:cNvSpPr>
            <a:spLocks noGrp="1" noChangeArrowheads="1"/>
          </p:cNvSpPr>
          <p:nvPr>
            <p:ph idx="1"/>
          </p:nvPr>
        </p:nvSpPr>
        <p:spPr/>
        <p:txBody>
          <a:bodyPr/>
          <a:lstStyle/>
          <a:p>
            <a:pPr>
              <a:buFont typeface="Wingdings" pitchFamily="2" charset="2"/>
              <a:buNone/>
            </a:pPr>
            <a:r>
              <a:rPr lang="sr-Latn-CS" altLang="en-US"/>
              <a:t>Nedostaci LED dioda:</a:t>
            </a:r>
          </a:p>
          <a:p>
            <a:r>
              <a:rPr lang="sr-Latn-CS" altLang="en-US"/>
              <a:t>LED diode su trenutno skuplje nego konvencionalne svetlosne tehnologije</a:t>
            </a:r>
          </a:p>
          <a:p>
            <a:r>
              <a:rPr lang="sr-Latn-CS" altLang="en-US"/>
              <a:t>rad LED dioda zavisi u mnogome od temperature sredine</a:t>
            </a:r>
          </a:p>
          <a:p>
            <a:r>
              <a:rPr lang="sr-Latn-CS" altLang="en-US"/>
              <a:t>LED diode moraju biti napojene tačnom strujom</a:t>
            </a:r>
            <a:endParaRPr lang="en-US" altLang="en-US"/>
          </a:p>
          <a:p>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endParaRPr lang="en-US" altLang="en-US"/>
          </a:p>
        </p:txBody>
      </p:sp>
      <p:sp>
        <p:nvSpPr>
          <p:cNvPr id="101379" name="Rectangle 3"/>
          <p:cNvSpPr>
            <a:spLocks noGrp="1" noChangeArrowheads="1"/>
          </p:cNvSpPr>
          <p:nvPr>
            <p:ph idx="1"/>
          </p:nvPr>
        </p:nvSpPr>
        <p:spPr/>
        <p:txBody>
          <a:bodyPr/>
          <a:lstStyle/>
          <a:p>
            <a:r>
              <a:rPr lang="sr-Latn-CS" altLang="en-US" sz="2800"/>
              <a:t>Prve diode su elektronske cevi (poznate kao termojonske vakuumske cevi), kod kojih su elektrode okružene </a:t>
            </a:r>
            <a:r>
              <a:rPr lang="sr-Latn-CS" altLang="en-US" sz="2800">
                <a:hlinkClick r:id="rId2" tooltip="Вакуум"/>
              </a:rPr>
              <a:t>vakumom</a:t>
            </a:r>
            <a:r>
              <a:rPr lang="sr-Latn-CS" altLang="en-US" sz="2800"/>
              <a:t> u staklenom balonu, slično sijalicama sa užarenim vlaknom. </a:t>
            </a:r>
            <a:endParaRPr lang="en-US" altLang="en-US" sz="2800"/>
          </a:p>
          <a:p>
            <a:r>
              <a:rPr lang="sr-Latn-CS" altLang="en-US" sz="2800"/>
              <a:t>Pronalazač ovakve konstrukcije diode je </a:t>
            </a:r>
            <a:r>
              <a:rPr lang="sr-Latn-CS" altLang="en-US" sz="2800">
                <a:hlinkClick r:id="rId3" tooltip="Џон Амброз Флеминг"/>
              </a:rPr>
              <a:t>Džon Ambroz Fleming</a:t>
            </a:r>
            <a:r>
              <a:rPr lang="sr-Latn-CS" altLang="en-US" sz="2800"/>
              <a:t>, naučni savetnik u kompaniji Markoni, koji je </a:t>
            </a:r>
            <a:r>
              <a:rPr lang="sr-Latn-CS" altLang="en-US" sz="2800">
                <a:hlinkClick r:id="rId4" tooltip="1904"/>
              </a:rPr>
              <a:t>1904</a:t>
            </a:r>
            <a:r>
              <a:rPr lang="sr-Latn-CS" altLang="en-US" sz="2800"/>
              <a:t> godine na osnovu radova Tomasa Edisona uspešno demonstrirao ovu čudnu spravu, a patentirao je novembra </a:t>
            </a:r>
            <a:r>
              <a:rPr lang="sr-Latn-CS" altLang="en-US" sz="2800">
                <a:hlinkClick r:id="rId5" tooltip="1905"/>
              </a:rPr>
              <a:t>1905</a:t>
            </a:r>
            <a:r>
              <a:rPr lang="sr-Latn-CS" altLang="en-US" sz="2800"/>
              <a:t>. godine.</a:t>
            </a:r>
            <a:endParaRPr lang="en-US" altLang="en-US" sz="2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endParaRPr lang="en-US" altLang="en-US"/>
          </a:p>
        </p:txBody>
      </p:sp>
      <p:sp>
        <p:nvSpPr>
          <p:cNvPr id="102403" name="Rectangle 3"/>
          <p:cNvSpPr>
            <a:spLocks noGrp="1" noChangeArrowheads="1"/>
          </p:cNvSpPr>
          <p:nvPr>
            <p:ph idx="1"/>
          </p:nvPr>
        </p:nvSpPr>
        <p:spPr/>
        <p:txBody>
          <a:bodyPr/>
          <a:lstStyle/>
          <a:p>
            <a:r>
              <a:rPr lang="sr-Latn-CS" altLang="en-US">
                <a:effectLst/>
              </a:rPr>
              <a:t>Izraz je smislio </a:t>
            </a:r>
            <a:r>
              <a:rPr lang="sr-Latn-CS" altLang="en-US">
                <a:effectLst/>
                <a:hlinkClick r:id="rId2" tooltip="Виљем Хенри Еклс"/>
              </a:rPr>
              <a:t>Viljem Henri Ekls</a:t>
            </a:r>
            <a:r>
              <a:rPr lang="sr-Latn-CS" altLang="en-US">
                <a:effectLst/>
              </a:rPr>
              <a:t> </a:t>
            </a:r>
            <a:r>
              <a:rPr lang="sr-Latn-CS" altLang="en-US">
                <a:effectLst/>
                <a:hlinkClick r:id="rId3" tooltip="1919"/>
              </a:rPr>
              <a:t>1919</a:t>
            </a:r>
            <a:r>
              <a:rPr lang="sr-Latn-CS" altLang="en-US">
                <a:effectLst/>
              </a:rPr>
              <a:t>, godine grčko-latinskom kombinacijom reči </a:t>
            </a:r>
            <a:r>
              <a:rPr lang="sr-Latn-CS" altLang="en-US" b="1" i="1">
                <a:solidFill>
                  <a:srgbClr val="000000"/>
                </a:solidFill>
                <a:effectLst/>
              </a:rPr>
              <a:t>di</a:t>
            </a:r>
            <a:r>
              <a:rPr lang="sr-Latn-CS" altLang="en-US" b="1">
                <a:effectLst/>
              </a:rPr>
              <a:t>-dva, </a:t>
            </a:r>
            <a:r>
              <a:rPr lang="sr-Latn-CS" altLang="en-US" b="1" i="1">
                <a:solidFill>
                  <a:srgbClr val="000000"/>
                </a:solidFill>
                <a:effectLst/>
              </a:rPr>
              <a:t>ode</a:t>
            </a:r>
            <a:r>
              <a:rPr lang="sr-Latn-CS" altLang="en-US" b="1">
                <a:effectLst/>
              </a:rPr>
              <a:t>-puta</a:t>
            </a:r>
            <a:r>
              <a:rPr lang="sr-Latn-CS" altLang="en-US">
                <a:effectLst/>
              </a:rPr>
              <a:t>.</a:t>
            </a:r>
            <a:endParaRPr lang="en-US" altLang="en-US">
              <a:effectLst/>
            </a:endParaRPr>
          </a:p>
        </p:txBody>
      </p:sp>
      <p:pic>
        <p:nvPicPr>
          <p:cNvPr id="102404" name="Picture 4" descr="diod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4286250"/>
            <a:ext cx="51816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afterEffect">
                                  <p:stCondLst>
                                    <p:cond delay="0"/>
                                  </p:stCondLst>
                                  <p:childTnLst>
                                    <p:set>
                                      <p:cBhvr>
                                        <p:cTn id="6" dur="1" fill="hold">
                                          <p:stCondLst>
                                            <p:cond delay="0"/>
                                          </p:stCondLst>
                                        </p:cTn>
                                        <p:tgtEl>
                                          <p:spTgt spid="102404"/>
                                        </p:tgtEl>
                                        <p:attrNameLst>
                                          <p:attrName>style.visibility</p:attrName>
                                        </p:attrNameLst>
                                      </p:cBhvr>
                                      <p:to>
                                        <p:strVal val="visible"/>
                                      </p:to>
                                    </p:set>
                                    <p:animEffect transition="in" filter="diamond(in)">
                                      <p:cBhvr>
                                        <p:cTn id="7" dur="2000"/>
                                        <p:tgtEl>
                                          <p:spTgt spid="102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31" name="Picture 7"/>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0" y="0"/>
            <a:ext cx="6592888" cy="6858000"/>
          </a:xfrm>
          <a:solidFill>
            <a:srgbClr val="FFFFFF"/>
          </a:solid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3430" name="Rectangle 6"/>
          <p:cNvSpPr>
            <a:spLocks noGrp="1" noChangeArrowheads="1"/>
          </p:cNvSpPr>
          <p:nvPr>
            <p:ph type="body" sz="half" idx="2"/>
          </p:nvPr>
        </p:nvSpPr>
        <p:spPr>
          <a:xfrm>
            <a:off x="6553200" y="1600200"/>
            <a:ext cx="2819400" cy="4525963"/>
          </a:xfrm>
        </p:spPr>
        <p:txBody>
          <a:bodyPr/>
          <a:lstStyle/>
          <a:p>
            <a:pPr>
              <a:buFont typeface="Wingdings" pitchFamily="2" charset="2"/>
              <a:buNone/>
            </a:pPr>
            <a:r>
              <a:rPr lang="it-IT" altLang="en-US" sz="2000"/>
              <a:t>Nekompenzovani joni</a:t>
            </a:r>
          </a:p>
          <a:p>
            <a:pPr>
              <a:buFont typeface="Wingdings" pitchFamily="2" charset="2"/>
              <a:buNone/>
            </a:pPr>
            <a:r>
              <a:rPr lang="it-IT" altLang="en-US" sz="2800"/>
              <a:t> (pozitivni i negativni) nazivaju se prostorno </a:t>
            </a:r>
          </a:p>
          <a:p>
            <a:pPr>
              <a:buFont typeface="Wingdings" pitchFamily="2" charset="2"/>
              <a:buNone/>
            </a:pPr>
            <a:r>
              <a:rPr lang="it-IT" altLang="en-US" sz="2800"/>
              <a:t>naelektrisanje. </a:t>
            </a:r>
            <a:endParaRPr lang="en-US" altLang="en-US" sz="2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57200" y="0"/>
            <a:ext cx="8229600" cy="914400"/>
          </a:xfrm>
        </p:spPr>
        <p:txBody>
          <a:bodyPr/>
          <a:lstStyle/>
          <a:p>
            <a:r>
              <a:rPr lang="en-US" altLang="en-US" sz="2400" b="1"/>
              <a:t>Pozitivno polarisan, u propusnom smeru, PN-spoj</a:t>
            </a:r>
          </a:p>
        </p:txBody>
      </p:sp>
      <p:pic>
        <p:nvPicPr>
          <p:cNvPr id="88068" name="Picture 4" descr="scan000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9700" y="990600"/>
            <a:ext cx="4695825" cy="5867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381000" y="0"/>
            <a:ext cx="8229600" cy="762000"/>
          </a:xfrm>
        </p:spPr>
        <p:txBody>
          <a:bodyPr/>
          <a:lstStyle/>
          <a:p>
            <a:r>
              <a:rPr lang="it-IT" altLang="en-US" sz="2400" b="1"/>
              <a:t>Inverzno polarisan u nepropusnom smeru, PN-spoj</a:t>
            </a:r>
            <a:endParaRPr lang="en-US" altLang="en-US" sz="2400" b="1"/>
          </a:p>
        </p:txBody>
      </p:sp>
      <p:pic>
        <p:nvPicPr>
          <p:cNvPr id="89092" name="Picture 4" descr="scan0004"/>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300984" y="2346801"/>
            <a:ext cx="2542032" cy="35661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a:xfrm>
            <a:off x="228600" y="304800"/>
            <a:ext cx="8686800" cy="6400800"/>
          </a:xfrm>
        </p:spPr>
        <p:txBody>
          <a:bodyPr/>
          <a:lstStyle/>
          <a:p>
            <a:pPr>
              <a:lnSpc>
                <a:spcPct val="80000"/>
              </a:lnSpc>
            </a:pPr>
            <a:r>
              <a:rPr lang="sr-Latn-CS" altLang="en-US" sz="2400" i="1"/>
              <a:t>Šoklijeva jednačina idealne diode</a:t>
            </a:r>
            <a:r>
              <a:rPr lang="sr-Latn-CS" altLang="en-US" sz="2400"/>
              <a:t> (nazvana po Viljemu Bredfordu Šokliju) može se upotrebiti za aproksimaciju I-</a:t>
            </a:r>
            <a:r>
              <a:rPr lang="en-US" altLang="en-US" sz="2400"/>
              <a:t>U</a:t>
            </a:r>
            <a:r>
              <a:rPr lang="sr-Latn-CS" altLang="en-US" sz="2400"/>
              <a:t> karakteristike p-n diode.</a:t>
            </a:r>
          </a:p>
          <a:p>
            <a:pPr>
              <a:lnSpc>
                <a:spcPct val="80000"/>
              </a:lnSpc>
            </a:pPr>
            <a:endParaRPr lang="en-US" altLang="en-US" sz="2400"/>
          </a:p>
          <a:p>
            <a:pPr>
              <a:lnSpc>
                <a:spcPct val="80000"/>
              </a:lnSpc>
            </a:pPr>
            <a:endParaRPr lang="en-US" altLang="en-US" sz="2400"/>
          </a:p>
          <a:p>
            <a:pPr>
              <a:lnSpc>
                <a:spcPct val="80000"/>
              </a:lnSpc>
            </a:pPr>
            <a:endParaRPr lang="en-US" altLang="en-US" sz="2400"/>
          </a:p>
          <a:p>
            <a:pPr>
              <a:lnSpc>
                <a:spcPct val="80000"/>
              </a:lnSpc>
            </a:pPr>
            <a:endParaRPr lang="sr-Latn-CS" altLang="en-US" sz="2400"/>
          </a:p>
          <a:p>
            <a:pPr>
              <a:lnSpc>
                <a:spcPct val="80000"/>
              </a:lnSpc>
            </a:pPr>
            <a:r>
              <a:rPr lang="sr-Latn-CS" altLang="en-US" sz="2400"/>
              <a:t>gde je </a:t>
            </a:r>
            <a:r>
              <a:rPr lang="sr-Latn-CS" altLang="en-US" sz="2400" i="1"/>
              <a:t>I</a:t>
            </a:r>
            <a:r>
              <a:rPr lang="sr-Latn-CS" altLang="en-US" sz="2400"/>
              <a:t> struja diode, </a:t>
            </a:r>
            <a:endParaRPr lang="en-US" altLang="en-US" sz="2400"/>
          </a:p>
          <a:p>
            <a:pPr>
              <a:lnSpc>
                <a:spcPct val="80000"/>
              </a:lnSpc>
            </a:pPr>
            <a:r>
              <a:rPr lang="sr-Latn-CS" altLang="en-US" sz="2400" i="1"/>
              <a:t>I</a:t>
            </a:r>
            <a:r>
              <a:rPr lang="sr-Latn-CS" altLang="en-US" sz="1600"/>
              <a:t>S</a:t>
            </a:r>
            <a:r>
              <a:rPr lang="sr-Latn-CS" altLang="en-US" sz="2400"/>
              <a:t> se zove </a:t>
            </a:r>
            <a:r>
              <a:rPr lang="sr-Latn-CS" altLang="en-US" sz="2400" i="1"/>
              <a:t>struja zasićenja</a:t>
            </a:r>
            <a:r>
              <a:rPr lang="sr-Latn-CS" altLang="en-US" sz="2400"/>
              <a:t>, </a:t>
            </a:r>
            <a:endParaRPr lang="en-US" altLang="en-US" sz="2400"/>
          </a:p>
          <a:p>
            <a:pPr>
              <a:lnSpc>
                <a:spcPct val="80000"/>
              </a:lnSpc>
            </a:pPr>
            <a:r>
              <a:rPr lang="sr-Latn-CS" altLang="en-US" sz="2400" i="1"/>
              <a:t>q</a:t>
            </a:r>
            <a:r>
              <a:rPr lang="sr-Latn-CS" altLang="en-US" sz="2400"/>
              <a:t> je naelektrisanje </a:t>
            </a:r>
            <a:r>
              <a:rPr lang="sr-Latn-CS" altLang="en-US" sz="2400">
                <a:hlinkClick r:id="rId2" tooltip="Електрон"/>
              </a:rPr>
              <a:t>elektrona</a:t>
            </a:r>
            <a:r>
              <a:rPr lang="sr-Latn-CS" altLang="en-US" sz="2400"/>
              <a:t>,</a:t>
            </a:r>
            <a:endParaRPr lang="en-US" altLang="en-US" sz="2400"/>
          </a:p>
          <a:p>
            <a:pPr>
              <a:lnSpc>
                <a:spcPct val="80000"/>
              </a:lnSpc>
            </a:pPr>
            <a:r>
              <a:rPr lang="sr-Latn-CS" altLang="en-US" sz="2400"/>
              <a:t> </a:t>
            </a:r>
            <a:r>
              <a:rPr lang="sr-Latn-CS" altLang="en-US" sz="2400" i="1"/>
              <a:t>k</a:t>
            </a:r>
            <a:r>
              <a:rPr lang="sr-Latn-CS" altLang="en-US" sz="2400"/>
              <a:t> je </a:t>
            </a:r>
            <a:r>
              <a:rPr lang="sr-Latn-CS" altLang="en-US" sz="2400">
                <a:hlinkClick r:id="rId3" tooltip="Болцманова константа"/>
              </a:rPr>
              <a:t>Bolcmanova konstanta</a:t>
            </a:r>
            <a:r>
              <a:rPr lang="sr-Latn-CS" altLang="en-US" sz="2400"/>
              <a:t>, </a:t>
            </a:r>
            <a:endParaRPr lang="en-US" altLang="en-US" sz="2400"/>
          </a:p>
          <a:p>
            <a:pPr>
              <a:lnSpc>
                <a:spcPct val="80000"/>
              </a:lnSpc>
            </a:pPr>
            <a:r>
              <a:rPr lang="sr-Latn-CS" altLang="en-US" sz="2400" i="1"/>
              <a:t>T</a:t>
            </a:r>
            <a:r>
              <a:rPr lang="sr-Latn-CS" altLang="en-US" sz="2400"/>
              <a:t> je apsolutna temperatura p-n spoja i </a:t>
            </a:r>
            <a:endParaRPr lang="en-US" altLang="en-US" sz="2400"/>
          </a:p>
          <a:p>
            <a:pPr>
              <a:lnSpc>
                <a:spcPct val="80000"/>
              </a:lnSpc>
            </a:pPr>
            <a:r>
              <a:rPr lang="sr-Latn-CS" altLang="en-US" sz="2400" i="1"/>
              <a:t>V</a:t>
            </a:r>
            <a:r>
              <a:rPr lang="sr-Latn-CS" altLang="en-US" sz="1600"/>
              <a:t>D</a:t>
            </a:r>
            <a:r>
              <a:rPr lang="sr-Latn-CS" altLang="en-US" sz="2400"/>
              <a:t> je napon na diodi. </a:t>
            </a:r>
            <a:endParaRPr lang="en-US" altLang="en-US" sz="2400"/>
          </a:p>
          <a:p>
            <a:pPr>
              <a:lnSpc>
                <a:spcPct val="80000"/>
              </a:lnSpc>
            </a:pPr>
            <a:r>
              <a:rPr lang="sr-Latn-CS" altLang="en-US" sz="2400"/>
              <a:t>Izraz </a:t>
            </a:r>
            <a:r>
              <a:rPr lang="sr-Latn-CS" altLang="en-US" sz="2400" i="1"/>
              <a:t>kT</a:t>
            </a:r>
            <a:r>
              <a:rPr lang="sr-Latn-CS" altLang="en-US" sz="2400"/>
              <a:t>/</a:t>
            </a:r>
            <a:r>
              <a:rPr lang="sr-Latn-CS" altLang="en-US" sz="2400" i="1"/>
              <a:t>q</a:t>
            </a:r>
            <a:r>
              <a:rPr lang="sr-Latn-CS" altLang="en-US" sz="2400"/>
              <a:t> je </a:t>
            </a:r>
            <a:r>
              <a:rPr lang="sr-Latn-CS" altLang="en-US" sz="2400" i="1"/>
              <a:t>termalni napon</a:t>
            </a:r>
            <a:r>
              <a:rPr lang="sr-Latn-CS" altLang="en-US" sz="2400"/>
              <a:t>, ponekad kraće zapisano kao </a:t>
            </a:r>
            <a:r>
              <a:rPr lang="sr-Latn-CS" altLang="en-US" sz="2400" i="1"/>
              <a:t>V</a:t>
            </a:r>
            <a:r>
              <a:rPr lang="sr-Latn-CS" altLang="en-US" sz="1800"/>
              <a:t>T</a:t>
            </a:r>
            <a:r>
              <a:rPr lang="sr-Latn-CS" altLang="en-US" sz="2400"/>
              <a:t>, i približno iznosi 26 mV na sobnoj temperaturi.</a:t>
            </a:r>
            <a:endParaRPr lang="en-US" altLang="en-US" sz="2400"/>
          </a:p>
          <a:p>
            <a:pPr>
              <a:lnSpc>
                <a:spcPct val="80000"/>
              </a:lnSpc>
            </a:pPr>
            <a:r>
              <a:rPr lang="sr-Latn-CS" altLang="en-US" sz="2400"/>
              <a:t> </a:t>
            </a:r>
            <a:r>
              <a:rPr lang="sr-Latn-CS" altLang="en-US" sz="2400" i="1"/>
              <a:t>n</a:t>
            </a:r>
            <a:r>
              <a:rPr lang="sr-Latn-CS" altLang="en-US" sz="2400"/>
              <a:t> (ponekad izostavljeno) je </a:t>
            </a:r>
            <a:r>
              <a:rPr lang="sr-Latn-CS" altLang="en-US" sz="2400" i="1"/>
              <a:t>koeficijent emisije</a:t>
            </a:r>
            <a:r>
              <a:rPr lang="sr-Latn-CS" altLang="en-US" sz="2400"/>
              <a:t>, koji varira između 1 i 2 zavisno od procesa proizvodnje i poluprovodnog materijala.</a:t>
            </a:r>
          </a:p>
        </p:txBody>
      </p:sp>
      <p:pic>
        <p:nvPicPr>
          <p:cNvPr id="107524" name="Picture 4" descr="I=I_\mathrm{S} \left( {e^{qV_\mathrm{D} \over nkT1} \righ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1362075"/>
            <a:ext cx="3581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2895</TotalTime>
  <Words>1045</Words>
  <Application>Microsoft Office PowerPoint</Application>
  <PresentationFormat>On-screen Show (4:3)</PresentationFormat>
  <Paragraphs>110</Paragraphs>
  <Slides>33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Constantia</vt:lpstr>
      <vt:lpstr>Wingdings</vt:lpstr>
      <vt:lpstr>Wingdings 2</vt:lpstr>
      <vt:lpstr>Flow</vt:lpstr>
      <vt:lpstr>Bitmap Image</vt:lpstr>
      <vt:lpstr>ELETROTEHNIČKE KOMPONENTE</vt:lpstr>
      <vt:lpstr>DIODE</vt:lpstr>
      <vt:lpstr>Istorija dioda </vt:lpstr>
      <vt:lpstr>PowerPoint Presentation</vt:lpstr>
      <vt:lpstr>PowerPoint Presentation</vt:lpstr>
      <vt:lpstr>PowerPoint Presentation</vt:lpstr>
      <vt:lpstr>Pozitivno polarisan, u propusnom smeru, PN-spoj</vt:lpstr>
      <vt:lpstr>Inverzno polarisan u nepropusnom smeru, PN-spoj</vt:lpstr>
      <vt:lpstr>PowerPoint Presentation</vt:lpstr>
      <vt:lpstr>PowerPoint Presentation</vt:lpstr>
      <vt:lpstr>PowerPoint Presentation</vt:lpstr>
      <vt:lpstr>PowerPoint Presentation</vt:lpstr>
      <vt:lpstr>Snimanje karakteristika diode u direktnom smeru se obavlja pomoću kola na slici </vt:lpstr>
      <vt:lpstr>Snimanje karakteristike diode u inverznom smeru (Si diode)</vt:lpstr>
      <vt:lpstr>PowerPoint Presentation</vt:lpstr>
      <vt:lpstr>PowerPoint Presentation</vt:lpstr>
      <vt:lpstr>Poluprovodničke diode</vt:lpstr>
      <vt:lpstr> Označavanje dioda</vt:lpstr>
      <vt:lpstr>PROIZVODNJA DIODA </vt:lpstr>
      <vt:lpstr>PowerPoint Presentation</vt:lpstr>
      <vt:lpstr>CENER (ZENER) DIODE</vt:lpstr>
      <vt:lpstr>DIODE SA LAVINSKIM EFEKTOM  </vt:lpstr>
      <vt:lpstr>DIODA ZA POTISKIVANJE PROLAZA NAPONA</vt:lpstr>
      <vt:lpstr>FOTO DIODA </vt:lpstr>
      <vt:lpstr>PowerPoint Presentation</vt:lpstr>
      <vt:lpstr>PowerPoint Presentation</vt:lpstr>
      <vt:lpstr>PowerPoint Presentation</vt:lpstr>
      <vt:lpstr>PowerPoint Presentation</vt:lpstr>
      <vt:lpstr>SVETLEĆA DIODA  LED- Light Emiting Diode   </vt:lpstr>
      <vt:lpstr>PowerPoint Presentation</vt:lpstr>
      <vt:lpstr>LED Tehnologija </vt:lpstr>
      <vt:lpstr>Prednosti i mane LED dioda </vt:lpstr>
      <vt:lpstr>PowerPoint Presentation</vt:lpstr>
    </vt:vector>
  </TitlesOfParts>
  <Company>FAITH Technologies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ELEKTROTEHNIČKE KOMPONENTE</dc:title>
  <dc:creator>Vera</dc:creator>
  <cp:lastModifiedBy>verap</cp:lastModifiedBy>
  <cp:revision>88</cp:revision>
  <dcterms:created xsi:type="dcterms:W3CDTF">2003-05-01T09:20:02Z</dcterms:created>
  <dcterms:modified xsi:type="dcterms:W3CDTF">2023-12-12T07:27:52Z</dcterms:modified>
</cp:coreProperties>
</file>