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8"/>
  </p:notesMasterIdLst>
  <p:sldIdLst>
    <p:sldId id="256" r:id="rId2"/>
    <p:sldId id="297" r:id="rId3"/>
    <p:sldId id="299" r:id="rId4"/>
    <p:sldId id="310" r:id="rId5"/>
    <p:sldId id="300" r:id="rId6"/>
    <p:sldId id="301" r:id="rId7"/>
    <p:sldId id="303" r:id="rId8"/>
    <p:sldId id="304" r:id="rId9"/>
    <p:sldId id="266" r:id="rId10"/>
    <p:sldId id="268" r:id="rId11"/>
    <p:sldId id="269" r:id="rId12"/>
    <p:sldId id="270" r:id="rId13"/>
    <p:sldId id="271" r:id="rId14"/>
    <p:sldId id="317" r:id="rId15"/>
    <p:sldId id="318" r:id="rId16"/>
    <p:sldId id="319" r:id="rId17"/>
    <p:sldId id="320" r:id="rId18"/>
    <p:sldId id="311" r:id="rId19"/>
    <p:sldId id="272" r:id="rId20"/>
    <p:sldId id="312" r:id="rId21"/>
    <p:sldId id="273" r:id="rId22"/>
    <p:sldId id="31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15" r:id="rId46"/>
    <p:sldId id="31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E9F24-73DF-49C1-BA1A-CD0A3EA3677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F67A7-B6BF-4AE6-847A-F766CEC1000B}">
      <dgm:prSet/>
      <dgm:spPr/>
      <dgm:t>
        <a:bodyPr/>
        <a:lstStyle/>
        <a:p>
          <a:pPr rtl="0"/>
          <a:r>
            <a:rPr lang="sr-Latn-RS" b="1" dirty="0" smtClean="0">
              <a:solidFill>
                <a:schemeClr val="accent1">
                  <a:lumMod val="50000"/>
                </a:schemeClr>
              </a:solidFill>
            </a:rPr>
            <a:t>Kablovski pribor čine:</a:t>
          </a:r>
          <a:endParaRPr lang="sr-Cyrl-RS" b="1" dirty="0">
            <a:solidFill>
              <a:schemeClr val="accent1">
                <a:lumMod val="50000"/>
              </a:schemeClr>
            </a:solidFill>
          </a:endParaRPr>
        </a:p>
      </dgm:t>
    </dgm:pt>
    <dgm:pt modelId="{8ECABE52-8962-4650-8168-4ADFAD55B9B6}" type="parTrans" cxnId="{7808F88B-F836-407A-ADC2-5EA5B268686B}">
      <dgm:prSet/>
      <dgm:spPr/>
      <dgm:t>
        <a:bodyPr/>
        <a:lstStyle/>
        <a:p>
          <a:endParaRPr lang="en-US"/>
        </a:p>
      </dgm:t>
    </dgm:pt>
    <dgm:pt modelId="{14BAE4CB-379A-4BD5-8B4E-081708A5C83E}" type="sibTrans" cxnId="{7808F88B-F836-407A-ADC2-5EA5B268686B}">
      <dgm:prSet/>
      <dgm:spPr/>
      <dgm:t>
        <a:bodyPr/>
        <a:lstStyle/>
        <a:p>
          <a:endParaRPr lang="en-US"/>
        </a:p>
      </dgm:t>
    </dgm:pt>
    <dgm:pt modelId="{B99ECC6C-A952-4FE8-9113-7ECC43C97D83}">
      <dgm:prSet/>
      <dgm:spPr/>
      <dgm:t>
        <a:bodyPr/>
        <a:lstStyle/>
        <a:p>
          <a:pPr rtl="0"/>
          <a:r>
            <a:rPr lang="sr-Latn-RS" dirty="0" smtClean="0">
              <a:solidFill>
                <a:schemeClr val="accent1">
                  <a:lumMod val="50000"/>
                </a:schemeClr>
              </a:solidFill>
            </a:rPr>
            <a:t>Kablovske glave</a:t>
          </a:r>
          <a:endParaRPr lang="sr-Cyrl-RS" dirty="0">
            <a:solidFill>
              <a:schemeClr val="accent1">
                <a:lumMod val="50000"/>
              </a:schemeClr>
            </a:solidFill>
          </a:endParaRPr>
        </a:p>
      </dgm:t>
    </dgm:pt>
    <dgm:pt modelId="{B8CDC9FC-9474-4FF0-902E-3C80160759C4}" type="parTrans" cxnId="{B240E662-2D5A-4DEB-BF20-FF5FDBF7CE57}">
      <dgm:prSet/>
      <dgm:spPr/>
      <dgm:t>
        <a:bodyPr/>
        <a:lstStyle/>
        <a:p>
          <a:endParaRPr lang="en-US"/>
        </a:p>
      </dgm:t>
    </dgm:pt>
    <dgm:pt modelId="{4C8E7C69-BB0D-493E-BCDC-BE2C0E0998CD}" type="sibTrans" cxnId="{B240E662-2D5A-4DEB-BF20-FF5FDBF7CE57}">
      <dgm:prSet/>
      <dgm:spPr/>
      <dgm:t>
        <a:bodyPr/>
        <a:lstStyle/>
        <a:p>
          <a:endParaRPr lang="en-US"/>
        </a:p>
      </dgm:t>
    </dgm:pt>
    <dgm:pt modelId="{4AE9EDC7-00B1-4540-A509-E07E739DDD05}">
      <dgm:prSet/>
      <dgm:spPr/>
      <dgm:t>
        <a:bodyPr/>
        <a:lstStyle/>
        <a:p>
          <a:pPr rtl="0"/>
          <a:r>
            <a:rPr lang="sr-Latn-RS" dirty="0" smtClean="0">
              <a:solidFill>
                <a:schemeClr val="accent1">
                  <a:lumMod val="50000"/>
                </a:schemeClr>
              </a:solidFill>
            </a:rPr>
            <a:t>Kablovske spojnice</a:t>
          </a:r>
          <a:endParaRPr lang="sr-Cyrl-RS" dirty="0">
            <a:solidFill>
              <a:schemeClr val="accent1">
                <a:lumMod val="50000"/>
              </a:schemeClr>
            </a:solidFill>
          </a:endParaRPr>
        </a:p>
      </dgm:t>
    </dgm:pt>
    <dgm:pt modelId="{831D1916-EDF4-42BA-A7AA-884886F78AAB}" type="parTrans" cxnId="{885A6EB2-816E-4F4B-9552-3116C2723FED}">
      <dgm:prSet/>
      <dgm:spPr/>
      <dgm:t>
        <a:bodyPr/>
        <a:lstStyle/>
        <a:p>
          <a:endParaRPr lang="en-US"/>
        </a:p>
      </dgm:t>
    </dgm:pt>
    <dgm:pt modelId="{3DEB3A37-8872-4A9D-A332-8755FDEB810E}" type="sibTrans" cxnId="{885A6EB2-816E-4F4B-9552-3116C2723FED}">
      <dgm:prSet/>
      <dgm:spPr/>
      <dgm:t>
        <a:bodyPr/>
        <a:lstStyle/>
        <a:p>
          <a:endParaRPr lang="en-US"/>
        </a:p>
      </dgm:t>
    </dgm:pt>
    <dgm:pt modelId="{E0EAD04F-5AA0-41DC-82C4-6B719C74F975}">
      <dgm:prSet/>
      <dgm:spPr/>
      <dgm:t>
        <a:bodyPr/>
        <a:lstStyle/>
        <a:p>
          <a:pPr rtl="0"/>
          <a:r>
            <a:rPr lang="sr-Latn-RS" dirty="0" smtClean="0">
              <a:solidFill>
                <a:schemeClr val="accent1">
                  <a:lumMod val="50000"/>
                </a:schemeClr>
              </a:solidFill>
            </a:rPr>
            <a:t>Kablovske priključne kutije i ormani</a:t>
          </a:r>
          <a:endParaRPr lang="sr-Cyrl-RS" dirty="0">
            <a:solidFill>
              <a:schemeClr val="accent1">
                <a:lumMod val="50000"/>
              </a:schemeClr>
            </a:solidFill>
          </a:endParaRPr>
        </a:p>
      </dgm:t>
    </dgm:pt>
    <dgm:pt modelId="{5C768FC0-F1DF-4752-898D-DA2B468BB1E1}" type="parTrans" cxnId="{4E334A38-28F5-4AFC-82BA-9400F20DB6DB}">
      <dgm:prSet/>
      <dgm:spPr/>
      <dgm:t>
        <a:bodyPr/>
        <a:lstStyle/>
        <a:p>
          <a:endParaRPr lang="en-US"/>
        </a:p>
      </dgm:t>
    </dgm:pt>
    <dgm:pt modelId="{63075225-8C6E-4E39-9707-4124C63AAEF8}" type="sibTrans" cxnId="{4E334A38-28F5-4AFC-82BA-9400F20DB6DB}">
      <dgm:prSet/>
      <dgm:spPr/>
      <dgm:t>
        <a:bodyPr/>
        <a:lstStyle/>
        <a:p>
          <a:endParaRPr lang="en-US"/>
        </a:p>
      </dgm:t>
    </dgm:pt>
    <dgm:pt modelId="{4AD5AAB7-209D-4C4D-A56F-409716DCE359}">
      <dgm:prSet/>
      <dgm:spPr/>
      <dgm:t>
        <a:bodyPr/>
        <a:lstStyle/>
        <a:p>
          <a:pPr rtl="0"/>
          <a:r>
            <a:rPr lang="sr-Latn-RS" dirty="0" smtClean="0">
              <a:solidFill>
                <a:schemeClr val="accent1">
                  <a:lumMod val="50000"/>
                </a:schemeClr>
              </a:solidFill>
            </a:rPr>
            <a:t>Kablovice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791CEBAF-DABF-4155-A932-6B5B146070DE}" type="parTrans" cxnId="{EE09F904-E54C-4EB8-8D7D-76FF31CA681E}">
      <dgm:prSet/>
      <dgm:spPr/>
      <dgm:t>
        <a:bodyPr/>
        <a:lstStyle/>
        <a:p>
          <a:endParaRPr lang="en-US"/>
        </a:p>
      </dgm:t>
    </dgm:pt>
    <dgm:pt modelId="{0430A452-7C9A-439A-A577-878E3BB388FC}" type="sibTrans" cxnId="{EE09F904-E54C-4EB8-8D7D-76FF31CA681E}">
      <dgm:prSet/>
      <dgm:spPr/>
      <dgm:t>
        <a:bodyPr/>
        <a:lstStyle/>
        <a:p>
          <a:endParaRPr lang="en-US"/>
        </a:p>
      </dgm:t>
    </dgm:pt>
    <dgm:pt modelId="{7FE01760-279E-48AA-940D-BE3B3DC441BB}" type="pres">
      <dgm:prSet presAssocID="{899E9F24-73DF-49C1-BA1A-CD0A3EA367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9C71E-8FBD-4B30-AE24-B3A280521722}" type="pres">
      <dgm:prSet presAssocID="{553F67A7-B6BF-4AE6-847A-F766CEC1000B}" presName="circle1" presStyleLbl="node1" presStyleIdx="0" presStyleCnt="5"/>
      <dgm:spPr/>
    </dgm:pt>
    <dgm:pt modelId="{A993502D-E387-468C-B4F5-039408CC3DFC}" type="pres">
      <dgm:prSet presAssocID="{553F67A7-B6BF-4AE6-847A-F766CEC1000B}" presName="space" presStyleCnt="0"/>
      <dgm:spPr/>
    </dgm:pt>
    <dgm:pt modelId="{1ADA4E3A-0684-4413-A72A-8D434F47D5D9}" type="pres">
      <dgm:prSet presAssocID="{553F67A7-B6BF-4AE6-847A-F766CEC1000B}" presName="rect1" presStyleLbl="alignAcc1" presStyleIdx="0" presStyleCnt="5"/>
      <dgm:spPr/>
      <dgm:t>
        <a:bodyPr/>
        <a:lstStyle/>
        <a:p>
          <a:endParaRPr lang="en-US"/>
        </a:p>
      </dgm:t>
    </dgm:pt>
    <dgm:pt modelId="{4FBE3CE9-E10B-4F1E-B23D-7D6269B12D6B}" type="pres">
      <dgm:prSet presAssocID="{B99ECC6C-A952-4FE8-9113-7ECC43C97D83}" presName="vertSpace2" presStyleLbl="node1" presStyleIdx="0" presStyleCnt="5"/>
      <dgm:spPr/>
    </dgm:pt>
    <dgm:pt modelId="{997D1D31-261F-4D44-814D-782AC08658BB}" type="pres">
      <dgm:prSet presAssocID="{B99ECC6C-A952-4FE8-9113-7ECC43C97D83}" presName="circle2" presStyleLbl="node1" presStyleIdx="1" presStyleCnt="5"/>
      <dgm:spPr/>
    </dgm:pt>
    <dgm:pt modelId="{68F67006-4E75-4017-880A-1BDCDC32F547}" type="pres">
      <dgm:prSet presAssocID="{B99ECC6C-A952-4FE8-9113-7ECC43C97D83}" presName="rect2" presStyleLbl="alignAcc1" presStyleIdx="1" presStyleCnt="5"/>
      <dgm:spPr/>
      <dgm:t>
        <a:bodyPr/>
        <a:lstStyle/>
        <a:p>
          <a:endParaRPr lang="en-US"/>
        </a:p>
      </dgm:t>
    </dgm:pt>
    <dgm:pt modelId="{D1DF6A6F-583F-4CCA-BF57-7ED480EB98CE}" type="pres">
      <dgm:prSet presAssocID="{4AE9EDC7-00B1-4540-A509-E07E739DDD05}" presName="vertSpace3" presStyleLbl="node1" presStyleIdx="1" presStyleCnt="5"/>
      <dgm:spPr/>
    </dgm:pt>
    <dgm:pt modelId="{77DF70E8-A601-4FD2-84D6-8EE2CA2D1B39}" type="pres">
      <dgm:prSet presAssocID="{4AE9EDC7-00B1-4540-A509-E07E739DDD05}" presName="circle3" presStyleLbl="node1" presStyleIdx="2" presStyleCnt="5"/>
      <dgm:spPr/>
    </dgm:pt>
    <dgm:pt modelId="{D5199A68-50B9-41A8-8F6F-1F6355370531}" type="pres">
      <dgm:prSet presAssocID="{4AE9EDC7-00B1-4540-A509-E07E739DDD05}" presName="rect3" presStyleLbl="alignAcc1" presStyleIdx="2" presStyleCnt="5" custLinFactNeighborX="1041" custLinFactNeighborY="-2116"/>
      <dgm:spPr/>
      <dgm:t>
        <a:bodyPr/>
        <a:lstStyle/>
        <a:p>
          <a:endParaRPr lang="en-US"/>
        </a:p>
      </dgm:t>
    </dgm:pt>
    <dgm:pt modelId="{D773332D-AF0F-4E80-AA35-B000B37B65D9}" type="pres">
      <dgm:prSet presAssocID="{E0EAD04F-5AA0-41DC-82C4-6B719C74F975}" presName="vertSpace4" presStyleLbl="node1" presStyleIdx="2" presStyleCnt="5"/>
      <dgm:spPr/>
    </dgm:pt>
    <dgm:pt modelId="{9FAD6D5E-FB4B-46B9-B386-00D9C5580301}" type="pres">
      <dgm:prSet presAssocID="{E0EAD04F-5AA0-41DC-82C4-6B719C74F975}" presName="circle4" presStyleLbl="node1" presStyleIdx="3" presStyleCnt="5"/>
      <dgm:spPr/>
    </dgm:pt>
    <dgm:pt modelId="{5A457CF3-B691-452D-9F1E-F3CE3ACA73AB}" type="pres">
      <dgm:prSet presAssocID="{E0EAD04F-5AA0-41DC-82C4-6B719C74F975}" presName="rect4" presStyleLbl="alignAcc1" presStyleIdx="3" presStyleCnt="5"/>
      <dgm:spPr/>
      <dgm:t>
        <a:bodyPr/>
        <a:lstStyle/>
        <a:p>
          <a:endParaRPr lang="en-US"/>
        </a:p>
      </dgm:t>
    </dgm:pt>
    <dgm:pt modelId="{F1F4F688-63BF-4644-981E-87258749643E}" type="pres">
      <dgm:prSet presAssocID="{4AD5AAB7-209D-4C4D-A56F-409716DCE359}" presName="vertSpace5" presStyleLbl="node1" presStyleIdx="3" presStyleCnt="5"/>
      <dgm:spPr/>
    </dgm:pt>
    <dgm:pt modelId="{1CE26E9C-3936-43AF-9726-D595B5B17182}" type="pres">
      <dgm:prSet presAssocID="{4AD5AAB7-209D-4C4D-A56F-409716DCE359}" presName="circle5" presStyleLbl="node1" presStyleIdx="4" presStyleCnt="5"/>
      <dgm:spPr/>
    </dgm:pt>
    <dgm:pt modelId="{E961F8E0-400A-4259-8C77-505D88917EB3}" type="pres">
      <dgm:prSet presAssocID="{4AD5AAB7-209D-4C4D-A56F-409716DCE359}" presName="rect5" presStyleLbl="alignAcc1" presStyleIdx="4" presStyleCnt="5" custScaleY="76010"/>
      <dgm:spPr/>
      <dgm:t>
        <a:bodyPr/>
        <a:lstStyle/>
        <a:p>
          <a:endParaRPr lang="en-US"/>
        </a:p>
      </dgm:t>
    </dgm:pt>
    <dgm:pt modelId="{40243468-387B-4370-817A-A40751045533}" type="pres">
      <dgm:prSet presAssocID="{553F67A7-B6BF-4AE6-847A-F766CEC1000B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93995-4F8A-4A5B-B4A6-33A928BB807E}" type="pres">
      <dgm:prSet presAssocID="{B99ECC6C-A952-4FE8-9113-7ECC43C97D8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9602D-773D-43FA-B6AE-6F32500C23FB}" type="pres">
      <dgm:prSet presAssocID="{4AE9EDC7-00B1-4540-A509-E07E739DDD05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44764-3FF4-4CB9-B020-C267F8C95FB4}" type="pres">
      <dgm:prSet presAssocID="{E0EAD04F-5AA0-41DC-82C4-6B719C74F97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52747-363D-404C-B07B-207A78663882}" type="pres">
      <dgm:prSet presAssocID="{4AD5AAB7-209D-4C4D-A56F-409716DCE35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A1956-C2F3-4B7E-A192-73CBD850AF35}" type="presOf" srcId="{4AE9EDC7-00B1-4540-A509-E07E739DDD05}" destId="{D5199A68-50B9-41A8-8F6F-1F6355370531}" srcOrd="0" destOrd="0" presId="urn:microsoft.com/office/officeart/2005/8/layout/target3"/>
    <dgm:cxn modelId="{84E51D9B-6DE1-4BE4-B207-C8172C952531}" type="presOf" srcId="{4AD5AAB7-209D-4C4D-A56F-409716DCE359}" destId="{98E52747-363D-404C-B07B-207A78663882}" srcOrd="1" destOrd="0" presId="urn:microsoft.com/office/officeart/2005/8/layout/target3"/>
    <dgm:cxn modelId="{66F057F5-2564-4D51-B8A2-C655C23F4CD3}" type="presOf" srcId="{899E9F24-73DF-49C1-BA1A-CD0A3EA3677F}" destId="{7FE01760-279E-48AA-940D-BE3B3DC441BB}" srcOrd="0" destOrd="0" presId="urn:microsoft.com/office/officeart/2005/8/layout/target3"/>
    <dgm:cxn modelId="{1159509D-3BE0-4A4B-B0D4-3D9659C146FB}" type="presOf" srcId="{E0EAD04F-5AA0-41DC-82C4-6B719C74F975}" destId="{24044764-3FF4-4CB9-B020-C267F8C95FB4}" srcOrd="1" destOrd="0" presId="urn:microsoft.com/office/officeart/2005/8/layout/target3"/>
    <dgm:cxn modelId="{EE09F904-E54C-4EB8-8D7D-76FF31CA681E}" srcId="{899E9F24-73DF-49C1-BA1A-CD0A3EA3677F}" destId="{4AD5AAB7-209D-4C4D-A56F-409716DCE359}" srcOrd="4" destOrd="0" parTransId="{791CEBAF-DABF-4155-A932-6B5B146070DE}" sibTransId="{0430A452-7C9A-439A-A577-878E3BB388FC}"/>
    <dgm:cxn modelId="{885A6EB2-816E-4F4B-9552-3116C2723FED}" srcId="{899E9F24-73DF-49C1-BA1A-CD0A3EA3677F}" destId="{4AE9EDC7-00B1-4540-A509-E07E739DDD05}" srcOrd="2" destOrd="0" parTransId="{831D1916-EDF4-42BA-A7AA-884886F78AAB}" sibTransId="{3DEB3A37-8872-4A9D-A332-8755FDEB810E}"/>
    <dgm:cxn modelId="{4E334A38-28F5-4AFC-82BA-9400F20DB6DB}" srcId="{899E9F24-73DF-49C1-BA1A-CD0A3EA3677F}" destId="{E0EAD04F-5AA0-41DC-82C4-6B719C74F975}" srcOrd="3" destOrd="0" parTransId="{5C768FC0-F1DF-4752-898D-DA2B468BB1E1}" sibTransId="{63075225-8C6E-4E39-9707-4124C63AAEF8}"/>
    <dgm:cxn modelId="{7808F88B-F836-407A-ADC2-5EA5B268686B}" srcId="{899E9F24-73DF-49C1-BA1A-CD0A3EA3677F}" destId="{553F67A7-B6BF-4AE6-847A-F766CEC1000B}" srcOrd="0" destOrd="0" parTransId="{8ECABE52-8962-4650-8168-4ADFAD55B9B6}" sibTransId="{14BAE4CB-379A-4BD5-8B4E-081708A5C83E}"/>
    <dgm:cxn modelId="{D17A25BE-A8C6-48A5-9C0A-AF5688008DBF}" type="presOf" srcId="{B99ECC6C-A952-4FE8-9113-7ECC43C97D83}" destId="{68F67006-4E75-4017-880A-1BDCDC32F547}" srcOrd="0" destOrd="0" presId="urn:microsoft.com/office/officeart/2005/8/layout/target3"/>
    <dgm:cxn modelId="{B240E662-2D5A-4DEB-BF20-FF5FDBF7CE57}" srcId="{899E9F24-73DF-49C1-BA1A-CD0A3EA3677F}" destId="{B99ECC6C-A952-4FE8-9113-7ECC43C97D83}" srcOrd="1" destOrd="0" parTransId="{B8CDC9FC-9474-4FF0-902E-3C80160759C4}" sibTransId="{4C8E7C69-BB0D-493E-BCDC-BE2C0E0998CD}"/>
    <dgm:cxn modelId="{80604D7E-A373-429D-BFFE-A6ECF52DADA4}" type="presOf" srcId="{E0EAD04F-5AA0-41DC-82C4-6B719C74F975}" destId="{5A457CF3-B691-452D-9F1E-F3CE3ACA73AB}" srcOrd="0" destOrd="0" presId="urn:microsoft.com/office/officeart/2005/8/layout/target3"/>
    <dgm:cxn modelId="{873DA3EC-370A-4132-A357-A18F1E56B2E2}" type="presOf" srcId="{553F67A7-B6BF-4AE6-847A-F766CEC1000B}" destId="{40243468-387B-4370-817A-A40751045533}" srcOrd="1" destOrd="0" presId="urn:microsoft.com/office/officeart/2005/8/layout/target3"/>
    <dgm:cxn modelId="{BEEE3C6D-6E4A-4338-B792-998CAB71E9B0}" type="presOf" srcId="{4AD5AAB7-209D-4C4D-A56F-409716DCE359}" destId="{E961F8E0-400A-4259-8C77-505D88917EB3}" srcOrd="0" destOrd="0" presId="urn:microsoft.com/office/officeart/2005/8/layout/target3"/>
    <dgm:cxn modelId="{11AD8780-6471-49CE-BCD8-C138395038EF}" type="presOf" srcId="{553F67A7-B6BF-4AE6-847A-F766CEC1000B}" destId="{1ADA4E3A-0684-4413-A72A-8D434F47D5D9}" srcOrd="0" destOrd="0" presId="urn:microsoft.com/office/officeart/2005/8/layout/target3"/>
    <dgm:cxn modelId="{BC8C20DE-9359-4EC6-82BA-7A8CA80AE5BA}" type="presOf" srcId="{B99ECC6C-A952-4FE8-9113-7ECC43C97D83}" destId="{20F93995-4F8A-4A5B-B4A6-33A928BB807E}" srcOrd="1" destOrd="0" presId="urn:microsoft.com/office/officeart/2005/8/layout/target3"/>
    <dgm:cxn modelId="{DCD35BB7-424D-40DB-9AE9-39D0AB9EB012}" type="presOf" srcId="{4AE9EDC7-00B1-4540-A509-E07E739DDD05}" destId="{24C9602D-773D-43FA-B6AE-6F32500C23FB}" srcOrd="1" destOrd="0" presId="urn:microsoft.com/office/officeart/2005/8/layout/target3"/>
    <dgm:cxn modelId="{473594AD-4C00-4F9A-98E6-F53B5287AC7C}" type="presParOf" srcId="{7FE01760-279E-48AA-940D-BE3B3DC441BB}" destId="{2889C71E-8FBD-4B30-AE24-B3A280521722}" srcOrd="0" destOrd="0" presId="urn:microsoft.com/office/officeart/2005/8/layout/target3"/>
    <dgm:cxn modelId="{C1465D9E-5ED4-4282-B6CE-8DCC3B4BCED9}" type="presParOf" srcId="{7FE01760-279E-48AA-940D-BE3B3DC441BB}" destId="{A993502D-E387-468C-B4F5-039408CC3DFC}" srcOrd="1" destOrd="0" presId="urn:microsoft.com/office/officeart/2005/8/layout/target3"/>
    <dgm:cxn modelId="{86DE56C7-5463-4270-835F-6F7257A32E51}" type="presParOf" srcId="{7FE01760-279E-48AA-940D-BE3B3DC441BB}" destId="{1ADA4E3A-0684-4413-A72A-8D434F47D5D9}" srcOrd="2" destOrd="0" presId="urn:microsoft.com/office/officeart/2005/8/layout/target3"/>
    <dgm:cxn modelId="{532BF291-DDCD-41C8-8FEA-D1BA47E63775}" type="presParOf" srcId="{7FE01760-279E-48AA-940D-BE3B3DC441BB}" destId="{4FBE3CE9-E10B-4F1E-B23D-7D6269B12D6B}" srcOrd="3" destOrd="0" presId="urn:microsoft.com/office/officeart/2005/8/layout/target3"/>
    <dgm:cxn modelId="{B9D03192-99E8-4EC6-ADDC-DBD64652B7E8}" type="presParOf" srcId="{7FE01760-279E-48AA-940D-BE3B3DC441BB}" destId="{997D1D31-261F-4D44-814D-782AC08658BB}" srcOrd="4" destOrd="0" presId="urn:microsoft.com/office/officeart/2005/8/layout/target3"/>
    <dgm:cxn modelId="{387B9721-35B4-44E8-8E44-14C86112DF06}" type="presParOf" srcId="{7FE01760-279E-48AA-940D-BE3B3DC441BB}" destId="{68F67006-4E75-4017-880A-1BDCDC32F547}" srcOrd="5" destOrd="0" presId="urn:microsoft.com/office/officeart/2005/8/layout/target3"/>
    <dgm:cxn modelId="{F7E701F5-8240-4B08-9528-4092D5A88B53}" type="presParOf" srcId="{7FE01760-279E-48AA-940D-BE3B3DC441BB}" destId="{D1DF6A6F-583F-4CCA-BF57-7ED480EB98CE}" srcOrd="6" destOrd="0" presId="urn:microsoft.com/office/officeart/2005/8/layout/target3"/>
    <dgm:cxn modelId="{D70C479A-58C6-4CD2-AEA1-B0A5150D720B}" type="presParOf" srcId="{7FE01760-279E-48AA-940D-BE3B3DC441BB}" destId="{77DF70E8-A601-4FD2-84D6-8EE2CA2D1B39}" srcOrd="7" destOrd="0" presId="urn:microsoft.com/office/officeart/2005/8/layout/target3"/>
    <dgm:cxn modelId="{D8ACA0C0-0561-47AF-B2C2-051B6DC77789}" type="presParOf" srcId="{7FE01760-279E-48AA-940D-BE3B3DC441BB}" destId="{D5199A68-50B9-41A8-8F6F-1F6355370531}" srcOrd="8" destOrd="0" presId="urn:microsoft.com/office/officeart/2005/8/layout/target3"/>
    <dgm:cxn modelId="{37850496-F955-4292-9955-2846D0765978}" type="presParOf" srcId="{7FE01760-279E-48AA-940D-BE3B3DC441BB}" destId="{D773332D-AF0F-4E80-AA35-B000B37B65D9}" srcOrd="9" destOrd="0" presId="urn:microsoft.com/office/officeart/2005/8/layout/target3"/>
    <dgm:cxn modelId="{A0ACB9CA-8C19-4B35-937A-A317D65FA082}" type="presParOf" srcId="{7FE01760-279E-48AA-940D-BE3B3DC441BB}" destId="{9FAD6D5E-FB4B-46B9-B386-00D9C5580301}" srcOrd="10" destOrd="0" presId="urn:microsoft.com/office/officeart/2005/8/layout/target3"/>
    <dgm:cxn modelId="{C4AD5C61-F6B1-4A11-A151-1C7B0792BB2F}" type="presParOf" srcId="{7FE01760-279E-48AA-940D-BE3B3DC441BB}" destId="{5A457CF3-B691-452D-9F1E-F3CE3ACA73AB}" srcOrd="11" destOrd="0" presId="urn:microsoft.com/office/officeart/2005/8/layout/target3"/>
    <dgm:cxn modelId="{EBA43EAB-2D5A-4459-9A72-C1B475DA3AB5}" type="presParOf" srcId="{7FE01760-279E-48AA-940D-BE3B3DC441BB}" destId="{F1F4F688-63BF-4644-981E-87258749643E}" srcOrd="12" destOrd="0" presId="urn:microsoft.com/office/officeart/2005/8/layout/target3"/>
    <dgm:cxn modelId="{6AB68690-DFEB-4A91-A913-C4C8ECC2D398}" type="presParOf" srcId="{7FE01760-279E-48AA-940D-BE3B3DC441BB}" destId="{1CE26E9C-3936-43AF-9726-D595B5B17182}" srcOrd="13" destOrd="0" presId="urn:microsoft.com/office/officeart/2005/8/layout/target3"/>
    <dgm:cxn modelId="{2CCB336E-9351-424A-8214-1F8B592907EF}" type="presParOf" srcId="{7FE01760-279E-48AA-940D-BE3B3DC441BB}" destId="{E961F8E0-400A-4259-8C77-505D88917EB3}" srcOrd="14" destOrd="0" presId="urn:microsoft.com/office/officeart/2005/8/layout/target3"/>
    <dgm:cxn modelId="{8B6147D7-7E9C-454A-9B6B-09B7BF4EE3B8}" type="presParOf" srcId="{7FE01760-279E-48AA-940D-BE3B3DC441BB}" destId="{40243468-387B-4370-817A-A40751045533}" srcOrd="15" destOrd="0" presId="urn:microsoft.com/office/officeart/2005/8/layout/target3"/>
    <dgm:cxn modelId="{7CD060E5-F4E6-4436-B7AF-26CE9864EC7A}" type="presParOf" srcId="{7FE01760-279E-48AA-940D-BE3B3DC441BB}" destId="{20F93995-4F8A-4A5B-B4A6-33A928BB807E}" srcOrd="16" destOrd="0" presId="urn:microsoft.com/office/officeart/2005/8/layout/target3"/>
    <dgm:cxn modelId="{745A38A1-4D36-487C-9B18-6EED8AE772A7}" type="presParOf" srcId="{7FE01760-279E-48AA-940D-BE3B3DC441BB}" destId="{24C9602D-773D-43FA-B6AE-6F32500C23FB}" srcOrd="17" destOrd="0" presId="urn:microsoft.com/office/officeart/2005/8/layout/target3"/>
    <dgm:cxn modelId="{F372C8BC-0AE0-4AF6-8589-77575F1C5EA6}" type="presParOf" srcId="{7FE01760-279E-48AA-940D-BE3B3DC441BB}" destId="{24044764-3FF4-4CB9-B020-C267F8C95FB4}" srcOrd="18" destOrd="0" presId="urn:microsoft.com/office/officeart/2005/8/layout/target3"/>
    <dgm:cxn modelId="{75C34CAA-8C37-445F-BC80-CD3CDA9BF4AE}" type="presParOf" srcId="{7FE01760-279E-48AA-940D-BE3B3DC441BB}" destId="{98E52747-363D-404C-B07B-207A7866388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2880E9-E516-4505-8294-14F9891CB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01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F1765-6CEC-4E3E-8368-B9CF84EA13A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18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8D04D-8933-418B-AA81-53FE4127B1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6046-A401-427C-BB48-94A0520A12AF}" type="slidenum">
              <a:rPr lang="sr-Latn-RS"/>
              <a:t>45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02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E5A8-FDC7-45DB-BAAA-5AF96DF17B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80-95A7-4C01-A1E5-581BC4AD12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2C8A-6FBD-4264-AE0A-824DADDB13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B36C18-A7DD-43D5-ACAB-264E367A6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60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85A7CE-DB99-48FA-A69F-820746D15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5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7C6-653E-46BE-880B-7C6973D702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9143-62DC-4A5B-87F0-0D2D2C35A1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E9AB-0214-4242-8869-ED70F5C860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894-3BA0-487D-8B8D-E028C730CC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9CF2-533D-4D20-B029-542C96E09C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2568-6A88-4C21-8F8C-4651DC7128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676D-87BC-4438-A20B-2875F02E4A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2EB5F6-808D-49A9-910E-77825B68D20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C3A0A-E012-4A7E-8E3D-63373DF129E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3.jpeg"/><Relationship Id="rId4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2.jpg"/><Relationship Id="rId4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ELEKTROTEHNI</a:t>
            </a:r>
            <a:r>
              <a:rPr lang="sr-Latn-CS" altLang="en-US"/>
              <a:t>ČKE KOMPONENTE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z="4000">
                <a:latin typeface="Times New Roman" pitchFamily="18" charset="0"/>
              </a:rPr>
              <a:t>IZOLACIJA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865813" cy="2938463"/>
          </a:xfrm>
        </p:spPr>
        <p:txBody>
          <a:bodyPr/>
          <a:lstStyle/>
          <a:p>
            <a:r>
              <a:rPr lang="sr-Latn-CS" altLang="en-US">
                <a:latin typeface="Times New Roman" pitchFamily="18" charset="0"/>
              </a:rPr>
              <a:t>Papirna </a:t>
            </a:r>
          </a:p>
          <a:p>
            <a:r>
              <a:rPr lang="sr-Latn-CS" altLang="en-US">
                <a:latin typeface="Times New Roman" pitchFamily="18" charset="0"/>
              </a:rPr>
              <a:t>Od sintetičkih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sr-Latn-CS" altLang="en-US">
                <a:latin typeface="Times New Roman" pitchFamily="18" charset="0"/>
              </a:rPr>
              <a:t>materijala</a:t>
            </a:r>
          </a:p>
          <a:p>
            <a:r>
              <a:rPr lang="sr-Latn-CS" altLang="en-US">
                <a:latin typeface="Times New Roman" pitchFamily="18" charset="0"/>
              </a:rPr>
              <a:t>Od gume</a:t>
            </a:r>
          </a:p>
          <a:p>
            <a:pPr>
              <a:buFont typeface="Wingdings" pitchFamily="2" charset="2"/>
              <a:buNone/>
            </a:pPr>
            <a:endParaRPr lang="sr-Latn-CS" altLang="en-US"/>
          </a:p>
          <a:p>
            <a:endParaRPr lang="en-US" altLang="en-US"/>
          </a:p>
        </p:txBody>
      </p:sp>
      <p:pic>
        <p:nvPicPr>
          <p:cNvPr id="79876" name="Picture 4" descr="ppo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25" y="4697413"/>
            <a:ext cx="322103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7" name="Picture 5" descr="gn50_epn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5589588"/>
            <a:ext cx="2952750" cy="622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8" name="Picture 6" descr="xhe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21163"/>
            <a:ext cx="295275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z="4000">
                <a:latin typeface="Times New Roman" pitchFamily="18" charset="0"/>
              </a:rPr>
              <a:t>ZAŠTITNI SLOJEVI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78688" cy="2778125"/>
          </a:xfrm>
        </p:spPr>
        <p:txBody>
          <a:bodyPr/>
          <a:lstStyle/>
          <a:p>
            <a:r>
              <a:rPr lang="sr-Latn-CS" altLang="en-US" sz="2800">
                <a:latin typeface="Times New Roman" pitchFamily="18" charset="0"/>
              </a:rPr>
              <a:t>Mehanička zaštita</a:t>
            </a:r>
          </a:p>
          <a:p>
            <a:r>
              <a:rPr lang="sr-Latn-CS" altLang="en-US" sz="2800">
                <a:latin typeface="Times New Roman" pitchFamily="18" charset="0"/>
              </a:rPr>
              <a:t>Električna  zaštita</a:t>
            </a:r>
          </a:p>
          <a:p>
            <a:r>
              <a:rPr lang="sr-Latn-CS" altLang="en-US" sz="2800">
                <a:latin typeface="Times New Roman" pitchFamily="18" charset="0"/>
              </a:rPr>
              <a:t>Ekran provodnika i izolacije</a:t>
            </a:r>
          </a:p>
          <a:p>
            <a:r>
              <a:rPr lang="sr-Latn-CS" altLang="en-US" sz="2800">
                <a:latin typeface="Times New Roman" pitchFamily="18" charset="0"/>
              </a:rPr>
              <a:t>Antikorozivna zaštita</a:t>
            </a:r>
          </a:p>
          <a:p>
            <a:pPr>
              <a:buFont typeface="Wingdings" pitchFamily="2" charset="2"/>
              <a:buNone/>
            </a:pPr>
            <a:endParaRPr lang="en-US" altLang="en-US" sz="2800">
              <a:latin typeface="Times New Roman" pitchFamily="18" charset="0"/>
            </a:endParaRPr>
          </a:p>
        </p:txBody>
      </p:sp>
      <p:pic>
        <p:nvPicPr>
          <p:cNvPr id="80900" name="Picture 4" descr="kabl_pp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8650" y="4776788"/>
            <a:ext cx="3692525" cy="1265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1" name="Picture 5" descr="kabl_ipo13_npo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516563"/>
            <a:ext cx="3529012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2" name="Picture 6" descr="kabl_ipzo13_npzo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352901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z="4000">
                <a:latin typeface="Times New Roman" pitchFamily="18" charset="0"/>
              </a:rPr>
              <a:t>OZNAČAVANJE KABLOVA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3250" cy="4525963"/>
          </a:xfrm>
        </p:spPr>
        <p:txBody>
          <a:bodyPr/>
          <a:lstStyle/>
          <a:p>
            <a:r>
              <a:rPr lang="sr-Latn-CS" altLang="en-US" sz="2800">
                <a:latin typeface="Times New Roman" pitchFamily="18" charset="0"/>
              </a:rPr>
              <a:t>Grupama slovnih i brojnih oznaka</a:t>
            </a:r>
          </a:p>
          <a:p>
            <a:pPr>
              <a:buFont typeface="Wingdings" pitchFamily="2" charset="2"/>
              <a:buNone/>
            </a:pPr>
            <a:r>
              <a:rPr lang="sr-Latn-CS" alt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□</a:t>
            </a:r>
            <a:r>
              <a:rPr lang="sr-Latn-CS" alt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altLang="en-US" sz="2800">
                <a:latin typeface="Times New Roman" pitchFamily="18" charset="0"/>
                <a:cs typeface="Times New Roman" pitchFamily="18" charset="0"/>
              </a:rPr>
              <a:t>Prva grupa</a:t>
            </a:r>
          </a:p>
          <a:p>
            <a:pPr>
              <a:buFont typeface="Wingdings" pitchFamily="2" charset="2"/>
              <a:buNone/>
            </a:pPr>
            <a:r>
              <a:rPr lang="sr-Latn-CS" alt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□ </a:t>
            </a:r>
            <a:r>
              <a:rPr lang="sr-Latn-CS" altLang="en-US" sz="2800">
                <a:latin typeface="Times New Roman" pitchFamily="18" charset="0"/>
                <a:cs typeface="Times New Roman" pitchFamily="18" charset="0"/>
              </a:rPr>
              <a:t>Druga grupa</a:t>
            </a:r>
          </a:p>
          <a:p>
            <a:pPr>
              <a:buFont typeface="Wingdings" pitchFamily="2" charset="2"/>
              <a:buNone/>
            </a:pPr>
            <a:r>
              <a:rPr lang="sr-Latn-CS" altLang="en-US" sz="2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Latn-CS" alt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sr-Latn-CS" altLang="en-US" sz="280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2800">
                <a:latin typeface="Times New Roman" pitchFamily="18" charset="0"/>
              </a:rPr>
              <a:t>ć</a:t>
            </a:r>
            <a:r>
              <a:rPr lang="sr-Latn-CS" altLang="en-US" sz="2800">
                <a:latin typeface="Times New Roman" pitchFamily="18" charset="0"/>
              </a:rPr>
              <a:t>a grupa</a:t>
            </a:r>
          </a:p>
          <a:p>
            <a:pPr>
              <a:buFont typeface="Wingdings" pitchFamily="2" charset="2"/>
              <a:buNone/>
            </a:pPr>
            <a:r>
              <a:rPr lang="sr-Latn-CS" altLang="en-US" sz="2800">
                <a:latin typeface="Times New Roman" pitchFamily="18" charset="0"/>
              </a:rPr>
              <a:t>    </a:t>
            </a:r>
            <a:r>
              <a:rPr lang="sr-Latn-CS" altLang="en-US" sz="2800">
                <a:solidFill>
                  <a:schemeClr val="hlink"/>
                </a:solidFill>
                <a:latin typeface="Times New Roman" pitchFamily="18" charset="0"/>
              </a:rPr>
              <a:t> □ </a:t>
            </a:r>
            <a:r>
              <a:rPr lang="sr-Latn-CS" altLang="en-US" sz="2800">
                <a:latin typeface="Times New Roman" pitchFamily="18" charset="0"/>
              </a:rPr>
              <a:t>Četvrta grupa</a:t>
            </a:r>
          </a:p>
          <a:p>
            <a:pPr>
              <a:buFont typeface="Wingdings" pitchFamily="2" charset="2"/>
              <a:buNone/>
            </a:pPr>
            <a:r>
              <a:rPr lang="sr-Latn-CS" altLang="en-US" sz="2800">
                <a:latin typeface="Times New Roman" pitchFamily="18" charset="0"/>
              </a:rPr>
              <a:t>     </a:t>
            </a:r>
            <a:r>
              <a:rPr lang="sr-Latn-CS" altLang="en-US" sz="2800">
                <a:solidFill>
                  <a:schemeClr val="hlink"/>
                </a:solidFill>
                <a:latin typeface="Times New Roman" pitchFamily="18" charset="0"/>
              </a:rPr>
              <a:t>□ </a:t>
            </a:r>
            <a:r>
              <a:rPr lang="sr-Latn-CS" altLang="en-US" sz="2800">
                <a:latin typeface="Times New Roman" pitchFamily="18" charset="0"/>
              </a:rPr>
              <a:t>Peta grupa</a:t>
            </a:r>
          </a:p>
          <a:p>
            <a:r>
              <a:rPr lang="sr-Latn-CS" altLang="en-US" sz="2800">
                <a:latin typeface="Times New Roman" pitchFamily="18" charset="0"/>
                <a:cs typeface="Times New Roman" pitchFamily="18" charset="0"/>
              </a:rPr>
              <a:t>Bojama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alt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r-Latn-CS" altLang="en-US" sz="2800">
                <a:latin typeface="Times New Roman" pitchFamily="18" charset="0"/>
                <a:cs typeface="Times New Roman" pitchFamily="18" charset="0"/>
              </a:rPr>
              <a:t>    (izolacija i spoljni plašt)</a:t>
            </a:r>
          </a:p>
        </p:txBody>
      </p:sp>
      <p:pic>
        <p:nvPicPr>
          <p:cNvPr id="81924" name="Picture 4" descr="tf_re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225" y="2479675"/>
            <a:ext cx="3040063" cy="293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4000" dirty="0">
              <a:latin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608888" cy="2163763"/>
          </a:xfrm>
        </p:spPr>
        <p:txBody>
          <a:bodyPr/>
          <a:lstStyle/>
          <a:p>
            <a:r>
              <a:rPr lang="sr-Latn-CS" altLang="en-US" sz="2800" dirty="0">
                <a:latin typeface="Times New Roman" pitchFamily="18" charset="0"/>
              </a:rPr>
              <a:t>Priključne kutije</a:t>
            </a:r>
          </a:p>
          <a:p>
            <a:r>
              <a:rPr lang="sr-Latn-CS" altLang="en-US" sz="2800" dirty="0">
                <a:latin typeface="Times New Roman" pitchFamily="18" charset="0"/>
              </a:rPr>
              <a:t>Razvodni ormani</a:t>
            </a:r>
          </a:p>
          <a:p>
            <a:r>
              <a:rPr lang="sr-Latn-CS" altLang="en-US" sz="2800" dirty="0">
                <a:latin typeface="Times New Roman" pitchFamily="18" charset="0"/>
              </a:rPr>
              <a:t>Kablovska kanalizacija</a:t>
            </a:r>
          </a:p>
          <a:p>
            <a:r>
              <a:rPr lang="sr-Latn-CS" altLang="en-US" sz="2800" dirty="0" smtClean="0">
                <a:latin typeface="Times New Roman" pitchFamily="18" charset="0"/>
              </a:rPr>
              <a:t>Kablovski pribor</a:t>
            </a:r>
            <a:endParaRPr lang="en-US" altLang="en-US" sz="2800" dirty="0">
              <a:latin typeface="Times New Roman" pitchFamily="18" charset="0"/>
            </a:endParaRPr>
          </a:p>
        </p:txBody>
      </p:sp>
      <p:pic>
        <p:nvPicPr>
          <p:cNvPr id="82948" name="Picture 4" descr="20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365625"/>
            <a:ext cx="2592387" cy="212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9" name="Picture 5" descr="orman1ov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437063"/>
            <a:ext cx="2808288" cy="2087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Kablovski pribor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91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blovske g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071546"/>
            <a:ext cx="5000660" cy="4389437"/>
          </a:xfrm>
        </p:spPr>
      </p:pic>
      <p:sp>
        <p:nvSpPr>
          <p:cNvPr id="5" name="TextBox 4"/>
          <p:cNvSpPr txBox="1"/>
          <p:nvPr/>
        </p:nvSpPr>
        <p:spPr>
          <a:xfrm>
            <a:off x="2500298" y="5786454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Kablovske glave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blovske spojn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214423"/>
            <a:ext cx="4762500" cy="3357586"/>
          </a:xfrm>
        </p:spPr>
      </p:pic>
      <p:sp>
        <p:nvSpPr>
          <p:cNvPr id="5" name="TextBox 4"/>
          <p:cNvSpPr txBox="1"/>
          <p:nvPr/>
        </p:nvSpPr>
        <p:spPr>
          <a:xfrm>
            <a:off x="3143240" y="542926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Kablovske spojnice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kljucne kutij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142984"/>
            <a:ext cx="4572032" cy="4214842"/>
          </a:xfrm>
        </p:spPr>
      </p:pic>
      <p:sp>
        <p:nvSpPr>
          <p:cNvPr id="5" name="TextBox 4"/>
          <p:cNvSpPr txBox="1"/>
          <p:nvPr/>
        </p:nvSpPr>
        <p:spPr>
          <a:xfrm>
            <a:off x="2143108" y="550070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Priključna kutija (orman)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9"/>
            <a:ext cx="7053542" cy="106218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472853"/>
            <a:ext cx="6709906" cy="41954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"/>
            <a:ext cx="1729677" cy="2751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5" y="3134969"/>
            <a:ext cx="2516396" cy="1878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67200"/>
            <a:ext cx="3330855" cy="1751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2038563" cy="1617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63" y="1032445"/>
            <a:ext cx="1752160" cy="23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z="4000">
                <a:latin typeface="Times New Roman" pitchFamily="18" charset="0"/>
              </a:rPr>
              <a:t>KABLOVSKE GLAVE I SPOJNICE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5388" y="1984375"/>
            <a:ext cx="7470775" cy="2687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altLang="en-US">
                <a:latin typeface="Times New Roman" pitchFamily="18" charset="0"/>
              </a:rPr>
              <a:t>Sa izolacijom od ipregniranog papira</a:t>
            </a:r>
          </a:p>
          <a:p>
            <a:pPr>
              <a:lnSpc>
                <a:spcPct val="90000"/>
              </a:lnSpc>
            </a:pPr>
            <a:r>
              <a:rPr lang="sr-Latn-CS" altLang="en-US">
                <a:latin typeface="Times New Roman" pitchFamily="18" charset="0"/>
              </a:rPr>
              <a:t>Sa izolacijom od sintetičkih materijala</a:t>
            </a:r>
          </a:p>
          <a:p>
            <a:pPr>
              <a:lnSpc>
                <a:spcPct val="90000"/>
              </a:lnSpc>
            </a:pPr>
            <a:r>
              <a:rPr lang="sr-Latn-CS" altLang="en-US">
                <a:latin typeface="Times New Roman" pitchFamily="18" charset="0"/>
              </a:rPr>
              <a:t>Na bazi izolacionih smola</a:t>
            </a:r>
          </a:p>
          <a:p>
            <a:pPr>
              <a:lnSpc>
                <a:spcPct val="90000"/>
              </a:lnSpc>
            </a:pPr>
            <a:r>
              <a:rPr lang="sr-Latn-CS" altLang="en-US">
                <a:latin typeface="Times New Roman" pitchFamily="18" charset="0"/>
              </a:rPr>
              <a:t>U tehnici skupljanja materijala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r-Latn-CS" altLang="en-US" sz="2800">
              <a:latin typeface="Times New Roman" pitchFamily="18" charset="0"/>
            </a:endParaRPr>
          </a:p>
        </p:txBody>
      </p:sp>
      <p:pic>
        <p:nvPicPr>
          <p:cNvPr id="83972" name="Picture 4" descr="sl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365625"/>
            <a:ext cx="2376487" cy="215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3" name="Picture 5" descr="ks4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581525"/>
            <a:ext cx="3024188" cy="172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Kablovi</a:t>
            </a:r>
            <a:endParaRPr lang="en-US" dirty="0"/>
          </a:p>
        </p:txBody>
      </p:sp>
      <p:pic>
        <p:nvPicPr>
          <p:cNvPr id="4" name="Content Placeholder 3" descr="FreeGreatPicture.com-6300-optical-fiber-cab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908459"/>
            <a:ext cx="6248400" cy="49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RS" dirty="0" smtClean="0"/>
              <a:t>Metode spajanje kablova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643486"/>
            <a:ext cx="6709906" cy="4195481"/>
          </a:xfrm>
        </p:spPr>
        <p:txBody>
          <a:bodyPr/>
          <a:lstStyle/>
          <a:p>
            <a:r>
              <a:rPr lang="sr-Latn-RS" dirty="0" smtClean="0"/>
              <a:t>Lemljenje</a:t>
            </a:r>
            <a:endParaRPr lang="en-US" dirty="0" smtClean="0"/>
          </a:p>
          <a:p>
            <a:r>
              <a:rPr lang="sr-Cyrl-RS" dirty="0" smtClean="0"/>
              <a:t> </a:t>
            </a:r>
            <a:r>
              <a:rPr lang="sr-Latn-RS" dirty="0" smtClean="0"/>
              <a:t>Topljenje</a:t>
            </a:r>
            <a:r>
              <a:rPr lang="sr-Cyrl-RS" dirty="0" smtClean="0"/>
              <a:t> </a:t>
            </a:r>
            <a:endParaRPr lang="en-US" dirty="0" smtClean="0"/>
          </a:p>
          <a:p>
            <a:r>
              <a:rPr lang="sr-Latn-RS" dirty="0" smtClean="0"/>
              <a:t>Gnječenje (presovanje)</a:t>
            </a:r>
            <a:r>
              <a:rPr lang="sr-Cyrl-RS" dirty="0" smtClean="0"/>
              <a:t> </a:t>
            </a:r>
            <a:endParaRPr lang="en-US" dirty="0" smtClean="0"/>
          </a:p>
          <a:p>
            <a:r>
              <a:rPr lang="sr-Latn-RS" dirty="0" smtClean="0"/>
              <a:t>Primenom stezaljki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79" y="2452588"/>
            <a:ext cx="1946086" cy="1816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04" y="2289199"/>
            <a:ext cx="1607344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36" y="4868274"/>
            <a:ext cx="3384606" cy="177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2" y="4432323"/>
            <a:ext cx="3600392" cy="21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8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sz="4000">
                <a:latin typeface="Times New Roman" pitchFamily="18" charset="0"/>
              </a:rPr>
              <a:t>IZGRADNJA KABLOVSKIH VODOVA</a:t>
            </a:r>
            <a:endParaRPr lang="en-US" altLang="en-US" sz="4000">
              <a:latin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>
                <a:latin typeface="Times New Roman" pitchFamily="18" charset="0"/>
              </a:rPr>
              <a:t>Priprema trase voda</a:t>
            </a:r>
          </a:p>
          <a:p>
            <a:r>
              <a:rPr lang="sr-Latn-CS" altLang="en-US">
                <a:latin typeface="Times New Roman" pitchFamily="18" charset="0"/>
              </a:rPr>
              <a:t>Kopanje i priprema voda</a:t>
            </a:r>
          </a:p>
          <a:p>
            <a:r>
              <a:rPr lang="sr-Latn-CS" altLang="en-US">
                <a:latin typeface="Times New Roman" pitchFamily="18" charset="0"/>
              </a:rPr>
              <a:t>Transport kablova</a:t>
            </a:r>
          </a:p>
          <a:p>
            <a:r>
              <a:rPr lang="sr-Latn-CS" altLang="en-US">
                <a:latin typeface="Times New Roman" pitchFamily="18" charset="0"/>
              </a:rPr>
              <a:t>Priprema kabla za polaganje</a:t>
            </a:r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9"/>
            <a:ext cx="7053542" cy="980297"/>
          </a:xfrm>
        </p:spPr>
        <p:txBody>
          <a:bodyPr>
            <a:normAutofit fontScale="90000"/>
          </a:bodyPr>
          <a:lstStyle/>
          <a:p>
            <a:pPr lvl="0"/>
            <a:r>
              <a:rPr lang="sr-Latn-RS" dirty="0" smtClean="0"/>
              <a:t>Polaganje kablova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3" y="1828800"/>
            <a:ext cx="7478885" cy="3128681"/>
          </a:xfrm>
        </p:spPr>
        <p:txBody>
          <a:bodyPr>
            <a:normAutofit/>
          </a:bodyPr>
          <a:lstStyle/>
          <a:p>
            <a:r>
              <a:rPr lang="sr-Latn-RS" dirty="0" smtClean="0"/>
              <a:t>Dozvoljeni poluprečnici savijanja kablova</a:t>
            </a:r>
            <a:endParaRPr lang="en-US" dirty="0"/>
          </a:p>
          <a:p>
            <a:r>
              <a:rPr lang="sr-Latn-RS" dirty="0" smtClean="0"/>
              <a:t>Dozvoljene visinske razlike na trasi kablovskog voda</a:t>
            </a:r>
            <a:endParaRPr lang="en-US" dirty="0"/>
          </a:p>
          <a:p>
            <a:r>
              <a:rPr lang="sr-Latn-RS" dirty="0" smtClean="0"/>
              <a:t>Dozvoljene temperature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95" y="4484322"/>
            <a:ext cx="2567088" cy="194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82" y="4275588"/>
            <a:ext cx="2193288" cy="2190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3" y="4443702"/>
            <a:ext cx="2316815" cy="20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u="sng"/>
              <a:t>Optički kablovi</a:t>
            </a:r>
          </a:p>
        </p:txBody>
      </p:sp>
      <p:pic>
        <p:nvPicPr>
          <p:cNvPr id="101379" name="Picture 3" descr="1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4600"/>
            <a:ext cx="26289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847975" cy="168592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67200"/>
            <a:ext cx="2847975" cy="231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1167" y="341313"/>
            <a:ext cx="8305800" cy="1143000"/>
          </a:xfrm>
        </p:spPr>
        <p:txBody>
          <a:bodyPr/>
          <a:lstStyle/>
          <a:p>
            <a:r>
              <a:rPr lang="sr-Cyrl-CS" altLang="en-US" b="1" dirty="0"/>
              <a:t>PRENOS INFORMACIJA</a:t>
            </a:r>
            <a:endParaRPr lang="en-US" altLang="en-US" b="1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0645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Cyrl-CS" altLang="en-US"/>
              <a:t>PRENOSNI MEDIJUM:</a:t>
            </a:r>
          </a:p>
          <a:p>
            <a:r>
              <a:rPr lang="sr-Cyrl-CS" altLang="en-US"/>
              <a:t> slobodan prostor (radio prenos, govor, laserski zrak)</a:t>
            </a:r>
          </a:p>
          <a:p>
            <a:r>
              <a:rPr lang="sr-Cyrl-CS" altLang="en-US"/>
              <a:t>žica (telefon) </a:t>
            </a:r>
          </a:p>
          <a:p>
            <a:r>
              <a:rPr lang="sr-Cyrl-CS" altLang="en-US"/>
              <a:t> optičko vlakno.</a:t>
            </a: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-152400"/>
            <a:ext cx="8953500" cy="1143000"/>
          </a:xfrm>
        </p:spPr>
        <p:txBody>
          <a:bodyPr>
            <a:normAutofit fontScale="90000"/>
          </a:bodyPr>
          <a:lstStyle/>
          <a:p>
            <a:r>
              <a:rPr lang="sr-Cyrl-CS" altLang="en-US" sz="4000" b="1" dirty="0"/>
              <a:t>PRENOS INFORMACIJA OPTIČKIM VLAKNOM</a:t>
            </a:r>
            <a:endParaRPr lang="en-US" altLang="en-US" sz="4000" b="1" dirty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473435"/>
              </p:ext>
            </p:extLst>
          </p:nvPr>
        </p:nvGraphicFramePr>
        <p:xfrm>
          <a:off x="593725" y="990600"/>
          <a:ext cx="7956550" cy="454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Image" r:id="rId3" imgW="6400800" imgH="3657600" progId="Photoshop.Image.7">
                  <p:embed/>
                </p:oleObj>
              </mc:Choice>
              <mc:Fallback>
                <p:oleObj name="Image" r:id="rId3" imgW="6400800" imgH="36576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990600"/>
                        <a:ext cx="7956550" cy="454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207" y="5257800"/>
            <a:ext cx="623887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altLang="en-US" sz="4000" b="1"/>
              <a:t>OSNOVNI ELEMENTI FIBER-OPTIČKE VEZE</a:t>
            </a:r>
            <a:r>
              <a:rPr lang="en-US" altLang="en-US" sz="4000"/>
              <a:t> 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380288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sr-Cyrl-CS" altLang="en-US"/>
              <a:t>Кarakteristični elementi sistema</a:t>
            </a:r>
            <a:endParaRPr lang="en-US" alt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altLang="en-US" sz="2400" b="1"/>
              <a:t>Modulator optičkog zračenja</a:t>
            </a:r>
            <a:r>
              <a:rPr lang="sr-Cyrl-CS" altLang="en-US" sz="2400"/>
              <a:t> (</a:t>
            </a:r>
            <a:r>
              <a:rPr lang="sr-Latn-CS" altLang="en-US" sz="2400" i="1"/>
              <a:t>optical source modulator</a:t>
            </a:r>
            <a:r>
              <a:rPr lang="sr-Cyrl-CS" altLang="en-US" sz="2400" i="1"/>
              <a:t>) </a:t>
            </a:r>
            <a:r>
              <a:rPr lang="sr-Cyrl-CS" altLang="en-US" sz="2400"/>
              <a:t>može biti element koji direktno moduliše optički izvor tj. pali ga i gasi. Takođe, modulator može biti i spoljašnji, kada moduliše-prekida svetlost u optičkom vlaknu, dok optički izvor emituje konstantnu snagu. U tom slučaju položaj modulatora u blok šemi je iza optičkog izvora, u delu označenom sa "optičko vlakno" </a:t>
            </a:r>
            <a:r>
              <a:rPr lang="sr-Cyrl-CS" altLang="en-US" sz="2400" i="1"/>
              <a:t>(</a:t>
            </a:r>
            <a:r>
              <a:rPr lang="sr-Latn-CS" altLang="en-US" sz="2400" i="1"/>
              <a:t>optical fiber</a:t>
            </a:r>
            <a:r>
              <a:rPr lang="sr-Cyrl-CS" altLang="en-US" sz="2400" i="1"/>
              <a:t>).</a:t>
            </a:r>
            <a:endParaRPr lang="sr-Cyrl-CS" altLang="en-US" sz="2400" b="1"/>
          </a:p>
          <a:p>
            <a:pPr>
              <a:lnSpc>
                <a:spcPct val="90000"/>
              </a:lnSpc>
            </a:pPr>
            <a:r>
              <a:rPr lang="sr-Cyrl-CS" altLang="en-US" sz="2400" b="1"/>
              <a:t>Optički konektori </a:t>
            </a:r>
            <a:r>
              <a:rPr lang="sr-Cyrl-CS" altLang="en-US" sz="2400" i="1"/>
              <a:t>(</a:t>
            </a:r>
            <a:r>
              <a:rPr lang="sr-Latn-CS" altLang="en-US" sz="2400" i="1"/>
              <a:t>fiber optic connector</a:t>
            </a:r>
            <a:r>
              <a:rPr lang="sr-Cyrl-CS" altLang="en-US" sz="2400" i="1"/>
              <a:t>), </a:t>
            </a:r>
            <a:r>
              <a:rPr lang="sr-Cyrl-CS" altLang="en-US" sz="2400"/>
              <a:t>koji omogućavaju rastavljiv spoj, koriste se najčešće na prelazu sa nezaštićenog optičkog vlakna (unutar predajnika tj. predajnog mesta i prijemnika tj. prijemnog mesta) na dugački, zaštićeni optički kabl, koji se polaže na liniji.</a:t>
            </a:r>
            <a:endParaRPr lang="sr-Cyrl-CS" altLang="en-US" sz="2400" b="1"/>
          </a:p>
          <a:p>
            <a:pPr>
              <a:lnSpc>
                <a:spcPct val="90000"/>
              </a:lnSpc>
            </a:pPr>
            <a:r>
              <a:rPr lang="sr-Cyrl-CS" altLang="en-US" sz="2400" b="1"/>
              <a:t>Pretpojačavač </a:t>
            </a:r>
            <a:r>
              <a:rPr lang="sr-Cyrl-CS" altLang="en-US" sz="2400" i="1"/>
              <a:t>(</a:t>
            </a:r>
            <a:r>
              <a:rPr lang="sr-Latn-CS" altLang="en-US" sz="2400" i="1"/>
              <a:t>amplifier</a:t>
            </a:r>
            <a:r>
              <a:rPr lang="sr-Cyrl-CS" altLang="en-US" sz="2400" i="1"/>
              <a:t>) </a:t>
            </a:r>
            <a:r>
              <a:rPr lang="sr-Cyrl-CS" altLang="en-US" sz="2400"/>
              <a:t>iza fotodetektora je ključni element na prijemnoj strani jer fotogenerisanu struju fotodetektora pretvara u koristan naponski elekgrični signal, koji se dalje u komparatoru </a:t>
            </a:r>
            <a:r>
              <a:rPr lang="sr-Cyrl-CS" altLang="en-US" sz="2400" i="1"/>
              <a:t>(</a:t>
            </a:r>
            <a:r>
              <a:rPr lang="sr-Latn-CS" altLang="en-US" sz="2400" i="1"/>
              <a:t>threshold detector</a:t>
            </a:r>
            <a:r>
              <a:rPr lang="sr-Cyrl-CS" altLang="en-US" sz="2400" i="1"/>
              <a:t>) </a:t>
            </a:r>
            <a:r>
              <a:rPr lang="sr-Cyrl-CS" altLang="en-US" sz="2400"/>
              <a:t>uobličava u digitalnu povorku.</a:t>
            </a:r>
            <a:endParaRPr lang="en-US" altLang="en-US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sr-Cyrl-CS" altLang="en-US" sz="4000" b="1" dirty="0"/>
              <a:t>PREDNOSTI VEZE SA OPTIČKIM VLAKNIMA</a:t>
            </a:r>
            <a:r>
              <a:rPr lang="en-US" altLang="en-US" sz="4000" dirty="0"/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-20128" y="1219200"/>
            <a:ext cx="9144000" cy="5184775"/>
          </a:xfrm>
        </p:spPr>
        <p:txBody>
          <a:bodyPr/>
          <a:lstStyle/>
          <a:p>
            <a:r>
              <a:rPr lang="sr-Cyrl-CS" altLang="en-US" sz="2800" b="1" dirty="0"/>
              <a:t>♦</a:t>
            </a:r>
            <a:r>
              <a:rPr lang="sr-Cyrl-CS" altLang="en-US" sz="2800" dirty="0"/>
              <a:t>  Veoma velika brzina prenosa podataka, nekoliko gigabita </a:t>
            </a:r>
            <a:r>
              <a:rPr lang="sr-Latn-CS" altLang="en-US" sz="2800" dirty="0"/>
              <a:t>Gbit/s</a:t>
            </a:r>
            <a:r>
              <a:rPr lang="sr-Cyrl-CS" altLang="en-US" sz="2800" dirty="0"/>
              <a:t> (2.5, 10, 40!)</a:t>
            </a:r>
          </a:p>
          <a:p>
            <a:r>
              <a:rPr lang="sr-Cyrl-CS" altLang="en-US" sz="2800" dirty="0"/>
              <a:t>♦  Premošćavanje velikog rastojanja bez repetitora</a:t>
            </a:r>
          </a:p>
          <a:p>
            <a:r>
              <a:rPr lang="sr-Cyrl-CS" altLang="en-US" sz="2800" dirty="0"/>
              <a:t>♦  Imunost na </a:t>
            </a:r>
            <a:r>
              <a:rPr lang="sr-Latn-CS" altLang="en-US" sz="2800" dirty="0"/>
              <a:t>EMI </a:t>
            </a:r>
            <a:r>
              <a:rPr lang="sr-Cyrl-CS" altLang="en-US" sz="2800" dirty="0"/>
              <a:t>i </a:t>
            </a:r>
            <a:r>
              <a:rPr lang="sr-Latn-CS" altLang="en-US" sz="2800" dirty="0"/>
              <a:t>RFI</a:t>
            </a:r>
            <a:endParaRPr lang="sr-Cyrl-CS" altLang="en-US" sz="2800" dirty="0"/>
          </a:p>
          <a:p>
            <a:r>
              <a:rPr lang="sr-Cyrl-CS" altLang="en-US" sz="2800" dirty="0"/>
              <a:t>♦  Mogućnost povećanja kapciteta prenosa i posle ugradnje kabla</a:t>
            </a:r>
          </a:p>
          <a:p>
            <a:r>
              <a:rPr lang="sr-Cyrl-CS" altLang="en-US" sz="2800" dirty="0"/>
              <a:t>♦  Bezbednost primene</a:t>
            </a:r>
          </a:p>
          <a:p>
            <a:r>
              <a:rPr lang="sr-Cyrl-CS" altLang="en-US" sz="2800" dirty="0"/>
              <a:t>♦  Bezbednost podataka</a:t>
            </a:r>
          </a:p>
          <a:p>
            <a:r>
              <a:rPr lang="sr-Cyrl-CS" altLang="en-US" sz="2800" dirty="0"/>
              <a:t>♦  Veoma tanak kabl</a:t>
            </a:r>
          </a:p>
          <a:p>
            <a:r>
              <a:rPr lang="sr-Cyrl-CS" altLang="en-US" sz="2800" dirty="0"/>
              <a:t>♦  Ekonomičnost</a:t>
            </a:r>
            <a:r>
              <a:rPr lang="en-US" altLang="en-US" sz="28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13506" cy="5452533"/>
          </a:xfrm>
        </p:spPr>
        <p:txBody>
          <a:bodyPr>
            <a:noAutofit/>
          </a:bodyPr>
          <a:lstStyle/>
          <a:p>
            <a:endParaRPr lang="sr-Latn-RS" sz="2400" dirty="0" smtClean="0"/>
          </a:p>
          <a:p>
            <a:r>
              <a:rPr lang="sr-Latn-RS" sz="2400" dirty="0" smtClean="0"/>
              <a:t>Nadzemni kablovi</a:t>
            </a:r>
          </a:p>
          <a:p>
            <a:r>
              <a:rPr lang="sr-Latn-RS" sz="2400" dirty="0" smtClean="0"/>
              <a:t>Samonosivi kablovski snopovi niskog i srednjeg napona i slaboizolovani nadzemni vodovi</a:t>
            </a:r>
          </a:p>
          <a:p>
            <a:r>
              <a:rPr lang="sr-Latn-RS" sz="2400" dirty="0" smtClean="0"/>
              <a:t>Prenos i distribucija do potrošača</a:t>
            </a:r>
            <a:endParaRPr lang="sr-Cyrl-RS" sz="2400" dirty="0" smtClean="0"/>
          </a:p>
        </p:txBody>
      </p:sp>
    </p:spTree>
    <p:extLst>
      <p:ext uri="{BB962C8B-B14F-4D97-AF65-F5344CB8AC3E}">
        <p14:creationId xmlns:p14="http://schemas.microsoft.com/office/powerpoint/2010/main" val="3826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altLang="en-US" sz="4000" b="1"/>
              <a:t>NEDOSTACI VEZE SA OPTIČKIM VLAKNIMA</a:t>
            </a:r>
            <a:endParaRPr lang="en-US" altLang="en-US" sz="4000" b="1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r>
              <a:rPr lang="sr-Cyrl-CS" altLang="en-US"/>
              <a:t>Skupa oprema za instalaciju</a:t>
            </a:r>
          </a:p>
          <a:p>
            <a:r>
              <a:rPr lang="sr-Cyrl-CS" altLang="en-US"/>
              <a:t>Ne mogu da prenose energiju napajanja za repetitore</a:t>
            </a:r>
          </a:p>
          <a:p>
            <a:r>
              <a:rPr lang="sr-Cyrl-CS" altLang="en-US"/>
              <a:t> Neobučenost instalatera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altLang="en-US" sz="4000" b="1"/>
              <a:t>OPTIČKA SNAGA I TALASNA DUŽINA SVETLOSTI</a:t>
            </a:r>
            <a:endParaRPr lang="en-US" altLang="en-US" sz="4000" b="1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068888"/>
          </a:xfrm>
        </p:spPr>
        <p:txBody>
          <a:bodyPr/>
          <a:lstStyle/>
          <a:p>
            <a:r>
              <a:rPr lang="sr-Cyrl-CS" altLang="en-US" sz="2800" b="1">
                <a:solidFill>
                  <a:schemeClr val="tx2"/>
                </a:solidFill>
              </a:rPr>
              <a:t>OPTIČKA SNAGA</a:t>
            </a:r>
            <a:endParaRPr lang="sr-Cyrl-CS" altLang="en-US" sz="280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r-Cyrl-CS" altLang="en-US" sz="2800"/>
              <a:t>♦   MERI SE U DECIBELIMA U 0DN0SU NA 1 </a:t>
            </a:r>
            <a:r>
              <a:rPr lang="es-ES" altLang="en-US" sz="2800"/>
              <a:t>mW</a:t>
            </a:r>
            <a:endParaRPr lang="sr-Cyrl-CS" altLang="en-US" sz="2800"/>
          </a:p>
          <a:p>
            <a:pPr>
              <a:buFont typeface="Wingdings" pitchFamily="2" charset="2"/>
              <a:buNone/>
            </a:pPr>
            <a:r>
              <a:rPr lang="sr-Cyrl-CS" altLang="en-US" sz="2800"/>
              <a:t>♦   TIPIČNA SNAGA PREDAJNIKA JE</a:t>
            </a:r>
            <a:r>
              <a:rPr lang="es-ES" altLang="en-US" sz="2800"/>
              <a:t>     </a:t>
            </a:r>
            <a:endParaRPr lang="sr-Cyrl-CS" altLang="en-US" sz="2800"/>
          </a:p>
          <a:p>
            <a:pPr>
              <a:buFont typeface="Wingdings" pitchFamily="2" charset="2"/>
              <a:buNone/>
            </a:pPr>
            <a:r>
              <a:rPr lang="sr-Cyrl-CS" altLang="en-US" sz="2800"/>
              <a:t>     </a:t>
            </a:r>
            <a:r>
              <a:rPr lang="es-ES" altLang="en-US" sz="2800"/>
              <a:t>0 dBm </a:t>
            </a:r>
            <a:r>
              <a:rPr lang="sr-Cyrl-CS" altLang="en-US" sz="2800"/>
              <a:t>(1 </a:t>
            </a:r>
            <a:r>
              <a:rPr lang="es-ES" altLang="en-US" sz="2800"/>
              <a:t>mW</a:t>
            </a:r>
            <a:r>
              <a:rPr lang="sr-Cyrl-CS" altLang="en-US" sz="2800"/>
              <a:t>) </a:t>
            </a:r>
          </a:p>
          <a:p>
            <a:pPr>
              <a:buFont typeface="Wingdings" pitchFamily="2" charset="2"/>
              <a:buNone/>
            </a:pPr>
            <a:r>
              <a:rPr lang="sr-Cyrl-CS" altLang="en-US" sz="2800"/>
              <a:t>                                 </a:t>
            </a:r>
          </a:p>
          <a:p>
            <a:pPr>
              <a:buFont typeface="Wingdings" pitchFamily="2" charset="2"/>
              <a:buNone/>
            </a:pPr>
            <a:r>
              <a:rPr lang="sr-Cyrl-CS" altLang="en-US" sz="280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sr-Cyrl-CS" altLang="en-US" sz="2800"/>
              <a:t>♦   OPSEG SNAGA KOJE SE POJAVLjUJU U </a:t>
            </a:r>
          </a:p>
          <a:p>
            <a:pPr>
              <a:buFont typeface="Wingdings" pitchFamily="2" charset="2"/>
              <a:buNone/>
            </a:pPr>
            <a:r>
              <a:rPr lang="sr-Cyrl-CS" altLang="en-US" sz="2800"/>
              <a:t>      FIBER-OPTICI JE </a:t>
            </a:r>
          </a:p>
          <a:p>
            <a:pPr>
              <a:buFont typeface="Wingdings" pitchFamily="2" charset="2"/>
              <a:buNone/>
            </a:pPr>
            <a:r>
              <a:rPr lang="sr-Cyrl-CS" altLang="en-US" sz="2800"/>
              <a:t>     OD -70 </a:t>
            </a:r>
            <a:r>
              <a:rPr lang="sr-Latn-CS" altLang="en-US" sz="2800"/>
              <a:t>dBm </a:t>
            </a:r>
            <a:r>
              <a:rPr lang="sr-Cyrl-CS" altLang="en-US" sz="2800"/>
              <a:t>do +20 </a:t>
            </a:r>
            <a:r>
              <a:rPr lang="sr-Latn-CS" altLang="en-US" sz="2800"/>
              <a:t>dBm</a:t>
            </a:r>
            <a:endParaRPr lang="en-US" altLang="en-US" sz="2800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3752850" y="3157538"/>
          <a:ext cx="33401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2" name="Bitmap Image" r:id="rId3" imgW="1638529" imgH="542857" progId="Paint.Picture">
                  <p:embed/>
                </p:oleObj>
              </mc:Choice>
              <mc:Fallback>
                <p:oleObj name="Bitmap Image" r:id="rId3" imgW="1638529" imgH="54285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157538"/>
                        <a:ext cx="3340100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893175" cy="5721350"/>
          </a:xfrm>
        </p:spPr>
        <p:txBody>
          <a:bodyPr/>
          <a:lstStyle/>
          <a:p>
            <a:r>
              <a:rPr lang="sr-Cyrl-CS" altLang="en-US" b="1">
                <a:solidFill>
                  <a:schemeClr val="tx2"/>
                </a:solidFill>
              </a:rPr>
              <a:t>TALASNA DUŽINA</a:t>
            </a:r>
          </a:p>
          <a:p>
            <a:pPr>
              <a:buFont typeface="Wingdings" pitchFamily="2" charset="2"/>
              <a:buNone/>
            </a:pPr>
            <a:r>
              <a:rPr lang="sr-Cyrl-CS" altLang="en-US" b="1"/>
              <a:t>   ♦</a:t>
            </a:r>
            <a:r>
              <a:rPr lang="sr-Cyrl-CS" altLang="en-US"/>
              <a:t>   MERI SE U </a:t>
            </a:r>
            <a:r>
              <a:rPr lang="es-ES" altLang="en-US"/>
              <a:t>nm </a:t>
            </a:r>
            <a:r>
              <a:rPr lang="sr-Cyrl-CS" altLang="en-US"/>
              <a:t>ILI </a:t>
            </a:r>
            <a:r>
              <a:rPr lang="en-US" altLang="en-US"/>
              <a:t>μ</a:t>
            </a:r>
            <a:r>
              <a:rPr lang="es-ES" altLang="en-US"/>
              <a:t>m</a:t>
            </a:r>
            <a:r>
              <a:rPr lang="sr-Cyrl-CS" altLang="en-US"/>
              <a:t>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sr-Cyrl-CS" altLang="en-US"/>
              <a:t>   ♦  TIPIČNA TALASNA DUŽINA JE OKO 1 </a:t>
            </a:r>
            <a:r>
              <a:rPr lang="en-US" altLang="en-US"/>
              <a:t>μ</a:t>
            </a:r>
            <a:r>
              <a:rPr lang="es-ES" altLang="en-US"/>
              <a:t>m</a:t>
            </a:r>
            <a:r>
              <a:rPr lang="sr-Cyrl-CS" altLang="en-US" i="1"/>
              <a:t> </a:t>
            </a:r>
          </a:p>
          <a:p>
            <a:pPr>
              <a:buFont typeface="Wingdings" pitchFamily="2" charset="2"/>
              <a:buNone/>
            </a:pPr>
            <a:endParaRPr lang="sr-Cyrl-CS" altLang="en-US" i="1"/>
          </a:p>
          <a:p>
            <a:pPr>
              <a:buFont typeface="Wingdings" pitchFamily="2" charset="2"/>
              <a:buNone/>
            </a:pPr>
            <a:r>
              <a:rPr lang="sr-Cyrl-CS" altLang="en-US" i="1"/>
              <a:t>            </a:t>
            </a:r>
          </a:p>
          <a:p>
            <a:pPr>
              <a:buFont typeface="Wingdings" pitchFamily="2" charset="2"/>
              <a:buNone/>
            </a:pPr>
            <a:r>
              <a:rPr lang="sr-Cyrl-CS" altLang="en-US" i="1"/>
              <a:t>   </a:t>
            </a:r>
            <a:r>
              <a:rPr lang="sr-Cyrl-CS" altLang="en-US"/>
              <a:t>♦  OPSEG TALASNIH DUŽINA KOJE SE </a:t>
            </a:r>
            <a:endParaRPr lang="sr-Latn-CS" altLang="en-US"/>
          </a:p>
          <a:p>
            <a:pPr>
              <a:buFont typeface="Wingdings" pitchFamily="2" charset="2"/>
              <a:buNone/>
            </a:pPr>
            <a:r>
              <a:rPr lang="sr-Cyrl-CS" altLang="en-US"/>
              <a:t>  POJAVLjUJU U FIBER-OPTICI JE OD 600 </a:t>
            </a:r>
            <a:r>
              <a:rPr lang="sr-Latn-CS" altLang="en-US"/>
              <a:t>nm </a:t>
            </a:r>
          </a:p>
          <a:p>
            <a:pPr>
              <a:buFont typeface="Wingdings" pitchFamily="2" charset="2"/>
              <a:buNone/>
            </a:pPr>
            <a:r>
              <a:rPr lang="sr-Cyrl-CS" altLang="en-US"/>
              <a:t>  (crvena boja) DO 1650 </a:t>
            </a:r>
            <a:r>
              <a:rPr lang="sr-Latn-CS" altLang="en-US"/>
              <a:t>nm</a:t>
            </a:r>
            <a:r>
              <a:rPr lang="sr-Cyrl-CS" altLang="en-US"/>
              <a:t> (kraj </a:t>
            </a:r>
            <a:r>
              <a:rPr lang="sr-Latn-CS" altLang="en-US"/>
              <a:t>L </a:t>
            </a:r>
            <a:r>
              <a:rPr lang="sr-Cyrl-CS" altLang="en-US"/>
              <a:t>opsega za </a:t>
            </a:r>
            <a:r>
              <a:rPr lang="sr-Latn-CS" altLang="en-US"/>
              <a:t>DWDM</a:t>
            </a:r>
            <a:r>
              <a:rPr lang="sr-Cyrl-CS" altLang="en-US"/>
              <a:t>)</a:t>
            </a:r>
            <a:r>
              <a:rPr lang="sr-Latn-CS" altLang="en-US"/>
              <a:t> </a:t>
            </a:r>
            <a:endParaRPr lang="en-US" altLang="en-US"/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3203575" y="2214563"/>
          <a:ext cx="27368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5" name="Bitmap Image" r:id="rId3" imgW="1352381" imgH="504762" progId="Paint.Picture">
                  <p:embed/>
                </p:oleObj>
              </mc:Choice>
              <mc:Fallback>
                <p:oleObj name="Bitmap Image" r:id="rId3" imgW="1352381" imgH="5047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214563"/>
                        <a:ext cx="27368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39825"/>
          </a:xfrm>
        </p:spPr>
        <p:txBody>
          <a:bodyPr/>
          <a:lstStyle/>
          <a:p>
            <a:r>
              <a:rPr lang="sr-Cyrl-CS" altLang="en-US" sz="2800" b="1"/>
              <a:t>PRINCIP RADA OPTIČKOG VLAKNA INDEKS PRELAMANjA, ODBIJANjE I PRELAMANjE SVETLOSTI</a:t>
            </a:r>
            <a:endParaRPr lang="en-US" altLang="en-US" sz="2800" b="1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63675"/>
            <a:ext cx="774382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b="1"/>
              <a:t>TOTALNA REFLEKSIJA</a:t>
            </a:r>
            <a:r>
              <a:rPr lang="en-US" altLang="en-US"/>
              <a:t> 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539750" y="1916113"/>
          <a:ext cx="7885113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" name="Image" r:id="rId3" imgW="6400800" imgH="2743200" progId="Photoshop.Image.7">
                  <p:embed/>
                </p:oleObj>
              </mc:Choice>
              <mc:Fallback>
                <p:oleObj name="Image" r:id="rId3" imgW="6400800" imgH="27432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16113"/>
                        <a:ext cx="7885113" cy="338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sz="4000" b="1"/>
              <a:t>OPTIČKE OSOBINE MATERIJALA</a:t>
            </a:r>
            <a:endParaRPr lang="en-US" altLang="en-US" sz="4000" b="1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971550" y="1628775"/>
          <a:ext cx="6877050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8" name="Image" r:id="rId3" imgW="5486400" imgH="3657600" progId="Photoshop.Image.7">
                  <p:embed/>
                </p:oleObj>
              </mc:Choice>
              <mc:Fallback>
                <p:oleObj name="Image" r:id="rId3" imgW="5486400" imgH="36576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28775"/>
                        <a:ext cx="6877050" cy="457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86800" cy="1139825"/>
          </a:xfrm>
        </p:spPr>
        <p:txBody>
          <a:bodyPr/>
          <a:lstStyle/>
          <a:p>
            <a:r>
              <a:rPr lang="sr-Cyrl-CS" altLang="en-US" sz="4000" b="1"/>
              <a:t>STRUKTURA OPTIČKOG VLAKNA</a:t>
            </a:r>
            <a:endParaRPr lang="en-US" altLang="en-US" sz="4000" b="1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323850" y="1773238"/>
          <a:ext cx="882015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2" name="Image" r:id="rId3" imgW="7315200" imgH="3657600" progId="Photoshop.Image.7">
                  <p:embed/>
                </p:oleObj>
              </mc:Choice>
              <mc:Fallback>
                <p:oleObj name="Image" r:id="rId3" imgW="7315200" imgH="36576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8820150" cy="441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altLang="en-US" sz="4000" b="1"/>
              <a:t>OPTIČKO VLAKNO I KABL </a:t>
            </a:r>
            <a:br>
              <a:rPr lang="sr-Cyrl-CS" altLang="en-US" sz="4000" b="1"/>
            </a:br>
            <a:r>
              <a:rPr lang="sr-Cyrl-CS" altLang="en-US" sz="4000" b="1"/>
              <a:t>TIPOVI OPTIČKIH VLAKANA</a:t>
            </a:r>
            <a:endParaRPr lang="en-US" altLang="en-US" sz="4000" b="1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0" y="1881188"/>
          <a:ext cx="882015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6" name="Image" r:id="rId3" imgW="7315200" imgH="3657600" progId="Photoshop.Image.7">
                  <p:embed/>
                </p:oleObj>
              </mc:Choice>
              <mc:Fallback>
                <p:oleObj name="Image" r:id="rId3" imgW="7315200" imgH="36576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1188"/>
                        <a:ext cx="8820150" cy="441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-1066800"/>
            <a:ext cx="2955290" cy="231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sz="4000" b="1"/>
              <a:t>DIMENZIJE OPTIČKIH VLAKANA</a:t>
            </a:r>
            <a:endParaRPr lang="en-US" altLang="en-US" sz="4000" b="1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684213" y="1412875"/>
          <a:ext cx="7235825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0" name="Image" r:id="rId3" imgW="6400800" imgH="4572000" progId="Photoshop.Image.7">
                  <p:embed/>
                </p:oleObj>
              </mc:Choice>
              <mc:Fallback>
                <p:oleObj name="Image" r:id="rId3" imgW="6400800" imgH="45720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7235825" cy="516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b="1"/>
              <a:t>SLABLjENjE: UZROCI</a:t>
            </a:r>
            <a:endParaRPr lang="en-US" altLang="en-US" b="1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395288" y="1700213"/>
          <a:ext cx="8748712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Image" r:id="rId3" imgW="7315200" imgH="3657600" progId="Photoshop.Image.7">
                  <p:embed/>
                </p:oleObj>
              </mc:Choice>
              <mc:Fallback>
                <p:oleObj name="Image" r:id="rId3" imgW="7315200" imgH="36576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748712" cy="437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z="4000" dirty="0">
                <a:latin typeface="Times New Roman" pitchFamily="18" charset="0"/>
              </a:rPr>
              <a:t>PODELA KABLOVA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81588" cy="4525963"/>
          </a:xfrm>
        </p:spPr>
        <p:txBody>
          <a:bodyPr/>
          <a:lstStyle/>
          <a:p>
            <a:r>
              <a:rPr lang="sr-Latn-CS" altLang="en-US">
                <a:latin typeface="Times New Roman" pitchFamily="18" charset="0"/>
              </a:rPr>
              <a:t>Prema naponu</a:t>
            </a:r>
          </a:p>
          <a:p>
            <a:r>
              <a:rPr lang="sr-Latn-CS" altLang="en-US">
                <a:latin typeface="Times New Roman" pitchFamily="18" charset="0"/>
              </a:rPr>
              <a:t>Prema vrsti struje</a:t>
            </a:r>
          </a:p>
          <a:p>
            <a:r>
              <a:rPr lang="sr-Latn-CS" altLang="en-US">
                <a:latin typeface="Times New Roman" pitchFamily="18" charset="0"/>
              </a:rPr>
              <a:t>Prema broju žila</a:t>
            </a:r>
          </a:p>
          <a:p>
            <a:r>
              <a:rPr lang="sr-Latn-CS" altLang="en-US">
                <a:latin typeface="Times New Roman" pitchFamily="18" charset="0"/>
              </a:rPr>
              <a:t>Prema materijalu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sr-Latn-CS" altLang="en-US">
                <a:latin typeface="Times New Roman" pitchFamily="18" charset="0"/>
              </a:rPr>
              <a:t>provodnika</a:t>
            </a:r>
          </a:p>
          <a:p>
            <a:r>
              <a:rPr lang="sr-Latn-CS" altLang="en-US">
                <a:latin typeface="Times New Roman" pitchFamily="18" charset="0"/>
              </a:rPr>
              <a:t>Prema vrsti izolacije</a:t>
            </a:r>
          </a:p>
        </p:txBody>
      </p:sp>
      <p:pic>
        <p:nvPicPr>
          <p:cNvPr id="74756" name="Picture 4" descr="kablovi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8338" y="1600200"/>
            <a:ext cx="1846262" cy="217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7" name="Picture 5" descr="New 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3946525"/>
            <a:ext cx="18542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530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b="1"/>
              <a:t>SLABLjENjE: VELIČINA</a:t>
            </a:r>
            <a:endParaRPr lang="en-US" altLang="en-US" b="1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1258888" y="1341438"/>
          <a:ext cx="6856412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8" name="Image" r:id="rId3" imgW="8101587" imgH="5993651" progId="Photoshop.Image.7">
                  <p:embed/>
                </p:oleObj>
              </mc:Choice>
              <mc:Fallback>
                <p:oleObj name="Image" r:id="rId3" imgW="8101587" imgH="5993651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1438"/>
                        <a:ext cx="6856412" cy="50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b="1"/>
              <a:t>DISPERZIJA: MODALNA</a:t>
            </a:r>
            <a:endParaRPr lang="en-US" altLang="en-US" b="1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900113" y="1341438"/>
          <a:ext cx="7380287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Image" r:id="rId3" imgW="6400800" imgH="4572000" progId="Photoshop.Image.7">
                  <p:embed/>
                </p:oleObj>
              </mc:Choice>
              <mc:Fallback>
                <p:oleObj name="Image" r:id="rId3" imgW="6400800" imgH="45720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7380287" cy="526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b="1"/>
              <a:t>DISPERZIJA: HROMATSKA</a:t>
            </a:r>
            <a:endParaRPr lang="en-US" altLang="en-US" b="1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395288" y="1484313"/>
          <a:ext cx="8377237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6" name="Image" r:id="rId3" imgW="7631746" imgH="4495238" progId="Photoshop.Image.7">
                  <p:embed/>
                </p:oleObj>
              </mc:Choice>
              <mc:Fallback>
                <p:oleObj name="Image" r:id="rId3" imgW="7631746" imgH="4495238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8377237" cy="493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b="1"/>
              <a:t>FIBER OPTIČKI KONEKTORI</a:t>
            </a:r>
            <a:endParaRPr lang="en-US" altLang="en-US" b="1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827088" y="1447800"/>
          <a:ext cx="7273925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0" name="Image" r:id="rId3" imgW="6400800" imgH="4572000" progId="Photoshop.Image.7">
                  <p:embed/>
                </p:oleObj>
              </mc:Choice>
              <mc:Fallback>
                <p:oleObj name="Image" r:id="rId3" imgW="6400800" imgH="45720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47800"/>
                        <a:ext cx="7273925" cy="518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b="1"/>
              <a:t>VRSTE GUBITAKA</a:t>
            </a:r>
            <a:endParaRPr lang="en-US" altLang="en-US" b="1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539750" y="1700213"/>
          <a:ext cx="7885113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Image" r:id="rId3" imgW="7315200" imgH="3657600" progId="Photoshop.Image.7">
                  <p:embed/>
                </p:oleObj>
              </mc:Choice>
              <mc:Fallback>
                <p:oleObj name="Image" r:id="rId3" imgW="7315200" imgH="3657600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00213"/>
                        <a:ext cx="7885113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8972" y="-571500"/>
            <a:ext cx="7342322" cy="1905000"/>
          </a:xfrm>
        </p:spPr>
        <p:txBody>
          <a:bodyPr/>
          <a:lstStyle/>
          <a:p>
            <a:endParaRPr lang="sr-Latn-RS" dirty="0" err="1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04800" y="152400"/>
            <a:ext cx="7429499" cy="3124201"/>
          </a:xfrm>
        </p:spPr>
        <p:txBody>
          <a:bodyPr/>
          <a:lstStyle/>
          <a:p>
            <a:r>
              <a:rPr lang="sr-Latn-RS" dirty="0"/>
              <a:t>Sve mreže u svetu moraju biti povezane istim protokolom</a:t>
            </a:r>
          </a:p>
        </p:txBody>
      </p:sp>
      <p:pic>
        <p:nvPicPr>
          <p:cNvPr id="5" name="Slika 4" descr="adult-man-his-early-s-looking-horror-tangled-cable-chaos-server-front-him-poor-network-administrator-300559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1219200"/>
            <a:ext cx="3203138" cy="5265738"/>
          </a:xfrm>
          <a:prstGeom prst="rect">
            <a:avLst/>
          </a:prstGeom>
        </p:spPr>
      </p:pic>
      <p:pic>
        <p:nvPicPr>
          <p:cNvPr id="6" name="Slika 5" descr="4636Final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219201"/>
            <a:ext cx="4718399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2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74527881416041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7880480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37" y="1629837"/>
            <a:ext cx="7550536" cy="4907440"/>
          </a:xfrm>
        </p:spPr>
        <p:txBody>
          <a:bodyPr/>
          <a:lstStyle/>
          <a:p>
            <a:pPr marL="0" lvl="1" indent="0">
              <a:buNone/>
            </a:pPr>
            <a:r>
              <a:rPr lang="sr-Latn-CS" altLang="en-US" sz="3200" dirty="0" smtClean="0">
                <a:latin typeface="Times New Roman" pitchFamily="18" charset="0"/>
              </a:rPr>
              <a:t>OSNOVNA PODELA KABLOVA</a:t>
            </a:r>
          </a:p>
          <a:p>
            <a:pPr marL="0" lvl="1" indent="0">
              <a:buNone/>
            </a:pPr>
            <a:r>
              <a:rPr lang="sr-Latn-RS" sz="2400" dirty="0" smtClean="0"/>
              <a:t>U zavisnosti od osnovne funkcije</a:t>
            </a:r>
            <a:r>
              <a:rPr lang="en-US" sz="2400" dirty="0" smtClean="0"/>
              <a:t>:</a:t>
            </a:r>
            <a:endParaRPr lang="en-US" sz="2400" dirty="0"/>
          </a:p>
          <a:p>
            <a:pPr lvl="0"/>
            <a:r>
              <a:rPr lang="sr-Latn-RS" sz="2400" dirty="0" smtClean="0"/>
              <a:t>Energetski kablovi</a:t>
            </a:r>
            <a:endParaRPr lang="en-US" sz="2400" dirty="0"/>
          </a:p>
          <a:p>
            <a:pPr lvl="0"/>
            <a:r>
              <a:rPr lang="sr-Latn-RS" sz="2400" dirty="0" smtClean="0"/>
              <a:t>Telekomunikacioni kablovi</a:t>
            </a:r>
            <a:endParaRPr lang="en-US" sz="2400" dirty="0"/>
          </a:p>
          <a:p>
            <a:endParaRPr lang="sr-Cyrl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4" y="3303574"/>
            <a:ext cx="2243510" cy="286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4" y="4667535"/>
            <a:ext cx="2940322" cy="186974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4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48" y="1143000"/>
            <a:ext cx="7053542" cy="1371600"/>
          </a:xfrm>
        </p:spPr>
        <p:txBody>
          <a:bodyPr>
            <a:normAutofit fontScale="90000"/>
          </a:bodyPr>
          <a:lstStyle/>
          <a:p>
            <a:pPr lvl="0"/>
            <a:r>
              <a:rPr lang="sr-Latn-RS" sz="5400" dirty="0"/>
              <a:t>Energetski kablovi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40" y="1766316"/>
            <a:ext cx="7637540" cy="1932053"/>
          </a:xfrm>
        </p:spPr>
        <p:txBody>
          <a:bodyPr>
            <a:normAutofit fontScale="92500"/>
          </a:bodyPr>
          <a:lstStyle/>
          <a:p>
            <a:pPr lvl="0"/>
            <a:r>
              <a:rPr lang="sr-Latn-RS" sz="2800" dirty="0"/>
              <a:t>Energetski </a:t>
            </a:r>
            <a:r>
              <a:rPr lang="sr-Latn-RS" sz="2800" dirty="0" smtClean="0"/>
              <a:t>kablovi sa papirnom izolacijom</a:t>
            </a:r>
            <a:endParaRPr lang="en-US" dirty="0" smtClean="0"/>
          </a:p>
          <a:p>
            <a:r>
              <a:rPr lang="sr-Latn-RS" sz="2400" dirty="0"/>
              <a:t>Energetski kablovi sa </a:t>
            </a:r>
            <a:r>
              <a:rPr lang="sr-Latn-RS" sz="2400" dirty="0" smtClean="0"/>
              <a:t>polivinilhloridnom izolacijom</a:t>
            </a:r>
            <a:endParaRPr lang="en-US" dirty="0" smtClean="0"/>
          </a:p>
          <a:p>
            <a:r>
              <a:rPr lang="sr-Latn-RS" sz="2400" dirty="0"/>
              <a:t>Energetski kablovi sa </a:t>
            </a:r>
            <a:r>
              <a:rPr lang="sr-Latn-RS" sz="2400" dirty="0" smtClean="0"/>
              <a:t>izolacijom od umreženog polietilena</a:t>
            </a:r>
            <a:endParaRPr lang="en-US" dirty="0" smtClean="0"/>
          </a:p>
          <a:p>
            <a:r>
              <a:rPr lang="sr-Latn-RS" sz="2400" dirty="0"/>
              <a:t>Energetski kablovi </a:t>
            </a:r>
            <a:r>
              <a:rPr lang="sr-Latn-RS" sz="2400" dirty="0" smtClean="0"/>
              <a:t>izolovani elastomerima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3" y="3722323"/>
            <a:ext cx="1146411" cy="2842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78" y="3698369"/>
            <a:ext cx="1738597" cy="2842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78" y="3900648"/>
            <a:ext cx="2208207" cy="2485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9" y="3937824"/>
            <a:ext cx="1615501" cy="24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2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034888"/>
          </a:xfrm>
        </p:spPr>
        <p:txBody>
          <a:bodyPr>
            <a:normAutofit/>
          </a:bodyPr>
          <a:lstStyle/>
          <a:p>
            <a:r>
              <a:rPr lang="sr-Latn-RS" dirty="0" smtClean="0"/>
              <a:t>Telekomunikacioni kablovi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3" y="1957384"/>
            <a:ext cx="8261925" cy="4115870"/>
          </a:xfrm>
        </p:spPr>
        <p:txBody>
          <a:bodyPr>
            <a:noAutofit/>
          </a:bodyPr>
          <a:lstStyle/>
          <a:p>
            <a:r>
              <a:rPr lang="sr-Latn-RS" sz="2400" dirty="0"/>
              <a:t>Telekomunikacioni </a:t>
            </a:r>
            <a:r>
              <a:rPr lang="sr-Latn-RS" sz="2400" dirty="0" smtClean="0"/>
              <a:t>kablovi za prenos digitalnih signala</a:t>
            </a:r>
            <a:endParaRPr lang="en-US" sz="2100" dirty="0" smtClean="0"/>
          </a:p>
          <a:p>
            <a:r>
              <a:rPr lang="sr-Latn-RS" sz="2100" dirty="0" smtClean="0"/>
              <a:t>Telefonski kablovi sa papirnom izolacijom</a:t>
            </a:r>
            <a:r>
              <a:rPr lang="en-US" sz="2100" dirty="0" smtClean="0"/>
              <a:t> </a:t>
            </a:r>
          </a:p>
          <a:p>
            <a:r>
              <a:rPr lang="sr-Latn-RS" sz="2400" dirty="0"/>
              <a:t>Telekomunikacioni </a:t>
            </a:r>
            <a:r>
              <a:rPr lang="sr-Latn-RS" sz="2400" dirty="0" smtClean="0"/>
              <a:t>kablovi sa termoplastičnom izolacijom</a:t>
            </a:r>
            <a:r>
              <a:rPr lang="en-US" sz="2100" dirty="0" smtClean="0"/>
              <a:t> </a:t>
            </a:r>
          </a:p>
          <a:p>
            <a:r>
              <a:rPr lang="sr-Latn-RS" sz="2100" dirty="0" smtClean="0"/>
              <a:t>Koaksijalni telefonski kablovi</a:t>
            </a:r>
            <a:r>
              <a:rPr lang="en-US" sz="2100" dirty="0" smtClean="0"/>
              <a:t> </a:t>
            </a:r>
          </a:p>
          <a:p>
            <a:r>
              <a:rPr lang="sr-Latn-RS" sz="2400" dirty="0"/>
              <a:t>Telekomunikacioni </a:t>
            </a:r>
            <a:r>
              <a:rPr lang="sr-Latn-RS" sz="2400" dirty="0" smtClean="0"/>
              <a:t>kabloviza digitalni prenos</a:t>
            </a:r>
            <a:r>
              <a:rPr lang="en-US" sz="2100" dirty="0" smtClean="0"/>
              <a:t>  </a:t>
            </a:r>
          </a:p>
          <a:p>
            <a:r>
              <a:rPr lang="sr-Latn-RS" sz="2100" dirty="0" smtClean="0"/>
              <a:t>Kombinovani signalno-telekomunikacioni kablovi za železnice</a:t>
            </a:r>
            <a:endParaRPr lang="en-US" sz="2100" dirty="0" smtClean="0"/>
          </a:p>
          <a:p>
            <a:r>
              <a:rPr lang="sr-Latn-RS" sz="2100" dirty="0" smtClean="0"/>
              <a:t>Signalni kablovi i kablovi za merno-regulacionu tehniku</a:t>
            </a:r>
            <a:endParaRPr lang="en-US" sz="2100" dirty="0" smtClean="0"/>
          </a:p>
          <a:p>
            <a:r>
              <a:rPr lang="en-US" sz="2100" dirty="0"/>
              <a:t>RF </a:t>
            </a:r>
            <a:r>
              <a:rPr lang="sr-Latn-RS" sz="2100" dirty="0" smtClean="0"/>
              <a:t>i</a:t>
            </a:r>
            <a:r>
              <a:rPr lang="en-US" sz="2100" dirty="0" smtClean="0"/>
              <a:t> </a:t>
            </a:r>
            <a:r>
              <a:rPr lang="en-US" sz="2100" dirty="0"/>
              <a:t>CATV </a:t>
            </a:r>
            <a:r>
              <a:rPr lang="sr-Latn-RS" sz="2100" dirty="0" smtClean="0"/>
              <a:t>koaksijakni kablovi</a:t>
            </a:r>
          </a:p>
          <a:p>
            <a:r>
              <a:rPr lang="sr-Latn-RS" sz="2100" dirty="0" smtClean="0"/>
              <a:t>Optički kablovi</a:t>
            </a:r>
          </a:p>
        </p:txBody>
      </p:sp>
    </p:spTree>
    <p:extLst>
      <p:ext uri="{BB962C8B-B14F-4D97-AF65-F5344CB8AC3E}">
        <p14:creationId xmlns:p14="http://schemas.microsoft.com/office/powerpoint/2010/main" val="14370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84" y="724921"/>
            <a:ext cx="2183030" cy="2910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45" y="370947"/>
            <a:ext cx="867245" cy="3706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9" y="376387"/>
            <a:ext cx="820785" cy="3700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9" y="4030836"/>
            <a:ext cx="1905728" cy="2540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35" y="1252033"/>
            <a:ext cx="2440391" cy="2440391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29" y="4344503"/>
            <a:ext cx="2347721" cy="2363373"/>
          </a:xfrm>
        </p:spPr>
      </p:pic>
    </p:spTree>
    <p:extLst>
      <p:ext uri="{BB962C8B-B14F-4D97-AF65-F5344CB8AC3E}">
        <p14:creationId xmlns:p14="http://schemas.microsoft.com/office/powerpoint/2010/main" val="33181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>
                <a:latin typeface="Times New Roman" pitchFamily="18" charset="0"/>
              </a:rPr>
              <a:t>KONSTRUKCIJA KABLOVA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860675"/>
          </a:xfrm>
        </p:spPr>
        <p:txBody>
          <a:bodyPr/>
          <a:lstStyle/>
          <a:p>
            <a:r>
              <a:rPr lang="sr-Latn-CS" altLang="en-US">
                <a:latin typeface="Times New Roman" pitchFamily="18" charset="0"/>
              </a:rPr>
              <a:t>Provodnik</a:t>
            </a:r>
          </a:p>
          <a:p>
            <a:r>
              <a:rPr lang="sr-Latn-CS" altLang="en-US">
                <a:latin typeface="Times New Roman" pitchFamily="18" charset="0"/>
              </a:rPr>
              <a:t>Izolacija</a:t>
            </a:r>
          </a:p>
          <a:p>
            <a:r>
              <a:rPr lang="sr-Latn-CS" altLang="en-US">
                <a:latin typeface="Times New Roman" pitchFamily="18" charset="0"/>
              </a:rPr>
              <a:t>Jezgro i plašt kabla</a:t>
            </a:r>
          </a:p>
          <a:p>
            <a:r>
              <a:rPr lang="sr-Latn-CS" altLang="en-US">
                <a:latin typeface="Times New Roman" pitchFamily="18" charset="0"/>
              </a:rPr>
              <a:t>Zaštitni slojevi</a:t>
            </a:r>
          </a:p>
          <a:p>
            <a:endParaRPr lang="en-US" altLang="en-US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401763" y="4799013"/>
          <a:ext cx="18002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Bitmap Image" r:id="rId3" imgW="685714" imgH="390580" progId="Paint.Picture">
                  <p:embed/>
                </p:oleObj>
              </mc:Choice>
              <mc:Fallback>
                <p:oleObj name="Bitmap Image" r:id="rId3" imgW="685714" imgH="39058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4799013"/>
                        <a:ext cx="180022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4713288" y="5014913"/>
          <a:ext cx="10080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Bitmap Image" r:id="rId5" imgW="237969" imgH="323981" progId="Paint.Picture">
                  <p:embed/>
                </p:oleObj>
              </mc:Choice>
              <mc:Fallback>
                <p:oleObj name="Bitmap Image" r:id="rId5" imgW="237969" imgH="32398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014913"/>
                        <a:ext cx="100806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5721350" y="5087938"/>
          <a:ext cx="9366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0" name="Bitmap Image" r:id="rId7" imgW="295238" imgH="295238" progId="Paint.Picture">
                  <p:embed/>
                </p:oleObj>
              </mc:Choice>
              <mc:Fallback>
                <p:oleObj name="Bitmap Image" r:id="rId7" imgW="295238" imgH="29523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5087938"/>
                        <a:ext cx="9366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6657975" y="5159375"/>
          <a:ext cx="8651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1" name="Bitmap Image" r:id="rId9" imgW="266737" imgH="266737" progId="Paint.Picture">
                  <p:embed/>
                </p:oleObj>
              </mc:Choice>
              <mc:Fallback>
                <p:oleObj name="Bitmap Image" r:id="rId9" imgW="266737" imgH="26673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5159375"/>
                        <a:ext cx="8651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3203575" y="4941888"/>
          <a:ext cx="15351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2" name="Bitmap Image" r:id="rId11" imgW="390580" imgH="343039" progId="Paint.Picture">
                  <p:embed/>
                </p:oleObj>
              </mc:Choice>
              <mc:Fallback>
                <p:oleObj name="Bitmap Image" r:id="rId11" imgW="390580" imgH="343039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941888"/>
                        <a:ext cx="15351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1363</TotalTime>
  <Words>710</Words>
  <Application>Microsoft Office PowerPoint</Application>
  <PresentationFormat>On-screen Show (4:3)</PresentationFormat>
  <Paragraphs>147</Paragraphs>
  <Slides>46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Bitmap Image</vt:lpstr>
      <vt:lpstr>Image</vt:lpstr>
      <vt:lpstr>ELEKTROTEHNIČKE KOMPONENTE</vt:lpstr>
      <vt:lpstr> Kablovi</vt:lpstr>
      <vt:lpstr>UVOD</vt:lpstr>
      <vt:lpstr>PODELA KABLOVA</vt:lpstr>
      <vt:lpstr>PowerPoint Presentation</vt:lpstr>
      <vt:lpstr>Energetski kablovi  </vt:lpstr>
      <vt:lpstr>Telekomunikacioni kablovi</vt:lpstr>
      <vt:lpstr>PowerPoint Presentation</vt:lpstr>
      <vt:lpstr>KONSTRUKCIJA KABLOVA</vt:lpstr>
      <vt:lpstr>IZOLACIJA</vt:lpstr>
      <vt:lpstr>ZAŠTITNI SLOJEVI</vt:lpstr>
      <vt:lpstr>OZNAČAVANJE KABLOVA</vt:lpstr>
      <vt:lpstr>PowerPoint Presentation</vt:lpstr>
      <vt:lpstr>Kablovski pribor</vt:lpstr>
      <vt:lpstr>PowerPoint Presentation</vt:lpstr>
      <vt:lpstr>PowerPoint Presentation</vt:lpstr>
      <vt:lpstr>PowerPoint Presentation</vt:lpstr>
      <vt:lpstr> </vt:lpstr>
      <vt:lpstr>KABLOVSKE GLAVE I SPOJNICE</vt:lpstr>
      <vt:lpstr>Metode spajanje kablova </vt:lpstr>
      <vt:lpstr>IZGRADNJA KABLOVSKIH VODOVA</vt:lpstr>
      <vt:lpstr>Polaganje kablova </vt:lpstr>
      <vt:lpstr>Optički kablovi</vt:lpstr>
      <vt:lpstr>PRENOS INFORMACIJA</vt:lpstr>
      <vt:lpstr>PowerPoint Presentation</vt:lpstr>
      <vt:lpstr>PRENOS INFORMACIJA OPTIČKIM VLAKNOM</vt:lpstr>
      <vt:lpstr>OSNOVNI ELEMENTI FIBER-OPTIČKE VEZE </vt:lpstr>
      <vt:lpstr>Кarakteristični elementi sistema</vt:lpstr>
      <vt:lpstr>PREDNOSTI VEZE SA OPTIČKIM VLAKNIMA </vt:lpstr>
      <vt:lpstr>NEDOSTACI VEZE SA OPTIČKIM VLAKNIMA</vt:lpstr>
      <vt:lpstr>OPTIČKA SNAGA I TALASNA DUŽINA SVETLOSTI</vt:lpstr>
      <vt:lpstr>PowerPoint Presentation</vt:lpstr>
      <vt:lpstr>PRINCIP RADA OPTIČKOG VLAKNA INDEKS PRELAMANjA, ODBIJANjE I PRELAMANjE SVETLOSTI</vt:lpstr>
      <vt:lpstr>TOTALNA REFLEKSIJA </vt:lpstr>
      <vt:lpstr>OPTIČKE OSOBINE MATERIJALA</vt:lpstr>
      <vt:lpstr>STRUKTURA OPTIČKOG VLAKNA</vt:lpstr>
      <vt:lpstr>OPTIČKO VLAKNO I KABL  TIPOVI OPTIČKIH VLAKANA</vt:lpstr>
      <vt:lpstr>DIMENZIJE OPTIČKIH VLAKANA</vt:lpstr>
      <vt:lpstr>SLABLjENjE: UZROCI</vt:lpstr>
      <vt:lpstr>SLABLjENjE: VELIČINA</vt:lpstr>
      <vt:lpstr>DISPERZIJA: MODALNA</vt:lpstr>
      <vt:lpstr>DISPERZIJA: HROMATSKA</vt:lpstr>
      <vt:lpstr>FIBER OPTIČKI KONEKTORI</vt:lpstr>
      <vt:lpstr>VRSTE GUBITAKA</vt:lpstr>
      <vt:lpstr>PowerPoint Presentation</vt:lpstr>
      <vt:lpstr>PowerPoint Presentation</vt:lpstr>
    </vt:vector>
  </TitlesOfParts>
  <Company>FAITH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ELEKTROTEHNIČKE KOMPONENTE</dc:title>
  <dc:creator>Vera</dc:creator>
  <cp:lastModifiedBy>verap</cp:lastModifiedBy>
  <cp:revision>24</cp:revision>
  <dcterms:created xsi:type="dcterms:W3CDTF">2003-05-01T09:20:02Z</dcterms:created>
  <dcterms:modified xsi:type="dcterms:W3CDTF">2023-12-12T07:27:24Z</dcterms:modified>
</cp:coreProperties>
</file>