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7" r:id="rId1"/>
  </p:sldMasterIdLst>
  <p:notesMasterIdLst>
    <p:notesMasterId r:id="rId67"/>
  </p:notesMasterIdLst>
  <p:sldIdLst>
    <p:sldId id="256" r:id="rId2"/>
    <p:sldId id="285" r:id="rId3"/>
    <p:sldId id="345" r:id="rId4"/>
    <p:sldId id="346" r:id="rId5"/>
    <p:sldId id="347" r:id="rId6"/>
    <p:sldId id="348" r:id="rId7"/>
    <p:sldId id="349" r:id="rId8"/>
    <p:sldId id="308" r:id="rId9"/>
    <p:sldId id="309" r:id="rId10"/>
    <p:sldId id="310" r:id="rId11"/>
    <p:sldId id="311" r:id="rId12"/>
    <p:sldId id="312" r:id="rId13"/>
    <p:sldId id="313" r:id="rId14"/>
    <p:sldId id="314" r:id="rId15"/>
    <p:sldId id="315" r:id="rId16"/>
    <p:sldId id="316" r:id="rId17"/>
    <p:sldId id="317" r:id="rId18"/>
    <p:sldId id="318" r:id="rId19"/>
    <p:sldId id="319" r:id="rId20"/>
    <p:sldId id="320" r:id="rId21"/>
    <p:sldId id="321" r:id="rId22"/>
    <p:sldId id="322" r:id="rId23"/>
    <p:sldId id="323" r:id="rId24"/>
    <p:sldId id="324" r:id="rId25"/>
    <p:sldId id="325" r:id="rId26"/>
    <p:sldId id="258" r:id="rId27"/>
    <p:sldId id="287" r:id="rId28"/>
    <p:sldId id="288" r:id="rId29"/>
    <p:sldId id="291" r:id="rId30"/>
    <p:sldId id="292" r:id="rId31"/>
    <p:sldId id="264" r:id="rId32"/>
    <p:sldId id="294" r:id="rId33"/>
    <p:sldId id="295" r:id="rId34"/>
    <p:sldId id="296" r:id="rId35"/>
    <p:sldId id="297" r:id="rId36"/>
    <p:sldId id="298" r:id="rId37"/>
    <p:sldId id="299" r:id="rId38"/>
    <p:sldId id="300" r:id="rId39"/>
    <p:sldId id="301" r:id="rId40"/>
    <p:sldId id="304" r:id="rId41"/>
    <p:sldId id="305" r:id="rId42"/>
    <p:sldId id="265" r:id="rId43"/>
    <p:sldId id="303" r:id="rId44"/>
    <p:sldId id="272" r:id="rId45"/>
    <p:sldId id="302" r:id="rId46"/>
    <p:sldId id="306" r:id="rId47"/>
    <p:sldId id="326" r:id="rId48"/>
    <p:sldId id="327" r:id="rId49"/>
    <p:sldId id="328" r:id="rId50"/>
    <p:sldId id="329" r:id="rId51"/>
    <p:sldId id="330" r:id="rId52"/>
    <p:sldId id="331" r:id="rId53"/>
    <p:sldId id="332" r:id="rId54"/>
    <p:sldId id="333" r:id="rId55"/>
    <p:sldId id="334" r:id="rId56"/>
    <p:sldId id="335" r:id="rId57"/>
    <p:sldId id="336" r:id="rId58"/>
    <p:sldId id="337" r:id="rId59"/>
    <p:sldId id="338" r:id="rId60"/>
    <p:sldId id="339" r:id="rId61"/>
    <p:sldId id="340" r:id="rId62"/>
    <p:sldId id="341" r:id="rId63"/>
    <p:sldId id="342" r:id="rId64"/>
    <p:sldId id="343" r:id="rId65"/>
    <p:sldId id="344" r:id="rId66"/>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0" d="100"/>
          <a:sy n="110" d="100"/>
        </p:scale>
        <p:origin x="1614"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7.wmf"/><Relationship Id="rId1" Type="http://schemas.openxmlformats.org/officeDocument/2006/relationships/image" Target="../media/image6.wmf"/><Relationship Id="rId4" Type="http://schemas.openxmlformats.org/officeDocument/2006/relationships/image" Target="../media/image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endParaRPr lang="en-US" altLang="en-US"/>
          </a:p>
        </p:txBody>
      </p:sp>
      <p:sp>
        <p:nvSpPr>
          <p:cNvPr id="4505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endParaRPr lang="en-US" altLang="en-US"/>
          </a:p>
        </p:txBody>
      </p:sp>
      <p:sp>
        <p:nvSpPr>
          <p:cNvPr id="450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506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506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endParaRPr lang="en-US" altLang="en-US"/>
          </a:p>
        </p:txBody>
      </p:sp>
      <p:sp>
        <p:nvSpPr>
          <p:cNvPr id="4506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fld id="{C2EFC92F-3547-4024-9812-6183655C5B54}" type="slidenum">
              <a:rPr lang="en-US" altLang="en-US"/>
              <a:pPr/>
              <a:t>‹#›</a:t>
            </a:fld>
            <a:endParaRPr lang="en-US" altLang="en-US"/>
          </a:p>
        </p:txBody>
      </p:sp>
    </p:spTree>
    <p:extLst>
      <p:ext uri="{BB962C8B-B14F-4D97-AF65-F5344CB8AC3E}">
        <p14:creationId xmlns:p14="http://schemas.microsoft.com/office/powerpoint/2010/main" val="394168315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endParaRPr lang="en-US" altLang="en-US"/>
          </a:p>
        </p:txBody>
      </p:sp>
      <p:sp>
        <p:nvSpPr>
          <p:cNvPr id="19" name="Footer Placeholder 18"/>
          <p:cNvSpPr>
            <a:spLocks noGrp="1"/>
          </p:cNvSpPr>
          <p:nvPr>
            <p:ph type="ftr" sz="quarter" idx="11"/>
          </p:nvPr>
        </p:nvSpPr>
        <p:spPr/>
        <p:txBody>
          <a:bodyPr/>
          <a:lstStyle/>
          <a:p>
            <a:endParaRPr lang="en-US" altLang="en-US"/>
          </a:p>
        </p:txBody>
      </p:sp>
      <p:sp>
        <p:nvSpPr>
          <p:cNvPr id="27" name="Slide Number Placeholder 26"/>
          <p:cNvSpPr>
            <a:spLocks noGrp="1"/>
          </p:cNvSpPr>
          <p:nvPr>
            <p:ph type="sldNum" sz="quarter" idx="12"/>
          </p:nvPr>
        </p:nvSpPr>
        <p:spPr/>
        <p:txBody>
          <a:bodyPr/>
          <a:lstStyle/>
          <a:p>
            <a:fld id="{50A819F8-D44D-4DFC-AF90-3B5115C8A8F9}" type="slidenum">
              <a:rPr lang="en-US" altLang="en-US" smtClean="0"/>
              <a:pPr/>
              <a:t>‹#›</a:t>
            </a:fld>
            <a:endParaRPr lang="en-US" altLang="en-US"/>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anim calcmode="lin" valueType="num">
                                      <p:cBhvr>
                                        <p:cTn id="13"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17">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bui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8B7F0CAB-F31A-4485-BB67-D30B73819831}" type="slidenum">
              <a:rPr lang="en-US" altLang="en-US" smtClean="0"/>
              <a:pPr/>
              <a:t>‹#›</a:t>
            </a:fld>
            <a:endParaRPr lang="en-US" alt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AED0779B-DC63-40D1-9460-068693CF7180}" type="slidenum">
              <a:rPr lang="en-US" altLang="en-US" smtClean="0"/>
              <a:pPr/>
              <a:t>‹#›</a:t>
            </a:fld>
            <a:endParaRPr lang="en-US" altLang="en-US"/>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CBCE3646-546F-43DA-BD39-F405DF036EC7}" type="slidenum">
              <a:rPr lang="en-US" altLang="en-US"/>
              <a:pPr/>
              <a:t>‹#›</a:t>
            </a:fld>
            <a:endParaRPr lang="en-US" altLang="en-US"/>
          </a:p>
        </p:txBody>
      </p:sp>
    </p:spTree>
    <p:extLst>
      <p:ext uri="{BB962C8B-B14F-4D97-AF65-F5344CB8AC3E}">
        <p14:creationId xmlns:p14="http://schemas.microsoft.com/office/powerpoint/2010/main" val="23713215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Obj">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half" idx="3"/>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BF9312E0-70F5-40FD-AABA-BED8B879280F}" type="slidenum">
              <a:rPr lang="en-US" altLang="en-US"/>
              <a:pPr/>
              <a:t>‹#›</a:t>
            </a:fld>
            <a:endParaRPr lang="en-US" altLang="en-US"/>
          </a:p>
        </p:txBody>
      </p:sp>
    </p:spTree>
    <p:extLst>
      <p:ext uri="{BB962C8B-B14F-4D97-AF65-F5344CB8AC3E}">
        <p14:creationId xmlns:p14="http://schemas.microsoft.com/office/powerpoint/2010/main" val="7806625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5C755D99-3CB5-40F0-BBD4-3F480F0C2278}" type="slidenum">
              <a:rPr lang="en-US" altLang="en-US"/>
              <a:pPr/>
              <a:t>‹#›</a:t>
            </a:fld>
            <a:endParaRPr lang="en-US" altLang="en-US"/>
          </a:p>
        </p:txBody>
      </p:sp>
    </p:spTree>
    <p:extLst>
      <p:ext uri="{BB962C8B-B14F-4D97-AF65-F5344CB8AC3E}">
        <p14:creationId xmlns:p14="http://schemas.microsoft.com/office/powerpoint/2010/main" val="31753710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C790EBA7-3FA8-40AF-955E-56674B74082A}" type="slidenum">
              <a:rPr lang="en-US" altLang="en-US"/>
              <a:pPr/>
              <a:t>‹#›</a:t>
            </a:fld>
            <a:endParaRPr lang="en-US" altLang="en-US"/>
          </a:p>
        </p:txBody>
      </p:sp>
    </p:spTree>
    <p:extLst>
      <p:ext uri="{BB962C8B-B14F-4D97-AF65-F5344CB8AC3E}">
        <p14:creationId xmlns:p14="http://schemas.microsoft.com/office/powerpoint/2010/main" val="3252060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626BC982-800C-4EE7-B5F8-9011A6A58F89}" type="slidenum">
              <a:rPr lang="en-US" altLang="en-US" smtClean="0"/>
              <a:pPr/>
              <a:t>‹#›</a:t>
            </a:fld>
            <a:endParaRPr lang="en-US" alt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A59F71D2-C9E5-43DC-A379-25FC01756736}" type="slidenum">
              <a:rPr lang="en-US" altLang="en-US" smtClean="0"/>
              <a:pPr/>
              <a:t>‹#›</a:t>
            </a:fld>
            <a:endParaRPr lang="en-US" altLang="en-US"/>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255B9B3A-53D2-465B-B528-CE7C583A91F3}" type="slidenum">
              <a:rPr lang="en-US" altLang="en-US" smtClean="0"/>
              <a:pPr/>
              <a:t>‹#›</a:t>
            </a:fld>
            <a:endParaRPr lang="en-US" alt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7B74AC02-87AE-41D7-857A-33C94A9F440A}" type="slidenum">
              <a:rPr lang="en-US" altLang="en-US" smtClean="0"/>
              <a:pPr/>
              <a:t>‹#›</a:t>
            </a:fld>
            <a:endParaRPr lang="en-US" alt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endParaRPr lang="en-US" altLang="en-US"/>
          </a:p>
        </p:txBody>
      </p:sp>
      <p:sp>
        <p:nvSpPr>
          <p:cNvPr id="5" name="Slide Number Placeholder 4"/>
          <p:cNvSpPr>
            <a:spLocks noGrp="1"/>
          </p:cNvSpPr>
          <p:nvPr>
            <p:ph type="sldNum" sz="quarter" idx="12"/>
          </p:nvPr>
        </p:nvSpPr>
        <p:spPr/>
        <p:txBody>
          <a:bodyPr/>
          <a:lstStyle/>
          <a:p>
            <a:fld id="{E5F6CA21-A9E8-4007-9BC9-17568E4EAC65}" type="slidenum">
              <a:rPr lang="en-US" altLang="en-US" smtClean="0"/>
              <a:pPr/>
              <a:t>‹#›</a:t>
            </a:fld>
            <a:endParaRPr lang="en-US" alt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p>
        </p:txBody>
      </p:sp>
      <p:sp>
        <p:nvSpPr>
          <p:cNvPr id="3" name="Footer Placeholder 2"/>
          <p:cNvSpPr>
            <a:spLocks noGrp="1"/>
          </p:cNvSpPr>
          <p:nvPr>
            <p:ph type="ftr" sz="quarter" idx="11"/>
          </p:nvPr>
        </p:nvSpPr>
        <p:spPr/>
        <p:txBody>
          <a:bodyPr/>
          <a:lstStyle/>
          <a:p>
            <a:endParaRPr lang="en-US" altLang="en-US"/>
          </a:p>
        </p:txBody>
      </p:sp>
      <p:sp>
        <p:nvSpPr>
          <p:cNvPr id="4" name="Slide Number Placeholder 3"/>
          <p:cNvSpPr>
            <a:spLocks noGrp="1"/>
          </p:cNvSpPr>
          <p:nvPr>
            <p:ph type="sldNum" sz="quarter" idx="12"/>
          </p:nvPr>
        </p:nvSpPr>
        <p:spPr/>
        <p:txBody>
          <a:bodyPr/>
          <a:lstStyle/>
          <a:p>
            <a:fld id="{B3F64804-D7C6-4017-AFF1-0F89D2F4BE5B}" type="slidenum">
              <a:rPr lang="en-US" altLang="en-US" smtClean="0"/>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936C54B1-4545-4F64-A897-7014361C3B42}" type="slidenum">
              <a:rPr lang="en-US" altLang="en-US" smtClean="0"/>
              <a:pPr/>
              <a:t>‹#›</a:t>
            </a:fld>
            <a:endParaRPr lang="en-US" alt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a:xfrm>
            <a:off x="8077200" y="6356350"/>
            <a:ext cx="609600" cy="365125"/>
          </a:xfrm>
        </p:spPr>
        <p:txBody>
          <a:bodyPr/>
          <a:lstStyle/>
          <a:p>
            <a:fld id="{0E7595B4-0DBC-4ED7-A4AF-FD3617B957AA}" type="slidenum">
              <a:rPr lang="en-US" altLang="en-US" smtClean="0"/>
              <a:pPr/>
              <a:t>‹#›</a:t>
            </a:fld>
            <a:endParaRPr lang="en-US" alt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lt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lt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625FA66D-CCD4-44DD-8127-16E0CDE701A5}" type="slidenum">
              <a:rPr lang="en-US" altLang="en-US" smtClean="0"/>
              <a:pPr/>
              <a:t>‹#›</a:t>
            </a:fld>
            <a:endParaRPr lang="en-US" alt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30">
                                            <p:txEl>
                                              <p:pRg st="0" end="0"/>
                                            </p:txEl>
                                          </p:spTgt>
                                        </p:tgtEl>
                                        <p:attrNameLst>
                                          <p:attrName>style.visibility</p:attrName>
                                        </p:attrNameLst>
                                      </p:cBhvr>
                                      <p:to>
                                        <p:strVal val="visible"/>
                                      </p:to>
                                    </p:set>
                                    <p:anim calcmode="lin" valueType="num">
                                      <p:cBhvr>
                                        <p:cTn id="13" dur="500" fill="hold"/>
                                        <p:tgtEl>
                                          <p:spTgt spid="30">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30">
                                            <p:txEl>
                                              <p:pRg st="0" end="0"/>
                                            </p:txEl>
                                          </p:spTgt>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30">
                                            <p:txEl>
                                              <p:pRg st="1" end="1"/>
                                            </p:txEl>
                                          </p:spTgt>
                                        </p:tgtEl>
                                        <p:attrNameLst>
                                          <p:attrName>style.visibility</p:attrName>
                                        </p:attrNameLst>
                                      </p:cBhvr>
                                      <p:to>
                                        <p:strVal val="visible"/>
                                      </p:to>
                                    </p:set>
                                    <p:anim calcmode="lin" valueType="num">
                                      <p:cBhvr>
                                        <p:cTn id="17" dur="500" fill="hold"/>
                                        <p:tgtEl>
                                          <p:spTgt spid="30">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30">
                                            <p:txEl>
                                              <p:pRg st="1" end="1"/>
                                            </p:txEl>
                                          </p:spTgt>
                                        </p:tgtEl>
                                        <p:attrNameLst>
                                          <p:attrName>ppt_h</p:attrName>
                                        </p:attrNameLst>
                                      </p:cBhvr>
                                      <p:tavLst>
                                        <p:tav tm="0">
                                          <p:val>
                                            <p:fltVal val="0"/>
                                          </p:val>
                                        </p:tav>
                                        <p:tav tm="100000">
                                          <p:val>
                                            <p:strVal val="#ppt_h"/>
                                          </p:val>
                                        </p:tav>
                                      </p:tavLst>
                                    </p:anim>
                                  </p:childTnLst>
                                </p:cTn>
                              </p:par>
                              <p:par>
                                <p:cTn id="19" presetID="23" presetClass="entr" presetSubtype="16" fill="hold" grpId="0" nodeType="withEffect">
                                  <p:stCondLst>
                                    <p:cond delay="0"/>
                                  </p:stCondLst>
                                  <p:childTnLst>
                                    <p:set>
                                      <p:cBhvr>
                                        <p:cTn id="20" dur="1" fill="hold">
                                          <p:stCondLst>
                                            <p:cond delay="0"/>
                                          </p:stCondLst>
                                        </p:cTn>
                                        <p:tgtEl>
                                          <p:spTgt spid="30">
                                            <p:txEl>
                                              <p:pRg st="2" end="2"/>
                                            </p:txEl>
                                          </p:spTgt>
                                        </p:tgtEl>
                                        <p:attrNameLst>
                                          <p:attrName>style.visibility</p:attrName>
                                        </p:attrNameLst>
                                      </p:cBhvr>
                                      <p:to>
                                        <p:strVal val="visible"/>
                                      </p:to>
                                    </p:set>
                                    <p:anim calcmode="lin" valueType="num">
                                      <p:cBhvr>
                                        <p:cTn id="21" dur="500" fill="hold"/>
                                        <p:tgtEl>
                                          <p:spTgt spid="30">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0">
                                            <p:txEl>
                                              <p:pRg st="2" end="2"/>
                                            </p:txEl>
                                          </p:spTgt>
                                        </p:tgtEl>
                                        <p:attrNameLst>
                                          <p:attrName>ppt_h</p:attrName>
                                        </p:attrNameLst>
                                      </p:cBhvr>
                                      <p:tavLst>
                                        <p:tav tm="0">
                                          <p:val>
                                            <p:fltVal val="0"/>
                                          </p:val>
                                        </p:tav>
                                        <p:tav tm="100000">
                                          <p:val>
                                            <p:strVal val="#ppt_h"/>
                                          </p:val>
                                        </p:tav>
                                      </p:tavLst>
                                    </p:anim>
                                  </p:childTnLst>
                                </p:cTn>
                              </p:par>
                              <p:par>
                                <p:cTn id="23" presetID="23" presetClass="entr" presetSubtype="16" fill="hold" grpId="0" nodeType="withEffect">
                                  <p:stCondLst>
                                    <p:cond delay="0"/>
                                  </p:stCondLst>
                                  <p:childTnLst>
                                    <p:set>
                                      <p:cBhvr>
                                        <p:cTn id="24" dur="1" fill="hold">
                                          <p:stCondLst>
                                            <p:cond delay="0"/>
                                          </p:stCondLst>
                                        </p:cTn>
                                        <p:tgtEl>
                                          <p:spTgt spid="30">
                                            <p:txEl>
                                              <p:pRg st="3" end="3"/>
                                            </p:txEl>
                                          </p:spTgt>
                                        </p:tgtEl>
                                        <p:attrNameLst>
                                          <p:attrName>style.visibility</p:attrName>
                                        </p:attrNameLst>
                                      </p:cBhvr>
                                      <p:to>
                                        <p:strVal val="visible"/>
                                      </p:to>
                                    </p:set>
                                    <p:anim calcmode="lin" valueType="num">
                                      <p:cBhvr>
                                        <p:cTn id="25" dur="500" fill="hold"/>
                                        <p:tgtEl>
                                          <p:spTgt spid="30">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30">
                                            <p:txEl>
                                              <p:pRg st="3" end="3"/>
                                            </p:txEl>
                                          </p:spTgt>
                                        </p:tgtEl>
                                        <p:attrNameLst>
                                          <p:attrName>ppt_h</p:attrName>
                                        </p:attrNameLst>
                                      </p:cBhvr>
                                      <p:tavLst>
                                        <p:tav tm="0">
                                          <p:val>
                                            <p:fltVal val="0"/>
                                          </p:val>
                                        </p:tav>
                                        <p:tav tm="100000">
                                          <p:val>
                                            <p:strVal val="#ppt_h"/>
                                          </p:val>
                                        </p:tav>
                                      </p:tavLst>
                                    </p:anim>
                                  </p:childTnLst>
                                </p:cTn>
                              </p:par>
                              <p:par>
                                <p:cTn id="27" presetID="23" presetClass="entr" presetSubtype="16" fill="hold" grpId="0" nodeType="withEffect">
                                  <p:stCondLst>
                                    <p:cond delay="0"/>
                                  </p:stCondLst>
                                  <p:childTnLst>
                                    <p:set>
                                      <p:cBhvr>
                                        <p:cTn id="28" dur="1" fill="hold">
                                          <p:stCondLst>
                                            <p:cond delay="0"/>
                                          </p:stCondLst>
                                        </p:cTn>
                                        <p:tgtEl>
                                          <p:spTgt spid="30">
                                            <p:txEl>
                                              <p:pRg st="4" end="4"/>
                                            </p:txEl>
                                          </p:spTgt>
                                        </p:tgtEl>
                                        <p:attrNameLst>
                                          <p:attrName>style.visibility</p:attrName>
                                        </p:attrNameLst>
                                      </p:cBhvr>
                                      <p:to>
                                        <p:strVal val="visible"/>
                                      </p:to>
                                    </p:set>
                                    <p:anim calcmode="lin" valueType="num">
                                      <p:cBhvr>
                                        <p:cTn id="29" dur="500" fill="hold"/>
                                        <p:tgtEl>
                                          <p:spTgt spid="30">
                                            <p:txEl>
                                              <p:pRg st="4" end="4"/>
                                            </p:txEl>
                                          </p:spTgt>
                                        </p:tgtEl>
                                        <p:attrNameLst>
                                          <p:attrName>ppt_w</p:attrName>
                                        </p:attrNameLst>
                                      </p:cBhvr>
                                      <p:tavLst>
                                        <p:tav tm="0">
                                          <p:val>
                                            <p:fltVal val="0"/>
                                          </p:val>
                                        </p:tav>
                                        <p:tav tm="100000">
                                          <p:val>
                                            <p:strVal val="#ppt_w"/>
                                          </p:val>
                                        </p:tav>
                                      </p:tavLst>
                                    </p:anim>
                                    <p:anim calcmode="lin" valueType="num">
                                      <p:cBhvr>
                                        <p:cTn id="30" dur="500" fill="hold"/>
                                        <p:tgtEl>
                                          <p:spTgt spid="30">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0" grpId="0" build="p"/>
    </p:bldLst>
  </p:timing>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hr.wikipedia.org/wiki/Slika:Trafo.jpg"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hr.wikipedia.org/wiki/Napon" TargetMode="External"/><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hyperlink" Target="http://en.wikipedia.org/wiki/Image:Transformer.filament.agr.jpg" TargetMode="External"/><Relationship Id="rId2" Type="http://schemas.openxmlformats.org/officeDocument/2006/relationships/image" Target="../media/image2.jpeg"/><Relationship Id="rId1" Type="http://schemas.openxmlformats.org/officeDocument/2006/relationships/slideLayout" Target="../slideLayouts/slideLayout14.xml"/><Relationship Id="rId6" Type="http://schemas.openxmlformats.org/officeDocument/2006/relationships/image" Target="../media/image26.jpeg"/><Relationship Id="rId5" Type="http://schemas.openxmlformats.org/officeDocument/2006/relationships/hyperlink" Target="http://en.wikipedia.org/wiki/Image:Small_toroidal_transformer.jpg" TargetMode="External"/><Relationship Id="rId4" Type="http://schemas.openxmlformats.org/officeDocument/2006/relationships/image" Target="../media/image25.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en.wikipedia.org/wiki/Image:Transformer_flux.gif"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4.xml"/><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hr.wikipedia.org/wiki/Slika:Trafo2.jpg"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7.wmf"/><Relationship Id="rId5" Type="http://schemas.openxmlformats.org/officeDocument/2006/relationships/oleObject" Target="../embeddings/oleObject2.bin"/><Relationship Id="rId10" Type="http://schemas.openxmlformats.org/officeDocument/2006/relationships/image" Target="../media/image9.wmf"/><Relationship Id="rId4" Type="http://schemas.openxmlformats.org/officeDocument/2006/relationships/image" Target="../media/image6.wmf"/><Relationship Id="rId9" Type="http://schemas.openxmlformats.org/officeDocument/2006/relationships/oleObject" Target="../embeddings/oleObject4.bin"/></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r>
              <a:rPr lang="en-US" altLang="en-US"/>
              <a:t>ELETROTEHNI</a:t>
            </a:r>
            <a:r>
              <a:rPr lang="sr-Latn-CS" altLang="en-US"/>
              <a:t>ČKE KOMPONENTE</a:t>
            </a:r>
            <a:endParaRPr lang="en-US" alt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2000" fill="hold"/>
                                        <p:tgtEl>
                                          <p:spTgt spid="2050"/>
                                        </p:tgtEl>
                                        <p:attrNameLst>
                                          <p:attrName>ppt_w</p:attrName>
                                        </p:attrNameLst>
                                      </p:cBhvr>
                                      <p:tavLst>
                                        <p:tav tm="0">
                                          <p:val>
                                            <p:fltVal val="0"/>
                                          </p:val>
                                        </p:tav>
                                        <p:tav tm="100000">
                                          <p:val>
                                            <p:strVal val="#ppt_w"/>
                                          </p:val>
                                        </p:tav>
                                      </p:tavLst>
                                    </p:anim>
                                    <p:anim calcmode="lin" valueType="num">
                                      <p:cBhvr>
                                        <p:cTn id="8" dur="2000" fill="hold"/>
                                        <p:tgtEl>
                                          <p:spTgt spid="2050"/>
                                        </p:tgtEl>
                                        <p:attrNameLst>
                                          <p:attrName>ppt_h</p:attrName>
                                        </p:attrNameLst>
                                      </p:cBhvr>
                                      <p:tavLst>
                                        <p:tav tm="0">
                                          <p:val>
                                            <p:fltVal val="0"/>
                                          </p:val>
                                        </p:tav>
                                        <p:tav tm="100000">
                                          <p:val>
                                            <p:strVal val="#ppt_h"/>
                                          </p:val>
                                        </p:tav>
                                      </p:tavLst>
                                    </p:anim>
                                    <p:animEffect transition="in" filter="fade">
                                      <p:cBhvr>
                                        <p:cTn id="9"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1" name="Picture 4" descr="G:\New Folder\slika 5.jpg"/>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0" y="284163"/>
            <a:ext cx="8216900" cy="1127125"/>
          </a:xfrm>
          <a:noFill/>
          <a:ln w="6350" cap="rnd"/>
        </p:spPr>
        <p:txBody>
          <a:bodyPr rtlCol="0" anchor="b" anchorCtr="0">
            <a:normAutofit/>
          </a:bodyPr>
          <a:lstStyle/>
          <a:p>
            <a:pPr algn="l" fontAlgn="auto">
              <a:spcAft>
                <a:spcPts val="0"/>
              </a:spcAft>
              <a:defRPr/>
            </a:pPr>
            <a:r>
              <a:rPr lang="en-US" sz="4200" kern="1200" spc="-10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rPr>
              <a:t> </a:t>
            </a:r>
          </a:p>
        </p:txBody>
      </p:sp>
      <p:pic>
        <p:nvPicPr>
          <p:cNvPr id="136195" name="Picture 4" descr="G:\New Folder\slika 6.jpg"/>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3"/>
          <p:cNvSpPr>
            <a:spLocks noGrp="1" noChangeArrowheads="1"/>
          </p:cNvSpPr>
          <p:nvPr>
            <p:ph idx="4294967295"/>
          </p:nvPr>
        </p:nvSpPr>
        <p:spPr>
          <a:xfrm>
            <a:off x="0" y="620713"/>
            <a:ext cx="8229600" cy="4525962"/>
          </a:xfrm>
        </p:spPr>
        <p:txBody>
          <a:bodyPr/>
          <a:lstStyle/>
          <a:p>
            <a:pPr marL="273050" indent="-273050">
              <a:buFontTx/>
              <a:buNone/>
            </a:pPr>
            <a:r>
              <a:rPr lang="en-US" altLang="en-US" sz="3000"/>
              <a:t>    </a:t>
            </a:r>
            <a:r>
              <a:rPr lang="sr-Latn-CS" altLang="en-US" sz="3000"/>
              <a:t> Za prenos električne energije na veće udaljenosti potrebni su znatno viši naponi od na primer 33, 66, 110, 220, ili 380 kV. Iz tog razloga su u električnim centralama instalisani transformatori koji</a:t>
            </a:r>
            <a:r>
              <a:rPr lang="en-US" altLang="en-US" sz="3000"/>
              <a:t> </a:t>
            </a:r>
            <a:r>
              <a:rPr lang="sr-Latn-CS" altLang="en-US" sz="3000"/>
              <a:t>struju proizvedenog napona podižu na odgovarajući naponski nivo pogodan za njen transport na veće udaljenosti.</a:t>
            </a:r>
            <a:endParaRPr lang="en-US" altLang="en-US" sz="3000"/>
          </a:p>
        </p:txBody>
      </p:sp>
      <p:sp>
        <p:nvSpPr>
          <p:cNvPr id="7170" name="Rectangle 2"/>
          <p:cNvSpPr>
            <a:spLocks noGrp="1" noChangeArrowheads="1"/>
          </p:cNvSpPr>
          <p:nvPr>
            <p:ph type="title" idx="4294967295"/>
          </p:nvPr>
        </p:nvSpPr>
        <p:spPr>
          <a:xfrm>
            <a:off x="0" y="284163"/>
            <a:ext cx="8216900" cy="1127125"/>
          </a:xfrm>
          <a:noFill/>
          <a:ln w="6350" cap="rnd"/>
        </p:spPr>
        <p:txBody>
          <a:bodyPr rtlCol="0" anchor="b" anchorCtr="0">
            <a:normAutofit/>
          </a:bodyPr>
          <a:lstStyle/>
          <a:p>
            <a:pPr algn="l" fontAlgn="auto">
              <a:spcAft>
                <a:spcPts val="0"/>
              </a:spcAft>
              <a:defRPr/>
            </a:pPr>
            <a:r>
              <a:rPr lang="sr-Latn-CS" sz="4200" kern="1200" spc="-10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rPr>
              <a:t> </a:t>
            </a:r>
            <a:endParaRPr lang="en-US" sz="4200" kern="1200" spc="-10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endParaRPr>
          </a:p>
        </p:txBody>
      </p:sp>
      <p:pic>
        <p:nvPicPr>
          <p:cNvPr id="13722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3998913"/>
            <a:ext cx="2859088" cy="285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3"/>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8194" name="Rectangle 2"/>
          <p:cNvSpPr>
            <a:spLocks noGrp="1" noChangeArrowheads="1"/>
          </p:cNvSpPr>
          <p:nvPr>
            <p:ph type="title" idx="4294967295"/>
          </p:nvPr>
        </p:nvSpPr>
        <p:spPr>
          <a:xfrm>
            <a:off x="0" y="284163"/>
            <a:ext cx="8216900" cy="1127125"/>
          </a:xfrm>
          <a:noFill/>
          <a:ln w="6350" cap="rnd"/>
        </p:spPr>
        <p:txBody>
          <a:bodyPr rtlCol="0" anchor="b" anchorCtr="0">
            <a:normAutofit/>
          </a:bodyPr>
          <a:lstStyle/>
          <a:p>
            <a:pPr algn="l" fontAlgn="auto">
              <a:spcAft>
                <a:spcPts val="0"/>
              </a:spcAft>
              <a:defRPr/>
            </a:pPr>
            <a:r>
              <a:rPr lang="sr-Latn-CS" sz="4200" kern="1200" spc="-10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rPr>
              <a:t> </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3"/>
          <p:cNvSpPr>
            <a:spLocks noGrp="1" noChangeArrowheads="1"/>
          </p:cNvSpPr>
          <p:nvPr>
            <p:ph idx="4294967295"/>
          </p:nvPr>
        </p:nvSpPr>
        <p:spPr>
          <a:xfrm>
            <a:off x="0" y="692150"/>
            <a:ext cx="8229600" cy="4525963"/>
          </a:xfrm>
        </p:spPr>
        <p:txBody>
          <a:bodyPr/>
          <a:lstStyle/>
          <a:p>
            <a:pPr marL="273050" indent="-273050">
              <a:buFontTx/>
              <a:buNone/>
            </a:pPr>
            <a:r>
              <a:rPr lang="en-US" altLang="en-US" sz="3000"/>
              <a:t>    Me</a:t>
            </a:r>
            <a:r>
              <a:rPr lang="sr-Latn-CS" altLang="en-US" sz="3000"/>
              <a:t>đ</a:t>
            </a:r>
            <a:r>
              <a:rPr lang="en-US" altLang="en-US" sz="3000"/>
              <a:t>utim, </a:t>
            </a:r>
            <a:r>
              <a:rPr lang="sr-Latn-CS" altLang="en-US" sz="3000"/>
              <a:t>tako transportovana struja, pri znatno većim naponima od proizvedenog, a mnogo višim od onog napona koji u svom režimu rada koriste potrošači, ponovo i postepeno mora biti transformisana na naponski nivo u okviru kojeg funkcionišu razni potrošači električne energije. Taj krajnji radni napon je obično od 220 V odnosno 380 V.</a:t>
            </a:r>
            <a:endParaRPr lang="en-US" altLang="en-US" sz="3000"/>
          </a:p>
        </p:txBody>
      </p:sp>
      <p:sp>
        <p:nvSpPr>
          <p:cNvPr id="9218" name="Rectangle 2"/>
          <p:cNvSpPr>
            <a:spLocks noGrp="1" noChangeArrowheads="1"/>
          </p:cNvSpPr>
          <p:nvPr>
            <p:ph type="title" idx="4294967295"/>
          </p:nvPr>
        </p:nvSpPr>
        <p:spPr>
          <a:xfrm>
            <a:off x="0" y="284163"/>
            <a:ext cx="8216900" cy="1127125"/>
          </a:xfrm>
          <a:noFill/>
          <a:ln w="6350" cap="rnd"/>
        </p:spPr>
        <p:txBody>
          <a:bodyPr rtlCol="0" anchor="b" anchorCtr="0">
            <a:normAutofit/>
          </a:bodyPr>
          <a:lstStyle/>
          <a:p>
            <a:pPr algn="l" fontAlgn="auto">
              <a:spcAft>
                <a:spcPts val="0"/>
              </a:spcAft>
              <a:defRPr/>
            </a:pPr>
            <a:r>
              <a:rPr lang="en-US" sz="4200" kern="1200" spc="-10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rPr>
              <a:t> </a:t>
            </a:r>
          </a:p>
        </p:txBody>
      </p:sp>
      <p:pic>
        <p:nvPicPr>
          <p:cNvPr id="1392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4786313"/>
            <a:ext cx="3384550"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3"/>
          <p:cNvSpPr>
            <a:spLocks noGrp="1" noChangeArrowheads="1"/>
          </p:cNvSpPr>
          <p:nvPr>
            <p:ph idx="4294967295"/>
          </p:nvPr>
        </p:nvSpPr>
        <p:spPr>
          <a:xfrm>
            <a:off x="914400" y="1052513"/>
            <a:ext cx="8229600" cy="4525962"/>
          </a:xfrm>
        </p:spPr>
        <p:txBody>
          <a:bodyPr>
            <a:normAutofit fontScale="92500"/>
          </a:bodyPr>
          <a:lstStyle/>
          <a:p>
            <a:pPr marL="273050" indent="-273050">
              <a:buFontTx/>
              <a:buNone/>
            </a:pPr>
            <a:r>
              <a:rPr lang="en-US" altLang="en-US" sz="3000"/>
              <a:t>   </a:t>
            </a:r>
            <a:r>
              <a:rPr lang="sr-Latn-CS" altLang="en-US" sz="3000"/>
              <a:t> </a:t>
            </a:r>
            <a:r>
              <a:rPr lang="en-US" altLang="en-US" sz="3000"/>
              <a:t> </a:t>
            </a:r>
            <a:r>
              <a:rPr lang="sr-Latn-CS" altLang="en-US" sz="3000"/>
              <a:t>Transformator je dakle uređaj, naprava koji električnu energiju jednog oblika pretvara u električnu energiju drugog oblika. On prima električnu energiju u vidu naizmenične struje određene učestanosti i daje elektricnu energiju, u vidu naizmenične struje i iste učestanosti, pod potpuno drugim naponom. Taj novi naponski nivo koji je proizvod funkcionisanja transformatora zavisi od toga da li se struja šalje u prenos, ili se dovodi do njenih neposrednih potrošača.  </a:t>
            </a:r>
            <a:endParaRPr lang="en-US" altLang="en-US" sz="3000"/>
          </a:p>
        </p:txBody>
      </p:sp>
      <p:sp>
        <p:nvSpPr>
          <p:cNvPr id="10242" name="Rectangle 2"/>
          <p:cNvSpPr>
            <a:spLocks noGrp="1" noChangeArrowheads="1"/>
          </p:cNvSpPr>
          <p:nvPr>
            <p:ph type="title" idx="4294967295"/>
          </p:nvPr>
        </p:nvSpPr>
        <p:spPr>
          <a:xfrm>
            <a:off x="0" y="284163"/>
            <a:ext cx="8216900" cy="1127125"/>
          </a:xfrm>
          <a:noFill/>
          <a:ln w="6350" cap="rnd"/>
        </p:spPr>
        <p:txBody>
          <a:bodyPr rtlCol="0" anchor="b" anchorCtr="0">
            <a:normAutofit/>
          </a:bodyPr>
          <a:lstStyle/>
          <a:p>
            <a:pPr algn="l" fontAlgn="auto">
              <a:spcAft>
                <a:spcPts val="0"/>
              </a:spcAft>
              <a:defRPr/>
            </a:pPr>
            <a:r>
              <a:rPr lang="en-US" sz="4200" kern="1200" spc="-10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rPr>
              <a:t> </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3"/>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11266" name="Rectangle 2"/>
          <p:cNvSpPr>
            <a:spLocks noGrp="1" noChangeArrowheads="1"/>
          </p:cNvSpPr>
          <p:nvPr>
            <p:ph type="title" idx="4294967295"/>
          </p:nvPr>
        </p:nvSpPr>
        <p:spPr>
          <a:xfrm>
            <a:off x="0" y="284163"/>
            <a:ext cx="8216900" cy="1127125"/>
          </a:xfrm>
          <a:noFill/>
          <a:ln w="6350" cap="rnd"/>
        </p:spPr>
        <p:txBody>
          <a:bodyPr rtlCol="0" anchor="b" anchorCtr="0">
            <a:normAutofit/>
          </a:bodyPr>
          <a:lstStyle/>
          <a:p>
            <a:pPr algn="l" fontAlgn="auto">
              <a:spcAft>
                <a:spcPts val="0"/>
              </a:spcAft>
              <a:defRPr/>
            </a:pPr>
            <a:r>
              <a:rPr lang="sr-Latn-CS" sz="4200" kern="1200" spc="-10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rPr>
              <a:t> </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3"/>
          <p:cNvSpPr>
            <a:spLocks noGrp="1" noChangeArrowheads="1"/>
          </p:cNvSpPr>
          <p:nvPr>
            <p:ph idx="4294967295"/>
          </p:nvPr>
        </p:nvSpPr>
        <p:spPr>
          <a:xfrm>
            <a:off x="0" y="2133600"/>
            <a:ext cx="8229600" cy="4424363"/>
          </a:xfrm>
        </p:spPr>
        <p:txBody>
          <a:bodyPr/>
          <a:lstStyle/>
          <a:p>
            <a:pPr marL="273050" indent="-273050">
              <a:lnSpc>
                <a:spcPct val="90000"/>
              </a:lnSpc>
              <a:buFontTx/>
              <a:buNone/>
            </a:pPr>
            <a:r>
              <a:rPr lang="en-US" altLang="en-US" sz="3000"/>
              <a:t>    </a:t>
            </a:r>
            <a:r>
              <a:rPr lang="sr-Latn-CS" altLang="en-US" sz="3000"/>
              <a:t> </a:t>
            </a:r>
            <a:r>
              <a:rPr lang="sr-Latn-CS" altLang="en-US" sz="2000"/>
              <a:t>Svi delovi transformatora nepokretni su jedan prema drugom pa je transformator zbog toga statička naprava koja se u stručnoj literaturi zove još i statički transformator. Osnovni delovi svakog transformatora su primar i sekundar. Primar transformatora je onaj njegov navoj koji prima električnu energiju i oko njega se formira magnetno polje koje svojim uplivom deluje na sekundar transformatora. Struja u primaru je magnetnopobudna, pa je ta njena karakteristika uzrok pojave elektriciteta u sekundaru. Primar i sekundar su dva odvojena električna kola odlično izolavani jedan od drugog, pa samim tim nikakva električna veza ne postoji između njih. </a:t>
            </a:r>
            <a:endParaRPr lang="en-US" altLang="en-US" sz="2000"/>
          </a:p>
        </p:txBody>
      </p:sp>
      <p:sp>
        <p:nvSpPr>
          <p:cNvPr id="12290" name="Rectangle 2"/>
          <p:cNvSpPr>
            <a:spLocks noGrp="1" noChangeArrowheads="1"/>
          </p:cNvSpPr>
          <p:nvPr>
            <p:ph type="title" idx="4294967295"/>
          </p:nvPr>
        </p:nvSpPr>
        <p:spPr>
          <a:xfrm>
            <a:off x="0" y="6350"/>
            <a:ext cx="8216900" cy="1127125"/>
          </a:xfrm>
          <a:noFill/>
          <a:ln w="6350" cap="rnd"/>
        </p:spPr>
        <p:txBody>
          <a:bodyPr rtlCol="0" anchor="b" anchorCtr="0">
            <a:normAutofit/>
          </a:bodyPr>
          <a:lstStyle/>
          <a:p>
            <a:pPr algn="l" fontAlgn="auto">
              <a:spcAft>
                <a:spcPts val="0"/>
              </a:spcAft>
              <a:defRPr/>
            </a:pPr>
            <a:r>
              <a:rPr lang="sr-Latn-CS" sz="4200" kern="1200" spc="-10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rPr>
              <a:t> 	 	</a:t>
            </a:r>
            <a:r>
              <a:rPr lang="en-US" sz="4200" kern="1200" spc="-100" err="1">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rPr>
              <a:t>Primar</a:t>
            </a:r>
            <a:r>
              <a:rPr lang="en-US" sz="4200" kern="1200" spc="-10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rPr>
              <a:t> </a:t>
            </a:r>
            <a:r>
              <a:rPr lang="en-US" sz="4200" kern="1200" spc="-100" err="1">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rPr>
              <a:t>i</a:t>
            </a:r>
            <a:r>
              <a:rPr lang="en-US" sz="4200" kern="1200" spc="-10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rPr>
              <a:t> </a:t>
            </a:r>
            <a:r>
              <a:rPr lang="en-US" sz="4200" kern="1200" spc="-100" err="1">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rPr>
              <a:t>sekundar</a:t>
            </a:r>
            <a:endParaRPr lang="en-US" sz="4200" kern="1200" spc="-10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3" name="Picture 2" descr="G:\New Folder\slika 9.jpg"/>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3"/>
          <p:cNvSpPr>
            <a:spLocks noGrp="1" noChangeArrowheads="1"/>
          </p:cNvSpPr>
          <p:nvPr>
            <p:ph idx="4294967295"/>
          </p:nvPr>
        </p:nvSpPr>
        <p:spPr>
          <a:xfrm>
            <a:off x="914400" y="692150"/>
            <a:ext cx="8229600" cy="4525963"/>
          </a:xfrm>
        </p:spPr>
        <p:txBody>
          <a:bodyPr/>
          <a:lstStyle/>
          <a:p>
            <a:pPr marL="273050" indent="-273050">
              <a:buFontTx/>
              <a:buNone/>
            </a:pPr>
            <a:r>
              <a:rPr lang="en-US" altLang="en-US" sz="3000"/>
              <a:t>    </a:t>
            </a:r>
          </a:p>
        </p:txBody>
      </p:sp>
      <p:sp>
        <p:nvSpPr>
          <p:cNvPr id="13314" name="Rectangle 2"/>
          <p:cNvSpPr>
            <a:spLocks noGrp="1" noChangeArrowheads="1"/>
          </p:cNvSpPr>
          <p:nvPr>
            <p:ph type="title" idx="4294967295"/>
          </p:nvPr>
        </p:nvSpPr>
        <p:spPr>
          <a:xfrm>
            <a:off x="0" y="284163"/>
            <a:ext cx="8216900" cy="1127125"/>
          </a:xfrm>
          <a:noFill/>
          <a:ln w="6350" cap="rnd"/>
        </p:spPr>
        <p:txBody>
          <a:bodyPr rtlCol="0" anchor="b" anchorCtr="0">
            <a:normAutofit/>
          </a:bodyPr>
          <a:lstStyle/>
          <a:p>
            <a:pPr algn="l" fontAlgn="auto">
              <a:spcAft>
                <a:spcPts val="0"/>
              </a:spcAft>
              <a:defRPr/>
            </a:pPr>
            <a:r>
              <a:rPr lang="en-US" sz="4200" kern="1200" spc="-10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rPr>
              <a:t> </a:t>
            </a:r>
          </a:p>
        </p:txBody>
      </p:sp>
      <p:pic>
        <p:nvPicPr>
          <p:cNvPr id="14438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228600" y="0"/>
            <a:ext cx="8229600" cy="762000"/>
          </a:xfrm>
        </p:spPr>
        <p:txBody>
          <a:bodyPr>
            <a:normAutofit fontScale="90000"/>
          </a:bodyPr>
          <a:lstStyle/>
          <a:p>
            <a:r>
              <a:rPr lang="en-US" altLang="en-US"/>
              <a:t>TRANSFORMATORI</a:t>
            </a:r>
          </a:p>
        </p:txBody>
      </p:sp>
      <p:sp>
        <p:nvSpPr>
          <p:cNvPr id="100355" name="Rectangle 3"/>
          <p:cNvSpPr>
            <a:spLocks noGrp="1" noChangeArrowheads="1"/>
          </p:cNvSpPr>
          <p:nvPr>
            <p:ph idx="1"/>
          </p:nvPr>
        </p:nvSpPr>
        <p:spPr>
          <a:xfrm>
            <a:off x="-340519" y="1143000"/>
            <a:ext cx="8534400" cy="4800600"/>
          </a:xfrm>
        </p:spPr>
        <p:txBody>
          <a:bodyPr/>
          <a:lstStyle/>
          <a:p>
            <a:pPr>
              <a:buFont typeface="Wingdings" pitchFamily="2" charset="2"/>
              <a:buNone/>
            </a:pPr>
            <a:r>
              <a:rPr lang="sr-Latn-CS" altLang="en-US" b="1" dirty="0"/>
              <a:t>   </a:t>
            </a:r>
            <a:r>
              <a:rPr lang="en-US" altLang="en-US" b="1" dirty="0" err="1"/>
              <a:t>Transformator</a:t>
            </a:r>
            <a:r>
              <a:rPr lang="en-US" altLang="en-US" dirty="0"/>
              <a:t> je </a:t>
            </a:r>
            <a:r>
              <a:rPr lang="en-US" altLang="en-US" dirty="0" err="1"/>
              <a:t>statički</a:t>
            </a:r>
            <a:r>
              <a:rPr lang="en-US" altLang="en-US" dirty="0"/>
              <a:t> </a:t>
            </a:r>
            <a:r>
              <a:rPr lang="en-US" altLang="en-US" dirty="0" err="1"/>
              <a:t>elektri</a:t>
            </a:r>
            <a:r>
              <a:rPr lang="sr-Latn-CS" altLang="en-US" dirty="0"/>
              <a:t>čni uređaj</a:t>
            </a:r>
            <a:r>
              <a:rPr lang="en-US" altLang="en-US" dirty="0"/>
              <a:t> u </a:t>
            </a:r>
            <a:r>
              <a:rPr lang="en-US" altLang="en-US" dirty="0" err="1"/>
              <a:t>kojem</a:t>
            </a:r>
            <a:r>
              <a:rPr lang="en-US" altLang="en-US" dirty="0"/>
              <a:t> se </a:t>
            </a:r>
            <a:r>
              <a:rPr lang="sr-Latn-CS" altLang="en-US" dirty="0"/>
              <a:t>električna energija</a:t>
            </a:r>
            <a:r>
              <a:rPr lang="en-US" altLang="en-US" dirty="0"/>
              <a:t> </a:t>
            </a:r>
            <a:r>
              <a:rPr lang="en-US" altLang="en-US" dirty="0" err="1"/>
              <a:t>iz</a:t>
            </a:r>
            <a:r>
              <a:rPr lang="en-US" altLang="en-US" dirty="0"/>
              <a:t> </a:t>
            </a:r>
            <a:r>
              <a:rPr lang="en-US" altLang="en-US" dirty="0" err="1"/>
              <a:t>jednog</a:t>
            </a:r>
            <a:r>
              <a:rPr lang="en-US" altLang="en-US" dirty="0"/>
              <a:t> </a:t>
            </a:r>
            <a:r>
              <a:rPr lang="en-US" altLang="en-US" dirty="0" err="1"/>
              <a:t>ili</a:t>
            </a:r>
            <a:r>
              <a:rPr lang="en-US" altLang="en-US" dirty="0"/>
              <a:t> </a:t>
            </a:r>
            <a:r>
              <a:rPr lang="en-US" altLang="en-US" dirty="0" err="1"/>
              <a:t>više</a:t>
            </a:r>
            <a:r>
              <a:rPr lang="en-US" altLang="en-US" dirty="0"/>
              <a:t> </a:t>
            </a:r>
            <a:r>
              <a:rPr lang="en-US" altLang="en-US" dirty="0" err="1"/>
              <a:t>na</a:t>
            </a:r>
            <a:r>
              <a:rPr lang="sr-Latn-CS" altLang="en-US" dirty="0"/>
              <a:t>izmeničnih</a:t>
            </a:r>
            <a:r>
              <a:rPr lang="en-US" altLang="en-US" dirty="0"/>
              <a:t> </a:t>
            </a:r>
            <a:r>
              <a:rPr lang="en-US" altLang="en-US" dirty="0" err="1"/>
              <a:t>krugova</a:t>
            </a:r>
            <a:r>
              <a:rPr lang="en-US" altLang="en-US" dirty="0"/>
              <a:t> </a:t>
            </a:r>
            <a:r>
              <a:rPr lang="en-US" altLang="en-US" dirty="0" err="1"/>
              <a:t>koji</a:t>
            </a:r>
            <a:r>
              <a:rPr lang="en-US" altLang="en-US" dirty="0"/>
              <a:t> </a:t>
            </a:r>
            <a:r>
              <a:rPr lang="en-US" altLang="en-US" dirty="0" err="1"/>
              <a:t>napajaju</a:t>
            </a:r>
            <a:r>
              <a:rPr lang="en-US" altLang="en-US" dirty="0"/>
              <a:t> </a:t>
            </a:r>
            <a:r>
              <a:rPr lang="en-US" altLang="en-US" dirty="0" err="1"/>
              <a:t>primarne</a:t>
            </a:r>
            <a:r>
              <a:rPr lang="en-US" altLang="en-US" dirty="0"/>
              <a:t> </a:t>
            </a:r>
            <a:r>
              <a:rPr lang="en-US" altLang="en-US" dirty="0" err="1"/>
              <a:t>namot</a:t>
            </a:r>
            <a:r>
              <a:rPr lang="sr-Latn-CS" altLang="en-US" dirty="0"/>
              <a:t>aje</a:t>
            </a:r>
            <a:r>
              <a:rPr lang="en-US" altLang="en-US" dirty="0"/>
              <a:t> </a:t>
            </a:r>
            <a:r>
              <a:rPr lang="en-US" altLang="en-US" dirty="0" err="1"/>
              <a:t>transformatora</a:t>
            </a:r>
            <a:r>
              <a:rPr lang="en-US" altLang="en-US" dirty="0"/>
              <a:t> </a:t>
            </a:r>
            <a:r>
              <a:rPr lang="en-US" altLang="en-US" dirty="0" err="1"/>
              <a:t>prenosi</a:t>
            </a:r>
            <a:r>
              <a:rPr lang="en-US" altLang="en-US" dirty="0"/>
              <a:t> u </a:t>
            </a:r>
            <a:r>
              <a:rPr lang="en-US" altLang="en-US" dirty="0" err="1"/>
              <a:t>jedan</a:t>
            </a:r>
            <a:r>
              <a:rPr lang="en-US" altLang="en-US" dirty="0"/>
              <a:t> </a:t>
            </a:r>
            <a:r>
              <a:rPr lang="en-US" altLang="en-US" dirty="0" err="1"/>
              <a:t>ili</a:t>
            </a:r>
            <a:r>
              <a:rPr lang="en-US" altLang="en-US" dirty="0"/>
              <a:t> </a:t>
            </a:r>
            <a:r>
              <a:rPr lang="en-US" altLang="en-US" dirty="0" err="1"/>
              <a:t>više</a:t>
            </a:r>
            <a:r>
              <a:rPr lang="en-US" altLang="en-US" dirty="0"/>
              <a:t> </a:t>
            </a:r>
            <a:r>
              <a:rPr lang="sr-Latn-CS" altLang="en-US" dirty="0"/>
              <a:t>na</a:t>
            </a:r>
            <a:r>
              <a:rPr lang="en-US" altLang="en-US" dirty="0" err="1"/>
              <a:t>izmeničnih</a:t>
            </a:r>
            <a:r>
              <a:rPr lang="en-US" altLang="en-US" dirty="0"/>
              <a:t> </a:t>
            </a:r>
            <a:r>
              <a:rPr lang="en-US" altLang="en-US" dirty="0" err="1"/>
              <a:t>krugova</a:t>
            </a:r>
            <a:r>
              <a:rPr lang="en-US" altLang="en-US" dirty="0"/>
              <a:t> </a:t>
            </a:r>
            <a:r>
              <a:rPr lang="en-US" altLang="en-US" dirty="0" err="1"/>
              <a:t>napajanih</a:t>
            </a:r>
            <a:r>
              <a:rPr lang="en-US" altLang="en-US" dirty="0"/>
              <a:t> </a:t>
            </a:r>
            <a:r>
              <a:rPr lang="en-US" altLang="en-US" dirty="0" err="1"/>
              <a:t>iz</a:t>
            </a:r>
            <a:r>
              <a:rPr lang="en-US" altLang="en-US" dirty="0"/>
              <a:t> </a:t>
            </a:r>
            <a:r>
              <a:rPr lang="en-US" altLang="en-US" dirty="0" err="1"/>
              <a:t>sekundarnih</a:t>
            </a:r>
            <a:r>
              <a:rPr lang="en-US" altLang="en-US" dirty="0"/>
              <a:t> </a:t>
            </a:r>
            <a:r>
              <a:rPr lang="en-US" altLang="en-US" dirty="0" err="1"/>
              <a:t>namota</a:t>
            </a:r>
            <a:r>
              <a:rPr lang="sr-Latn-CS" altLang="en-US" dirty="0"/>
              <a:t>ja</a:t>
            </a:r>
            <a:r>
              <a:rPr lang="en-US" altLang="en-US" dirty="0"/>
              <a:t> </a:t>
            </a:r>
            <a:r>
              <a:rPr lang="en-US" altLang="en-US" dirty="0" err="1"/>
              <a:t>transformatora</a:t>
            </a:r>
            <a:r>
              <a:rPr lang="en-US" altLang="en-US" dirty="0"/>
              <a:t> s </a:t>
            </a:r>
            <a:r>
              <a:rPr lang="en-US" altLang="en-US" dirty="0" err="1"/>
              <a:t>izmenjenim</a:t>
            </a:r>
            <a:r>
              <a:rPr lang="en-US" altLang="en-US" dirty="0"/>
              <a:t> </a:t>
            </a:r>
            <a:r>
              <a:rPr lang="en-US" altLang="en-US" dirty="0" err="1"/>
              <a:t>iznosima</a:t>
            </a:r>
            <a:r>
              <a:rPr lang="en-US" altLang="en-US" dirty="0"/>
              <a:t> ja</a:t>
            </a:r>
            <a:r>
              <a:rPr lang="sr-Latn-CS" altLang="en-US" dirty="0"/>
              <a:t>čine struje</a:t>
            </a:r>
            <a:r>
              <a:rPr lang="en-US" altLang="en-US" dirty="0"/>
              <a:t> </a:t>
            </a:r>
            <a:r>
              <a:rPr lang="en-US" altLang="en-US" dirty="0" err="1"/>
              <a:t>i</a:t>
            </a:r>
            <a:r>
              <a:rPr lang="en-US" altLang="en-US" dirty="0"/>
              <a:t> </a:t>
            </a:r>
            <a:r>
              <a:rPr lang="sr-Latn-CS" altLang="en-US" dirty="0"/>
              <a:t>napona</a:t>
            </a:r>
            <a:r>
              <a:rPr lang="en-US" altLang="en-US" dirty="0"/>
              <a:t>,  </a:t>
            </a:r>
            <a:r>
              <a:rPr lang="en-US" altLang="en-US" dirty="0" err="1"/>
              <a:t>nepromenjenom</a:t>
            </a:r>
            <a:r>
              <a:rPr lang="sr-Latn-CS" altLang="en-US" dirty="0"/>
              <a:t> frekvencijom.</a:t>
            </a:r>
            <a:endParaRPr lang="en-US" altLang="en-US" dirty="0"/>
          </a:p>
        </p:txBody>
      </p:sp>
      <p:pic>
        <p:nvPicPr>
          <p:cNvPr id="100356" name="Picture 4" descr="200px-Trafo">
            <a:hlinkClick r:id="rId2" tooltip="&quot;Trafo.jpg&quo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3763" y="4422775"/>
            <a:ext cx="1900237"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3"/>
          <p:cNvSpPr>
            <a:spLocks noGrp="1" noChangeArrowheads="1"/>
          </p:cNvSpPr>
          <p:nvPr>
            <p:ph idx="4294967295"/>
          </p:nvPr>
        </p:nvSpPr>
        <p:spPr>
          <a:xfrm>
            <a:off x="0" y="1295400"/>
            <a:ext cx="8229600" cy="4424363"/>
          </a:xfrm>
        </p:spPr>
        <p:txBody>
          <a:bodyPr>
            <a:normAutofit fontScale="92500" lnSpcReduction="10000"/>
          </a:bodyPr>
          <a:lstStyle/>
          <a:p>
            <a:pPr marL="273050" indent="-273050">
              <a:buFontTx/>
              <a:buNone/>
            </a:pPr>
            <a:r>
              <a:rPr lang="sr-Latn-CS" altLang="en-US" sz="3000"/>
              <a:t>    Hlađenje transformatora se vrši vazduhom ili uljem. Kod onih transformatora koji se hlade uljem</a:t>
            </a:r>
            <a:r>
              <a:rPr lang="en-US" altLang="en-US" sz="3000"/>
              <a:t> magnetno kolo i navoji su potpuno uronjeni u ulje. </a:t>
            </a:r>
            <a:r>
              <a:rPr lang="sr-Latn-CS" altLang="en-US" sz="3000"/>
              <a:t>To je posebna vrsta ulja visoke izolovanosti i drugih hemijskih karakteristika. Radi se o tzv. trafo ulju koje se proizvodi u rafinerijama i može biti naftenskog ili sintetičkog porekla. </a:t>
            </a:r>
            <a:r>
              <a:rPr lang="en-US" altLang="en-US" sz="3000"/>
              <a:t>Sud u kojem su uronjeni navoji i magnetno kolo</a:t>
            </a:r>
            <a:r>
              <a:rPr lang="sr-Latn-CS" altLang="en-US" sz="3000"/>
              <a:t> ima oblik kazana i izrađen je od čelika, a njegovi zidovi su rebrastog </a:t>
            </a:r>
            <a:r>
              <a:rPr lang="en-US" altLang="en-US" sz="3000"/>
              <a:t>(</a:t>
            </a:r>
            <a:r>
              <a:rPr lang="sr-Latn-CS" altLang="en-US" sz="3000"/>
              <a:t>radijatorskog</a:t>
            </a:r>
            <a:r>
              <a:rPr lang="en-US" altLang="en-US" sz="3000"/>
              <a:t>)</a:t>
            </a:r>
            <a:r>
              <a:rPr lang="sr-Latn-CS" altLang="en-US" sz="3000"/>
              <a:t> oblika, upravo iz razloga da bi njihova površina bila što veća.</a:t>
            </a:r>
            <a:r>
              <a:rPr lang="en-US" altLang="en-US" sz="3000"/>
              <a:t> </a:t>
            </a:r>
            <a:r>
              <a:rPr lang="sr-Latn-CS" altLang="en-US" sz="3000"/>
              <a:t> </a:t>
            </a:r>
            <a:endParaRPr lang="en-US" altLang="en-US" sz="3000"/>
          </a:p>
        </p:txBody>
      </p:sp>
      <p:sp>
        <p:nvSpPr>
          <p:cNvPr id="14338" name="Rectangle 2"/>
          <p:cNvSpPr>
            <a:spLocks noGrp="1" noChangeArrowheads="1"/>
          </p:cNvSpPr>
          <p:nvPr>
            <p:ph type="title" idx="4294967295"/>
          </p:nvPr>
        </p:nvSpPr>
        <p:spPr>
          <a:xfrm>
            <a:off x="0" y="284163"/>
            <a:ext cx="8216900" cy="1127125"/>
          </a:xfrm>
          <a:noFill/>
          <a:ln w="6350" cap="rnd"/>
        </p:spPr>
        <p:txBody>
          <a:bodyPr rtlCol="0" anchor="b" anchorCtr="0">
            <a:normAutofit/>
          </a:bodyPr>
          <a:lstStyle/>
          <a:p>
            <a:pPr algn="l" fontAlgn="auto">
              <a:spcAft>
                <a:spcPts val="0"/>
              </a:spcAft>
              <a:defRPr/>
            </a:pPr>
            <a:r>
              <a:rPr lang="sr-Latn-C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rPr>
              <a:t>	     </a:t>
            </a:r>
            <a:r>
              <a:rPr lang="sr-Latn-CS" sz="4200" kern="1200" spc="-100" dirty="0">
                <a:ln w="3200">
                  <a:solidFill>
                    <a:schemeClr val="bg2">
                      <a:shade val="75000"/>
                      <a:alpha val="25000"/>
                    </a:schemeClr>
                  </a:solidFill>
                  <a:prstDash val="solid"/>
                  <a:round/>
                </a:ln>
                <a:solidFill>
                  <a:schemeClr val="tx1"/>
                </a:solidFill>
                <a:effectLst>
                  <a:innerShdw blurRad="50800" dist="25400" dir="13500000">
                    <a:prstClr val="black">
                      <a:alpha val="70000"/>
                    </a:prstClr>
                  </a:innerShdw>
                </a:effectLst>
                <a:latin typeface="+mj-lt"/>
                <a:ea typeface="+mj-ea"/>
                <a:cs typeface="+mj-cs"/>
              </a:rPr>
              <a:t>Hlađenje transformatora</a:t>
            </a:r>
            <a:endParaRPr lang="en-US" sz="4200" kern="1200" spc="-100" dirty="0">
              <a:ln w="3200">
                <a:solidFill>
                  <a:schemeClr val="bg2">
                    <a:shade val="75000"/>
                    <a:alpha val="25000"/>
                  </a:schemeClr>
                </a:solidFill>
                <a:prstDash val="solid"/>
                <a:round/>
              </a:ln>
              <a:solidFill>
                <a:schemeClr val="tx1"/>
              </a:solidFill>
              <a:effectLst>
                <a:innerShdw blurRad="50800" dist="25400" dir="13500000">
                  <a:prstClr val="black">
                    <a:alpha val="70000"/>
                  </a:prstClr>
                </a:innerShdw>
              </a:effectLst>
              <a:latin typeface="+mj-lt"/>
              <a:ea typeface="+mj-ea"/>
              <a:cs typeface="+mj-cs"/>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6" name="Picture 3" descr="G:\New Folder\slika 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773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3"/>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3"/>
          <p:cNvSpPr>
            <a:spLocks noGrp="1" noChangeArrowheads="1"/>
          </p:cNvSpPr>
          <p:nvPr>
            <p:ph idx="4294967295"/>
          </p:nvPr>
        </p:nvSpPr>
        <p:spPr>
          <a:xfrm>
            <a:off x="0" y="1673225"/>
            <a:ext cx="8229600" cy="2441575"/>
          </a:xfrm>
        </p:spPr>
        <p:txBody>
          <a:bodyPr/>
          <a:lstStyle/>
          <a:p>
            <a:pPr marL="273050" indent="-273050">
              <a:buFontTx/>
              <a:buNone/>
            </a:pPr>
            <a:r>
              <a:rPr lang="sr-Latn-CS" altLang="en-US" sz="3000"/>
              <a:t>     </a:t>
            </a:r>
            <a:r>
              <a:rPr lang="en-US" altLang="en-US" sz="1800"/>
              <a:t>Prema broju fa</a:t>
            </a:r>
            <a:r>
              <a:rPr lang="sr-Latn-CS" altLang="en-US" sz="1800"/>
              <a:t>z</a:t>
            </a:r>
            <a:r>
              <a:rPr lang="en-US" altLang="en-US" sz="1800"/>
              <a:t>a</a:t>
            </a:r>
            <a:r>
              <a:rPr lang="sr-Latn-CS" altLang="en-US" sz="1800"/>
              <a:t> transformatori se obično dele na jednofazne </a:t>
            </a:r>
            <a:r>
              <a:rPr lang="en-US" altLang="en-US" sz="1800"/>
              <a:t>(</a:t>
            </a:r>
            <a:r>
              <a:rPr lang="sr-Latn-CS" altLang="en-US" sz="1800"/>
              <a:t>monofazne</a:t>
            </a:r>
            <a:r>
              <a:rPr lang="en-US" altLang="en-US" sz="1800"/>
              <a:t>)</a:t>
            </a:r>
            <a:r>
              <a:rPr lang="sr-Latn-CS" altLang="en-US" sz="1800"/>
              <a:t> i trofazne, dok prema obliku magnetnog kola mogu biti stubni i oklopni. Prema načinu postavljanja navoja mogu bitikoncentričnim, cevnim naporednim i kolutnim navojima, dok prema načinu hlađenja mogu biti oni koji se hlade vazduhom i oni koji se hlade uljem.</a:t>
            </a:r>
            <a:endParaRPr lang="en-US" altLang="en-US" sz="1800"/>
          </a:p>
        </p:txBody>
      </p:sp>
      <p:sp>
        <p:nvSpPr>
          <p:cNvPr id="16386" name="Rectangle 2"/>
          <p:cNvSpPr>
            <a:spLocks noGrp="1" noChangeArrowheads="1"/>
          </p:cNvSpPr>
          <p:nvPr>
            <p:ph type="title" idx="4294967295"/>
          </p:nvPr>
        </p:nvSpPr>
        <p:spPr>
          <a:xfrm>
            <a:off x="0" y="284163"/>
            <a:ext cx="8216900" cy="1127125"/>
          </a:xfrm>
          <a:noFill/>
          <a:ln w="6350" cap="rnd"/>
        </p:spPr>
        <p:txBody>
          <a:bodyPr rtlCol="0" anchor="b" anchorCtr="0">
            <a:normAutofit/>
          </a:bodyPr>
          <a:lstStyle/>
          <a:p>
            <a:pPr fontAlgn="auto">
              <a:spcAft>
                <a:spcPts val="0"/>
              </a:spcAft>
              <a:defRPr/>
            </a:pPr>
            <a:r>
              <a:rPr lang="sr-Latn-CS" sz="4200" kern="1200" spc="-100" dirty="0">
                <a:ln w="3200">
                  <a:solidFill>
                    <a:schemeClr val="bg2">
                      <a:shade val="75000"/>
                      <a:alpha val="25000"/>
                    </a:schemeClr>
                  </a:solidFill>
                  <a:prstDash val="solid"/>
                  <a:round/>
                </a:ln>
                <a:solidFill>
                  <a:schemeClr val="tx1"/>
                </a:solidFill>
                <a:effectLst>
                  <a:innerShdw blurRad="50800" dist="25400" dir="13500000">
                    <a:prstClr val="black">
                      <a:alpha val="70000"/>
                    </a:prstClr>
                  </a:innerShdw>
                </a:effectLst>
                <a:latin typeface="+mj-lt"/>
                <a:ea typeface="+mj-ea"/>
                <a:cs typeface="+mj-cs"/>
              </a:rPr>
              <a:t>Podela transformatora</a:t>
            </a:r>
            <a:endParaRPr lang="en-US" sz="4200" kern="1200" spc="-100" dirty="0">
              <a:ln w="3200">
                <a:solidFill>
                  <a:schemeClr val="bg2">
                    <a:shade val="75000"/>
                    <a:alpha val="25000"/>
                  </a:schemeClr>
                </a:solidFill>
                <a:prstDash val="solid"/>
                <a:round/>
              </a:ln>
              <a:solidFill>
                <a:schemeClr val="tx1"/>
              </a:solidFill>
              <a:effectLst>
                <a:innerShdw blurRad="50800" dist="25400" dir="13500000">
                  <a:prstClr val="black">
                    <a:alpha val="70000"/>
                  </a:prstClr>
                </a:innerShdw>
              </a:effectLst>
              <a:latin typeface="+mj-lt"/>
              <a:ea typeface="+mj-ea"/>
              <a:cs typeface="+mj-cs"/>
            </a:endParaRPr>
          </a:p>
        </p:txBody>
      </p:sp>
      <p:pic>
        <p:nvPicPr>
          <p:cNvPr id="148484" name="Picture 4" descr="G:\New Folder\slika 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0" y="4143375"/>
            <a:ext cx="6357938" cy="235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7" name="Picture 4" descr="G:\New Folder\slika 8.jpg"/>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3"/>
          <p:cNvSpPr>
            <a:spLocks noGrp="1" noChangeArrowheads="1"/>
          </p:cNvSpPr>
          <p:nvPr>
            <p:ph idx="4294967295"/>
          </p:nvPr>
        </p:nvSpPr>
        <p:spPr>
          <a:xfrm>
            <a:off x="0" y="1673225"/>
            <a:ext cx="8229600" cy="4424363"/>
          </a:xfrm>
        </p:spPr>
        <p:txBody>
          <a:bodyPr/>
          <a:lstStyle/>
          <a:p>
            <a:pPr marL="273050" indent="-273050"/>
            <a:r>
              <a:rPr lang="sr-Latn-CS" altLang="en-US" sz="3000"/>
              <a:t>U pogledu konstrukcije, transformator se sastoji iz sledećih osnovnih delova:</a:t>
            </a:r>
          </a:p>
          <a:p>
            <a:pPr marL="273050" indent="-273050"/>
            <a:r>
              <a:rPr lang="sr-Latn-CS" altLang="en-US" sz="3000"/>
              <a:t>1</a:t>
            </a:r>
            <a:r>
              <a:rPr lang="es-ES" altLang="en-US" sz="3000"/>
              <a:t>) </a:t>
            </a:r>
            <a:r>
              <a:rPr lang="sr-Latn-CS" altLang="en-US" sz="3000"/>
              <a:t>magnetnog kola</a:t>
            </a:r>
            <a:endParaRPr lang="es-ES" altLang="en-US" sz="3000"/>
          </a:p>
          <a:p>
            <a:pPr marL="273050" indent="-273050"/>
            <a:r>
              <a:rPr lang="es-ES" altLang="en-US" sz="3000"/>
              <a:t>2) namotaja</a:t>
            </a:r>
          </a:p>
          <a:p>
            <a:pPr marL="273050" indent="-273050"/>
            <a:r>
              <a:rPr lang="es-ES" altLang="en-US" sz="3000"/>
              <a:t>3) izolacije</a:t>
            </a:r>
          </a:p>
          <a:p>
            <a:pPr marL="273050" indent="-273050"/>
            <a:r>
              <a:rPr lang="es-ES" altLang="en-US" sz="3000"/>
              <a:t>4) transformatorskog kola</a:t>
            </a:r>
            <a:endParaRPr lang="en-US" altLang="en-US" sz="3000"/>
          </a:p>
          <a:p>
            <a:pPr marL="273050" indent="-273050"/>
            <a:r>
              <a:rPr lang="en-US" altLang="en-US" sz="3000"/>
              <a:t>5) pomoćnih delova i pribora.</a:t>
            </a:r>
          </a:p>
          <a:p>
            <a:pPr marL="273050" indent="-273050">
              <a:buFontTx/>
              <a:buNone/>
            </a:pPr>
            <a:endParaRPr lang="en-US" altLang="en-US"/>
          </a:p>
        </p:txBody>
      </p:sp>
      <p:sp>
        <p:nvSpPr>
          <p:cNvPr id="18434" name="Rectangle 2"/>
          <p:cNvSpPr>
            <a:spLocks noGrp="1" noChangeArrowheads="1"/>
          </p:cNvSpPr>
          <p:nvPr>
            <p:ph type="title" idx="4294967295"/>
          </p:nvPr>
        </p:nvSpPr>
        <p:spPr>
          <a:xfrm>
            <a:off x="0" y="284163"/>
            <a:ext cx="8216900" cy="1127125"/>
          </a:xfrm>
          <a:noFill/>
          <a:ln w="6350" cap="rnd"/>
        </p:spPr>
        <p:txBody>
          <a:bodyPr rtlCol="0" anchor="b" anchorCtr="0">
            <a:normAutofit/>
          </a:bodyPr>
          <a:lstStyle/>
          <a:p>
            <a:pPr algn="l" fontAlgn="auto">
              <a:spcAft>
                <a:spcPts val="0"/>
              </a:spcAft>
              <a:defRPr/>
            </a:pPr>
            <a:r>
              <a:rPr lang="sr-Latn-CS" sz="40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rPr>
              <a:t>        </a:t>
            </a:r>
            <a:r>
              <a:rPr lang="sr-Latn-CS" sz="4000" kern="1200" spc="-100" dirty="0">
                <a:ln w="3200">
                  <a:solidFill>
                    <a:schemeClr val="bg2">
                      <a:shade val="75000"/>
                      <a:alpha val="25000"/>
                    </a:schemeClr>
                  </a:solidFill>
                  <a:prstDash val="solid"/>
                  <a:round/>
                </a:ln>
                <a:solidFill>
                  <a:schemeClr val="tx1"/>
                </a:solidFill>
                <a:effectLst>
                  <a:innerShdw blurRad="50800" dist="25400" dir="13500000">
                    <a:prstClr val="black">
                      <a:alpha val="70000"/>
                    </a:prstClr>
                  </a:innerShdw>
                </a:effectLst>
                <a:latin typeface="+mj-lt"/>
                <a:ea typeface="+mj-ea"/>
                <a:cs typeface="+mj-cs"/>
              </a:rPr>
              <a:t>Konstrukcija transformatora</a:t>
            </a:r>
            <a:endParaRPr lang="en-US" sz="4000" kern="1200" spc="-100" dirty="0">
              <a:ln w="3200">
                <a:solidFill>
                  <a:schemeClr val="bg2">
                    <a:shade val="75000"/>
                    <a:alpha val="25000"/>
                  </a:schemeClr>
                </a:solidFill>
                <a:prstDash val="solid"/>
                <a:round/>
              </a:ln>
              <a:solidFill>
                <a:schemeClr val="tx1"/>
              </a:solidFill>
              <a:effectLst>
                <a:innerShdw blurRad="50800" dist="25400" dir="13500000">
                  <a:prstClr val="black">
                    <a:alpha val="70000"/>
                  </a:prstClr>
                </a:innerShdw>
              </a:effectLst>
              <a:latin typeface="+mj-lt"/>
              <a:ea typeface="+mj-ea"/>
              <a:cs typeface="+mj-cs"/>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4" name="Rectangle 4"/>
          <p:cNvSpPr>
            <a:spLocks noGrp="1" noChangeArrowheads="1"/>
          </p:cNvSpPr>
          <p:nvPr>
            <p:ph type="title"/>
          </p:nvPr>
        </p:nvSpPr>
        <p:spPr>
          <a:xfrm>
            <a:off x="381000" y="0"/>
            <a:ext cx="8229600" cy="838200"/>
          </a:xfrm>
        </p:spPr>
        <p:txBody>
          <a:bodyPr/>
          <a:lstStyle/>
          <a:p>
            <a:r>
              <a:rPr lang="sr-Latn-CS" altLang="en-US"/>
              <a:t>NAMENA </a:t>
            </a:r>
            <a:r>
              <a:rPr lang="en-US" altLang="en-US"/>
              <a:t>TRANSFORMATOR</a:t>
            </a:r>
            <a:r>
              <a:rPr lang="sr-Latn-CS" altLang="en-US"/>
              <a:t>A</a:t>
            </a:r>
            <a:endParaRPr lang="en-US" altLang="en-US"/>
          </a:p>
        </p:txBody>
      </p:sp>
      <p:pic>
        <p:nvPicPr>
          <p:cNvPr id="46098" name="Picture 18" descr="trafo"/>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0" y="685800"/>
            <a:ext cx="4572000" cy="21351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6096" name="Rectangle 16"/>
          <p:cNvSpPr>
            <a:spLocks noGrp="1" noChangeArrowheads="1"/>
          </p:cNvSpPr>
          <p:nvPr>
            <p:ph sz="quarter" idx="2"/>
          </p:nvPr>
        </p:nvSpPr>
        <p:spPr>
          <a:xfrm>
            <a:off x="0" y="2971800"/>
            <a:ext cx="9144000" cy="3886200"/>
          </a:xfrm>
        </p:spPr>
        <p:txBody>
          <a:bodyPr/>
          <a:lstStyle/>
          <a:p>
            <a:pPr>
              <a:buFont typeface="Wingdings" pitchFamily="2" charset="2"/>
              <a:buNone/>
            </a:pPr>
            <a:r>
              <a:rPr lang="pl-PL" altLang="en-US" sz="2400"/>
              <a:t>Podizanjem </a:t>
            </a:r>
            <a:r>
              <a:rPr lang="pl-PL" altLang="en-US" sz="2400">
                <a:hlinkClick r:id="rId3" tooltip="Napon"/>
              </a:rPr>
              <a:t>napona</a:t>
            </a:r>
            <a:r>
              <a:rPr lang="pl-PL" altLang="en-US" sz="2400"/>
              <a:t> moguće je preneti istu snagu s manjim jačina</a:t>
            </a:r>
            <a:r>
              <a:rPr lang="en-US" altLang="en-US" sz="2400"/>
              <a:t>m</a:t>
            </a:r>
            <a:r>
              <a:rPr lang="pl-PL" altLang="en-US" sz="2400"/>
              <a:t>a stuje.</a:t>
            </a:r>
          </a:p>
          <a:p>
            <a:pPr>
              <a:buFont typeface="Wingdings" pitchFamily="2" charset="2"/>
              <a:buNone/>
            </a:pPr>
            <a:r>
              <a:rPr lang="pl-PL" altLang="en-US" sz="2400"/>
              <a:t> Struja manje jačine omogućava smanjenje preseka provodnika (tj. manji utrošak bakra ili aluminija) i uzrokuje manje padove napona na dugačkim vodovima, jer je pad napona proporcionalan jačini struje kroz provodnik. </a:t>
            </a:r>
          </a:p>
          <a:p>
            <a:pPr>
              <a:buFont typeface="Wingdings" pitchFamily="2" charset="2"/>
              <a:buNone/>
            </a:pPr>
            <a:r>
              <a:rPr lang="pl-PL" altLang="en-US" sz="2400"/>
              <a:t>U elektranama se električna energija isporučuje na vrlo visokom naponu od nekoliko desetaka ili stotina kV, te visokonaponskim dalekovodima prenosi do mesta potrošnje. </a:t>
            </a:r>
          </a:p>
        </p:txBody>
      </p:sp>
      <p:sp>
        <p:nvSpPr>
          <p:cNvPr id="46099" name="Rectangle 19"/>
          <p:cNvSpPr>
            <a:spLocks noChangeArrowheads="1"/>
          </p:cNvSpPr>
          <p:nvPr/>
        </p:nvSpPr>
        <p:spPr bwMode="auto">
          <a:xfrm>
            <a:off x="6477000" y="1447800"/>
            <a:ext cx="1981200" cy="914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sr-Latn-CS" altLang="en-US" sz="1800">
                <a:solidFill>
                  <a:srgbClr val="000000"/>
                </a:solidFill>
              </a:rPr>
              <a:t>P = U * I</a:t>
            </a:r>
            <a:endParaRPr lang="en-US" altLang="en-US" sz="1800">
              <a:solidFill>
                <a:srgbClr val="000000"/>
              </a:solidFill>
            </a:endParaRPr>
          </a:p>
        </p:txBody>
      </p:sp>
      <p:sp>
        <p:nvSpPr>
          <p:cNvPr id="46101" name="Rectangle 21"/>
          <p:cNvSpPr>
            <a:spLocks noChangeArrowheads="1"/>
          </p:cNvSpPr>
          <p:nvPr/>
        </p:nvSpPr>
        <p:spPr bwMode="auto">
          <a:xfrm>
            <a:off x="7315200" y="4800600"/>
            <a:ext cx="1219200" cy="609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solidFill>
                  <a:srgbClr val="000000"/>
                </a:solidFill>
              </a:rPr>
              <a:t>U</a:t>
            </a:r>
            <a:r>
              <a:rPr lang="sr-Latn-CS" altLang="en-US">
                <a:solidFill>
                  <a:srgbClr val="000000"/>
                </a:solidFill>
              </a:rPr>
              <a:t> = </a:t>
            </a:r>
            <a:r>
              <a:rPr lang="en-US" altLang="en-US">
                <a:solidFill>
                  <a:srgbClr val="000000"/>
                </a:solidFill>
              </a:rPr>
              <a:t>R</a:t>
            </a:r>
            <a:r>
              <a:rPr lang="sr-Latn-CS" altLang="en-US">
                <a:solidFill>
                  <a:srgbClr val="000000"/>
                </a:solidFill>
              </a:rPr>
              <a:t> * I</a:t>
            </a:r>
            <a:endParaRPr lang="en-US" altLang="en-US">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46084"/>
                                        </p:tgtEl>
                                        <p:attrNameLst>
                                          <p:attrName>style.visibility</p:attrName>
                                        </p:attrNameLst>
                                      </p:cBhvr>
                                      <p:to>
                                        <p:strVal val="visible"/>
                                      </p:to>
                                    </p:set>
                                    <p:anim calcmode="lin" valueType="num">
                                      <p:cBhvr>
                                        <p:cTn id="7" dur="2000" fill="hold"/>
                                        <p:tgtEl>
                                          <p:spTgt spid="46084"/>
                                        </p:tgtEl>
                                        <p:attrNameLst>
                                          <p:attrName>ppt_w</p:attrName>
                                        </p:attrNameLst>
                                      </p:cBhvr>
                                      <p:tavLst>
                                        <p:tav tm="0">
                                          <p:val>
                                            <p:fltVal val="0"/>
                                          </p:val>
                                        </p:tav>
                                        <p:tav tm="100000">
                                          <p:val>
                                            <p:strVal val="#ppt_w"/>
                                          </p:val>
                                        </p:tav>
                                      </p:tavLst>
                                    </p:anim>
                                    <p:anim calcmode="lin" valueType="num">
                                      <p:cBhvr>
                                        <p:cTn id="8" dur="2000" fill="hold"/>
                                        <p:tgtEl>
                                          <p:spTgt spid="46084"/>
                                        </p:tgtEl>
                                        <p:attrNameLst>
                                          <p:attrName>ppt_h</p:attrName>
                                        </p:attrNameLst>
                                      </p:cBhvr>
                                      <p:tavLst>
                                        <p:tav tm="0">
                                          <p:val>
                                            <p:fltVal val="0"/>
                                          </p:val>
                                        </p:tav>
                                        <p:tav tm="100000">
                                          <p:val>
                                            <p:strVal val="#ppt_h"/>
                                          </p:val>
                                        </p:tav>
                                      </p:tavLst>
                                    </p:anim>
                                    <p:animEffect transition="in" filter="fade">
                                      <p:cBhvr>
                                        <p:cTn id="9" dur="2000"/>
                                        <p:tgtEl>
                                          <p:spTgt spid="46084"/>
                                        </p:tgtEl>
                                      </p:cBhvr>
                                    </p:animEffect>
                                  </p:childTnLst>
                                </p:cTn>
                              </p:par>
                            </p:childTnLst>
                          </p:cTn>
                        </p:par>
                        <p:par>
                          <p:cTn id="10" fill="hold" nodeType="afterGroup">
                            <p:stCondLst>
                              <p:cond delay="2000"/>
                            </p:stCondLst>
                            <p:childTnLst>
                              <p:par>
                                <p:cTn id="11" presetID="8" presetClass="entr" presetSubtype="16" fill="hold" grpId="0" nodeType="afterEffect">
                                  <p:stCondLst>
                                    <p:cond delay="0"/>
                                  </p:stCondLst>
                                  <p:childTnLst>
                                    <p:set>
                                      <p:cBhvr>
                                        <p:cTn id="12" dur="1" fill="hold">
                                          <p:stCondLst>
                                            <p:cond delay="0"/>
                                          </p:stCondLst>
                                        </p:cTn>
                                        <p:tgtEl>
                                          <p:spTgt spid="46098">
                                            <p:bg/>
                                          </p:spTgt>
                                        </p:tgtEl>
                                        <p:attrNameLst>
                                          <p:attrName>style.visibility</p:attrName>
                                        </p:attrNameLst>
                                      </p:cBhvr>
                                      <p:to>
                                        <p:strVal val="visible"/>
                                      </p:to>
                                    </p:set>
                                    <p:animEffect transition="in" filter="diamond(in)">
                                      <p:cBhvr>
                                        <p:cTn id="13" dur="2000"/>
                                        <p:tgtEl>
                                          <p:spTgt spid="46098">
                                            <p:bg/>
                                          </p:spTgt>
                                        </p:tgtEl>
                                      </p:cBhvr>
                                    </p:animEffect>
                                  </p:childTnLst>
                                </p:cTn>
                              </p:par>
                            </p:childTnLst>
                          </p:cTn>
                        </p:par>
                        <p:par>
                          <p:cTn id="14" fill="hold" nodeType="afterGroup">
                            <p:stCondLst>
                              <p:cond delay="4000"/>
                            </p:stCondLst>
                            <p:childTnLst>
                              <p:par>
                                <p:cTn id="15" presetID="53" presetClass="entr" presetSubtype="0" fill="hold" grpId="0" nodeType="afterEffect">
                                  <p:stCondLst>
                                    <p:cond delay="0"/>
                                  </p:stCondLst>
                                  <p:childTnLst>
                                    <p:set>
                                      <p:cBhvr>
                                        <p:cTn id="16" dur="1" fill="hold">
                                          <p:stCondLst>
                                            <p:cond delay="0"/>
                                          </p:stCondLst>
                                        </p:cTn>
                                        <p:tgtEl>
                                          <p:spTgt spid="46096">
                                            <p:txEl>
                                              <p:pRg st="0" end="0"/>
                                            </p:txEl>
                                          </p:spTgt>
                                        </p:tgtEl>
                                        <p:attrNameLst>
                                          <p:attrName>style.visibility</p:attrName>
                                        </p:attrNameLst>
                                      </p:cBhvr>
                                      <p:to>
                                        <p:strVal val="visible"/>
                                      </p:to>
                                    </p:set>
                                    <p:anim calcmode="lin" valueType="num">
                                      <p:cBhvr>
                                        <p:cTn id="17" dur="2000" fill="hold"/>
                                        <p:tgtEl>
                                          <p:spTgt spid="46096">
                                            <p:txEl>
                                              <p:pRg st="0" end="0"/>
                                            </p:txEl>
                                          </p:spTgt>
                                        </p:tgtEl>
                                        <p:attrNameLst>
                                          <p:attrName>ppt_w</p:attrName>
                                        </p:attrNameLst>
                                      </p:cBhvr>
                                      <p:tavLst>
                                        <p:tav tm="0">
                                          <p:val>
                                            <p:fltVal val="0"/>
                                          </p:val>
                                        </p:tav>
                                        <p:tav tm="100000">
                                          <p:val>
                                            <p:strVal val="#ppt_w"/>
                                          </p:val>
                                        </p:tav>
                                      </p:tavLst>
                                    </p:anim>
                                    <p:anim calcmode="lin" valueType="num">
                                      <p:cBhvr>
                                        <p:cTn id="18" dur="2000" fill="hold"/>
                                        <p:tgtEl>
                                          <p:spTgt spid="46096">
                                            <p:txEl>
                                              <p:pRg st="0" end="0"/>
                                            </p:txEl>
                                          </p:spTgt>
                                        </p:tgtEl>
                                        <p:attrNameLst>
                                          <p:attrName>ppt_h</p:attrName>
                                        </p:attrNameLst>
                                      </p:cBhvr>
                                      <p:tavLst>
                                        <p:tav tm="0">
                                          <p:val>
                                            <p:fltVal val="0"/>
                                          </p:val>
                                        </p:tav>
                                        <p:tav tm="100000">
                                          <p:val>
                                            <p:strVal val="#ppt_h"/>
                                          </p:val>
                                        </p:tav>
                                      </p:tavLst>
                                    </p:anim>
                                    <p:animEffect transition="in" filter="fade">
                                      <p:cBhvr>
                                        <p:cTn id="19" dur="2000"/>
                                        <p:tgtEl>
                                          <p:spTgt spid="46096">
                                            <p:txEl>
                                              <p:pRg st="0" end="0"/>
                                            </p:txEl>
                                          </p:spTgt>
                                        </p:tgtEl>
                                      </p:cBhvr>
                                    </p:animEffect>
                                  </p:childTnLst>
                                </p:cTn>
                              </p:par>
                            </p:childTnLst>
                          </p:cTn>
                        </p:par>
                        <p:par>
                          <p:cTn id="20" fill="hold" nodeType="afterGroup">
                            <p:stCondLst>
                              <p:cond delay="6000"/>
                            </p:stCondLst>
                            <p:childTnLst>
                              <p:par>
                                <p:cTn id="21" presetID="53" presetClass="entr" presetSubtype="0" fill="hold" grpId="0" nodeType="afterEffect">
                                  <p:stCondLst>
                                    <p:cond delay="0"/>
                                  </p:stCondLst>
                                  <p:childTnLst>
                                    <p:set>
                                      <p:cBhvr>
                                        <p:cTn id="22" dur="1" fill="hold">
                                          <p:stCondLst>
                                            <p:cond delay="0"/>
                                          </p:stCondLst>
                                        </p:cTn>
                                        <p:tgtEl>
                                          <p:spTgt spid="46096">
                                            <p:txEl>
                                              <p:pRg st="1" end="1"/>
                                            </p:txEl>
                                          </p:spTgt>
                                        </p:tgtEl>
                                        <p:attrNameLst>
                                          <p:attrName>style.visibility</p:attrName>
                                        </p:attrNameLst>
                                      </p:cBhvr>
                                      <p:to>
                                        <p:strVal val="visible"/>
                                      </p:to>
                                    </p:set>
                                    <p:anim calcmode="lin" valueType="num">
                                      <p:cBhvr>
                                        <p:cTn id="23" dur="2000" fill="hold"/>
                                        <p:tgtEl>
                                          <p:spTgt spid="46096">
                                            <p:txEl>
                                              <p:pRg st="1" end="1"/>
                                            </p:txEl>
                                          </p:spTgt>
                                        </p:tgtEl>
                                        <p:attrNameLst>
                                          <p:attrName>ppt_w</p:attrName>
                                        </p:attrNameLst>
                                      </p:cBhvr>
                                      <p:tavLst>
                                        <p:tav tm="0">
                                          <p:val>
                                            <p:fltVal val="0"/>
                                          </p:val>
                                        </p:tav>
                                        <p:tav tm="100000">
                                          <p:val>
                                            <p:strVal val="#ppt_w"/>
                                          </p:val>
                                        </p:tav>
                                      </p:tavLst>
                                    </p:anim>
                                    <p:anim calcmode="lin" valueType="num">
                                      <p:cBhvr>
                                        <p:cTn id="24" dur="2000" fill="hold"/>
                                        <p:tgtEl>
                                          <p:spTgt spid="46096">
                                            <p:txEl>
                                              <p:pRg st="1" end="1"/>
                                            </p:txEl>
                                          </p:spTgt>
                                        </p:tgtEl>
                                        <p:attrNameLst>
                                          <p:attrName>ppt_h</p:attrName>
                                        </p:attrNameLst>
                                      </p:cBhvr>
                                      <p:tavLst>
                                        <p:tav tm="0">
                                          <p:val>
                                            <p:fltVal val="0"/>
                                          </p:val>
                                        </p:tav>
                                        <p:tav tm="100000">
                                          <p:val>
                                            <p:strVal val="#ppt_h"/>
                                          </p:val>
                                        </p:tav>
                                      </p:tavLst>
                                    </p:anim>
                                    <p:animEffect transition="in" filter="fade">
                                      <p:cBhvr>
                                        <p:cTn id="25" dur="2000"/>
                                        <p:tgtEl>
                                          <p:spTgt spid="46096">
                                            <p:txEl>
                                              <p:pRg st="1" end="1"/>
                                            </p:txEl>
                                          </p:spTgt>
                                        </p:tgtEl>
                                      </p:cBhvr>
                                    </p:animEffect>
                                  </p:childTnLst>
                                </p:cTn>
                              </p:par>
                            </p:childTnLst>
                          </p:cTn>
                        </p:par>
                        <p:par>
                          <p:cTn id="26" fill="hold" nodeType="afterGroup">
                            <p:stCondLst>
                              <p:cond delay="8000"/>
                            </p:stCondLst>
                            <p:childTnLst>
                              <p:par>
                                <p:cTn id="27" presetID="53" presetClass="entr" presetSubtype="0" fill="hold" grpId="0" nodeType="afterEffect">
                                  <p:stCondLst>
                                    <p:cond delay="0"/>
                                  </p:stCondLst>
                                  <p:childTnLst>
                                    <p:set>
                                      <p:cBhvr>
                                        <p:cTn id="28" dur="1" fill="hold">
                                          <p:stCondLst>
                                            <p:cond delay="0"/>
                                          </p:stCondLst>
                                        </p:cTn>
                                        <p:tgtEl>
                                          <p:spTgt spid="46096">
                                            <p:txEl>
                                              <p:pRg st="2" end="2"/>
                                            </p:txEl>
                                          </p:spTgt>
                                        </p:tgtEl>
                                        <p:attrNameLst>
                                          <p:attrName>style.visibility</p:attrName>
                                        </p:attrNameLst>
                                      </p:cBhvr>
                                      <p:to>
                                        <p:strVal val="visible"/>
                                      </p:to>
                                    </p:set>
                                    <p:anim calcmode="lin" valueType="num">
                                      <p:cBhvr>
                                        <p:cTn id="29" dur="2000" fill="hold"/>
                                        <p:tgtEl>
                                          <p:spTgt spid="46096">
                                            <p:txEl>
                                              <p:pRg st="2" end="2"/>
                                            </p:txEl>
                                          </p:spTgt>
                                        </p:tgtEl>
                                        <p:attrNameLst>
                                          <p:attrName>ppt_w</p:attrName>
                                        </p:attrNameLst>
                                      </p:cBhvr>
                                      <p:tavLst>
                                        <p:tav tm="0">
                                          <p:val>
                                            <p:fltVal val="0"/>
                                          </p:val>
                                        </p:tav>
                                        <p:tav tm="100000">
                                          <p:val>
                                            <p:strVal val="#ppt_w"/>
                                          </p:val>
                                        </p:tav>
                                      </p:tavLst>
                                    </p:anim>
                                    <p:anim calcmode="lin" valueType="num">
                                      <p:cBhvr>
                                        <p:cTn id="30" dur="2000" fill="hold"/>
                                        <p:tgtEl>
                                          <p:spTgt spid="46096">
                                            <p:txEl>
                                              <p:pRg st="2" end="2"/>
                                            </p:txEl>
                                          </p:spTgt>
                                        </p:tgtEl>
                                        <p:attrNameLst>
                                          <p:attrName>ppt_h</p:attrName>
                                        </p:attrNameLst>
                                      </p:cBhvr>
                                      <p:tavLst>
                                        <p:tav tm="0">
                                          <p:val>
                                            <p:fltVal val="0"/>
                                          </p:val>
                                        </p:tav>
                                        <p:tav tm="100000">
                                          <p:val>
                                            <p:strVal val="#ppt_h"/>
                                          </p:val>
                                        </p:tav>
                                      </p:tavLst>
                                    </p:anim>
                                    <p:animEffect transition="in" filter="fade">
                                      <p:cBhvr>
                                        <p:cTn id="31" dur="2000"/>
                                        <p:tgtEl>
                                          <p:spTgt spid="4609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4" grpId="0"/>
      <p:bldP spid="46098" grpId="0" build="p" animBg="1"/>
      <p:bldP spid="46096"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6" name="Rectangle 6"/>
          <p:cNvSpPr>
            <a:spLocks noGrp="1" noChangeArrowheads="1"/>
          </p:cNvSpPr>
          <p:nvPr>
            <p:ph type="title"/>
          </p:nvPr>
        </p:nvSpPr>
        <p:spPr/>
        <p:txBody>
          <a:bodyPr/>
          <a:lstStyle/>
          <a:p>
            <a:endParaRPr lang="en-US" altLang="en-US"/>
          </a:p>
        </p:txBody>
      </p:sp>
      <p:pic>
        <p:nvPicPr>
          <p:cNvPr id="102409" name="Picture 9" descr="180px-Drehstromtransformater_im_Schnitt_Hochspannun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a:xfrm>
            <a:off x="1333500" y="1907381"/>
            <a:ext cx="2286000" cy="3911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08" name="Rectangle 8"/>
          <p:cNvSpPr>
            <a:spLocks noGrp="1" noChangeArrowheads="1"/>
          </p:cNvSpPr>
          <p:nvPr>
            <p:ph type="body" sz="half" idx="2"/>
          </p:nvPr>
        </p:nvSpPr>
        <p:spPr>
          <a:xfrm>
            <a:off x="4191000" y="1600200"/>
            <a:ext cx="4495800" cy="4525963"/>
          </a:xfrm>
        </p:spPr>
        <p:txBody>
          <a:bodyPr/>
          <a:lstStyle/>
          <a:p>
            <a:pPr>
              <a:buFont typeface="Wingdings" pitchFamily="2" charset="2"/>
              <a:buNone/>
            </a:pPr>
            <a:r>
              <a:rPr lang="pl-PL" altLang="en-US" sz="2400"/>
              <a:t>Energija se mora transformirati na napon gradske mreže (380/220 V kod trofaznih, odnosno 220 V kod monofaznih mreža). </a:t>
            </a:r>
            <a:endParaRPr lang="en-US" altLang="en-US" sz="2400"/>
          </a:p>
          <a:p>
            <a:endParaRPr lang="en-US" altLang="en-US" sz="240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8" name="Picture 10" descr="200px-Trafo"/>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0" y="0"/>
            <a:ext cx="2327275" cy="29670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4457" name="Rectangle 9"/>
          <p:cNvSpPr>
            <a:spLocks noGrp="1" noChangeArrowheads="1"/>
          </p:cNvSpPr>
          <p:nvPr>
            <p:ph type="body" sz="half" idx="2"/>
          </p:nvPr>
        </p:nvSpPr>
        <p:spPr>
          <a:xfrm>
            <a:off x="2895600" y="0"/>
            <a:ext cx="5791200" cy="6858000"/>
          </a:xfrm>
        </p:spPr>
        <p:txBody>
          <a:bodyPr/>
          <a:lstStyle/>
          <a:p>
            <a:pPr>
              <a:lnSpc>
                <a:spcPct val="90000"/>
              </a:lnSpc>
            </a:pPr>
            <a:r>
              <a:rPr lang="pl-PL" altLang="en-US" sz="2800"/>
              <a:t>Jednako je važna primjena transformatora za pretvaranje napona gradske mreže u manje opasan napon između 12 i 48 V za razne radioničke, upravljačke ili druge uređaje, (u pravilu s galvanski odvojenim sekundarom od primara), ili u mnogobrojnim elektroničkim uređajima koji rade na jednosmernom naponu od nekoliko volti. </a:t>
            </a:r>
          </a:p>
          <a:p>
            <a:pPr>
              <a:lnSpc>
                <a:spcPct val="90000"/>
              </a:lnSpc>
            </a:pPr>
            <a:r>
              <a:rPr lang="pl-PL" altLang="en-US" sz="2800"/>
              <a:t>U posljednjem slučaju, transformatoru se </a:t>
            </a:r>
            <a:r>
              <a:rPr lang="en-US" altLang="en-US" sz="2800"/>
              <a:t>u</a:t>
            </a:r>
            <a:r>
              <a:rPr lang="pl-PL" altLang="en-US" sz="2800"/>
              <a:t>građuje i prikladan ispravljač za pretvaranje naizmenične struje sekundara u istosmernu. </a:t>
            </a:r>
            <a:endParaRPr lang="en-US" altLang="en-US" sz="2800"/>
          </a:p>
        </p:txBody>
      </p:sp>
      <p:pic>
        <p:nvPicPr>
          <p:cNvPr id="104460" name="Picture 12" descr="220px-Transformer">
            <a:hlinkClick r:id="rId3" tooltip="&quot;Laminated core transformer showing edge of laminations at top of unit.&quo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3048000"/>
            <a:ext cx="25146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61" name="Picture 13" descr="180px-Small_toroidal_transformer">
            <a:hlinkClick r:id="rId5" tooltip="&quot;Small toroidal core transformer&quo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057775"/>
            <a:ext cx="20574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Rectangle 3"/>
          <p:cNvSpPr>
            <a:spLocks noGrp="1" noChangeArrowheads="1"/>
          </p:cNvSpPr>
          <p:nvPr>
            <p:ph idx="1"/>
          </p:nvPr>
        </p:nvSpPr>
        <p:spPr>
          <a:xfrm>
            <a:off x="228600" y="0"/>
            <a:ext cx="8686800" cy="6629400"/>
          </a:xfrm>
        </p:spPr>
        <p:txBody>
          <a:bodyPr/>
          <a:lstStyle/>
          <a:p>
            <a:r>
              <a:rPr lang="en-US" altLang="en-US"/>
              <a:t>Transformator treba da bude projektovan i izrađen tako da izdrži moguća naprezanja kojima je izložen tokom svog životnog veka.</a:t>
            </a:r>
            <a:endParaRPr lang="sr-Latn-CS" altLang="en-US"/>
          </a:p>
          <a:p>
            <a:r>
              <a:rPr lang="en-US" altLang="en-US"/>
              <a:t> Naprezanja u osnovi možemo da svrstamo u tri glavne grupe: </a:t>
            </a:r>
            <a:endParaRPr lang="sr-Latn-CS" altLang="en-US"/>
          </a:p>
          <a:p>
            <a:r>
              <a:rPr lang="en-US" altLang="en-US"/>
              <a:t>električna, </a:t>
            </a:r>
            <a:endParaRPr lang="sr-Latn-CS" altLang="en-US"/>
          </a:p>
          <a:p>
            <a:r>
              <a:rPr lang="en-US" altLang="en-US"/>
              <a:t>mehanička i </a:t>
            </a:r>
            <a:endParaRPr lang="sr-Latn-CS" altLang="en-US"/>
          </a:p>
          <a:p>
            <a:r>
              <a:rPr lang="en-US" altLang="en-US"/>
              <a:t>toplotna. </a:t>
            </a:r>
            <a:endParaRPr lang="sr-Latn-CS" alt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457200" y="277813"/>
            <a:ext cx="8229600" cy="484187"/>
          </a:xfrm>
        </p:spPr>
        <p:txBody>
          <a:bodyPr>
            <a:normAutofit fontScale="90000"/>
          </a:bodyPr>
          <a:lstStyle/>
          <a:p>
            <a:r>
              <a:rPr lang="sr-Latn-CS" altLang="en-US" sz="4000"/>
              <a:t>NAČIN RADA</a:t>
            </a:r>
            <a:endParaRPr lang="en-US" altLang="en-US" sz="4000"/>
          </a:p>
        </p:txBody>
      </p:sp>
      <p:sp>
        <p:nvSpPr>
          <p:cNvPr id="190467" name="Rectangle 3"/>
          <p:cNvSpPr>
            <a:spLocks noGrp="1" noChangeArrowheads="1"/>
          </p:cNvSpPr>
          <p:nvPr>
            <p:ph idx="1"/>
          </p:nvPr>
        </p:nvSpPr>
        <p:spPr>
          <a:xfrm>
            <a:off x="228600" y="914400"/>
            <a:ext cx="7010400" cy="4525963"/>
          </a:xfrm>
        </p:spPr>
        <p:txBody>
          <a:bodyPr/>
          <a:lstStyle/>
          <a:p>
            <a:pPr>
              <a:lnSpc>
                <a:spcPct val="90000"/>
              </a:lnSpc>
            </a:pPr>
            <a:r>
              <a:rPr lang="pl-PL" altLang="en-US" dirty="0"/>
              <a:t>Rad transformatora zasniva se na Faradejevom zakonu elektromagnetske indukcije, prema kojem vremenska promena magnetskog toka  indukuje u petlji napon, dok struja uzrokovana tim naponom stvara magnetski tok koji se, u skladu s Lencovim zakonom, opire promeni toka koji je indukovao napon.</a:t>
            </a:r>
            <a:endParaRPr lang="en-US" altLang="en-US" dirty="0"/>
          </a:p>
        </p:txBody>
      </p:sp>
      <p:pic>
        <p:nvPicPr>
          <p:cNvPr id="190468" name="Picture 4" descr="Transformer_flux">
            <a:hlinkClick r:id="rId2" tooltip="&quot;Leakage flux of a transformer&quo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4198938"/>
            <a:ext cx="3581400" cy="265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5" name="Rectangle 3"/>
          <p:cNvSpPr>
            <a:spLocks noGrp="1" noChangeArrowheads="1"/>
          </p:cNvSpPr>
          <p:nvPr>
            <p:ph idx="1"/>
          </p:nvPr>
        </p:nvSpPr>
        <p:spPr>
          <a:xfrm>
            <a:off x="304800" y="304800"/>
            <a:ext cx="8610600" cy="6324600"/>
          </a:xfrm>
        </p:spPr>
        <p:txBody>
          <a:bodyPr/>
          <a:lstStyle/>
          <a:p>
            <a:pPr>
              <a:lnSpc>
                <a:spcPct val="90000"/>
              </a:lnSpc>
            </a:pPr>
            <a:r>
              <a:rPr lang="en-US" altLang="en-US" sz="2800"/>
              <a:t>Kod električnih naprezanja pre svega treba obratiti pažnju na prenapone koji se javljaju kao posledica prekidanja u kolu, atmosferskih pražnjenja, lukova prema zemlji, kratkih spojeva, kao i ispitnih napona. </a:t>
            </a:r>
            <a:endParaRPr lang="sr-Latn-CS" altLang="en-US" sz="2800"/>
          </a:p>
          <a:p>
            <a:pPr>
              <a:lnSpc>
                <a:spcPct val="90000"/>
              </a:lnSpc>
            </a:pPr>
            <a:r>
              <a:rPr lang="en-US" altLang="en-US" sz="2800"/>
              <a:t>Pojave praćene velikim strujama u odnosu na naznačene (nominalne, nazivne) (kratki spojevi u mreži, kao i uključenje transformatora u praznom hodu), opasne su sa stanovišta mehaničkih i toplotnih naprezanja (ova naprezanja su proporcionalna sa kvadratom struje).</a:t>
            </a:r>
            <a:endParaRPr lang="sr-Latn-CS" altLang="en-US" sz="2800"/>
          </a:p>
          <a:p>
            <a:pPr>
              <a:lnSpc>
                <a:spcPct val="90000"/>
              </a:lnSpc>
            </a:pPr>
            <a:r>
              <a:rPr lang="en-US" altLang="en-US" sz="2800"/>
              <a:t> Do povećanih toplotnih naprezanja dolazi i kod preopterećenja transformatora. </a:t>
            </a:r>
            <a:endParaRPr lang="sr-Latn-CS" altLang="en-US" sz="2800"/>
          </a:p>
          <a:p>
            <a:pPr>
              <a:lnSpc>
                <a:spcPct val="90000"/>
              </a:lnSpc>
            </a:pPr>
            <a:r>
              <a:rPr lang="en-US" altLang="en-US" sz="2800"/>
              <a:t>Takođe treba obratiti pažnju i na buku transformatora.</a:t>
            </a:r>
          </a:p>
          <a:p>
            <a:pPr>
              <a:lnSpc>
                <a:spcPct val="90000"/>
              </a:lnSpc>
            </a:pPr>
            <a:endParaRPr lang="en-US" altLang="en-US" sz="280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468" name="Rectangle 4"/>
          <p:cNvSpPr>
            <a:spLocks noGrp="1" noChangeArrowheads="1"/>
          </p:cNvSpPr>
          <p:nvPr>
            <p:ph type="title"/>
          </p:nvPr>
        </p:nvSpPr>
        <p:spPr/>
        <p:txBody>
          <a:bodyPr/>
          <a:lstStyle/>
          <a:p>
            <a:endParaRPr lang="en-US" altLang="en-US"/>
          </a:p>
        </p:txBody>
      </p:sp>
      <p:pic>
        <p:nvPicPr>
          <p:cNvPr id="62470" name="Picture 6" descr="primenatrafoa"/>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1924050" y="3082131"/>
            <a:ext cx="5295900" cy="20955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62470">
                                            <p:bg/>
                                          </p:spTgt>
                                        </p:tgtEl>
                                        <p:attrNameLst>
                                          <p:attrName>style.visibility</p:attrName>
                                        </p:attrNameLst>
                                      </p:cBhvr>
                                      <p:to>
                                        <p:strVal val="visible"/>
                                      </p:to>
                                    </p:set>
                                    <p:animEffect transition="in" filter="diamond(in)">
                                      <p:cBhvr>
                                        <p:cTn id="7" dur="2000"/>
                                        <p:tgtEl>
                                          <p:spTgt spid="62470">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70" grpId="0" build="p"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0" y="0"/>
            <a:ext cx="9144000" cy="990600"/>
          </a:xfrm>
        </p:spPr>
        <p:txBody>
          <a:bodyPr>
            <a:normAutofit fontScale="90000"/>
          </a:bodyPr>
          <a:lstStyle/>
          <a:p>
            <a:r>
              <a:rPr lang="en-US" altLang="en-US" sz="3600">
                <a:effectLst/>
              </a:rPr>
              <a:t>Uključenje transformatora u praznom hodu</a:t>
            </a:r>
            <a:br>
              <a:rPr lang="en-US" altLang="en-US" sz="3600">
                <a:effectLst/>
              </a:rPr>
            </a:br>
            <a:endParaRPr lang="en-US" altLang="en-US" sz="3600">
              <a:effectLst/>
            </a:endParaRPr>
          </a:p>
        </p:txBody>
      </p:sp>
      <p:pic>
        <p:nvPicPr>
          <p:cNvPr id="112646" name="Picture 6"/>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0" y="1219200"/>
            <a:ext cx="4076700" cy="1844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45" name="Rectangle 5"/>
          <p:cNvSpPr>
            <a:spLocks noGrp="1" noChangeArrowheads="1"/>
          </p:cNvSpPr>
          <p:nvPr>
            <p:ph type="body" sz="half" idx="2"/>
          </p:nvPr>
        </p:nvSpPr>
        <p:spPr>
          <a:xfrm>
            <a:off x="4267200" y="533400"/>
            <a:ext cx="4876800" cy="4648200"/>
          </a:xfrm>
        </p:spPr>
        <p:txBody>
          <a:bodyPr/>
          <a:lstStyle/>
          <a:p>
            <a:pPr>
              <a:lnSpc>
                <a:spcPct val="80000"/>
              </a:lnSpc>
            </a:pPr>
            <a:r>
              <a:rPr lang="en-US" altLang="en-US" sz="2400"/>
              <a:t>Struja prilikom uključenja transformatora na puni napon može da bude višestruko veća od naznačene struje In , odnosno stotinu i više puta veća od struje praznog hoda u ustaljenom stanju I</a:t>
            </a:r>
            <a:r>
              <a:rPr lang="sr-Latn-CS" altLang="en-US" sz="2400"/>
              <a:t>0</a:t>
            </a:r>
            <a:r>
              <a:rPr lang="en-US" altLang="en-US" sz="2400"/>
              <a:t> . </a:t>
            </a:r>
            <a:endParaRPr lang="sr-Latn-CS" altLang="en-US" sz="2400"/>
          </a:p>
          <a:p>
            <a:pPr>
              <a:lnSpc>
                <a:spcPct val="80000"/>
              </a:lnSpc>
            </a:pPr>
            <a:r>
              <a:rPr lang="en-US" altLang="en-US" sz="2400"/>
              <a:t>Prelazna pojava traje kratko vreme, ali može da utiče na prekostrujnu zaštitu koja treba da se podesi tako da ne deluje nepotrebno i isključi transformator. Uzrok ove pojave je u nelinearnosti magnetskog kola. </a:t>
            </a:r>
          </a:p>
        </p:txBody>
      </p:sp>
      <p:pic>
        <p:nvPicPr>
          <p:cNvPr id="11264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6324600"/>
            <a:ext cx="427038" cy="16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6019800"/>
            <a:ext cx="546100" cy="16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50" name="Text Box 10"/>
          <p:cNvSpPr txBox="1">
            <a:spLocks noChangeArrowheads="1"/>
          </p:cNvSpPr>
          <p:nvPr/>
        </p:nvSpPr>
        <p:spPr bwMode="auto">
          <a:xfrm>
            <a:off x="228600" y="3276600"/>
            <a:ext cx="4191000" cy="3852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80000"/>
              </a:lnSpc>
              <a:spcBef>
                <a:spcPct val="20000"/>
              </a:spcBef>
              <a:buClr>
                <a:schemeClr val="hlink"/>
              </a:buClr>
              <a:buSzPct val="80000"/>
              <a:buFont typeface="Wingdings" pitchFamily="2" charset="2"/>
              <a:buChar char="Ø"/>
            </a:pPr>
            <a:r>
              <a:rPr lang="en-US" altLang="en-US">
                <a:effectLst>
                  <a:outerShdw blurRad="38100" dist="38100" dir="2700000" algn="tl">
                    <a:srgbClr val="000000"/>
                  </a:outerShdw>
                </a:effectLst>
              </a:rPr>
              <a:t>Prilikom uključenja, radna tačka na karakteristici magnećenja može da se nađe duboko u oblasti zasićenja. Primarni namotaj prilikom uključenja može se pojednostavljeno prikazati kao redno RL kolo, kod kojeg je induktivnost nelinearna i funkcija je fluksa:</a:t>
            </a:r>
            <a:r>
              <a:rPr lang="sr-Latn-CS" altLang="en-US">
                <a:effectLst>
                  <a:outerShdw blurRad="38100" dist="38100" dir="2700000" algn="tl">
                    <a:srgbClr val="000000"/>
                  </a:outerShdw>
                </a:effectLst>
              </a:rPr>
              <a:t>         </a:t>
            </a:r>
            <a:r>
              <a:rPr lang="en-US" altLang="en-US">
                <a:effectLst>
                  <a:outerShdw blurRad="38100" dist="38100" dir="2700000" algn="tl">
                    <a:srgbClr val="000000"/>
                  </a:outerShdw>
                </a:effectLst>
              </a:rPr>
              <a:t> ,</a:t>
            </a:r>
            <a:r>
              <a:rPr lang="sr-Latn-CS" altLang="en-US">
                <a:effectLst>
                  <a:outerShdw blurRad="38100" dist="38100" dir="2700000" algn="tl">
                    <a:srgbClr val="000000"/>
                  </a:outerShdw>
                </a:effectLst>
              </a:rPr>
              <a:t>       </a:t>
            </a:r>
            <a:r>
              <a:rPr lang="en-US" altLang="en-US">
                <a:effectLst>
                  <a:outerShdw blurRad="38100" dist="38100" dir="2700000" algn="tl">
                    <a:srgbClr val="000000"/>
                  </a:outerShdw>
                </a:effectLst>
              </a:rPr>
              <a:t> gde je fluks </a:t>
            </a:r>
          </a:p>
          <a:p>
            <a:pPr>
              <a:spcBef>
                <a:spcPct val="50000"/>
              </a:spcBef>
            </a:pPr>
            <a:endParaRPr lang="en-US" alt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normAutofit fontScale="90000"/>
          </a:bodyPr>
          <a:lstStyle/>
          <a:p>
            <a:r>
              <a:rPr lang="en-US" altLang="en-US" sz="4000"/>
              <a:t>Udarni kratak spoj transformatora</a:t>
            </a:r>
            <a:br>
              <a:rPr lang="en-US" altLang="en-US" sz="4000"/>
            </a:br>
            <a:endParaRPr lang="en-US" altLang="en-US" sz="4000"/>
          </a:p>
        </p:txBody>
      </p:sp>
      <p:sp>
        <p:nvSpPr>
          <p:cNvPr id="114692" name="Rectangle 4"/>
          <p:cNvSpPr>
            <a:spLocks noGrp="1" noChangeArrowheads="1"/>
          </p:cNvSpPr>
          <p:nvPr>
            <p:ph type="body" sz="half" idx="1"/>
          </p:nvPr>
        </p:nvSpPr>
        <p:spPr>
          <a:xfrm>
            <a:off x="0" y="1143000"/>
            <a:ext cx="4800600" cy="5486400"/>
          </a:xfrm>
        </p:spPr>
        <p:txBody>
          <a:bodyPr/>
          <a:lstStyle/>
          <a:p>
            <a:pPr>
              <a:lnSpc>
                <a:spcPct val="80000"/>
              </a:lnSpc>
            </a:pPr>
            <a:r>
              <a:rPr lang="en-US" altLang="en-US" sz="2400"/>
              <a:t>Prilikom udarnog kratkog spoja struja je višestruko veća od naznačene struje. </a:t>
            </a:r>
            <a:endParaRPr lang="sr-Latn-CS" altLang="en-US" sz="2400"/>
          </a:p>
          <a:p>
            <a:pPr>
              <a:lnSpc>
                <a:spcPct val="80000"/>
              </a:lnSpc>
            </a:pPr>
            <a:r>
              <a:rPr lang="en-US" altLang="en-US" sz="2400"/>
              <a:t>Za razliku od uključenja neopterećenog transformatora, prilikom kratkog spoja magnetsko kolo je nezasićeno, jer pad napona na primarnoj reaktansi i aktivnoj otpornosti iznosi približno polovinu napona.</a:t>
            </a:r>
            <a:endParaRPr lang="sr-Latn-CS" altLang="en-US" sz="2400"/>
          </a:p>
          <a:p>
            <a:pPr>
              <a:lnSpc>
                <a:spcPct val="80000"/>
              </a:lnSpc>
            </a:pPr>
            <a:r>
              <a:rPr lang="en-US" altLang="en-US" sz="2400"/>
              <a:t> Posledica ovoga je opravdanost zanemarenja poprečne grane ekvivalentnog kola i stalnost induktivnosti Lk, pa je šema jednostavna:</a:t>
            </a:r>
          </a:p>
        </p:txBody>
      </p:sp>
      <p:pic>
        <p:nvPicPr>
          <p:cNvPr id="114694" name="Picture 6"/>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648200" y="1676400"/>
            <a:ext cx="4038600" cy="192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457200" y="277813"/>
            <a:ext cx="8229600" cy="712787"/>
          </a:xfrm>
        </p:spPr>
        <p:txBody>
          <a:bodyPr/>
          <a:lstStyle/>
          <a:p>
            <a:r>
              <a:rPr lang="en-US" altLang="en-US" sz="4000"/>
              <a:t>RELE</a:t>
            </a:r>
          </a:p>
        </p:txBody>
      </p:sp>
      <p:sp>
        <p:nvSpPr>
          <p:cNvPr id="116739" name="Rectangle 3"/>
          <p:cNvSpPr>
            <a:spLocks noGrp="1" noChangeArrowheads="1"/>
          </p:cNvSpPr>
          <p:nvPr>
            <p:ph idx="1"/>
          </p:nvPr>
        </p:nvSpPr>
        <p:spPr>
          <a:xfrm>
            <a:off x="1905000" y="2332038"/>
            <a:ext cx="7239000" cy="4525962"/>
          </a:xfrm>
        </p:spPr>
        <p:txBody>
          <a:bodyPr/>
          <a:lstStyle/>
          <a:p>
            <a:r>
              <a:rPr lang="en-US" altLang="en-US" sz="2800" dirty="0" err="1"/>
              <a:t>Rele</a:t>
            </a:r>
            <a:r>
              <a:rPr lang="en-US" altLang="en-US" sz="2800" dirty="0"/>
              <a:t> je </a:t>
            </a:r>
            <a:r>
              <a:rPr lang="en-US" altLang="en-US" sz="2800" dirty="0" err="1"/>
              <a:t>električna</a:t>
            </a:r>
            <a:r>
              <a:rPr lang="en-US" altLang="en-US" sz="2800" dirty="0"/>
              <a:t> </a:t>
            </a:r>
            <a:r>
              <a:rPr lang="en-US" altLang="en-US" sz="2800" dirty="0" err="1"/>
              <a:t>komponenta</a:t>
            </a:r>
            <a:r>
              <a:rPr lang="en-US" altLang="en-US" sz="2800" dirty="0"/>
              <a:t>, </a:t>
            </a:r>
            <a:r>
              <a:rPr lang="en-US" altLang="en-US" sz="2800" dirty="0" err="1"/>
              <a:t>čija</a:t>
            </a:r>
            <a:r>
              <a:rPr lang="en-US" altLang="en-US" sz="2800" dirty="0"/>
              <a:t> je </a:t>
            </a:r>
            <a:r>
              <a:rPr lang="en-US" altLang="en-US" sz="2800" dirty="0" err="1"/>
              <a:t>osnovna</a:t>
            </a:r>
            <a:r>
              <a:rPr lang="en-US" altLang="en-US" sz="2800" dirty="0"/>
              <a:t> </a:t>
            </a:r>
            <a:r>
              <a:rPr lang="en-US" altLang="en-US" sz="2800" dirty="0" err="1"/>
              <a:t>uloga</a:t>
            </a:r>
            <a:r>
              <a:rPr lang="en-US" altLang="en-US" sz="2800" dirty="0"/>
              <a:t> da pod </a:t>
            </a:r>
            <a:r>
              <a:rPr lang="en-US" altLang="en-US" sz="2800" dirty="0" err="1"/>
              <a:t>dejstvom</a:t>
            </a:r>
            <a:r>
              <a:rPr lang="en-US" altLang="en-US" sz="2800" dirty="0"/>
              <a:t> </a:t>
            </a:r>
            <a:r>
              <a:rPr lang="en-US" altLang="en-US" sz="2800" dirty="0" err="1"/>
              <a:t>upravljačkog</a:t>
            </a:r>
            <a:r>
              <a:rPr lang="en-US" altLang="en-US" sz="2800" dirty="0"/>
              <a:t> </a:t>
            </a:r>
            <a:r>
              <a:rPr lang="en-US" altLang="en-US" sz="2800" dirty="0" err="1"/>
              <a:t>signala</a:t>
            </a:r>
            <a:r>
              <a:rPr lang="en-US" altLang="en-US" sz="2800" dirty="0"/>
              <a:t> </a:t>
            </a:r>
            <a:r>
              <a:rPr lang="en-US" altLang="en-US" sz="2800" dirty="0" err="1"/>
              <a:t>vrši</a:t>
            </a:r>
            <a:r>
              <a:rPr lang="en-US" altLang="en-US" sz="2800" dirty="0"/>
              <a:t> </a:t>
            </a:r>
            <a:r>
              <a:rPr lang="en-US" altLang="en-US" sz="2800" dirty="0" err="1"/>
              <a:t>niz</a:t>
            </a:r>
            <a:r>
              <a:rPr lang="en-US" altLang="en-US" sz="2800" dirty="0"/>
              <a:t> </a:t>
            </a:r>
            <a:r>
              <a:rPr lang="en-US" altLang="en-US" sz="2800" dirty="0" err="1"/>
              <a:t>operacija</a:t>
            </a:r>
            <a:r>
              <a:rPr lang="en-US" altLang="en-US" sz="2800" dirty="0"/>
              <a:t> </a:t>
            </a:r>
            <a:r>
              <a:rPr lang="en-US" altLang="en-US" sz="2800" dirty="0" err="1"/>
              <a:t>uključivanja</a:t>
            </a:r>
            <a:r>
              <a:rPr lang="en-US" altLang="en-US" sz="2800" dirty="0"/>
              <a:t> </a:t>
            </a:r>
            <a:r>
              <a:rPr lang="en-US" altLang="en-US" sz="2800" dirty="0" err="1"/>
              <a:t>i</a:t>
            </a:r>
            <a:r>
              <a:rPr lang="en-US" altLang="en-US" sz="2800" dirty="0"/>
              <a:t> </a:t>
            </a:r>
            <a:r>
              <a:rPr lang="en-US" altLang="en-US" sz="2800" dirty="0" err="1"/>
              <a:t>iskljičivanja</a:t>
            </a:r>
            <a:r>
              <a:rPr lang="en-US" altLang="en-US" sz="2800" dirty="0"/>
              <a:t> u </a:t>
            </a:r>
            <a:r>
              <a:rPr lang="en-US" altLang="en-US" sz="2800" dirty="0" err="1"/>
              <a:t>elektičnim</a:t>
            </a:r>
            <a:r>
              <a:rPr lang="en-US" altLang="en-US" sz="2800" dirty="0"/>
              <a:t> </a:t>
            </a:r>
            <a:r>
              <a:rPr lang="en-US" altLang="en-US" sz="2800" dirty="0" err="1"/>
              <a:t>kolima</a:t>
            </a:r>
            <a:r>
              <a:rPr lang="en-US" altLang="en-US" sz="2800" dirty="0"/>
              <a:t>. </a:t>
            </a:r>
            <a:r>
              <a:rPr lang="en-US" altLang="en-US" sz="2800" dirty="0" err="1"/>
              <a:t>Pošto</a:t>
            </a:r>
            <a:r>
              <a:rPr lang="en-US" altLang="en-US" sz="2800" dirty="0"/>
              <a:t> se, </a:t>
            </a:r>
            <a:r>
              <a:rPr lang="en-US" altLang="en-US" sz="2800" dirty="0" err="1"/>
              <a:t>kod</a:t>
            </a:r>
            <a:r>
              <a:rPr lang="en-US" altLang="en-US" sz="2800" dirty="0"/>
              <a:t> </a:t>
            </a:r>
            <a:r>
              <a:rPr lang="en-US" altLang="en-US" sz="2800" dirty="0" err="1"/>
              <a:t>elektromagnetnih</a:t>
            </a:r>
            <a:r>
              <a:rPr lang="en-US" altLang="en-US" sz="2800" dirty="0"/>
              <a:t> </a:t>
            </a:r>
            <a:r>
              <a:rPr lang="en-US" altLang="en-US" sz="2800" dirty="0" err="1"/>
              <a:t>relea</a:t>
            </a:r>
            <a:r>
              <a:rPr lang="en-US" altLang="en-US" sz="2800" dirty="0"/>
              <a:t>, </a:t>
            </a:r>
            <a:r>
              <a:rPr lang="en-US" altLang="en-US" sz="2800" dirty="0" err="1"/>
              <a:t>vrši</a:t>
            </a:r>
            <a:r>
              <a:rPr lang="en-US" altLang="en-US" sz="2800" dirty="0"/>
              <a:t> </a:t>
            </a:r>
            <a:r>
              <a:rPr lang="en-US" altLang="en-US" sz="2800" dirty="0" err="1"/>
              <a:t>transformacija</a:t>
            </a:r>
            <a:r>
              <a:rPr lang="en-US" altLang="en-US" sz="2800" dirty="0"/>
              <a:t> </a:t>
            </a:r>
            <a:r>
              <a:rPr lang="en-US" altLang="en-US" sz="2800" dirty="0" err="1"/>
              <a:t>električne</a:t>
            </a:r>
            <a:r>
              <a:rPr lang="en-US" altLang="en-US" sz="2800" dirty="0"/>
              <a:t> </a:t>
            </a:r>
            <a:r>
              <a:rPr lang="en-US" altLang="en-US" sz="2800" dirty="0" err="1"/>
              <a:t>energije</a:t>
            </a:r>
            <a:r>
              <a:rPr lang="en-US" altLang="en-US" sz="2800" dirty="0"/>
              <a:t> </a:t>
            </a:r>
            <a:r>
              <a:rPr lang="en-US" altLang="en-US" sz="2800" dirty="0" err="1"/>
              <a:t>pobudnog</a:t>
            </a:r>
            <a:r>
              <a:rPr lang="en-US" altLang="en-US" sz="2800" dirty="0"/>
              <a:t> </a:t>
            </a:r>
            <a:r>
              <a:rPr lang="en-US" altLang="en-US" sz="2800" dirty="0" err="1"/>
              <a:t>signala</a:t>
            </a:r>
            <a:r>
              <a:rPr lang="en-US" altLang="en-US" sz="2800" dirty="0"/>
              <a:t> u </a:t>
            </a:r>
            <a:r>
              <a:rPr lang="en-US" altLang="en-US" sz="2800" dirty="0" err="1"/>
              <a:t>mehaničku</a:t>
            </a:r>
            <a:r>
              <a:rPr lang="en-US" altLang="en-US" sz="2800" dirty="0"/>
              <a:t> </a:t>
            </a:r>
            <a:r>
              <a:rPr lang="en-US" altLang="en-US" sz="2800" dirty="0" err="1"/>
              <a:t>energiju</a:t>
            </a:r>
            <a:r>
              <a:rPr lang="en-US" altLang="en-US" sz="2800" dirty="0"/>
              <a:t> </a:t>
            </a:r>
            <a:r>
              <a:rPr lang="en-US" altLang="en-US" sz="2800" dirty="0" err="1"/>
              <a:t>pomeranja</a:t>
            </a:r>
            <a:r>
              <a:rPr lang="en-US" altLang="en-US" sz="2800" dirty="0"/>
              <a:t> </a:t>
            </a:r>
            <a:r>
              <a:rPr lang="en-US" altLang="en-US" sz="2800" dirty="0" err="1"/>
              <a:t>delova</a:t>
            </a:r>
            <a:r>
              <a:rPr lang="en-US" altLang="en-US" sz="2800" dirty="0"/>
              <a:t> </a:t>
            </a:r>
            <a:r>
              <a:rPr lang="en-US" altLang="en-US" sz="2800" dirty="0" err="1"/>
              <a:t>sklopa</a:t>
            </a:r>
            <a:r>
              <a:rPr lang="en-US" altLang="en-US" sz="2800" dirty="0"/>
              <a:t> </a:t>
            </a:r>
            <a:r>
              <a:rPr lang="en-US" altLang="en-US" sz="2800" dirty="0" err="1"/>
              <a:t>relea</a:t>
            </a:r>
            <a:r>
              <a:rPr lang="en-US" altLang="en-US" sz="2800" dirty="0"/>
              <a:t>, </a:t>
            </a:r>
            <a:r>
              <a:rPr lang="en-US" altLang="en-US" sz="2800" dirty="0" err="1"/>
              <a:t>mogu</a:t>
            </a:r>
            <a:r>
              <a:rPr lang="en-US" altLang="en-US" sz="2800" dirty="0"/>
              <a:t> se </a:t>
            </a:r>
            <a:r>
              <a:rPr lang="en-US" altLang="en-US" sz="2800" dirty="0" err="1"/>
              <a:t>uvrstiti</a:t>
            </a:r>
            <a:r>
              <a:rPr lang="en-US" altLang="en-US" sz="2800" dirty="0"/>
              <a:t> u </a:t>
            </a:r>
            <a:r>
              <a:rPr lang="en-US" altLang="en-US" sz="2800" dirty="0" err="1"/>
              <a:t>transformatorske</a:t>
            </a:r>
            <a:r>
              <a:rPr lang="en-US" altLang="en-US" sz="2800" dirty="0"/>
              <a:t> </a:t>
            </a:r>
            <a:r>
              <a:rPr lang="en-US" altLang="en-US" sz="2800" dirty="0" err="1"/>
              <a:t>naprave</a:t>
            </a:r>
            <a:r>
              <a:rPr lang="en-US" altLang="en-US" sz="2800" dirty="0"/>
              <a:t>.</a:t>
            </a:r>
          </a:p>
        </p:txBody>
      </p:sp>
      <p:pic>
        <p:nvPicPr>
          <p:cNvPr id="116740" name="Picture 4" descr="Imagen:Re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667000" cy="243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733800" y="609600"/>
            <a:ext cx="3200400" cy="1015663"/>
          </a:xfrm>
          <a:prstGeom prst="rect">
            <a:avLst/>
          </a:prstGeom>
        </p:spPr>
        <p:txBody>
          <a:bodyPr wrap="square">
            <a:spAutoFit/>
          </a:bodyPr>
          <a:lstStyle/>
          <a:p>
            <a:r>
              <a:rPr lang="en-US" altLang="en-US" sz="6000" dirty="0" err="1"/>
              <a:t>Rele</a:t>
            </a:r>
            <a:endParaRPr lang="en-US" sz="60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3" name="Rectangle 3"/>
          <p:cNvSpPr>
            <a:spLocks noGrp="1" noChangeArrowheads="1"/>
          </p:cNvSpPr>
          <p:nvPr>
            <p:ph idx="1"/>
          </p:nvPr>
        </p:nvSpPr>
        <p:spPr>
          <a:xfrm>
            <a:off x="0" y="685800"/>
            <a:ext cx="8229600" cy="4525963"/>
          </a:xfrm>
        </p:spPr>
        <p:txBody>
          <a:bodyPr/>
          <a:lstStyle/>
          <a:p>
            <a:r>
              <a:rPr lang="en-US" altLang="en-US"/>
              <a:t> Rele je stvoreno još 1837. kada je </a:t>
            </a:r>
            <a:r>
              <a:rPr lang="en-US" altLang="en-US" i="1"/>
              <a:t>Semjuel Morze </a:t>
            </a:r>
            <a:r>
              <a:rPr lang="en-US" altLang="en-US"/>
              <a:t>napravio prva elektomagnetna relea da omogući rad svog </a:t>
            </a:r>
            <a:r>
              <a:rPr lang="en-US" altLang="en-US" i="1"/>
              <a:t>telegrafa.</a:t>
            </a:r>
            <a:r>
              <a:rPr lang="en-US" altLang="en-US"/>
              <a:t> </a:t>
            </a:r>
          </a:p>
        </p:txBody>
      </p:sp>
      <p:pic>
        <p:nvPicPr>
          <p:cNvPr id="11776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3473450"/>
            <a:ext cx="5514975"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7" name="Rectangle 3"/>
          <p:cNvSpPr>
            <a:spLocks noGrp="1" noChangeArrowheads="1"/>
          </p:cNvSpPr>
          <p:nvPr>
            <p:ph idx="1"/>
          </p:nvPr>
        </p:nvSpPr>
        <p:spPr/>
        <p:txBody>
          <a:bodyPr/>
          <a:lstStyle/>
          <a:p>
            <a:pPr>
              <a:lnSpc>
                <a:spcPct val="90000"/>
              </a:lnSpc>
              <a:buFont typeface="Wingdings" pitchFamily="2" charset="2"/>
              <a:buNone/>
            </a:pPr>
            <a:r>
              <a:rPr lang="sr-Latn-CS" altLang="en-US" sz="2800">
                <a:effectLst/>
              </a:rPr>
              <a:t>Najznačajnije osobine,koje su omogućile da rele ostane zastupljena komponenta u svremenim uređajim:</a:t>
            </a:r>
            <a:br>
              <a:rPr lang="sr-Latn-CS" altLang="en-US" sz="2800">
                <a:effectLst/>
              </a:rPr>
            </a:br>
            <a:endParaRPr lang="sr-Latn-CS" altLang="en-US" sz="2800">
              <a:effectLst/>
            </a:endParaRPr>
          </a:p>
          <a:p>
            <a:pPr>
              <a:lnSpc>
                <a:spcPct val="90000"/>
              </a:lnSpc>
            </a:pPr>
            <a:r>
              <a:rPr lang="sr-Latn-CS" altLang="en-US" sz="2800">
                <a:effectLst/>
              </a:rPr>
              <a:t>Galvansko odvajanje između ulaznog i izlaznog kola. </a:t>
            </a:r>
          </a:p>
          <a:p>
            <a:pPr>
              <a:lnSpc>
                <a:spcPct val="90000"/>
              </a:lnSpc>
            </a:pPr>
            <a:r>
              <a:rPr lang="sr-Latn-CS" altLang="en-US" sz="2800">
                <a:effectLst/>
              </a:rPr>
              <a:t>Kontrola velike snage pomoću slabih signala.</a:t>
            </a:r>
          </a:p>
          <a:p>
            <a:pPr>
              <a:lnSpc>
                <a:spcPct val="90000"/>
              </a:lnSpc>
            </a:pPr>
            <a:r>
              <a:rPr lang="sr-Latn-CS" altLang="en-US" sz="2800">
                <a:effectLst/>
              </a:rPr>
              <a:t>Sačuvana funkcionalnost u širokom opsegu vrednosti ulaznih signala.</a:t>
            </a:r>
            <a:br>
              <a:rPr lang="sr-Latn-CS" altLang="en-US" sz="2800">
                <a:effectLst/>
              </a:rPr>
            </a:br>
            <a:endParaRPr lang="en-US" altLang="en-US" sz="2800">
              <a:effectLst/>
            </a:endParaRPr>
          </a:p>
        </p:txBody>
      </p:sp>
      <p:pic>
        <p:nvPicPr>
          <p:cNvPr id="11878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0"/>
            <a:ext cx="53721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1" name="Rectangle 3"/>
          <p:cNvSpPr>
            <a:spLocks noGrp="1" noChangeArrowheads="1"/>
          </p:cNvSpPr>
          <p:nvPr>
            <p:ph idx="1"/>
          </p:nvPr>
        </p:nvSpPr>
        <p:spPr>
          <a:xfrm>
            <a:off x="381000" y="762000"/>
            <a:ext cx="8229600" cy="4525963"/>
          </a:xfrm>
        </p:spPr>
        <p:txBody>
          <a:bodyPr/>
          <a:lstStyle/>
          <a:p>
            <a:r>
              <a:rPr lang="en-US" altLang="en-US" sz="2800"/>
              <a:t>Galvansko odvajanje. Slično kao kod transformatora, postoji galvansko odvajanje između ulaznog i izlaznog kola, odnosno, kalemskog kola sa jedne strane i kontaktnog kola sa druge strane. </a:t>
            </a:r>
            <a:endParaRPr lang="sr-Latn-CS" altLang="en-US" sz="2800"/>
          </a:p>
          <a:p>
            <a:r>
              <a:rPr lang="pl-PL" altLang="en-US" sz="2800"/>
              <a:t>U sklopu kontaktnog kola postoji galvansko odvajanje između različitih kontakata i kontaktnih sklopova. Vrednosti probojnog napona su između 500V i 1000V.</a:t>
            </a:r>
          </a:p>
        </p:txBody>
      </p:sp>
      <p:pic>
        <p:nvPicPr>
          <p:cNvPr id="11981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6950" y="5200650"/>
            <a:ext cx="306705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5" name="Rectangle 3"/>
          <p:cNvSpPr>
            <a:spLocks noGrp="1" noChangeArrowheads="1"/>
          </p:cNvSpPr>
          <p:nvPr>
            <p:ph idx="1"/>
          </p:nvPr>
        </p:nvSpPr>
        <p:spPr/>
        <p:txBody>
          <a:bodyPr/>
          <a:lstStyle/>
          <a:p>
            <a:r>
              <a:rPr lang="pl-PL" altLang="en-US"/>
              <a:t> Kontrola velike snage pomoću slabih signala. Na pobudno kolo relea se dovode signali malih naponskih ili strujnih vrednosti, koji na izlaznom (kontaktnom) kolu upravljaju signalima velike snage.</a:t>
            </a:r>
          </a:p>
          <a:p>
            <a:pPr>
              <a:buFont typeface="Wingdings" pitchFamily="2" charset="2"/>
              <a:buNone/>
            </a:pPr>
            <a:r>
              <a:rPr lang="pl-PL" altLang="en-US"/>
              <a:t>     </a:t>
            </a:r>
            <a:endParaRPr lang="en-US" altLang="en-US"/>
          </a:p>
        </p:txBody>
      </p:sp>
      <p:pic>
        <p:nvPicPr>
          <p:cNvPr id="120836" name="Picture 4"/>
          <p:cNvPicPr>
            <a:picLocks noChangeAspect="1" noChangeArrowheads="1"/>
          </p:cNvPicPr>
          <p:nvPr/>
        </p:nvPicPr>
        <p:blipFill>
          <a:blip r:embed="rId2">
            <a:lum bright="20000" contrast="-60000"/>
            <a:extLst>
              <a:ext uri="{28A0092B-C50C-407E-A947-70E740481C1C}">
                <a14:useLocalDpi xmlns:a14="http://schemas.microsoft.com/office/drawing/2010/main" val="0"/>
              </a:ext>
            </a:extLst>
          </a:blip>
          <a:srcRect/>
          <a:stretch>
            <a:fillRect/>
          </a:stretch>
        </p:blipFill>
        <p:spPr bwMode="auto">
          <a:xfrm>
            <a:off x="5181600" y="5064125"/>
            <a:ext cx="3962400" cy="179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7" name="Picture 5"/>
          <p:cNvPicPr>
            <a:picLocks noChangeAspect="1" noChangeArrowheads="1"/>
          </p:cNvPicPr>
          <p:nvPr/>
        </p:nvPicPr>
        <p:blipFill>
          <a:blip r:embed="rId3">
            <a:lum bright="20000" contrast="-56000"/>
            <a:extLst>
              <a:ext uri="{28A0092B-C50C-407E-A947-70E740481C1C}">
                <a14:useLocalDpi xmlns:a14="http://schemas.microsoft.com/office/drawing/2010/main" val="0"/>
              </a:ext>
            </a:extLst>
          </a:blip>
          <a:srcRect/>
          <a:stretch>
            <a:fillRect/>
          </a:stretch>
        </p:blipFill>
        <p:spPr bwMode="auto">
          <a:xfrm>
            <a:off x="0" y="5089525"/>
            <a:ext cx="3276600"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9" name="Rectangle 3"/>
          <p:cNvSpPr>
            <a:spLocks noGrp="1" noChangeArrowheads="1"/>
          </p:cNvSpPr>
          <p:nvPr>
            <p:ph idx="1"/>
          </p:nvPr>
        </p:nvSpPr>
        <p:spPr/>
        <p:txBody>
          <a:bodyPr/>
          <a:lstStyle/>
          <a:p>
            <a:r>
              <a:rPr lang="pl-PL" altLang="en-US"/>
              <a:t>Sačuvana funkcionalnost u širokom opsegu vrednosti ulaznih signala. Isto rele može odlično funkcionisati pri različitim ulaznim naponima, bez obzira na talasnost napona. Dozvoljeno je vršiti i kratkotrajno optrećivanje relea iznad nominalnih vrednosti koje navodi proizvođač itd.</a:t>
            </a:r>
            <a:endParaRPr lang="en-US" altLang="en-US"/>
          </a:p>
          <a:p>
            <a:endParaRPr lang="en-US" altLang="en-US"/>
          </a:p>
          <a:p>
            <a:endParaRPr lang="en-US" alt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idx="1"/>
          </p:nvPr>
        </p:nvSpPr>
        <p:spPr>
          <a:xfrm>
            <a:off x="304800" y="838200"/>
            <a:ext cx="8382000" cy="5287963"/>
          </a:xfrm>
        </p:spPr>
        <p:txBody>
          <a:bodyPr/>
          <a:lstStyle/>
          <a:p>
            <a:pPr>
              <a:lnSpc>
                <a:spcPct val="90000"/>
              </a:lnSpc>
            </a:pPr>
            <a:r>
              <a:rPr lang="sr-Latn-CS" altLang="en-US" sz="2800"/>
              <a:t>Na</a:t>
            </a:r>
            <a:r>
              <a:rPr lang="en-US" altLang="en-US" sz="2800"/>
              <a:t>izmenična struja </a:t>
            </a:r>
            <a:r>
              <a:rPr lang="en-US" altLang="en-US" sz="2800" b="1"/>
              <a:t>primara</a:t>
            </a:r>
            <a:r>
              <a:rPr lang="en-US" altLang="en-US" sz="2800"/>
              <a:t> koja tokom vremena ja</a:t>
            </a:r>
            <a:r>
              <a:rPr lang="sr-Latn-CS" altLang="en-US" sz="2800"/>
              <a:t>činu</a:t>
            </a:r>
            <a:r>
              <a:rPr lang="en-US" altLang="en-US" sz="2800"/>
              <a:t> mijenja po sinusoidi, u  jezgr</a:t>
            </a:r>
            <a:r>
              <a:rPr lang="sr-Latn-CS" altLang="en-US" sz="2800"/>
              <a:t>u </a:t>
            </a:r>
            <a:r>
              <a:rPr lang="en-US" altLang="en-US" sz="2800"/>
              <a:t>transformatora proizvodi isto tako promen</a:t>
            </a:r>
            <a:r>
              <a:rPr lang="sr-Latn-CS" altLang="en-US" sz="2800"/>
              <a:t>l</a:t>
            </a:r>
            <a:r>
              <a:rPr lang="en-US" altLang="en-US" sz="2800"/>
              <a:t>jiv magnetski tok. </a:t>
            </a:r>
            <a:endParaRPr lang="sr-Latn-CS" altLang="en-US" sz="2800"/>
          </a:p>
          <a:p>
            <a:pPr>
              <a:lnSpc>
                <a:spcPct val="90000"/>
              </a:lnSpc>
            </a:pPr>
            <a:r>
              <a:rPr lang="en-US" altLang="en-US" sz="2800"/>
              <a:t>Umetne li se u tako stvoreno promen</a:t>
            </a:r>
            <a:r>
              <a:rPr lang="sr-Latn-CS" altLang="en-US" sz="2800"/>
              <a:t>l</a:t>
            </a:r>
            <a:r>
              <a:rPr lang="en-US" altLang="en-US" sz="2800"/>
              <a:t>jivo magnetsko polje u okol</a:t>
            </a:r>
            <a:r>
              <a:rPr lang="sr-Latn-CS" altLang="en-US" sz="2800"/>
              <a:t>inu</a:t>
            </a:r>
            <a:r>
              <a:rPr lang="en-US" altLang="en-US" sz="2800"/>
              <a:t> jezgr</a:t>
            </a:r>
            <a:r>
              <a:rPr lang="sr-Latn-CS" altLang="en-US" sz="2800"/>
              <a:t>a</a:t>
            </a:r>
            <a:r>
              <a:rPr lang="en-US" altLang="en-US" sz="2800"/>
              <a:t> drugi namotaj (</a:t>
            </a:r>
            <a:r>
              <a:rPr lang="en-US" altLang="en-US" sz="2800" b="1"/>
              <a:t>sekundar</a:t>
            </a:r>
            <a:r>
              <a:rPr lang="en-US" altLang="en-US" sz="2800"/>
              <a:t>), u njemu će se po pravilima </a:t>
            </a:r>
            <a:r>
              <a:rPr lang="sr-Latn-CS" altLang="en-US" sz="2800"/>
              <a:t>elektromagnetske indukcije</a:t>
            </a:r>
            <a:r>
              <a:rPr lang="en-US" altLang="en-US" sz="2800"/>
              <a:t> pobuditi također sinusoidalni </a:t>
            </a:r>
            <a:r>
              <a:rPr lang="sr-Latn-CS" altLang="en-US" sz="2800"/>
              <a:t>na</a:t>
            </a:r>
            <a:r>
              <a:rPr lang="en-US" altLang="en-US" sz="2800"/>
              <a:t>izmenični napon. </a:t>
            </a:r>
            <a:endParaRPr lang="sr-Latn-CS" altLang="en-US" sz="2800"/>
          </a:p>
          <a:p>
            <a:pPr>
              <a:lnSpc>
                <a:spcPct val="90000"/>
              </a:lnSpc>
            </a:pPr>
            <a:r>
              <a:rPr lang="en-US" altLang="en-US" sz="2800"/>
              <a:t>Zbog pojave samoindukcije, </a:t>
            </a:r>
            <a:r>
              <a:rPr lang="sr-Latn-CS" altLang="en-US" sz="2800"/>
              <a:t>nastaloj</a:t>
            </a:r>
            <a:r>
              <a:rPr lang="en-US" altLang="en-US" sz="2800"/>
              <a:t> indu</a:t>
            </a:r>
            <a:r>
              <a:rPr lang="sr-Latn-CS" altLang="en-US" sz="2800"/>
              <a:t>kov</a:t>
            </a:r>
            <a:r>
              <a:rPr lang="en-US" altLang="en-US" sz="2800"/>
              <a:t>anoj struji sekundara, opirat će se </a:t>
            </a:r>
            <a:r>
              <a:rPr lang="en-US" altLang="en-US" sz="2800" b="1"/>
              <a:t>induktivni otpor</a:t>
            </a:r>
            <a:r>
              <a:rPr lang="en-US" altLang="en-US" sz="2800"/>
              <a:t> namotaja.</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r>
              <a:rPr lang="en-US" altLang="en-US" b="1"/>
              <a:t>OPŠTI PRINCIP RADA</a:t>
            </a:r>
            <a:r>
              <a:rPr lang="en-US" altLang="en-US"/>
              <a:t> </a:t>
            </a:r>
          </a:p>
        </p:txBody>
      </p:sp>
      <p:sp>
        <p:nvSpPr>
          <p:cNvPr id="124932" name="Rectangle 4"/>
          <p:cNvSpPr>
            <a:spLocks noGrp="1" noChangeArrowheads="1"/>
          </p:cNvSpPr>
          <p:nvPr>
            <p:ph type="body" sz="half" idx="1"/>
          </p:nvPr>
        </p:nvSpPr>
        <p:spPr>
          <a:xfrm>
            <a:off x="0" y="1295400"/>
            <a:ext cx="6477000" cy="2895600"/>
          </a:xfrm>
        </p:spPr>
        <p:txBody>
          <a:bodyPr/>
          <a:lstStyle/>
          <a:p>
            <a:r>
              <a:rPr lang="en-US" altLang="en-US" sz="2800"/>
              <a:t> Kada kroz strujnu konturu induktivnosti </a:t>
            </a:r>
            <a:r>
              <a:rPr lang="en-US" altLang="en-US" sz="2800" i="1"/>
              <a:t>L </a:t>
            </a:r>
            <a:r>
              <a:rPr lang="en-US" altLang="en-US" sz="2800"/>
              <a:t>protiče jednosmerna struja </a:t>
            </a:r>
            <a:r>
              <a:rPr lang="en-US" altLang="en-US" sz="2800" i="1"/>
              <a:t>I</a:t>
            </a:r>
            <a:r>
              <a:rPr lang="en-US" altLang="en-US" sz="2800"/>
              <a:t>, javlja se magnetno polje energije </a:t>
            </a:r>
            <a:r>
              <a:rPr lang="en-US" altLang="en-US" sz="2800" i="1"/>
              <a:t>Wm= </a:t>
            </a:r>
            <a:r>
              <a:rPr lang="en-US" altLang="en-US" sz="2800"/>
              <a:t>1/2 *</a:t>
            </a:r>
            <a:r>
              <a:rPr lang="en-US" altLang="en-US" sz="2800" i="1"/>
              <a:t>LI 2</a:t>
            </a:r>
            <a:r>
              <a:rPr lang="en-US" altLang="en-US" sz="2800"/>
              <a:t>. </a:t>
            </a:r>
            <a:endParaRPr lang="sr-Latn-CS" altLang="en-US" sz="2800"/>
          </a:p>
          <a:p>
            <a:r>
              <a:rPr lang="en-US" altLang="en-US" sz="2800"/>
              <a:t>Linije tog polja prolaze kroz strujnu konturu praveći</a:t>
            </a:r>
            <a:r>
              <a:rPr lang="en-US" altLang="en-US" sz="2800" i="1"/>
              <a:t> </a:t>
            </a:r>
            <a:r>
              <a:rPr lang="en-US" altLang="en-US" sz="2800"/>
              <a:t>fluks Φ</a:t>
            </a:r>
            <a:r>
              <a:rPr lang="en-US" altLang="en-US" sz="2800" i="1"/>
              <a:t>=LI.</a:t>
            </a:r>
          </a:p>
        </p:txBody>
      </p:sp>
      <p:pic>
        <p:nvPicPr>
          <p:cNvPr id="124934" name="Picture 6"/>
          <p:cNvPicPr>
            <a:picLocks noGrp="1" noChangeAspect="1" noChangeArrowheads="1"/>
          </p:cNvPicPr>
          <p:nvPr>
            <p:ph sz="half" idx="2"/>
          </p:nvPr>
        </p:nvPicPr>
        <p:blipFill>
          <a:blip r:embed="rId2">
            <a:lum bright="-8000" contrast="6000"/>
            <a:extLst>
              <a:ext uri="{28A0092B-C50C-407E-A947-70E740481C1C}">
                <a14:useLocalDpi xmlns:a14="http://schemas.microsoft.com/office/drawing/2010/main" val="0"/>
              </a:ext>
            </a:extLst>
          </a:blip>
          <a:stretch>
            <a:fillRect/>
          </a:stretch>
        </p:blipFill>
        <p:spPr>
          <a:xfrm>
            <a:off x="5444062" y="2977244"/>
            <a:ext cx="2446875" cy="1771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4" name="Rectangle 4"/>
          <p:cNvSpPr>
            <a:spLocks noGrp="1" noChangeArrowheads="1"/>
          </p:cNvSpPr>
          <p:nvPr>
            <p:ph type="title"/>
          </p:nvPr>
        </p:nvSpPr>
        <p:spPr/>
        <p:txBody>
          <a:bodyPr/>
          <a:lstStyle/>
          <a:p>
            <a:endParaRPr lang="en-US" altLang="en-US"/>
          </a:p>
        </p:txBody>
      </p:sp>
      <p:sp>
        <p:nvSpPr>
          <p:cNvPr id="128005" name="Rectangle 5"/>
          <p:cNvSpPr>
            <a:spLocks noGrp="1" noChangeArrowheads="1"/>
          </p:cNvSpPr>
          <p:nvPr>
            <p:ph type="body" sz="half" idx="1"/>
          </p:nvPr>
        </p:nvSpPr>
        <p:spPr>
          <a:xfrm>
            <a:off x="304800" y="1295400"/>
            <a:ext cx="4419600" cy="4525963"/>
          </a:xfrm>
        </p:spPr>
        <p:txBody>
          <a:bodyPr/>
          <a:lstStyle/>
          <a:p>
            <a:pPr>
              <a:buFont typeface="Wingdings" pitchFamily="2" charset="2"/>
              <a:buNone/>
            </a:pPr>
            <a:r>
              <a:rPr lang="pl-PL" altLang="en-US" sz="2800"/>
              <a:t> Osnovni konstrukcioni delovi relea su:</a:t>
            </a:r>
          </a:p>
          <a:p>
            <a:pPr>
              <a:buFont typeface="Wingdings" pitchFamily="2" charset="2"/>
              <a:buNone/>
            </a:pPr>
            <a:r>
              <a:rPr lang="pl-PL" altLang="en-US" sz="2800"/>
              <a:t>1. feromagnetno jezgro,</a:t>
            </a:r>
          </a:p>
          <a:p>
            <a:pPr>
              <a:buFont typeface="Wingdings" pitchFamily="2" charset="2"/>
              <a:buNone/>
            </a:pPr>
            <a:r>
              <a:rPr lang="pl-PL" altLang="en-US" sz="2800"/>
              <a:t>2. jaram (telo),</a:t>
            </a:r>
          </a:p>
          <a:p>
            <a:pPr>
              <a:buFont typeface="Wingdings" pitchFamily="2" charset="2"/>
              <a:buNone/>
            </a:pPr>
            <a:r>
              <a:rPr lang="pl-PL" altLang="en-US" sz="2800"/>
              <a:t>3. pokretna kotva</a:t>
            </a:r>
          </a:p>
          <a:p>
            <a:pPr>
              <a:buFont typeface="Wingdings" pitchFamily="2" charset="2"/>
              <a:buNone/>
            </a:pPr>
            <a:r>
              <a:rPr lang="pl-PL" altLang="en-US" sz="2800"/>
              <a:t>4. kalem na kalemskom telu, </a:t>
            </a:r>
            <a:endParaRPr lang="en-US" altLang="en-US" sz="2800"/>
          </a:p>
        </p:txBody>
      </p:sp>
      <p:pic>
        <p:nvPicPr>
          <p:cNvPr id="128007" name="Picture 7"/>
          <p:cNvPicPr>
            <a:picLocks noGrp="1" noChangeAspect="1" noChangeArrowheads="1"/>
          </p:cNvPicPr>
          <p:nvPr>
            <p:ph sz="half" idx="2"/>
          </p:nvPr>
        </p:nvPicPr>
        <p:blipFill>
          <a:blip r:embed="rId2">
            <a:lum bright="20000" contrast="-20000"/>
            <a:grayscl/>
            <a:extLst>
              <a:ext uri="{28A0092B-C50C-407E-A947-70E740481C1C}">
                <a14:useLocalDpi xmlns:a14="http://schemas.microsoft.com/office/drawing/2010/main" val="0"/>
              </a:ext>
            </a:extLst>
          </a:blip>
          <a:srcRect/>
          <a:stretch>
            <a:fillRect/>
          </a:stretch>
        </p:blipFill>
        <p:spPr>
          <a:xfrm>
            <a:off x="4419600" y="3092450"/>
            <a:ext cx="4338638" cy="3359150"/>
          </a:xfrm>
          <a:solidFill>
            <a:srgbClr val="FFFFFF">
              <a:alpha val="63000"/>
            </a:srgbClr>
          </a:solidFill>
          <a:ln/>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7" name="Rectangle 5"/>
          <p:cNvSpPr>
            <a:spLocks noGrp="1" noChangeArrowheads="1"/>
          </p:cNvSpPr>
          <p:nvPr>
            <p:ph type="body" sz="half" idx="1"/>
          </p:nvPr>
        </p:nvSpPr>
        <p:spPr>
          <a:xfrm>
            <a:off x="0" y="3352800"/>
            <a:ext cx="8991600" cy="3505200"/>
          </a:xfrm>
        </p:spPr>
        <p:txBody>
          <a:bodyPr/>
          <a:lstStyle/>
          <a:p>
            <a:pPr>
              <a:buFont typeface="Wingdings" pitchFamily="2" charset="2"/>
              <a:buNone/>
            </a:pPr>
            <a:r>
              <a:rPr lang="en-US" altLang="en-US" sz="2000"/>
              <a:t>Rele je mehani</a:t>
            </a:r>
            <a:r>
              <a:rPr lang="sr-Latn-CS" altLang="en-US" sz="2000"/>
              <a:t>čki prekidač koji se zatvara i otvara pomoću elektromagneta.</a:t>
            </a:r>
          </a:p>
          <a:p>
            <a:pPr>
              <a:buFont typeface="Wingdings" pitchFamily="2" charset="2"/>
              <a:buNone/>
            </a:pPr>
            <a:r>
              <a:rPr lang="sr-Latn-CS" altLang="en-US" sz="2000"/>
              <a:t>-elektromagnet je kalem od žice namotane na gvozdenom jezgru</a:t>
            </a:r>
          </a:p>
          <a:p>
            <a:pPr>
              <a:buFont typeface="Wingdings" pitchFamily="2" charset="2"/>
              <a:buNone/>
            </a:pPr>
            <a:r>
              <a:rPr lang="sr-Latn-CS" altLang="en-US" sz="2000"/>
              <a:t>-kotva je od plastike za koju je pričvršćen komad gvožđa koji biva privučen </a:t>
            </a:r>
          </a:p>
          <a:p>
            <a:pPr>
              <a:buFont typeface="Wingdings" pitchFamily="2" charset="2"/>
              <a:buNone/>
            </a:pPr>
            <a:r>
              <a:rPr lang="sr-Latn-CS" altLang="en-US" sz="2000"/>
              <a:t>-metalno peraje</a:t>
            </a:r>
          </a:p>
          <a:p>
            <a:pPr>
              <a:buFont typeface="Wingdings" pitchFamily="2" charset="2"/>
              <a:buNone/>
            </a:pPr>
            <a:r>
              <a:rPr lang="sr-Latn-CS" altLang="en-US" sz="2000"/>
              <a:t>-savitljiva bakarna žica</a:t>
            </a:r>
          </a:p>
          <a:p>
            <a:pPr>
              <a:buFont typeface="Wingdings" pitchFamily="2" charset="2"/>
              <a:buNone/>
            </a:pPr>
            <a:r>
              <a:rPr lang="sr-Latn-CS" altLang="en-US" sz="2000"/>
              <a:t>-opruga</a:t>
            </a:r>
          </a:p>
          <a:p>
            <a:pPr>
              <a:buFont typeface="Wingdings" pitchFamily="2" charset="2"/>
              <a:buNone/>
            </a:pPr>
            <a:r>
              <a:rPr lang="sr-Latn-CS" altLang="en-US" sz="2000"/>
              <a:t>-nožice</a:t>
            </a:r>
          </a:p>
          <a:p>
            <a:pPr>
              <a:buFont typeface="Wingdings" pitchFamily="2" charset="2"/>
              <a:buNone/>
            </a:pPr>
            <a:r>
              <a:rPr lang="sr-Latn-CS" altLang="en-US" sz="2000"/>
              <a:t>-podnožje</a:t>
            </a:r>
          </a:p>
          <a:p>
            <a:pPr>
              <a:buFont typeface="Wingdings" pitchFamily="2" charset="2"/>
              <a:buNone/>
            </a:pPr>
            <a:r>
              <a:rPr lang="sr-Latn-CS" altLang="en-US" sz="2000"/>
              <a:t>-plastično kućište</a:t>
            </a:r>
            <a:endParaRPr lang="en-US" altLang="en-US" sz="2000"/>
          </a:p>
        </p:txBody>
      </p:sp>
      <p:pic>
        <p:nvPicPr>
          <p:cNvPr id="64519" name="Picture 7" descr="rel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066800" y="762000"/>
            <a:ext cx="6705600" cy="23320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4520" name="Text Box 8"/>
          <p:cNvSpPr txBox="1">
            <a:spLocks noChangeArrowheads="1"/>
          </p:cNvSpPr>
          <p:nvPr/>
        </p:nvSpPr>
        <p:spPr bwMode="auto">
          <a:xfrm>
            <a:off x="533400" y="3124200"/>
            <a:ext cx="3200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sr-Latn-CS" altLang="en-US" sz="1400"/>
              <a:t>Radni kontakt-1          Mirni  kontakt-2</a:t>
            </a:r>
            <a:endParaRPr lang="en-US" altLang="en-US"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64519">
                                            <p:bg/>
                                          </p:spTgt>
                                        </p:tgtEl>
                                        <p:attrNameLst>
                                          <p:attrName>style.visibility</p:attrName>
                                        </p:attrNameLst>
                                      </p:cBhvr>
                                      <p:to>
                                        <p:strVal val="visible"/>
                                      </p:to>
                                    </p:set>
                                    <p:animEffect transition="in" filter="diamond(in)">
                                      <p:cBhvr>
                                        <p:cTn id="7" dur="2000"/>
                                        <p:tgtEl>
                                          <p:spTgt spid="64519">
                                            <p:bg/>
                                          </p:spTgt>
                                        </p:tgtEl>
                                      </p:cBhvr>
                                    </p:animEffect>
                                  </p:childTnLst>
                                </p:cTn>
                              </p:par>
                            </p:childTnLst>
                          </p:cTn>
                        </p:par>
                        <p:par>
                          <p:cTn id="8" fill="hold" nodeType="afterGroup">
                            <p:stCondLst>
                              <p:cond delay="2000"/>
                            </p:stCondLst>
                            <p:childTnLst>
                              <p:par>
                                <p:cTn id="9" presetID="53" presetClass="entr" presetSubtype="0" fill="hold" grpId="0" nodeType="afterEffect">
                                  <p:stCondLst>
                                    <p:cond delay="0"/>
                                  </p:stCondLst>
                                  <p:childTnLst>
                                    <p:set>
                                      <p:cBhvr>
                                        <p:cTn id="10" dur="1" fill="hold">
                                          <p:stCondLst>
                                            <p:cond delay="0"/>
                                          </p:stCondLst>
                                        </p:cTn>
                                        <p:tgtEl>
                                          <p:spTgt spid="64520"/>
                                        </p:tgtEl>
                                        <p:attrNameLst>
                                          <p:attrName>style.visibility</p:attrName>
                                        </p:attrNameLst>
                                      </p:cBhvr>
                                      <p:to>
                                        <p:strVal val="visible"/>
                                      </p:to>
                                    </p:set>
                                    <p:anim calcmode="lin" valueType="num">
                                      <p:cBhvr>
                                        <p:cTn id="11" dur="2000" fill="hold"/>
                                        <p:tgtEl>
                                          <p:spTgt spid="64520"/>
                                        </p:tgtEl>
                                        <p:attrNameLst>
                                          <p:attrName>ppt_w</p:attrName>
                                        </p:attrNameLst>
                                      </p:cBhvr>
                                      <p:tavLst>
                                        <p:tav tm="0">
                                          <p:val>
                                            <p:fltVal val="0"/>
                                          </p:val>
                                        </p:tav>
                                        <p:tav tm="100000">
                                          <p:val>
                                            <p:strVal val="#ppt_w"/>
                                          </p:val>
                                        </p:tav>
                                      </p:tavLst>
                                    </p:anim>
                                    <p:anim calcmode="lin" valueType="num">
                                      <p:cBhvr>
                                        <p:cTn id="12" dur="2000" fill="hold"/>
                                        <p:tgtEl>
                                          <p:spTgt spid="64520"/>
                                        </p:tgtEl>
                                        <p:attrNameLst>
                                          <p:attrName>ppt_h</p:attrName>
                                        </p:attrNameLst>
                                      </p:cBhvr>
                                      <p:tavLst>
                                        <p:tav tm="0">
                                          <p:val>
                                            <p:fltVal val="0"/>
                                          </p:val>
                                        </p:tav>
                                        <p:tav tm="100000">
                                          <p:val>
                                            <p:strVal val="#ppt_h"/>
                                          </p:val>
                                        </p:tav>
                                      </p:tavLst>
                                    </p:anim>
                                    <p:animEffect transition="in" filter="fade">
                                      <p:cBhvr>
                                        <p:cTn id="13" dur="2000"/>
                                        <p:tgtEl>
                                          <p:spTgt spid="64520"/>
                                        </p:tgtEl>
                                      </p:cBhvr>
                                    </p:animEffect>
                                  </p:childTnLst>
                                </p:cTn>
                              </p:par>
                            </p:childTnLst>
                          </p:cTn>
                        </p:par>
                        <p:par>
                          <p:cTn id="14" fill="hold" nodeType="afterGroup">
                            <p:stCondLst>
                              <p:cond delay="4000"/>
                            </p:stCondLst>
                            <p:childTnLst>
                              <p:par>
                                <p:cTn id="15" presetID="53" presetClass="entr" presetSubtype="0" fill="hold" grpId="0" nodeType="afterEffect">
                                  <p:stCondLst>
                                    <p:cond delay="0"/>
                                  </p:stCondLst>
                                  <p:childTnLst>
                                    <p:set>
                                      <p:cBhvr>
                                        <p:cTn id="16" dur="1" fill="hold">
                                          <p:stCondLst>
                                            <p:cond delay="0"/>
                                          </p:stCondLst>
                                        </p:cTn>
                                        <p:tgtEl>
                                          <p:spTgt spid="64517">
                                            <p:txEl>
                                              <p:pRg st="0" end="0"/>
                                            </p:txEl>
                                          </p:spTgt>
                                        </p:tgtEl>
                                        <p:attrNameLst>
                                          <p:attrName>style.visibility</p:attrName>
                                        </p:attrNameLst>
                                      </p:cBhvr>
                                      <p:to>
                                        <p:strVal val="visible"/>
                                      </p:to>
                                    </p:set>
                                    <p:anim calcmode="lin" valueType="num">
                                      <p:cBhvr>
                                        <p:cTn id="17" dur="2000" fill="hold"/>
                                        <p:tgtEl>
                                          <p:spTgt spid="64517">
                                            <p:txEl>
                                              <p:pRg st="0" end="0"/>
                                            </p:txEl>
                                          </p:spTgt>
                                        </p:tgtEl>
                                        <p:attrNameLst>
                                          <p:attrName>ppt_w</p:attrName>
                                        </p:attrNameLst>
                                      </p:cBhvr>
                                      <p:tavLst>
                                        <p:tav tm="0">
                                          <p:val>
                                            <p:fltVal val="0"/>
                                          </p:val>
                                        </p:tav>
                                        <p:tav tm="100000">
                                          <p:val>
                                            <p:strVal val="#ppt_w"/>
                                          </p:val>
                                        </p:tav>
                                      </p:tavLst>
                                    </p:anim>
                                    <p:anim calcmode="lin" valueType="num">
                                      <p:cBhvr>
                                        <p:cTn id="18" dur="2000" fill="hold"/>
                                        <p:tgtEl>
                                          <p:spTgt spid="64517">
                                            <p:txEl>
                                              <p:pRg st="0" end="0"/>
                                            </p:txEl>
                                          </p:spTgt>
                                        </p:tgtEl>
                                        <p:attrNameLst>
                                          <p:attrName>ppt_h</p:attrName>
                                        </p:attrNameLst>
                                      </p:cBhvr>
                                      <p:tavLst>
                                        <p:tav tm="0">
                                          <p:val>
                                            <p:fltVal val="0"/>
                                          </p:val>
                                        </p:tav>
                                        <p:tav tm="100000">
                                          <p:val>
                                            <p:strVal val="#ppt_h"/>
                                          </p:val>
                                        </p:tav>
                                      </p:tavLst>
                                    </p:anim>
                                    <p:animEffect transition="in" filter="fade">
                                      <p:cBhvr>
                                        <p:cTn id="19" dur="2000"/>
                                        <p:tgtEl>
                                          <p:spTgt spid="64517">
                                            <p:txEl>
                                              <p:pRg st="0" end="0"/>
                                            </p:txEl>
                                          </p:spTgt>
                                        </p:tgtEl>
                                      </p:cBhvr>
                                    </p:animEffect>
                                  </p:childTnLst>
                                </p:cTn>
                              </p:par>
                            </p:childTnLst>
                          </p:cTn>
                        </p:par>
                        <p:par>
                          <p:cTn id="20" fill="hold" nodeType="afterGroup">
                            <p:stCondLst>
                              <p:cond delay="6000"/>
                            </p:stCondLst>
                            <p:childTnLst>
                              <p:par>
                                <p:cTn id="21" presetID="53" presetClass="entr" presetSubtype="0" fill="hold" grpId="0" nodeType="afterEffect">
                                  <p:stCondLst>
                                    <p:cond delay="0"/>
                                  </p:stCondLst>
                                  <p:childTnLst>
                                    <p:set>
                                      <p:cBhvr>
                                        <p:cTn id="22" dur="1" fill="hold">
                                          <p:stCondLst>
                                            <p:cond delay="0"/>
                                          </p:stCondLst>
                                        </p:cTn>
                                        <p:tgtEl>
                                          <p:spTgt spid="64517">
                                            <p:txEl>
                                              <p:pRg st="1" end="1"/>
                                            </p:txEl>
                                          </p:spTgt>
                                        </p:tgtEl>
                                        <p:attrNameLst>
                                          <p:attrName>style.visibility</p:attrName>
                                        </p:attrNameLst>
                                      </p:cBhvr>
                                      <p:to>
                                        <p:strVal val="visible"/>
                                      </p:to>
                                    </p:set>
                                    <p:anim calcmode="lin" valueType="num">
                                      <p:cBhvr>
                                        <p:cTn id="23" dur="2000" fill="hold"/>
                                        <p:tgtEl>
                                          <p:spTgt spid="64517">
                                            <p:txEl>
                                              <p:pRg st="1" end="1"/>
                                            </p:txEl>
                                          </p:spTgt>
                                        </p:tgtEl>
                                        <p:attrNameLst>
                                          <p:attrName>ppt_w</p:attrName>
                                        </p:attrNameLst>
                                      </p:cBhvr>
                                      <p:tavLst>
                                        <p:tav tm="0">
                                          <p:val>
                                            <p:fltVal val="0"/>
                                          </p:val>
                                        </p:tav>
                                        <p:tav tm="100000">
                                          <p:val>
                                            <p:strVal val="#ppt_w"/>
                                          </p:val>
                                        </p:tav>
                                      </p:tavLst>
                                    </p:anim>
                                    <p:anim calcmode="lin" valueType="num">
                                      <p:cBhvr>
                                        <p:cTn id="24" dur="2000" fill="hold"/>
                                        <p:tgtEl>
                                          <p:spTgt spid="64517">
                                            <p:txEl>
                                              <p:pRg st="1" end="1"/>
                                            </p:txEl>
                                          </p:spTgt>
                                        </p:tgtEl>
                                        <p:attrNameLst>
                                          <p:attrName>ppt_h</p:attrName>
                                        </p:attrNameLst>
                                      </p:cBhvr>
                                      <p:tavLst>
                                        <p:tav tm="0">
                                          <p:val>
                                            <p:fltVal val="0"/>
                                          </p:val>
                                        </p:tav>
                                        <p:tav tm="100000">
                                          <p:val>
                                            <p:strVal val="#ppt_h"/>
                                          </p:val>
                                        </p:tav>
                                      </p:tavLst>
                                    </p:anim>
                                    <p:animEffect transition="in" filter="fade">
                                      <p:cBhvr>
                                        <p:cTn id="25" dur="2000"/>
                                        <p:tgtEl>
                                          <p:spTgt spid="64517">
                                            <p:txEl>
                                              <p:pRg st="1" end="1"/>
                                            </p:txEl>
                                          </p:spTgt>
                                        </p:tgtEl>
                                      </p:cBhvr>
                                    </p:animEffect>
                                  </p:childTnLst>
                                </p:cTn>
                              </p:par>
                            </p:childTnLst>
                          </p:cTn>
                        </p:par>
                        <p:par>
                          <p:cTn id="26" fill="hold" nodeType="afterGroup">
                            <p:stCondLst>
                              <p:cond delay="8000"/>
                            </p:stCondLst>
                            <p:childTnLst>
                              <p:par>
                                <p:cTn id="27" presetID="53" presetClass="entr" presetSubtype="0" fill="hold" grpId="0" nodeType="afterEffect">
                                  <p:stCondLst>
                                    <p:cond delay="0"/>
                                  </p:stCondLst>
                                  <p:childTnLst>
                                    <p:set>
                                      <p:cBhvr>
                                        <p:cTn id="28" dur="1" fill="hold">
                                          <p:stCondLst>
                                            <p:cond delay="0"/>
                                          </p:stCondLst>
                                        </p:cTn>
                                        <p:tgtEl>
                                          <p:spTgt spid="64517">
                                            <p:txEl>
                                              <p:pRg st="2" end="2"/>
                                            </p:txEl>
                                          </p:spTgt>
                                        </p:tgtEl>
                                        <p:attrNameLst>
                                          <p:attrName>style.visibility</p:attrName>
                                        </p:attrNameLst>
                                      </p:cBhvr>
                                      <p:to>
                                        <p:strVal val="visible"/>
                                      </p:to>
                                    </p:set>
                                    <p:anim calcmode="lin" valueType="num">
                                      <p:cBhvr>
                                        <p:cTn id="29" dur="2000" fill="hold"/>
                                        <p:tgtEl>
                                          <p:spTgt spid="64517">
                                            <p:txEl>
                                              <p:pRg st="2" end="2"/>
                                            </p:txEl>
                                          </p:spTgt>
                                        </p:tgtEl>
                                        <p:attrNameLst>
                                          <p:attrName>ppt_w</p:attrName>
                                        </p:attrNameLst>
                                      </p:cBhvr>
                                      <p:tavLst>
                                        <p:tav tm="0">
                                          <p:val>
                                            <p:fltVal val="0"/>
                                          </p:val>
                                        </p:tav>
                                        <p:tav tm="100000">
                                          <p:val>
                                            <p:strVal val="#ppt_w"/>
                                          </p:val>
                                        </p:tav>
                                      </p:tavLst>
                                    </p:anim>
                                    <p:anim calcmode="lin" valueType="num">
                                      <p:cBhvr>
                                        <p:cTn id="30" dur="2000" fill="hold"/>
                                        <p:tgtEl>
                                          <p:spTgt spid="64517">
                                            <p:txEl>
                                              <p:pRg st="2" end="2"/>
                                            </p:txEl>
                                          </p:spTgt>
                                        </p:tgtEl>
                                        <p:attrNameLst>
                                          <p:attrName>ppt_h</p:attrName>
                                        </p:attrNameLst>
                                      </p:cBhvr>
                                      <p:tavLst>
                                        <p:tav tm="0">
                                          <p:val>
                                            <p:fltVal val="0"/>
                                          </p:val>
                                        </p:tav>
                                        <p:tav tm="100000">
                                          <p:val>
                                            <p:strVal val="#ppt_h"/>
                                          </p:val>
                                        </p:tav>
                                      </p:tavLst>
                                    </p:anim>
                                    <p:animEffect transition="in" filter="fade">
                                      <p:cBhvr>
                                        <p:cTn id="31" dur="2000"/>
                                        <p:tgtEl>
                                          <p:spTgt spid="64517">
                                            <p:txEl>
                                              <p:pRg st="2" end="2"/>
                                            </p:txEl>
                                          </p:spTgt>
                                        </p:tgtEl>
                                      </p:cBhvr>
                                    </p:animEffect>
                                  </p:childTnLst>
                                </p:cTn>
                              </p:par>
                            </p:childTnLst>
                          </p:cTn>
                        </p:par>
                        <p:par>
                          <p:cTn id="32" fill="hold" nodeType="afterGroup">
                            <p:stCondLst>
                              <p:cond delay="10000"/>
                            </p:stCondLst>
                            <p:childTnLst>
                              <p:par>
                                <p:cTn id="33" presetID="53" presetClass="entr" presetSubtype="0" fill="hold" grpId="0" nodeType="afterEffect">
                                  <p:stCondLst>
                                    <p:cond delay="0"/>
                                  </p:stCondLst>
                                  <p:childTnLst>
                                    <p:set>
                                      <p:cBhvr>
                                        <p:cTn id="34" dur="1" fill="hold">
                                          <p:stCondLst>
                                            <p:cond delay="0"/>
                                          </p:stCondLst>
                                        </p:cTn>
                                        <p:tgtEl>
                                          <p:spTgt spid="64517">
                                            <p:txEl>
                                              <p:pRg st="3" end="3"/>
                                            </p:txEl>
                                          </p:spTgt>
                                        </p:tgtEl>
                                        <p:attrNameLst>
                                          <p:attrName>style.visibility</p:attrName>
                                        </p:attrNameLst>
                                      </p:cBhvr>
                                      <p:to>
                                        <p:strVal val="visible"/>
                                      </p:to>
                                    </p:set>
                                    <p:anim calcmode="lin" valueType="num">
                                      <p:cBhvr>
                                        <p:cTn id="35" dur="2000" fill="hold"/>
                                        <p:tgtEl>
                                          <p:spTgt spid="64517">
                                            <p:txEl>
                                              <p:pRg st="3" end="3"/>
                                            </p:txEl>
                                          </p:spTgt>
                                        </p:tgtEl>
                                        <p:attrNameLst>
                                          <p:attrName>ppt_w</p:attrName>
                                        </p:attrNameLst>
                                      </p:cBhvr>
                                      <p:tavLst>
                                        <p:tav tm="0">
                                          <p:val>
                                            <p:fltVal val="0"/>
                                          </p:val>
                                        </p:tav>
                                        <p:tav tm="100000">
                                          <p:val>
                                            <p:strVal val="#ppt_w"/>
                                          </p:val>
                                        </p:tav>
                                      </p:tavLst>
                                    </p:anim>
                                    <p:anim calcmode="lin" valueType="num">
                                      <p:cBhvr>
                                        <p:cTn id="36" dur="2000" fill="hold"/>
                                        <p:tgtEl>
                                          <p:spTgt spid="64517">
                                            <p:txEl>
                                              <p:pRg st="3" end="3"/>
                                            </p:txEl>
                                          </p:spTgt>
                                        </p:tgtEl>
                                        <p:attrNameLst>
                                          <p:attrName>ppt_h</p:attrName>
                                        </p:attrNameLst>
                                      </p:cBhvr>
                                      <p:tavLst>
                                        <p:tav tm="0">
                                          <p:val>
                                            <p:fltVal val="0"/>
                                          </p:val>
                                        </p:tav>
                                        <p:tav tm="100000">
                                          <p:val>
                                            <p:strVal val="#ppt_h"/>
                                          </p:val>
                                        </p:tav>
                                      </p:tavLst>
                                    </p:anim>
                                    <p:animEffect transition="in" filter="fade">
                                      <p:cBhvr>
                                        <p:cTn id="37" dur="2000"/>
                                        <p:tgtEl>
                                          <p:spTgt spid="64517">
                                            <p:txEl>
                                              <p:pRg st="3" end="3"/>
                                            </p:txEl>
                                          </p:spTgt>
                                        </p:tgtEl>
                                      </p:cBhvr>
                                    </p:animEffect>
                                  </p:childTnLst>
                                </p:cTn>
                              </p:par>
                            </p:childTnLst>
                          </p:cTn>
                        </p:par>
                        <p:par>
                          <p:cTn id="38" fill="hold" nodeType="afterGroup">
                            <p:stCondLst>
                              <p:cond delay="12000"/>
                            </p:stCondLst>
                            <p:childTnLst>
                              <p:par>
                                <p:cTn id="39" presetID="53" presetClass="entr" presetSubtype="0" fill="hold" grpId="0" nodeType="afterEffect">
                                  <p:stCondLst>
                                    <p:cond delay="0"/>
                                  </p:stCondLst>
                                  <p:childTnLst>
                                    <p:set>
                                      <p:cBhvr>
                                        <p:cTn id="40" dur="1" fill="hold">
                                          <p:stCondLst>
                                            <p:cond delay="0"/>
                                          </p:stCondLst>
                                        </p:cTn>
                                        <p:tgtEl>
                                          <p:spTgt spid="64517">
                                            <p:txEl>
                                              <p:pRg st="4" end="4"/>
                                            </p:txEl>
                                          </p:spTgt>
                                        </p:tgtEl>
                                        <p:attrNameLst>
                                          <p:attrName>style.visibility</p:attrName>
                                        </p:attrNameLst>
                                      </p:cBhvr>
                                      <p:to>
                                        <p:strVal val="visible"/>
                                      </p:to>
                                    </p:set>
                                    <p:anim calcmode="lin" valueType="num">
                                      <p:cBhvr>
                                        <p:cTn id="41" dur="2000" fill="hold"/>
                                        <p:tgtEl>
                                          <p:spTgt spid="64517">
                                            <p:txEl>
                                              <p:pRg st="4" end="4"/>
                                            </p:txEl>
                                          </p:spTgt>
                                        </p:tgtEl>
                                        <p:attrNameLst>
                                          <p:attrName>ppt_w</p:attrName>
                                        </p:attrNameLst>
                                      </p:cBhvr>
                                      <p:tavLst>
                                        <p:tav tm="0">
                                          <p:val>
                                            <p:fltVal val="0"/>
                                          </p:val>
                                        </p:tav>
                                        <p:tav tm="100000">
                                          <p:val>
                                            <p:strVal val="#ppt_w"/>
                                          </p:val>
                                        </p:tav>
                                      </p:tavLst>
                                    </p:anim>
                                    <p:anim calcmode="lin" valueType="num">
                                      <p:cBhvr>
                                        <p:cTn id="42" dur="2000" fill="hold"/>
                                        <p:tgtEl>
                                          <p:spTgt spid="64517">
                                            <p:txEl>
                                              <p:pRg st="4" end="4"/>
                                            </p:txEl>
                                          </p:spTgt>
                                        </p:tgtEl>
                                        <p:attrNameLst>
                                          <p:attrName>ppt_h</p:attrName>
                                        </p:attrNameLst>
                                      </p:cBhvr>
                                      <p:tavLst>
                                        <p:tav tm="0">
                                          <p:val>
                                            <p:fltVal val="0"/>
                                          </p:val>
                                        </p:tav>
                                        <p:tav tm="100000">
                                          <p:val>
                                            <p:strVal val="#ppt_h"/>
                                          </p:val>
                                        </p:tav>
                                      </p:tavLst>
                                    </p:anim>
                                    <p:animEffect transition="in" filter="fade">
                                      <p:cBhvr>
                                        <p:cTn id="43" dur="2000"/>
                                        <p:tgtEl>
                                          <p:spTgt spid="64517">
                                            <p:txEl>
                                              <p:pRg st="4" end="4"/>
                                            </p:txEl>
                                          </p:spTgt>
                                        </p:tgtEl>
                                      </p:cBhvr>
                                    </p:animEffect>
                                  </p:childTnLst>
                                </p:cTn>
                              </p:par>
                            </p:childTnLst>
                          </p:cTn>
                        </p:par>
                        <p:par>
                          <p:cTn id="44" fill="hold" nodeType="afterGroup">
                            <p:stCondLst>
                              <p:cond delay="14000"/>
                            </p:stCondLst>
                            <p:childTnLst>
                              <p:par>
                                <p:cTn id="45" presetID="53" presetClass="entr" presetSubtype="0" fill="hold" grpId="0" nodeType="afterEffect">
                                  <p:stCondLst>
                                    <p:cond delay="0"/>
                                  </p:stCondLst>
                                  <p:childTnLst>
                                    <p:set>
                                      <p:cBhvr>
                                        <p:cTn id="46" dur="1" fill="hold">
                                          <p:stCondLst>
                                            <p:cond delay="0"/>
                                          </p:stCondLst>
                                        </p:cTn>
                                        <p:tgtEl>
                                          <p:spTgt spid="64517">
                                            <p:txEl>
                                              <p:pRg st="5" end="5"/>
                                            </p:txEl>
                                          </p:spTgt>
                                        </p:tgtEl>
                                        <p:attrNameLst>
                                          <p:attrName>style.visibility</p:attrName>
                                        </p:attrNameLst>
                                      </p:cBhvr>
                                      <p:to>
                                        <p:strVal val="visible"/>
                                      </p:to>
                                    </p:set>
                                    <p:anim calcmode="lin" valueType="num">
                                      <p:cBhvr>
                                        <p:cTn id="47" dur="2000" fill="hold"/>
                                        <p:tgtEl>
                                          <p:spTgt spid="64517">
                                            <p:txEl>
                                              <p:pRg st="5" end="5"/>
                                            </p:txEl>
                                          </p:spTgt>
                                        </p:tgtEl>
                                        <p:attrNameLst>
                                          <p:attrName>ppt_w</p:attrName>
                                        </p:attrNameLst>
                                      </p:cBhvr>
                                      <p:tavLst>
                                        <p:tav tm="0">
                                          <p:val>
                                            <p:fltVal val="0"/>
                                          </p:val>
                                        </p:tav>
                                        <p:tav tm="100000">
                                          <p:val>
                                            <p:strVal val="#ppt_w"/>
                                          </p:val>
                                        </p:tav>
                                      </p:tavLst>
                                    </p:anim>
                                    <p:anim calcmode="lin" valueType="num">
                                      <p:cBhvr>
                                        <p:cTn id="48" dur="2000" fill="hold"/>
                                        <p:tgtEl>
                                          <p:spTgt spid="64517">
                                            <p:txEl>
                                              <p:pRg st="5" end="5"/>
                                            </p:txEl>
                                          </p:spTgt>
                                        </p:tgtEl>
                                        <p:attrNameLst>
                                          <p:attrName>ppt_h</p:attrName>
                                        </p:attrNameLst>
                                      </p:cBhvr>
                                      <p:tavLst>
                                        <p:tav tm="0">
                                          <p:val>
                                            <p:fltVal val="0"/>
                                          </p:val>
                                        </p:tav>
                                        <p:tav tm="100000">
                                          <p:val>
                                            <p:strVal val="#ppt_h"/>
                                          </p:val>
                                        </p:tav>
                                      </p:tavLst>
                                    </p:anim>
                                    <p:animEffect transition="in" filter="fade">
                                      <p:cBhvr>
                                        <p:cTn id="49" dur="2000"/>
                                        <p:tgtEl>
                                          <p:spTgt spid="64517">
                                            <p:txEl>
                                              <p:pRg st="5" end="5"/>
                                            </p:txEl>
                                          </p:spTgt>
                                        </p:tgtEl>
                                      </p:cBhvr>
                                    </p:animEffect>
                                  </p:childTnLst>
                                </p:cTn>
                              </p:par>
                            </p:childTnLst>
                          </p:cTn>
                        </p:par>
                        <p:par>
                          <p:cTn id="50" fill="hold" nodeType="afterGroup">
                            <p:stCondLst>
                              <p:cond delay="16000"/>
                            </p:stCondLst>
                            <p:childTnLst>
                              <p:par>
                                <p:cTn id="51" presetID="53" presetClass="entr" presetSubtype="0" fill="hold" grpId="0" nodeType="afterEffect">
                                  <p:stCondLst>
                                    <p:cond delay="0"/>
                                  </p:stCondLst>
                                  <p:childTnLst>
                                    <p:set>
                                      <p:cBhvr>
                                        <p:cTn id="52" dur="1" fill="hold">
                                          <p:stCondLst>
                                            <p:cond delay="0"/>
                                          </p:stCondLst>
                                        </p:cTn>
                                        <p:tgtEl>
                                          <p:spTgt spid="64517">
                                            <p:txEl>
                                              <p:pRg st="6" end="6"/>
                                            </p:txEl>
                                          </p:spTgt>
                                        </p:tgtEl>
                                        <p:attrNameLst>
                                          <p:attrName>style.visibility</p:attrName>
                                        </p:attrNameLst>
                                      </p:cBhvr>
                                      <p:to>
                                        <p:strVal val="visible"/>
                                      </p:to>
                                    </p:set>
                                    <p:anim calcmode="lin" valueType="num">
                                      <p:cBhvr>
                                        <p:cTn id="53" dur="2000" fill="hold"/>
                                        <p:tgtEl>
                                          <p:spTgt spid="64517">
                                            <p:txEl>
                                              <p:pRg st="6" end="6"/>
                                            </p:txEl>
                                          </p:spTgt>
                                        </p:tgtEl>
                                        <p:attrNameLst>
                                          <p:attrName>ppt_w</p:attrName>
                                        </p:attrNameLst>
                                      </p:cBhvr>
                                      <p:tavLst>
                                        <p:tav tm="0">
                                          <p:val>
                                            <p:fltVal val="0"/>
                                          </p:val>
                                        </p:tav>
                                        <p:tav tm="100000">
                                          <p:val>
                                            <p:strVal val="#ppt_w"/>
                                          </p:val>
                                        </p:tav>
                                      </p:tavLst>
                                    </p:anim>
                                    <p:anim calcmode="lin" valueType="num">
                                      <p:cBhvr>
                                        <p:cTn id="54" dur="2000" fill="hold"/>
                                        <p:tgtEl>
                                          <p:spTgt spid="64517">
                                            <p:txEl>
                                              <p:pRg st="6" end="6"/>
                                            </p:txEl>
                                          </p:spTgt>
                                        </p:tgtEl>
                                        <p:attrNameLst>
                                          <p:attrName>ppt_h</p:attrName>
                                        </p:attrNameLst>
                                      </p:cBhvr>
                                      <p:tavLst>
                                        <p:tav tm="0">
                                          <p:val>
                                            <p:fltVal val="0"/>
                                          </p:val>
                                        </p:tav>
                                        <p:tav tm="100000">
                                          <p:val>
                                            <p:strVal val="#ppt_h"/>
                                          </p:val>
                                        </p:tav>
                                      </p:tavLst>
                                    </p:anim>
                                    <p:animEffect transition="in" filter="fade">
                                      <p:cBhvr>
                                        <p:cTn id="55" dur="2000"/>
                                        <p:tgtEl>
                                          <p:spTgt spid="64517">
                                            <p:txEl>
                                              <p:pRg st="6" end="6"/>
                                            </p:txEl>
                                          </p:spTgt>
                                        </p:tgtEl>
                                      </p:cBhvr>
                                    </p:animEffect>
                                  </p:childTnLst>
                                </p:cTn>
                              </p:par>
                            </p:childTnLst>
                          </p:cTn>
                        </p:par>
                        <p:par>
                          <p:cTn id="56" fill="hold" nodeType="afterGroup">
                            <p:stCondLst>
                              <p:cond delay="18000"/>
                            </p:stCondLst>
                            <p:childTnLst>
                              <p:par>
                                <p:cTn id="57" presetID="53" presetClass="entr" presetSubtype="0" fill="hold" grpId="0" nodeType="afterEffect">
                                  <p:stCondLst>
                                    <p:cond delay="0"/>
                                  </p:stCondLst>
                                  <p:childTnLst>
                                    <p:set>
                                      <p:cBhvr>
                                        <p:cTn id="58" dur="1" fill="hold">
                                          <p:stCondLst>
                                            <p:cond delay="0"/>
                                          </p:stCondLst>
                                        </p:cTn>
                                        <p:tgtEl>
                                          <p:spTgt spid="64517">
                                            <p:txEl>
                                              <p:pRg st="7" end="7"/>
                                            </p:txEl>
                                          </p:spTgt>
                                        </p:tgtEl>
                                        <p:attrNameLst>
                                          <p:attrName>style.visibility</p:attrName>
                                        </p:attrNameLst>
                                      </p:cBhvr>
                                      <p:to>
                                        <p:strVal val="visible"/>
                                      </p:to>
                                    </p:set>
                                    <p:anim calcmode="lin" valueType="num">
                                      <p:cBhvr>
                                        <p:cTn id="59" dur="2000" fill="hold"/>
                                        <p:tgtEl>
                                          <p:spTgt spid="64517">
                                            <p:txEl>
                                              <p:pRg st="7" end="7"/>
                                            </p:txEl>
                                          </p:spTgt>
                                        </p:tgtEl>
                                        <p:attrNameLst>
                                          <p:attrName>ppt_w</p:attrName>
                                        </p:attrNameLst>
                                      </p:cBhvr>
                                      <p:tavLst>
                                        <p:tav tm="0">
                                          <p:val>
                                            <p:fltVal val="0"/>
                                          </p:val>
                                        </p:tav>
                                        <p:tav tm="100000">
                                          <p:val>
                                            <p:strVal val="#ppt_w"/>
                                          </p:val>
                                        </p:tav>
                                      </p:tavLst>
                                    </p:anim>
                                    <p:anim calcmode="lin" valueType="num">
                                      <p:cBhvr>
                                        <p:cTn id="60" dur="2000" fill="hold"/>
                                        <p:tgtEl>
                                          <p:spTgt spid="64517">
                                            <p:txEl>
                                              <p:pRg st="7" end="7"/>
                                            </p:txEl>
                                          </p:spTgt>
                                        </p:tgtEl>
                                        <p:attrNameLst>
                                          <p:attrName>ppt_h</p:attrName>
                                        </p:attrNameLst>
                                      </p:cBhvr>
                                      <p:tavLst>
                                        <p:tav tm="0">
                                          <p:val>
                                            <p:fltVal val="0"/>
                                          </p:val>
                                        </p:tav>
                                        <p:tav tm="100000">
                                          <p:val>
                                            <p:strVal val="#ppt_h"/>
                                          </p:val>
                                        </p:tav>
                                      </p:tavLst>
                                    </p:anim>
                                    <p:animEffect transition="in" filter="fade">
                                      <p:cBhvr>
                                        <p:cTn id="61" dur="2000"/>
                                        <p:tgtEl>
                                          <p:spTgt spid="64517">
                                            <p:txEl>
                                              <p:pRg st="7" end="7"/>
                                            </p:txEl>
                                          </p:spTgt>
                                        </p:tgtEl>
                                      </p:cBhvr>
                                    </p:animEffect>
                                  </p:childTnLst>
                                </p:cTn>
                              </p:par>
                            </p:childTnLst>
                          </p:cTn>
                        </p:par>
                        <p:par>
                          <p:cTn id="62" fill="hold" nodeType="afterGroup">
                            <p:stCondLst>
                              <p:cond delay="20000"/>
                            </p:stCondLst>
                            <p:childTnLst>
                              <p:par>
                                <p:cTn id="63" presetID="53" presetClass="entr" presetSubtype="0" fill="hold" grpId="0" nodeType="afterEffect">
                                  <p:stCondLst>
                                    <p:cond delay="0"/>
                                  </p:stCondLst>
                                  <p:childTnLst>
                                    <p:set>
                                      <p:cBhvr>
                                        <p:cTn id="64" dur="1" fill="hold">
                                          <p:stCondLst>
                                            <p:cond delay="0"/>
                                          </p:stCondLst>
                                        </p:cTn>
                                        <p:tgtEl>
                                          <p:spTgt spid="64517">
                                            <p:txEl>
                                              <p:pRg st="8" end="8"/>
                                            </p:txEl>
                                          </p:spTgt>
                                        </p:tgtEl>
                                        <p:attrNameLst>
                                          <p:attrName>style.visibility</p:attrName>
                                        </p:attrNameLst>
                                      </p:cBhvr>
                                      <p:to>
                                        <p:strVal val="visible"/>
                                      </p:to>
                                    </p:set>
                                    <p:anim calcmode="lin" valueType="num">
                                      <p:cBhvr>
                                        <p:cTn id="65" dur="2000" fill="hold"/>
                                        <p:tgtEl>
                                          <p:spTgt spid="64517">
                                            <p:txEl>
                                              <p:pRg st="8" end="8"/>
                                            </p:txEl>
                                          </p:spTgt>
                                        </p:tgtEl>
                                        <p:attrNameLst>
                                          <p:attrName>ppt_w</p:attrName>
                                        </p:attrNameLst>
                                      </p:cBhvr>
                                      <p:tavLst>
                                        <p:tav tm="0">
                                          <p:val>
                                            <p:fltVal val="0"/>
                                          </p:val>
                                        </p:tav>
                                        <p:tav tm="100000">
                                          <p:val>
                                            <p:strVal val="#ppt_w"/>
                                          </p:val>
                                        </p:tav>
                                      </p:tavLst>
                                    </p:anim>
                                    <p:anim calcmode="lin" valueType="num">
                                      <p:cBhvr>
                                        <p:cTn id="66" dur="2000" fill="hold"/>
                                        <p:tgtEl>
                                          <p:spTgt spid="64517">
                                            <p:txEl>
                                              <p:pRg st="8" end="8"/>
                                            </p:txEl>
                                          </p:spTgt>
                                        </p:tgtEl>
                                        <p:attrNameLst>
                                          <p:attrName>ppt_h</p:attrName>
                                        </p:attrNameLst>
                                      </p:cBhvr>
                                      <p:tavLst>
                                        <p:tav tm="0">
                                          <p:val>
                                            <p:fltVal val="0"/>
                                          </p:val>
                                        </p:tav>
                                        <p:tav tm="100000">
                                          <p:val>
                                            <p:strVal val="#ppt_h"/>
                                          </p:val>
                                        </p:tav>
                                      </p:tavLst>
                                    </p:anim>
                                    <p:animEffect transition="in" filter="fade">
                                      <p:cBhvr>
                                        <p:cTn id="67" dur="2000"/>
                                        <p:tgtEl>
                                          <p:spTgt spid="6451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7" grpId="0" build="p"/>
      <p:bldP spid="64519" grpId="0" build="p" animBg="1"/>
      <p:bldP spid="6452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304800" y="0"/>
            <a:ext cx="8229600" cy="914400"/>
          </a:xfrm>
        </p:spPr>
        <p:txBody>
          <a:bodyPr/>
          <a:lstStyle/>
          <a:p>
            <a:r>
              <a:rPr lang="pl-PL" altLang="en-US"/>
              <a:t>Zajednički parametri </a:t>
            </a:r>
            <a:endParaRPr lang="en-US" altLang="en-US"/>
          </a:p>
        </p:txBody>
      </p:sp>
      <p:sp>
        <p:nvSpPr>
          <p:cNvPr id="123907" name="Rectangle 3"/>
          <p:cNvSpPr>
            <a:spLocks noGrp="1" noChangeArrowheads="1"/>
          </p:cNvSpPr>
          <p:nvPr>
            <p:ph idx="1"/>
          </p:nvPr>
        </p:nvSpPr>
        <p:spPr>
          <a:xfrm>
            <a:off x="0" y="838200"/>
            <a:ext cx="9144000" cy="6019800"/>
          </a:xfrm>
        </p:spPr>
        <p:txBody>
          <a:bodyPr/>
          <a:lstStyle/>
          <a:p>
            <a:pPr marL="609600" indent="-609600">
              <a:lnSpc>
                <a:spcPct val="80000"/>
              </a:lnSpc>
              <a:buFont typeface="Wingdings" pitchFamily="2" charset="2"/>
              <a:buNone/>
            </a:pPr>
            <a:r>
              <a:rPr lang="sr-Latn-CS" altLang="en-US" sz="2000" b="1" u="sng"/>
              <a:t>      a) </a:t>
            </a:r>
            <a:r>
              <a:rPr lang="en-US" altLang="en-US" sz="2000" b="1" u="sng"/>
              <a:t>Snaga aktiviranja (osetljivost relea) – </a:t>
            </a:r>
            <a:r>
              <a:rPr lang="en-US" altLang="en-US" sz="2000" b="1" i="1" u="sng"/>
              <a:t>Pa</a:t>
            </a:r>
            <a:r>
              <a:rPr lang="en-US" altLang="en-US" sz="2000" i="1"/>
              <a:t> </a:t>
            </a:r>
            <a:endParaRPr lang="en-US" altLang="en-US" sz="2000"/>
          </a:p>
          <a:p>
            <a:pPr marL="609600" indent="-609600">
              <a:lnSpc>
                <a:spcPct val="80000"/>
              </a:lnSpc>
              <a:buFont typeface="Wingdings" pitchFamily="2" charset="2"/>
              <a:buNone/>
            </a:pPr>
            <a:r>
              <a:rPr lang="en-US" altLang="en-US" sz="2000"/>
              <a:t>Snaga aktiviranja je minimalna snaga koju treba dovesti na ulaz relea da bi se ono</a:t>
            </a:r>
            <a:r>
              <a:rPr lang="en-US" altLang="en-US" sz="2000" i="1"/>
              <a:t> </a:t>
            </a:r>
            <a:r>
              <a:rPr lang="en-US" altLang="en-US" sz="2000"/>
              <a:t>aktiviralo. </a:t>
            </a:r>
            <a:r>
              <a:rPr lang="pl-PL" altLang="en-US" sz="2000"/>
              <a:t>Ova snaga je kod malih relea reda </a:t>
            </a:r>
            <a:r>
              <a:rPr lang="pl-PL" altLang="en-US" sz="2000" i="1"/>
              <a:t>mW, </a:t>
            </a:r>
            <a:r>
              <a:rPr lang="pl-PL" altLang="en-US" sz="2000"/>
              <a:t>najviše 1W, a kod snažnih relea prelazi</a:t>
            </a:r>
            <a:r>
              <a:rPr lang="pl-PL" altLang="en-US" sz="2000" i="1"/>
              <a:t> </a:t>
            </a:r>
            <a:r>
              <a:rPr lang="pl-PL" altLang="en-US" sz="2000"/>
              <a:t>10W.</a:t>
            </a:r>
          </a:p>
          <a:p>
            <a:pPr marL="609600" indent="-609600">
              <a:lnSpc>
                <a:spcPct val="80000"/>
              </a:lnSpc>
              <a:buFont typeface="Wingdings" pitchFamily="2" charset="2"/>
              <a:buNone/>
            </a:pPr>
            <a:r>
              <a:rPr lang="pl-PL" altLang="en-US" sz="2000"/>
              <a:t>      </a:t>
            </a:r>
            <a:r>
              <a:rPr lang="en-US" altLang="en-US" sz="2000" b="1" u="sng"/>
              <a:t>b) Nominalna snaga - </a:t>
            </a:r>
            <a:r>
              <a:rPr lang="en-US" altLang="en-US" sz="2000" b="1" i="1" u="sng"/>
              <a:t>Pn</a:t>
            </a:r>
            <a:endParaRPr lang="en-US" altLang="en-US" sz="2000" b="1" u="sng"/>
          </a:p>
          <a:p>
            <a:pPr marL="609600" indent="-609600">
              <a:lnSpc>
                <a:spcPct val="80000"/>
              </a:lnSpc>
              <a:buFont typeface="Wingdings" pitchFamily="2" charset="2"/>
              <a:buNone/>
            </a:pPr>
            <a:r>
              <a:rPr lang="en-US" altLang="en-US" sz="2000"/>
              <a:t>Nominalna snaga je snaga, koju treba dovesti na ulaz relea, da bi se obezbedilo pouzdano aktiviranje i držanje relea u radnom stanju. Logično je da ova snaga bude veća od snage aktiviranja. </a:t>
            </a:r>
            <a:r>
              <a:rPr lang="pl-PL" altLang="en-US" sz="2000"/>
              <a:t>Ova snage je vezana za ulazno kolo relea.</a:t>
            </a:r>
          </a:p>
          <a:p>
            <a:pPr marL="609600" indent="-609600">
              <a:lnSpc>
                <a:spcPct val="80000"/>
              </a:lnSpc>
              <a:buFont typeface="Wingdings" pitchFamily="2" charset="2"/>
              <a:buNone/>
            </a:pPr>
            <a:r>
              <a:rPr lang="pl-PL" altLang="en-US" sz="2000" b="1" u="sng">
                <a:effectLst/>
              </a:rPr>
              <a:t>      c) Snaga upravljanja - </a:t>
            </a:r>
            <a:r>
              <a:rPr lang="pl-PL" altLang="en-US" sz="2000" b="1" i="1" u="sng">
                <a:effectLst/>
              </a:rPr>
              <a:t>Pu</a:t>
            </a:r>
            <a:endParaRPr lang="en-US" altLang="en-US" sz="2000" b="1" u="sng">
              <a:effectLst/>
            </a:endParaRPr>
          </a:p>
          <a:p>
            <a:pPr marL="609600" indent="-609600">
              <a:lnSpc>
                <a:spcPct val="80000"/>
              </a:lnSpc>
              <a:buFont typeface="Wingdings" pitchFamily="2" charset="2"/>
              <a:buNone/>
            </a:pPr>
            <a:r>
              <a:rPr lang="en-US" altLang="en-US" sz="2000"/>
              <a:t>Snaga upravljanja je snaga kojom rele upravlja u procesu uključivanja ili isključivanja. </a:t>
            </a:r>
            <a:r>
              <a:rPr lang="pl-PL" altLang="en-US" sz="2000"/>
              <a:t>Ova snaga je vezana za izlazno (kontaktno) kolo relea.</a:t>
            </a:r>
          </a:p>
          <a:p>
            <a:pPr marL="609600" indent="-609600">
              <a:lnSpc>
                <a:spcPct val="80000"/>
              </a:lnSpc>
              <a:buFont typeface="Wingdings" pitchFamily="2" charset="2"/>
              <a:buNone/>
            </a:pPr>
            <a:r>
              <a:rPr lang="pl-PL" altLang="en-US" sz="2000"/>
              <a:t>      </a:t>
            </a:r>
            <a:r>
              <a:rPr lang="pl-PL" altLang="en-US" sz="2000" b="1" u="sng">
                <a:effectLst/>
              </a:rPr>
              <a:t>d) Vreme aktiviranja - Ta</a:t>
            </a:r>
            <a:endParaRPr lang="en-US" altLang="en-US" sz="2000" b="1" u="sng">
              <a:effectLst/>
            </a:endParaRPr>
          </a:p>
          <a:p>
            <a:pPr marL="609600" indent="-609600">
              <a:lnSpc>
                <a:spcPct val="80000"/>
              </a:lnSpc>
              <a:buFont typeface="Wingdings" pitchFamily="2" charset="2"/>
              <a:buNone/>
            </a:pPr>
            <a:r>
              <a:rPr lang="en-US" altLang="en-US" sz="2000"/>
              <a:t>Vreme aktiviranja je vreme, proteklo od trenutka delovanja ulaznog signala do trenutka spajanja kontakta i zatvaranja izlaznog kola.</a:t>
            </a:r>
          </a:p>
          <a:p>
            <a:pPr marL="609600" indent="-609600">
              <a:lnSpc>
                <a:spcPct val="80000"/>
              </a:lnSpc>
              <a:buFont typeface="Wingdings" pitchFamily="2" charset="2"/>
              <a:buNone/>
            </a:pPr>
            <a:r>
              <a:rPr lang="en-US" altLang="en-US" sz="2000"/>
              <a:t>      </a:t>
            </a:r>
            <a:r>
              <a:rPr lang="en-US" altLang="en-US" sz="2000" b="1" u="sng">
                <a:effectLst/>
              </a:rPr>
              <a:t>e) Vreme otpuštanja - Tot</a:t>
            </a:r>
          </a:p>
          <a:p>
            <a:pPr marL="609600" indent="-609600">
              <a:lnSpc>
                <a:spcPct val="80000"/>
              </a:lnSpc>
              <a:buFont typeface="Wingdings" pitchFamily="2" charset="2"/>
              <a:buNone/>
            </a:pPr>
            <a:r>
              <a:rPr lang="en-US" altLang="en-US" sz="2000"/>
              <a:t>Vreme otpuštanja predstavlja vreme koje protekne od trenutka prestanka delovanja pobude do trenutka otpuštanja kontakata i otvaranja izlaznog kola.</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8852" name="Rectangle 4"/>
          <p:cNvSpPr>
            <a:spLocks noGrp="1" noChangeArrowheads="1"/>
          </p:cNvSpPr>
          <p:nvPr>
            <p:ph type="title"/>
          </p:nvPr>
        </p:nvSpPr>
        <p:spPr>
          <a:xfrm>
            <a:off x="1981200" y="1371600"/>
            <a:ext cx="6781800" cy="3352800"/>
          </a:xfrm>
        </p:spPr>
        <p:txBody>
          <a:bodyPr>
            <a:normAutofit fontScale="90000"/>
          </a:bodyPr>
          <a:lstStyle/>
          <a:p>
            <a:pPr algn="l"/>
            <a:r>
              <a:rPr lang="sr-Latn-CS" altLang="en-US" sz="2000" dirty="0"/>
              <a:t>Rele je elektromehanička komponenta sa pokretnim delovima tako da ima ogr</a:t>
            </a:r>
            <a:r>
              <a:rPr lang="en-US" altLang="en-US" sz="2000" dirty="0"/>
              <a:t>a</a:t>
            </a:r>
            <a:r>
              <a:rPr lang="sr-Latn-CS" altLang="en-US" sz="2000" dirty="0"/>
              <a:t>ničeni vek trajanja, i ne može da se koristi za vrlo brza uključivanja i isključivanja.</a:t>
            </a:r>
            <a:br>
              <a:rPr lang="sr-Latn-CS" altLang="en-US" sz="2000" dirty="0"/>
            </a:br>
            <a:r>
              <a:rPr lang="sr-Latn-CS" altLang="en-US" sz="2000" dirty="0"/>
              <a:t>Pri izboru relea treba voditi računa o:</a:t>
            </a:r>
            <a:r>
              <a:rPr lang="en-US" altLang="en-US" sz="2000" dirty="0"/>
              <a:t/>
            </a:r>
            <a:br>
              <a:rPr lang="en-US" altLang="en-US" sz="2000" dirty="0"/>
            </a:br>
            <a:r>
              <a:rPr lang="sr-Latn-CS" altLang="en-US" sz="2000" dirty="0"/>
              <a:t> 1. O kalemu elektromagneta (veličina napona- 3V,5V.6V,12V,24V- i 230/250V~ ; otpornost ) </a:t>
            </a:r>
            <a:r>
              <a:rPr lang="en-US" altLang="en-US" sz="2000" dirty="0"/>
              <a:t/>
            </a:r>
            <a:br>
              <a:rPr lang="en-US" altLang="en-US" sz="2000" dirty="0"/>
            </a:br>
            <a:r>
              <a:rPr lang="sr-Latn-CS" altLang="en-US" sz="2000" dirty="0"/>
              <a:t>2. Napon koji sme da se dovede na kontakte relea- max. veličina koja ne sme da bude prekoračena da ne bi došlo do intenzivnog varničenja između kontakata.</a:t>
            </a:r>
            <a:br>
              <a:rPr lang="sr-Latn-CS" altLang="en-US" sz="2000" dirty="0"/>
            </a:br>
            <a:r>
              <a:rPr lang="sr-Latn-CS" altLang="en-US" sz="2000" dirty="0"/>
              <a:t/>
            </a:r>
            <a:br>
              <a:rPr lang="sr-Latn-CS" altLang="en-US" sz="2000" dirty="0"/>
            </a:br>
            <a:r>
              <a:rPr lang="sr-Latn-CS" altLang="en-US" sz="2000" dirty="0"/>
              <a:t/>
            </a:r>
            <a:br>
              <a:rPr lang="sr-Latn-CS" altLang="en-US" sz="2000" dirty="0"/>
            </a:br>
            <a:endParaRPr lang="en-US" altLang="en-US" sz="20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78852"/>
                                        </p:tgtEl>
                                        <p:attrNameLst>
                                          <p:attrName>style.visibility</p:attrName>
                                        </p:attrNameLst>
                                      </p:cBhvr>
                                      <p:to>
                                        <p:strVal val="visible"/>
                                      </p:to>
                                    </p:set>
                                    <p:anim calcmode="lin" valueType="num">
                                      <p:cBhvr>
                                        <p:cTn id="7" dur="3000" fill="hold"/>
                                        <p:tgtEl>
                                          <p:spTgt spid="78852"/>
                                        </p:tgtEl>
                                        <p:attrNameLst>
                                          <p:attrName>ppt_w</p:attrName>
                                        </p:attrNameLst>
                                      </p:cBhvr>
                                      <p:tavLst>
                                        <p:tav tm="0">
                                          <p:val>
                                            <p:fltVal val="0"/>
                                          </p:val>
                                        </p:tav>
                                        <p:tav tm="100000">
                                          <p:val>
                                            <p:strVal val="#ppt_w"/>
                                          </p:val>
                                        </p:tav>
                                      </p:tavLst>
                                    </p:anim>
                                    <p:anim calcmode="lin" valueType="num">
                                      <p:cBhvr>
                                        <p:cTn id="8" dur="3000" fill="hold"/>
                                        <p:tgtEl>
                                          <p:spTgt spid="78852"/>
                                        </p:tgtEl>
                                        <p:attrNameLst>
                                          <p:attrName>ppt_h</p:attrName>
                                        </p:attrNameLst>
                                      </p:cBhvr>
                                      <p:tavLst>
                                        <p:tav tm="0">
                                          <p:val>
                                            <p:fltVal val="0"/>
                                          </p:val>
                                        </p:tav>
                                        <p:tav tm="100000">
                                          <p:val>
                                            <p:strVal val="#ppt_h"/>
                                          </p:val>
                                        </p:tav>
                                      </p:tavLst>
                                    </p:anim>
                                    <p:animEffect transition="in" filter="fade">
                                      <p:cBhvr>
                                        <p:cTn id="9" dur="3000"/>
                                        <p:tgtEl>
                                          <p:spTgt spid="788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3" name="Rectangle 3"/>
          <p:cNvSpPr>
            <a:spLocks noGrp="1" noChangeArrowheads="1"/>
          </p:cNvSpPr>
          <p:nvPr>
            <p:ph idx="1"/>
          </p:nvPr>
        </p:nvSpPr>
        <p:spPr>
          <a:xfrm>
            <a:off x="-152400" y="1524000"/>
            <a:ext cx="9144000" cy="3429000"/>
          </a:xfrm>
        </p:spPr>
        <p:txBody>
          <a:bodyPr/>
          <a:lstStyle/>
          <a:p>
            <a:r>
              <a:rPr lang="sr-Latn-CS" altLang="en-US" sz="2800"/>
              <a:t>Podela prema stepenu razvoja:</a:t>
            </a:r>
            <a:br>
              <a:rPr lang="sr-Latn-CS" altLang="en-US" sz="2800"/>
            </a:br>
            <a:r>
              <a:rPr lang="sr-Latn-CS" altLang="en-US" sz="2800"/>
              <a:t>-I generacija relea(kalem sa feromagnetnim jezgrom)</a:t>
            </a:r>
            <a:br>
              <a:rPr lang="sr-Latn-CS" altLang="en-US" sz="2800"/>
            </a:br>
            <a:r>
              <a:rPr lang="sr-Latn-CS" altLang="en-US" sz="2800"/>
              <a:t>-II generacija relea(umetanjem stalnih magneta u magnetno kolo relea, podešava se smer sile koja deluje na kontakte u zavisnosti od smera struje koja protiče kroz kalem. Dobija se tzv. polarizovano rele)</a:t>
            </a:r>
            <a:br>
              <a:rPr lang="sr-Latn-CS" altLang="en-US" sz="2800"/>
            </a:br>
            <a:endParaRPr lang="en-US" altLang="en-US" sz="280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3" name="Rectangle 5"/>
          <p:cNvSpPr>
            <a:spLocks noGrp="1" noChangeArrowheads="1"/>
          </p:cNvSpPr>
          <p:nvPr>
            <p:ph type="body" sz="half" idx="1"/>
          </p:nvPr>
        </p:nvSpPr>
        <p:spPr>
          <a:xfrm>
            <a:off x="0" y="228600"/>
            <a:ext cx="8153400" cy="4525963"/>
          </a:xfrm>
        </p:spPr>
        <p:txBody>
          <a:bodyPr/>
          <a:lstStyle/>
          <a:p>
            <a:r>
              <a:rPr lang="sr-Latn-CS" altLang="en-US" sz="2400"/>
              <a:t>-III generacija relea(kombinacija relea II generacije i dostignuća moderne elektro-nike, što dovodi do smanjenja potrošnje energije,utrošenog materijala,velišine, a samim tim i cena drastično pada. IC relea, RID relea(gaso zaštićene,hermetički zatvorene staklene tube u koju su uliveni feromagnetni jezičci sa kontaktima.Pod dejstvom magnetne sile ovi kontakti se spajaju i zatvara se kontaktno kolo.)</a:t>
            </a:r>
            <a:endParaRPr lang="en-US" altLang="en-US" sz="2400"/>
          </a:p>
          <a:p>
            <a:endParaRPr lang="en-US" altLang="en-US" sz="2800"/>
          </a:p>
        </p:txBody>
      </p:sp>
      <p:pic>
        <p:nvPicPr>
          <p:cNvPr id="130055" name="Picture 7"/>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3276600" y="5130800"/>
            <a:ext cx="5638800" cy="172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0056" name="Picture 8"/>
          <p:cNvPicPr>
            <a:picLocks noChangeAspect="1" noChangeArrowheads="1"/>
          </p:cNvPicPr>
          <p:nvPr/>
        </p:nvPicPr>
        <p:blipFill>
          <a:blip r:embed="rId3">
            <a:lum bright="40000" contrast="-62000"/>
            <a:extLst>
              <a:ext uri="{28A0092B-C50C-407E-A947-70E740481C1C}">
                <a14:useLocalDpi xmlns:a14="http://schemas.microsoft.com/office/drawing/2010/main" val="0"/>
              </a:ext>
            </a:extLst>
          </a:blip>
          <a:srcRect/>
          <a:stretch>
            <a:fillRect/>
          </a:stretch>
        </p:blipFill>
        <p:spPr bwMode="auto">
          <a:xfrm>
            <a:off x="0" y="3200400"/>
            <a:ext cx="368617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3"/>
          <p:cNvSpPr>
            <a:spLocks noGrp="1" noChangeArrowheads="1"/>
          </p:cNvSpPr>
          <p:nvPr>
            <p:ph idx="4294967295"/>
          </p:nvPr>
        </p:nvSpPr>
        <p:spPr>
          <a:xfrm>
            <a:off x="0" y="1673225"/>
            <a:ext cx="8229600" cy="4424363"/>
          </a:xfrm>
        </p:spPr>
        <p:txBody>
          <a:bodyPr/>
          <a:lstStyle/>
          <a:p>
            <a:pPr marL="273050" indent="-273050">
              <a:lnSpc>
                <a:spcPct val="90000"/>
              </a:lnSpc>
              <a:buFontTx/>
              <a:buNone/>
            </a:pPr>
            <a:r>
              <a:rPr lang="sr-Latn-CS" altLang="en-US" sz="3000"/>
              <a:t>     </a:t>
            </a:r>
            <a:r>
              <a:rPr lang="en-US" altLang="en-US" sz="3000"/>
              <a:t>Releji su </a:t>
            </a:r>
            <a:r>
              <a:rPr lang="sr-Latn-CS" altLang="en-US" sz="3000"/>
              <a:t>uređaji kojima je osnovna namena da vrše selektivnu zaštitu vazdušnih i kablovskih vodova srednjeg i visokog napona, generatora, motora većih snaga i transformatora od preopterećenja i kratkih spojeva. Prekostrujni releji izrađenji su u statičkoj izvedbi u modularnom sistemu, što omogućava lako kombinovanje sa ostalim zaštitama.</a:t>
            </a:r>
            <a:endParaRPr lang="en-US" altLang="en-US" sz="3000"/>
          </a:p>
        </p:txBody>
      </p:sp>
      <p:sp>
        <p:nvSpPr>
          <p:cNvPr id="19458" name="Rectangle 2"/>
          <p:cNvSpPr>
            <a:spLocks noGrp="1" noChangeArrowheads="1"/>
          </p:cNvSpPr>
          <p:nvPr>
            <p:ph type="title" idx="4294967295"/>
          </p:nvPr>
        </p:nvSpPr>
        <p:spPr>
          <a:xfrm>
            <a:off x="0" y="284163"/>
            <a:ext cx="8216900" cy="1127125"/>
          </a:xfrm>
          <a:noFill/>
          <a:ln w="6350" cap="rnd"/>
        </p:spPr>
        <p:txBody>
          <a:bodyPr rtlCol="0" anchor="b" anchorCtr="0">
            <a:normAutofit/>
          </a:bodyPr>
          <a:lstStyle/>
          <a:p>
            <a:pPr algn="l" fontAlgn="auto">
              <a:spcAft>
                <a:spcPts val="0"/>
              </a:spcAft>
              <a:defRPr/>
            </a:pPr>
            <a:r>
              <a:rPr lang="sr-Latn-CS" sz="4200" kern="1200" spc="-10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rPr>
              <a:t>                           </a:t>
            </a:r>
            <a:r>
              <a:rPr lang="en-US" sz="4200" kern="1200" spc="-100" err="1">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rPr>
              <a:t>Releji</a:t>
            </a:r>
            <a:endParaRPr lang="en-US" sz="4200" kern="1200" spc="-10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4"/>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9" name="Picture 2" descr="G:\New Folder\slika 1.jpg"/>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ChangeArrowheads="1"/>
          </p:cNvSpPr>
          <p:nvPr>
            <p:ph idx="1"/>
          </p:nvPr>
        </p:nvSpPr>
        <p:spPr>
          <a:xfrm>
            <a:off x="304800" y="533400"/>
            <a:ext cx="8229600" cy="4525963"/>
          </a:xfrm>
        </p:spPr>
        <p:txBody>
          <a:bodyPr/>
          <a:lstStyle/>
          <a:p>
            <a:pPr>
              <a:buFont typeface="Wingdings" pitchFamily="2" charset="2"/>
              <a:buNone/>
            </a:pPr>
            <a:r>
              <a:rPr lang="en-US" altLang="en-US"/>
              <a:t>Sastoje se od</a:t>
            </a:r>
            <a:r>
              <a:rPr lang="sr-Latn-CS" altLang="en-US"/>
              <a:t>:</a:t>
            </a:r>
          </a:p>
          <a:p>
            <a:pPr>
              <a:buFontTx/>
              <a:buChar char="-"/>
            </a:pPr>
            <a:r>
              <a:rPr lang="sr-Latn-CS" altLang="en-US"/>
              <a:t>transformatorskog jezgra</a:t>
            </a:r>
          </a:p>
          <a:p>
            <a:pPr>
              <a:buFontTx/>
              <a:buChar char="-"/>
            </a:pPr>
            <a:r>
              <a:rPr lang="sr-Latn-CS" altLang="en-US"/>
              <a:t>kalemskog tela, na kome su namotani navojci</a:t>
            </a:r>
          </a:p>
          <a:p>
            <a:pPr>
              <a:buFontTx/>
              <a:buChar char="-"/>
            </a:pPr>
            <a:r>
              <a:rPr lang="sr-Latn-CS" altLang="en-US"/>
              <a:t>primarnih namotaja (primara)</a:t>
            </a:r>
          </a:p>
          <a:p>
            <a:pPr>
              <a:buFontTx/>
              <a:buChar char="-"/>
            </a:pPr>
            <a:r>
              <a:rPr lang="sr-Latn-CS" altLang="en-US"/>
              <a:t>sekundarnih namotaja (sekundara).</a:t>
            </a:r>
            <a:endParaRPr lang="en-US" altLang="en-US"/>
          </a:p>
          <a:p>
            <a:endParaRPr lang="en-US" altLang="en-US"/>
          </a:p>
        </p:txBody>
      </p:sp>
      <p:pic>
        <p:nvPicPr>
          <p:cNvPr id="192515" name="Picture 3" descr="200px-Trafo2">
            <a:hlinkClick r:id="rId2" tooltip="&quot;Trafo2.jpg&quo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9050" y="3962400"/>
            <a:ext cx="277495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3"/>
          <p:cNvSpPr>
            <a:spLocks noGrp="1" noChangeArrowheads="1"/>
          </p:cNvSpPr>
          <p:nvPr>
            <p:ph idx="4294967295"/>
          </p:nvPr>
        </p:nvSpPr>
        <p:spPr>
          <a:xfrm>
            <a:off x="0" y="1673225"/>
            <a:ext cx="8229600" cy="4424363"/>
          </a:xfrm>
        </p:spPr>
        <p:txBody>
          <a:bodyPr/>
          <a:lstStyle/>
          <a:p>
            <a:pPr marL="273050" indent="-273050">
              <a:lnSpc>
                <a:spcPct val="90000"/>
              </a:lnSpc>
              <a:buFontTx/>
              <a:buNone/>
            </a:pPr>
            <a:r>
              <a:rPr lang="sr-Latn-CS" altLang="en-US" sz="3000"/>
              <a:t>    </a:t>
            </a:r>
            <a:r>
              <a:rPr lang="en-US" altLang="en-US" sz="3000"/>
              <a:t>Preko ula</a:t>
            </a:r>
            <a:r>
              <a:rPr lang="sr-Latn-CS" altLang="en-US" sz="3000"/>
              <a:t>znog strujnog transformatora i ispravljača dobija senaponska veličina koja se poredi sa referentnim naponom. U trenutku kadadovedeni napon pređe referentni napon, kod prekostrujnog člana proradi pobudni relej. Tada se aktivira vremenski član. Princip rada jednofaznih i trofaznih releja je isti, s tim što kod trofaznih releja u kolu dobija napon koji je proporcionalan najvećoj od tri struje.</a:t>
            </a:r>
            <a:endParaRPr lang="en-US" altLang="en-US" sz="3000"/>
          </a:p>
        </p:txBody>
      </p:sp>
      <p:sp>
        <p:nvSpPr>
          <p:cNvPr id="21506" name="Rectangle 2"/>
          <p:cNvSpPr>
            <a:spLocks noGrp="1" noChangeArrowheads="1"/>
          </p:cNvSpPr>
          <p:nvPr>
            <p:ph type="title" idx="4294967295"/>
          </p:nvPr>
        </p:nvSpPr>
        <p:spPr>
          <a:xfrm>
            <a:off x="0" y="284163"/>
            <a:ext cx="8216900" cy="1127125"/>
          </a:xfrm>
          <a:noFill/>
          <a:ln w="6350" cap="rnd"/>
        </p:spPr>
        <p:txBody>
          <a:bodyPr rtlCol="0" anchor="b" anchorCtr="0">
            <a:normAutofit/>
          </a:bodyPr>
          <a:lstStyle/>
          <a:p>
            <a:pPr algn="l" fontAlgn="auto">
              <a:spcAft>
                <a:spcPts val="0"/>
              </a:spcAft>
              <a:defRPr/>
            </a:pPr>
            <a:r>
              <a:rPr lang="sr-Latn-CS" sz="4200" kern="1200" spc="-10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rPr>
              <a:t>               </a:t>
            </a:r>
            <a:r>
              <a:rPr lang="en-US" sz="4200" kern="1200" spc="-100" err="1">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rPr>
              <a:t>Opis</a:t>
            </a:r>
            <a:r>
              <a:rPr lang="en-US" sz="4200" kern="1200" spc="-10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rPr>
              <a:t> </a:t>
            </a:r>
            <a:r>
              <a:rPr lang="en-US" sz="4200" kern="1200" spc="-100" err="1">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rPr>
              <a:t>rada</a:t>
            </a:r>
            <a:r>
              <a:rPr lang="en-US" sz="4200" kern="1200" spc="-10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rPr>
              <a:t> MI </a:t>
            </a:r>
            <a:r>
              <a:rPr lang="en-US" sz="4200" kern="1200" spc="-100" err="1">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rPr>
              <a:t>releja</a:t>
            </a:r>
            <a:endParaRPr lang="en-US" sz="4200" kern="1200" spc="-10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4"/>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3"/>
          <p:cNvSpPr>
            <a:spLocks noGrp="1" noChangeArrowheads="1"/>
          </p:cNvSpPr>
          <p:nvPr>
            <p:ph idx="4294967295"/>
          </p:nvPr>
        </p:nvSpPr>
        <p:spPr>
          <a:xfrm>
            <a:off x="0" y="1673225"/>
            <a:ext cx="8229600" cy="4424363"/>
          </a:xfrm>
        </p:spPr>
        <p:txBody>
          <a:bodyPr>
            <a:normAutofit fontScale="92500"/>
          </a:bodyPr>
          <a:lstStyle/>
          <a:p>
            <a:pPr marL="273050" indent="-273050">
              <a:buFontTx/>
              <a:buNone/>
            </a:pPr>
            <a:r>
              <a:rPr lang="sr-Latn-CS" altLang="en-US" sz="3000"/>
              <a:t>    Prekostrujni MI releji rade sa napajanjem iz posebnog izvora pomoćnog napona od 24 do 200 V ili sa autonomnim napajanjem iz merne struje. U standardnoj izvedbi zaštita od preopterećenja je kontinualno podesiva u opsegu od 0,9 ln do 1,8 ln u odnosu na dopušteno prekoračenje ulazne nominalne struje. Delovanje releja preopterećenja je zavisno od podešenog vremena u granicama od 0,2 s do 0,3 s, nakon čega dolazi do aktiviranja izlaznog releja.</a:t>
            </a:r>
            <a:r>
              <a:rPr lang="sr-Latn-CS" altLang="en-US"/>
              <a:t> </a:t>
            </a:r>
            <a:endParaRPr lang="en-US" altLang="en-US"/>
          </a:p>
          <a:p>
            <a:pPr marL="273050" indent="-273050">
              <a:buFontTx/>
              <a:buNone/>
            </a:pPr>
            <a:endParaRPr lang="en-US" altLang="en-US"/>
          </a:p>
        </p:txBody>
      </p:sp>
      <p:sp>
        <p:nvSpPr>
          <p:cNvPr id="23554" name="Rectangle 2"/>
          <p:cNvSpPr>
            <a:spLocks noGrp="1" noChangeArrowheads="1"/>
          </p:cNvSpPr>
          <p:nvPr>
            <p:ph type="title" idx="4294967295"/>
          </p:nvPr>
        </p:nvSpPr>
        <p:spPr>
          <a:xfrm>
            <a:off x="0" y="284163"/>
            <a:ext cx="8216900" cy="1127125"/>
          </a:xfrm>
          <a:noFill/>
          <a:ln w="6350" cap="rnd"/>
        </p:spPr>
        <p:txBody>
          <a:bodyPr rtlCol="0" anchor="b" anchorCtr="0">
            <a:normAutofit/>
          </a:bodyPr>
          <a:lstStyle/>
          <a:p>
            <a:pPr algn="l" fontAlgn="auto">
              <a:spcAft>
                <a:spcPts val="0"/>
              </a:spcAft>
              <a:defRPr/>
            </a:pPr>
            <a:r>
              <a:rPr lang="sr-Latn-CS" sz="4200" kern="1200" spc="-10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rPr>
              <a:t>                    Osobine releja</a:t>
            </a:r>
            <a:endParaRPr lang="en-US" sz="4200" kern="1200" spc="-10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Content Placeholder 2"/>
          <p:cNvSpPr>
            <a:spLocks noGrp="1"/>
          </p:cNvSpPr>
          <p:nvPr>
            <p:ph idx="4294967295"/>
          </p:nvPr>
        </p:nvSpPr>
        <p:spPr>
          <a:xfrm>
            <a:off x="0" y="990600"/>
            <a:ext cx="8229600" cy="4424363"/>
          </a:xfrm>
        </p:spPr>
        <p:txBody>
          <a:bodyPr/>
          <a:lstStyle/>
          <a:p>
            <a:pPr marL="273050" indent="-273050">
              <a:buFontTx/>
              <a:buNone/>
            </a:pPr>
            <a:r>
              <a:rPr lang="sr-Latn-CS" altLang="en-US" sz="3000"/>
              <a:t>    </a:t>
            </a:r>
            <a:r>
              <a:rPr lang="sr-Latn-CS" altLang="en-US" sz="2800"/>
              <a:t>Relej smera se koristi za zaštitu vodova u petljastim mrežama i vodova sa dvostranim napanjajem. Projektuje se u sklopu sa prekostrujnom i zemljospojnom zaštitom. Njegovom se primenom obezbeđuje selektivnost zaštite i to tako što se šticeni vod na oba kraja obezbeđuje relejima smera. Isključenje voda izvršiće samo ona zaštita čiji je relej smera odredio kvar u direktnoj zoni.</a:t>
            </a:r>
            <a:r>
              <a:rPr lang="sr-Latn-CS" altLang="en-US" sz="3000"/>
              <a:t> </a:t>
            </a:r>
          </a:p>
        </p:txBody>
      </p:sp>
      <p:sp>
        <p:nvSpPr>
          <p:cNvPr id="24578" name="Title 1"/>
          <p:cNvSpPr>
            <a:spLocks noGrp="1"/>
          </p:cNvSpPr>
          <p:nvPr>
            <p:ph type="title" idx="4294967295"/>
          </p:nvPr>
        </p:nvSpPr>
        <p:spPr>
          <a:xfrm>
            <a:off x="0" y="4763"/>
            <a:ext cx="8229600" cy="828675"/>
          </a:xfrm>
          <a:noFill/>
          <a:ln w="6350" cap="rnd"/>
        </p:spPr>
        <p:txBody>
          <a:bodyPr rtlCol="0" anchor="b" anchorCtr="0">
            <a:normAutofit/>
          </a:bodyPr>
          <a:lstStyle/>
          <a:p>
            <a:pPr algn="l" fontAlgn="auto">
              <a:spcAft>
                <a:spcPts val="0"/>
              </a:spcAft>
              <a:defRPr/>
            </a:pPr>
            <a:r>
              <a:rPr lang="sr-Latn-CS" sz="4200" kern="1200" spc="-10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rPr>
              <a:t>Trofazni usmereni prekostrujni relej</a:t>
            </a:r>
          </a:p>
        </p:txBody>
      </p:sp>
      <p:pic>
        <p:nvPicPr>
          <p:cNvPr id="177156" name="Picture 2" descr="C:\Users\HOME\Desktop\New Folder\releji\kontrolni relej.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4500563"/>
            <a:ext cx="2857500" cy="235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Content Placeholder 2"/>
          <p:cNvSpPr>
            <a:spLocks noGrp="1"/>
          </p:cNvSpPr>
          <p:nvPr>
            <p:ph idx="4294967295"/>
          </p:nvPr>
        </p:nvSpPr>
        <p:spPr>
          <a:xfrm>
            <a:off x="304800" y="838200"/>
            <a:ext cx="8839200" cy="4424363"/>
          </a:xfrm>
        </p:spPr>
        <p:txBody>
          <a:bodyPr>
            <a:normAutofit fontScale="92500" lnSpcReduction="10000"/>
          </a:bodyPr>
          <a:lstStyle/>
          <a:p>
            <a:pPr marL="273050" indent="-273050">
              <a:buFontTx/>
              <a:buNone/>
            </a:pPr>
            <a:r>
              <a:rPr lang="sr-Latn-CS" altLang="en-US" sz="3000"/>
              <a:t>    </a:t>
            </a:r>
            <a:r>
              <a:rPr lang="sr-Latn-CS" altLang="en-US" sz="2800"/>
              <a:t>Princip merenja zasniva se na posmatranju faznih stavova mernih veličina. Za međufazne spojeve meri se direktna komponenta napona i struje (Ud, Id), a za zemljospojeve meri se nulta komponenta napona i struje (Uo, Io). Relej daje informaciju o kvaru ukoliko se onnalazi u z ravni. Nakon transformisanja ulaznih veličina ulaznih veličina na nivo potreban za obradu i filtriranje struje i napona, dobijaju se (Ud, Id), direktna komponenta napona i struje. Na izlazu iz analognog prekidača dobijaju se merne veličine (Um,Im). Prilikom instalisanja releja na o Smerbjektu neophodno je odrediti smer releja. Smer releja se proverava tasterom na prednjoj ploči.</a:t>
            </a:r>
          </a:p>
        </p:txBody>
      </p:sp>
      <p:sp>
        <p:nvSpPr>
          <p:cNvPr id="25602" name="Title 1"/>
          <p:cNvSpPr>
            <a:spLocks noGrp="1"/>
          </p:cNvSpPr>
          <p:nvPr>
            <p:ph type="title" idx="4294967295"/>
          </p:nvPr>
        </p:nvSpPr>
        <p:spPr>
          <a:xfrm>
            <a:off x="698500" y="3175"/>
            <a:ext cx="8445500" cy="603250"/>
          </a:xfrm>
          <a:noFill/>
          <a:ln w="6350" cap="rnd"/>
        </p:spPr>
        <p:txBody>
          <a:bodyPr rtlCol="0" anchor="b" anchorCtr="0">
            <a:normAutofit fontScale="90000"/>
          </a:bodyPr>
          <a:lstStyle/>
          <a:p>
            <a:pPr fontAlgn="auto">
              <a:spcAft>
                <a:spcPts val="0"/>
              </a:spcAft>
              <a:defRPr/>
            </a:pPr>
            <a:r>
              <a:rPr lang="sr-Latn-CS" sz="4200" kern="1200" spc="-10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rPr>
              <a:t>Način rada</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Content Placeholder 2"/>
          <p:cNvSpPr>
            <a:spLocks noGrp="1"/>
          </p:cNvSpPr>
          <p:nvPr>
            <p:ph idx="4294967295"/>
          </p:nvPr>
        </p:nvSpPr>
        <p:spPr>
          <a:xfrm>
            <a:off x="642938" y="1285875"/>
            <a:ext cx="8501062" cy="5357813"/>
          </a:xfrm>
        </p:spPr>
        <p:txBody>
          <a:bodyPr>
            <a:normAutofit fontScale="85000" lnSpcReduction="10000"/>
          </a:bodyPr>
          <a:lstStyle/>
          <a:p>
            <a:pPr marL="273050" indent="-273050">
              <a:buFontTx/>
              <a:buNone/>
            </a:pPr>
            <a:r>
              <a:rPr lang="sr-Latn-CS" altLang="en-US" sz="3000"/>
              <a:t>    Kod vremenskog releja MVR-1 proces vremenskog zatezanja počinje priključivanjem napona na napajanje (Un) na kleme 1 i 2, zadato potenciometrom na prednjoj ploči. Posle isteka podešenog vremena privuče relej i ostaje u tom položaju sve dok je napon prisutan. Prilikom priključenja napona za napajanje (Un) na kleme 1 i 2,led-dioda (U) siglalizira prisutnost napona. Zatvaranjem spoljnog kontakta (S), koji se priključuje na kleme 4 i 5, zasvetli led-dioda(S) i prorađuje relej (R) koje uključuje svoje izlazne kontakte sa klemema 6,7 i 8. Potenciometrom na prednjoj ploči zadaje se vreme zatezasnja isklopa.Otvaranjem spojnog kontakta (S) počinje odbrojavanje zadatog vremena i po isteku istog relej otpušta i prestaje da svetli led-dioda (S). </a:t>
            </a:r>
          </a:p>
        </p:txBody>
      </p:sp>
      <p:sp>
        <p:nvSpPr>
          <p:cNvPr id="26626" name="Title 1"/>
          <p:cNvSpPr>
            <a:spLocks noGrp="1"/>
          </p:cNvSpPr>
          <p:nvPr>
            <p:ph type="title" idx="4294967295"/>
          </p:nvPr>
        </p:nvSpPr>
        <p:spPr>
          <a:xfrm>
            <a:off x="0" y="284163"/>
            <a:ext cx="8216900" cy="1127125"/>
          </a:xfrm>
          <a:noFill/>
          <a:ln w="6350" cap="rnd"/>
        </p:spPr>
        <p:txBody>
          <a:bodyPr rtlCol="0" anchor="b" anchorCtr="0">
            <a:normAutofit/>
          </a:bodyPr>
          <a:lstStyle/>
          <a:p>
            <a:pPr fontAlgn="auto">
              <a:spcAft>
                <a:spcPts val="0"/>
              </a:spcAft>
              <a:defRPr/>
            </a:pPr>
            <a:r>
              <a:rPr lang="sr-Latn-CS" sz="4200" kern="1200" spc="-10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rPr>
              <a:t>Vremenski releji</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2" descr="C:\Users\HOME\Desktop\New Folder\releji\vremenski relej.jpg"/>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Content Placeholder 2"/>
          <p:cNvSpPr>
            <a:spLocks noGrp="1"/>
          </p:cNvSpPr>
          <p:nvPr>
            <p:ph idx="4294967295"/>
          </p:nvPr>
        </p:nvSpPr>
        <p:spPr>
          <a:xfrm>
            <a:off x="304800" y="914400"/>
            <a:ext cx="8839200" cy="5105400"/>
          </a:xfrm>
        </p:spPr>
        <p:txBody>
          <a:bodyPr>
            <a:normAutofit fontScale="92500" lnSpcReduction="10000"/>
          </a:bodyPr>
          <a:lstStyle/>
          <a:p>
            <a:pPr marL="273050" indent="-273050">
              <a:buFont typeface="Arial" charset="0"/>
              <a:buNone/>
            </a:pPr>
            <a:r>
              <a:rPr lang="sr-Latn-CS" altLang="en-US" sz="3000"/>
              <a:t>    Relej sa kratkotrajnom pobudom se upotrebljava za uključivanje zvučnih signala (truba ili zvono) kod signalizacije kvarova kada se koriste dojavni signali kratkotrajni impuls.Relej je realizovan da jednovremeno moze sluziti za vise ulaznih kratkotrajnih signala.Relej se ukljuci nakon dobijanja kratkotrajnog signala, a zatim preko samodržećeg kontakta ostaje u uključenom položaju dok se ne izvrši deblokiranje tasterom.Ovaj tip releja može se koristiti i zas druge svrhe gde se za uključivanje koristi kratak impuls, a ostaje zatim uključen preko samodržećeg kontakta.</a:t>
            </a:r>
          </a:p>
        </p:txBody>
      </p:sp>
      <p:sp>
        <p:nvSpPr>
          <p:cNvPr id="28674" name="Title 1"/>
          <p:cNvSpPr>
            <a:spLocks noGrp="1"/>
          </p:cNvSpPr>
          <p:nvPr>
            <p:ph type="title" idx="4294967295"/>
          </p:nvPr>
        </p:nvSpPr>
        <p:spPr>
          <a:xfrm>
            <a:off x="0" y="3175"/>
            <a:ext cx="8229600" cy="908050"/>
          </a:xfrm>
          <a:noFill/>
          <a:ln w="6350" cap="rnd"/>
        </p:spPr>
        <p:txBody>
          <a:bodyPr rtlCol="0" anchor="b" anchorCtr="0">
            <a:normAutofit/>
          </a:bodyPr>
          <a:lstStyle/>
          <a:p>
            <a:pPr fontAlgn="auto">
              <a:spcAft>
                <a:spcPts val="0"/>
              </a:spcAft>
              <a:defRPr/>
            </a:pPr>
            <a:r>
              <a:rPr lang="sr-Latn-CS" sz="4200" kern="1200" spc="-10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rPr>
              <a:t>Releji sa kratkotrajnom pobudom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Content Placeholder 2"/>
          <p:cNvSpPr>
            <a:spLocks noGrp="1"/>
          </p:cNvSpPr>
          <p:nvPr>
            <p:ph idx="4294967295"/>
          </p:nvPr>
        </p:nvSpPr>
        <p:spPr>
          <a:xfrm>
            <a:off x="0" y="914400"/>
            <a:ext cx="9144000" cy="5114925"/>
          </a:xfrm>
        </p:spPr>
        <p:txBody>
          <a:bodyPr>
            <a:normAutofit fontScale="92500"/>
          </a:bodyPr>
          <a:lstStyle/>
          <a:p>
            <a:pPr marL="273050" indent="-273050">
              <a:lnSpc>
                <a:spcPct val="90000"/>
              </a:lnSpc>
              <a:buFont typeface="Arial" charset="0"/>
              <a:buNone/>
            </a:pPr>
            <a:r>
              <a:rPr lang="sr-Latn-CS" altLang="en-US" sz="3000"/>
              <a:t>    </a:t>
            </a:r>
            <a:r>
              <a:rPr lang="sr-Latn-CS" altLang="en-US" sz="2800"/>
              <a:t>Naponski releji se koriste za zaštitu elektroenergetskih postrojenja (transformatora, generatora, VN motora), signalizaciju stanja mrežnih napona radi uključivanja odnosno isključivanja samih postrojenja u cilju zaštite od kvarova. Može se koristiti na svakom mestu gde je potrebna kontrola vrednosti napona. Naponski releji su modularne izvedbe. Konstruisani su na bazi integralnih i diskretnih poluprovodničkih elemenata sa izlaznim relejima velike pouzdanosti i moći prekidanja. Elementi za podešavanje napona su smešteni na prednjoj strani ploče. Kod prorade releja, upali se led dioda koja upozorava na neregularno stanje i ona je upaljena sve dok se ne pritisne taster RESET. Naponski releji se odlikuju velikom pouzdanošću i tačnošću. Zbog svoje izvedbe zahtevaju posebno održavanje.</a:t>
            </a:r>
          </a:p>
        </p:txBody>
      </p:sp>
      <p:sp>
        <p:nvSpPr>
          <p:cNvPr id="29698" name="Title 1"/>
          <p:cNvSpPr>
            <a:spLocks noGrp="1"/>
          </p:cNvSpPr>
          <p:nvPr>
            <p:ph type="title" idx="4294967295"/>
          </p:nvPr>
        </p:nvSpPr>
        <p:spPr>
          <a:xfrm>
            <a:off x="1231900" y="3175"/>
            <a:ext cx="7912100" cy="755650"/>
          </a:xfrm>
          <a:noFill/>
          <a:ln w="6350" cap="rnd"/>
        </p:spPr>
        <p:txBody>
          <a:bodyPr rtlCol="0" anchor="b" anchorCtr="0">
            <a:normAutofit/>
          </a:bodyPr>
          <a:lstStyle/>
          <a:p>
            <a:pPr fontAlgn="auto">
              <a:spcAft>
                <a:spcPts val="0"/>
              </a:spcAft>
              <a:defRPr/>
            </a:pPr>
            <a:r>
              <a:rPr lang="sr-Latn-CS" sz="4200" kern="1200" spc="-10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rPr>
              <a:t>Naponski releji</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9" name="Picture 2" descr="G:\New Folder\slika 2.jpg"/>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3539" name="Picture 3" descr="trafo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a:xfrm>
            <a:off x="6678338" y="2895600"/>
            <a:ext cx="2237062" cy="21859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3538" name="Rectangle 2"/>
          <p:cNvSpPr>
            <a:spLocks noGrp="1" noChangeArrowheads="1"/>
          </p:cNvSpPr>
          <p:nvPr>
            <p:ph type="body" sz="half" idx="2"/>
          </p:nvPr>
        </p:nvSpPr>
        <p:spPr>
          <a:xfrm>
            <a:off x="0" y="533400"/>
            <a:ext cx="5029200" cy="5638800"/>
          </a:xfrm>
        </p:spPr>
        <p:txBody>
          <a:bodyPr/>
          <a:lstStyle/>
          <a:p>
            <a:pPr>
              <a:buFont typeface="Wingdings" pitchFamily="2" charset="2"/>
              <a:buNone/>
            </a:pPr>
            <a:r>
              <a:rPr lang="sr-Latn-CS" altLang="en-US" sz="2000"/>
              <a:t>     Proizvođač daje crtež sa oznakom  pri-mara i sekundara i podacima o naponu  i max. struji.</a:t>
            </a:r>
            <a:endParaRPr lang="en-US" altLang="en-US" sz="2000"/>
          </a:p>
          <a:p>
            <a:pPr>
              <a:buFont typeface="Wingdings" pitchFamily="2" charset="2"/>
              <a:buNone/>
            </a:pPr>
            <a:endParaRPr lang="en-US" altLang="en-US" sz="2000"/>
          </a:p>
          <a:p>
            <a:pPr>
              <a:buFont typeface="Wingdings" pitchFamily="2" charset="2"/>
              <a:buNone/>
            </a:pPr>
            <a:r>
              <a:rPr lang="en-US" altLang="en-US" sz="2000"/>
              <a:t>KAKO PREPOZNATI PRIMAR?</a:t>
            </a:r>
          </a:p>
          <a:p>
            <a:pPr>
              <a:buFont typeface="Wingdings" pitchFamily="2" charset="2"/>
              <a:buNone/>
            </a:pPr>
            <a:endParaRPr lang="sr-Latn-CS" altLang="en-US" sz="2000"/>
          </a:p>
          <a:p>
            <a:pPr>
              <a:buFont typeface="Wingdings" pitchFamily="2" charset="2"/>
              <a:buNone/>
            </a:pPr>
            <a:r>
              <a:rPr lang="sr-Latn-CS" altLang="en-US" sz="2000"/>
              <a:t>     Primar – više navojaka i tanja žica</a:t>
            </a:r>
          </a:p>
          <a:p>
            <a:pPr>
              <a:buFont typeface="Wingdings" pitchFamily="2" charset="2"/>
              <a:buNone/>
            </a:pPr>
            <a:endParaRPr lang="sr-Latn-CS" altLang="en-US" sz="2000"/>
          </a:p>
          <a:p>
            <a:pPr>
              <a:buFont typeface="Wingdings" pitchFamily="2" charset="2"/>
              <a:buNone/>
            </a:pPr>
            <a:r>
              <a:rPr lang="sr-Latn-CS" altLang="en-US" sz="2000"/>
              <a:t>     Prenos el. energije iz primara u seku-ndar transformatora obavlja se preko magnetnog polja.</a:t>
            </a:r>
          </a:p>
          <a:p>
            <a:pPr>
              <a:buFont typeface="Wingdings" pitchFamily="2" charset="2"/>
              <a:buNone/>
            </a:pPr>
            <a:r>
              <a:rPr lang="sr-Latn-CS" altLang="en-US" sz="2000"/>
              <a:t>     </a:t>
            </a:r>
            <a:endParaRPr lang="en-US" altLang="en-US" sz="2000"/>
          </a:p>
        </p:txBody>
      </p:sp>
      <p:sp>
        <p:nvSpPr>
          <p:cNvPr id="193540" name="Text Box 4"/>
          <p:cNvSpPr txBox="1">
            <a:spLocks noChangeArrowheads="1"/>
          </p:cNvSpPr>
          <p:nvPr/>
        </p:nvSpPr>
        <p:spPr bwMode="auto">
          <a:xfrm>
            <a:off x="8001000" y="5334000"/>
            <a:ext cx="1143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sr-Latn-CS" altLang="en-US" sz="1800">
                <a:solidFill>
                  <a:schemeClr val="hlink"/>
                </a:solidFill>
              </a:rPr>
              <a:t>Simbol</a:t>
            </a:r>
            <a:endParaRPr lang="en-US" altLang="en-US" sz="1800">
              <a:solidFill>
                <a:schemeClr val="hlink"/>
              </a:solidFill>
            </a:endParaRPr>
          </a:p>
        </p:txBody>
      </p:sp>
      <p:sp>
        <p:nvSpPr>
          <p:cNvPr id="193541" name="Rectangle 5"/>
          <p:cNvSpPr>
            <a:spLocks noChangeArrowheads="1"/>
          </p:cNvSpPr>
          <p:nvPr/>
        </p:nvSpPr>
        <p:spPr bwMode="auto">
          <a:xfrm>
            <a:off x="0" y="3200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93542" name="Rectangle 6"/>
          <p:cNvSpPr>
            <a:spLocks noChangeArrowheads="1"/>
          </p:cNvSpPr>
          <p:nvPr/>
        </p:nvSpPr>
        <p:spPr bwMode="auto">
          <a:xfrm>
            <a:off x="0" y="31956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93543" name="Rectangle 7"/>
          <p:cNvSpPr>
            <a:spLocks noChangeArrowheads="1"/>
          </p:cNvSpPr>
          <p:nvPr/>
        </p:nvSpPr>
        <p:spPr bwMode="auto">
          <a:xfrm>
            <a:off x="0" y="33004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93544" name="Rectangle 8"/>
          <p:cNvSpPr>
            <a:spLocks noChangeArrowheads="1"/>
          </p:cNvSpPr>
          <p:nvPr/>
        </p:nvSpPr>
        <p:spPr bwMode="auto">
          <a:xfrm>
            <a:off x="0" y="3200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93545" name="Text Box 9"/>
          <p:cNvSpPr txBox="1">
            <a:spLocks noChangeArrowheads="1"/>
          </p:cNvSpPr>
          <p:nvPr/>
        </p:nvSpPr>
        <p:spPr bwMode="auto">
          <a:xfrm>
            <a:off x="5181600" y="6096000"/>
            <a:ext cx="3733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0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193539">
                                            <p:bg/>
                                          </p:spTgt>
                                        </p:tgtEl>
                                        <p:attrNameLst>
                                          <p:attrName>style.visibility</p:attrName>
                                        </p:attrNameLst>
                                      </p:cBhvr>
                                      <p:to>
                                        <p:strVal val="visible"/>
                                      </p:to>
                                    </p:set>
                                    <p:animEffect transition="in" filter="diamond(in)">
                                      <p:cBhvr>
                                        <p:cTn id="7" dur="2000"/>
                                        <p:tgtEl>
                                          <p:spTgt spid="193539">
                                            <p:bg/>
                                          </p:spTgt>
                                        </p:tgtEl>
                                      </p:cBhvr>
                                    </p:animEffect>
                                  </p:childTnLst>
                                </p:cTn>
                              </p:par>
                            </p:childTnLst>
                          </p:cTn>
                        </p:par>
                        <p:par>
                          <p:cTn id="8" fill="hold" nodeType="afterGroup">
                            <p:stCondLst>
                              <p:cond delay="2000"/>
                            </p:stCondLst>
                            <p:childTnLst>
                              <p:par>
                                <p:cTn id="9" presetID="53" presetClass="entr" presetSubtype="0" fill="hold" grpId="0" nodeType="afterEffect">
                                  <p:stCondLst>
                                    <p:cond delay="0"/>
                                  </p:stCondLst>
                                  <p:childTnLst>
                                    <p:set>
                                      <p:cBhvr>
                                        <p:cTn id="10" dur="1" fill="hold">
                                          <p:stCondLst>
                                            <p:cond delay="0"/>
                                          </p:stCondLst>
                                        </p:cTn>
                                        <p:tgtEl>
                                          <p:spTgt spid="193538">
                                            <p:txEl>
                                              <p:pRg st="0" end="0"/>
                                            </p:txEl>
                                          </p:spTgt>
                                        </p:tgtEl>
                                        <p:attrNameLst>
                                          <p:attrName>style.visibility</p:attrName>
                                        </p:attrNameLst>
                                      </p:cBhvr>
                                      <p:to>
                                        <p:strVal val="visible"/>
                                      </p:to>
                                    </p:set>
                                    <p:anim calcmode="lin" valueType="num">
                                      <p:cBhvr>
                                        <p:cTn id="11" dur="2000" fill="hold"/>
                                        <p:tgtEl>
                                          <p:spTgt spid="193538">
                                            <p:txEl>
                                              <p:pRg st="0" end="0"/>
                                            </p:txEl>
                                          </p:spTgt>
                                        </p:tgtEl>
                                        <p:attrNameLst>
                                          <p:attrName>ppt_w</p:attrName>
                                        </p:attrNameLst>
                                      </p:cBhvr>
                                      <p:tavLst>
                                        <p:tav tm="0">
                                          <p:val>
                                            <p:fltVal val="0"/>
                                          </p:val>
                                        </p:tav>
                                        <p:tav tm="100000">
                                          <p:val>
                                            <p:strVal val="#ppt_w"/>
                                          </p:val>
                                        </p:tav>
                                      </p:tavLst>
                                    </p:anim>
                                    <p:anim calcmode="lin" valueType="num">
                                      <p:cBhvr>
                                        <p:cTn id="12" dur="2000" fill="hold"/>
                                        <p:tgtEl>
                                          <p:spTgt spid="193538">
                                            <p:txEl>
                                              <p:pRg st="0" end="0"/>
                                            </p:txEl>
                                          </p:spTgt>
                                        </p:tgtEl>
                                        <p:attrNameLst>
                                          <p:attrName>ppt_h</p:attrName>
                                        </p:attrNameLst>
                                      </p:cBhvr>
                                      <p:tavLst>
                                        <p:tav tm="0">
                                          <p:val>
                                            <p:fltVal val="0"/>
                                          </p:val>
                                        </p:tav>
                                        <p:tav tm="100000">
                                          <p:val>
                                            <p:strVal val="#ppt_h"/>
                                          </p:val>
                                        </p:tav>
                                      </p:tavLst>
                                    </p:anim>
                                    <p:animEffect transition="in" filter="fade">
                                      <p:cBhvr>
                                        <p:cTn id="13" dur="2000"/>
                                        <p:tgtEl>
                                          <p:spTgt spid="193538">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193538">
                                            <p:txEl>
                                              <p:pRg st="2" end="2"/>
                                            </p:txEl>
                                          </p:spTgt>
                                        </p:tgtEl>
                                        <p:attrNameLst>
                                          <p:attrName>style.visibility</p:attrName>
                                        </p:attrNameLst>
                                      </p:cBhvr>
                                      <p:to>
                                        <p:strVal val="visible"/>
                                      </p:to>
                                    </p:set>
                                    <p:anim calcmode="lin" valueType="num">
                                      <p:cBhvr>
                                        <p:cTn id="18" dur="2000" fill="hold"/>
                                        <p:tgtEl>
                                          <p:spTgt spid="193538">
                                            <p:txEl>
                                              <p:pRg st="2" end="2"/>
                                            </p:txEl>
                                          </p:spTgt>
                                        </p:tgtEl>
                                        <p:attrNameLst>
                                          <p:attrName>ppt_w</p:attrName>
                                        </p:attrNameLst>
                                      </p:cBhvr>
                                      <p:tavLst>
                                        <p:tav tm="0">
                                          <p:val>
                                            <p:fltVal val="0"/>
                                          </p:val>
                                        </p:tav>
                                        <p:tav tm="100000">
                                          <p:val>
                                            <p:strVal val="#ppt_w"/>
                                          </p:val>
                                        </p:tav>
                                      </p:tavLst>
                                    </p:anim>
                                    <p:anim calcmode="lin" valueType="num">
                                      <p:cBhvr>
                                        <p:cTn id="19" dur="2000" fill="hold"/>
                                        <p:tgtEl>
                                          <p:spTgt spid="193538">
                                            <p:txEl>
                                              <p:pRg st="2" end="2"/>
                                            </p:txEl>
                                          </p:spTgt>
                                        </p:tgtEl>
                                        <p:attrNameLst>
                                          <p:attrName>ppt_h</p:attrName>
                                        </p:attrNameLst>
                                      </p:cBhvr>
                                      <p:tavLst>
                                        <p:tav tm="0">
                                          <p:val>
                                            <p:fltVal val="0"/>
                                          </p:val>
                                        </p:tav>
                                        <p:tav tm="100000">
                                          <p:val>
                                            <p:strVal val="#ppt_h"/>
                                          </p:val>
                                        </p:tav>
                                      </p:tavLst>
                                    </p:anim>
                                    <p:animEffect transition="in" filter="fade">
                                      <p:cBhvr>
                                        <p:cTn id="20" dur="2000"/>
                                        <p:tgtEl>
                                          <p:spTgt spid="193538">
                                            <p:txEl>
                                              <p:pRg st="2" end="2"/>
                                            </p:txEl>
                                          </p:spTgt>
                                        </p:tgtEl>
                                      </p:cBhvr>
                                    </p:animEffect>
                                  </p:childTnLst>
                                </p:cTn>
                              </p:par>
                            </p:childTnLst>
                          </p:cTn>
                        </p:par>
                        <p:par>
                          <p:cTn id="21" fill="hold" nodeType="afterGroup">
                            <p:stCondLst>
                              <p:cond delay="2000"/>
                            </p:stCondLst>
                            <p:childTnLst>
                              <p:par>
                                <p:cTn id="22" presetID="53" presetClass="entr" presetSubtype="0" fill="hold" grpId="0" nodeType="afterEffect">
                                  <p:stCondLst>
                                    <p:cond delay="0"/>
                                  </p:stCondLst>
                                  <p:childTnLst>
                                    <p:set>
                                      <p:cBhvr>
                                        <p:cTn id="23" dur="1" fill="hold">
                                          <p:stCondLst>
                                            <p:cond delay="0"/>
                                          </p:stCondLst>
                                        </p:cTn>
                                        <p:tgtEl>
                                          <p:spTgt spid="193538">
                                            <p:txEl>
                                              <p:pRg st="4" end="4"/>
                                            </p:txEl>
                                          </p:spTgt>
                                        </p:tgtEl>
                                        <p:attrNameLst>
                                          <p:attrName>style.visibility</p:attrName>
                                        </p:attrNameLst>
                                      </p:cBhvr>
                                      <p:to>
                                        <p:strVal val="visible"/>
                                      </p:to>
                                    </p:set>
                                    <p:anim calcmode="lin" valueType="num">
                                      <p:cBhvr>
                                        <p:cTn id="24" dur="2000" fill="hold"/>
                                        <p:tgtEl>
                                          <p:spTgt spid="193538">
                                            <p:txEl>
                                              <p:pRg st="4" end="4"/>
                                            </p:txEl>
                                          </p:spTgt>
                                        </p:tgtEl>
                                        <p:attrNameLst>
                                          <p:attrName>ppt_w</p:attrName>
                                        </p:attrNameLst>
                                      </p:cBhvr>
                                      <p:tavLst>
                                        <p:tav tm="0">
                                          <p:val>
                                            <p:fltVal val="0"/>
                                          </p:val>
                                        </p:tav>
                                        <p:tav tm="100000">
                                          <p:val>
                                            <p:strVal val="#ppt_w"/>
                                          </p:val>
                                        </p:tav>
                                      </p:tavLst>
                                    </p:anim>
                                    <p:anim calcmode="lin" valueType="num">
                                      <p:cBhvr>
                                        <p:cTn id="25" dur="2000" fill="hold"/>
                                        <p:tgtEl>
                                          <p:spTgt spid="193538">
                                            <p:txEl>
                                              <p:pRg st="4" end="4"/>
                                            </p:txEl>
                                          </p:spTgt>
                                        </p:tgtEl>
                                        <p:attrNameLst>
                                          <p:attrName>ppt_h</p:attrName>
                                        </p:attrNameLst>
                                      </p:cBhvr>
                                      <p:tavLst>
                                        <p:tav tm="0">
                                          <p:val>
                                            <p:fltVal val="0"/>
                                          </p:val>
                                        </p:tav>
                                        <p:tav tm="100000">
                                          <p:val>
                                            <p:strVal val="#ppt_h"/>
                                          </p:val>
                                        </p:tav>
                                      </p:tavLst>
                                    </p:anim>
                                    <p:animEffect transition="in" filter="fade">
                                      <p:cBhvr>
                                        <p:cTn id="26" dur="2000"/>
                                        <p:tgtEl>
                                          <p:spTgt spid="193538">
                                            <p:txEl>
                                              <p:pRg st="4" end="4"/>
                                            </p:txEl>
                                          </p:spTgt>
                                        </p:tgtEl>
                                      </p:cBhvr>
                                    </p:animEffect>
                                  </p:childTnLst>
                                </p:cTn>
                              </p:par>
                            </p:childTnLst>
                          </p:cTn>
                        </p:par>
                        <p:par>
                          <p:cTn id="27" fill="hold" nodeType="afterGroup">
                            <p:stCondLst>
                              <p:cond delay="4000"/>
                            </p:stCondLst>
                            <p:childTnLst>
                              <p:par>
                                <p:cTn id="28" presetID="53" presetClass="entr" presetSubtype="0" fill="hold" grpId="0" nodeType="afterEffect">
                                  <p:stCondLst>
                                    <p:cond delay="0"/>
                                  </p:stCondLst>
                                  <p:childTnLst>
                                    <p:set>
                                      <p:cBhvr>
                                        <p:cTn id="29" dur="1" fill="hold">
                                          <p:stCondLst>
                                            <p:cond delay="0"/>
                                          </p:stCondLst>
                                        </p:cTn>
                                        <p:tgtEl>
                                          <p:spTgt spid="193538">
                                            <p:txEl>
                                              <p:pRg st="6" end="6"/>
                                            </p:txEl>
                                          </p:spTgt>
                                        </p:tgtEl>
                                        <p:attrNameLst>
                                          <p:attrName>style.visibility</p:attrName>
                                        </p:attrNameLst>
                                      </p:cBhvr>
                                      <p:to>
                                        <p:strVal val="visible"/>
                                      </p:to>
                                    </p:set>
                                    <p:anim calcmode="lin" valueType="num">
                                      <p:cBhvr>
                                        <p:cTn id="30" dur="2000" fill="hold"/>
                                        <p:tgtEl>
                                          <p:spTgt spid="193538">
                                            <p:txEl>
                                              <p:pRg st="6" end="6"/>
                                            </p:txEl>
                                          </p:spTgt>
                                        </p:tgtEl>
                                        <p:attrNameLst>
                                          <p:attrName>ppt_w</p:attrName>
                                        </p:attrNameLst>
                                      </p:cBhvr>
                                      <p:tavLst>
                                        <p:tav tm="0">
                                          <p:val>
                                            <p:fltVal val="0"/>
                                          </p:val>
                                        </p:tav>
                                        <p:tav tm="100000">
                                          <p:val>
                                            <p:strVal val="#ppt_w"/>
                                          </p:val>
                                        </p:tav>
                                      </p:tavLst>
                                    </p:anim>
                                    <p:anim calcmode="lin" valueType="num">
                                      <p:cBhvr>
                                        <p:cTn id="31" dur="2000" fill="hold"/>
                                        <p:tgtEl>
                                          <p:spTgt spid="193538">
                                            <p:txEl>
                                              <p:pRg st="6" end="6"/>
                                            </p:txEl>
                                          </p:spTgt>
                                        </p:tgtEl>
                                        <p:attrNameLst>
                                          <p:attrName>ppt_h</p:attrName>
                                        </p:attrNameLst>
                                      </p:cBhvr>
                                      <p:tavLst>
                                        <p:tav tm="0">
                                          <p:val>
                                            <p:fltVal val="0"/>
                                          </p:val>
                                        </p:tav>
                                        <p:tav tm="100000">
                                          <p:val>
                                            <p:strVal val="#ppt_h"/>
                                          </p:val>
                                        </p:tav>
                                      </p:tavLst>
                                    </p:anim>
                                    <p:animEffect transition="in" filter="fade">
                                      <p:cBhvr>
                                        <p:cTn id="32" dur="2000"/>
                                        <p:tgtEl>
                                          <p:spTgt spid="193538">
                                            <p:txEl>
                                              <p:pRg st="6" end="6"/>
                                            </p:txEl>
                                          </p:spTgt>
                                        </p:tgtEl>
                                      </p:cBhvr>
                                    </p:animEffect>
                                  </p:childTnLst>
                                </p:cTn>
                              </p:par>
                            </p:childTnLst>
                          </p:cTn>
                        </p:par>
                        <p:par>
                          <p:cTn id="33" fill="hold" nodeType="afterGroup">
                            <p:stCondLst>
                              <p:cond delay="6000"/>
                            </p:stCondLst>
                            <p:childTnLst>
                              <p:par>
                                <p:cTn id="34" presetID="53" presetClass="entr" presetSubtype="0" fill="hold" grpId="0" nodeType="afterEffect">
                                  <p:stCondLst>
                                    <p:cond delay="0"/>
                                  </p:stCondLst>
                                  <p:childTnLst>
                                    <p:set>
                                      <p:cBhvr>
                                        <p:cTn id="35" dur="1" fill="hold">
                                          <p:stCondLst>
                                            <p:cond delay="0"/>
                                          </p:stCondLst>
                                        </p:cTn>
                                        <p:tgtEl>
                                          <p:spTgt spid="193538">
                                            <p:txEl>
                                              <p:pRg st="7" end="7"/>
                                            </p:txEl>
                                          </p:spTgt>
                                        </p:tgtEl>
                                        <p:attrNameLst>
                                          <p:attrName>style.visibility</p:attrName>
                                        </p:attrNameLst>
                                      </p:cBhvr>
                                      <p:to>
                                        <p:strVal val="visible"/>
                                      </p:to>
                                    </p:set>
                                    <p:anim calcmode="lin" valueType="num">
                                      <p:cBhvr>
                                        <p:cTn id="36" dur="2000" fill="hold"/>
                                        <p:tgtEl>
                                          <p:spTgt spid="193538">
                                            <p:txEl>
                                              <p:pRg st="7" end="7"/>
                                            </p:txEl>
                                          </p:spTgt>
                                        </p:tgtEl>
                                        <p:attrNameLst>
                                          <p:attrName>ppt_w</p:attrName>
                                        </p:attrNameLst>
                                      </p:cBhvr>
                                      <p:tavLst>
                                        <p:tav tm="0">
                                          <p:val>
                                            <p:fltVal val="0"/>
                                          </p:val>
                                        </p:tav>
                                        <p:tav tm="100000">
                                          <p:val>
                                            <p:strVal val="#ppt_w"/>
                                          </p:val>
                                        </p:tav>
                                      </p:tavLst>
                                    </p:anim>
                                    <p:anim calcmode="lin" valueType="num">
                                      <p:cBhvr>
                                        <p:cTn id="37" dur="2000" fill="hold"/>
                                        <p:tgtEl>
                                          <p:spTgt spid="193538">
                                            <p:txEl>
                                              <p:pRg st="7" end="7"/>
                                            </p:txEl>
                                          </p:spTgt>
                                        </p:tgtEl>
                                        <p:attrNameLst>
                                          <p:attrName>ppt_h</p:attrName>
                                        </p:attrNameLst>
                                      </p:cBhvr>
                                      <p:tavLst>
                                        <p:tav tm="0">
                                          <p:val>
                                            <p:fltVal val="0"/>
                                          </p:val>
                                        </p:tav>
                                        <p:tav tm="100000">
                                          <p:val>
                                            <p:strVal val="#ppt_h"/>
                                          </p:val>
                                        </p:tav>
                                      </p:tavLst>
                                    </p:anim>
                                    <p:animEffect transition="in" filter="fade">
                                      <p:cBhvr>
                                        <p:cTn id="38" dur="2000"/>
                                        <p:tgtEl>
                                          <p:spTgt spid="193538">
                                            <p:txEl>
                                              <p:pRg st="7" end="7"/>
                                            </p:txEl>
                                          </p:spTgt>
                                        </p:tgtEl>
                                      </p:cBhvr>
                                    </p:animEffect>
                                  </p:childTnLst>
                                </p:cTn>
                              </p:par>
                            </p:childTnLst>
                          </p:cTn>
                        </p:par>
                        <p:par>
                          <p:cTn id="39" fill="hold" nodeType="afterGroup">
                            <p:stCondLst>
                              <p:cond delay="8000"/>
                            </p:stCondLst>
                            <p:childTnLst>
                              <p:par>
                                <p:cTn id="40" presetID="53" presetClass="entr" presetSubtype="0" fill="hold" grpId="0" nodeType="afterEffect" nodePh="1">
                                  <p:stCondLst>
                                    <p:cond delay="0"/>
                                  </p:stCondLst>
                                  <p:endCondLst>
                                    <p:cond evt="begin" delay="0">
                                      <p:tn val="40"/>
                                    </p:cond>
                                  </p:endCondLst>
                                  <p:childTnLst>
                                    <p:set>
                                      <p:cBhvr>
                                        <p:cTn id="41" dur="1" fill="hold">
                                          <p:stCondLst>
                                            <p:cond delay="0"/>
                                          </p:stCondLst>
                                        </p:cTn>
                                        <p:tgtEl>
                                          <p:spTgt spid="193545"/>
                                        </p:tgtEl>
                                        <p:attrNameLst>
                                          <p:attrName>style.visibility</p:attrName>
                                        </p:attrNameLst>
                                      </p:cBhvr>
                                      <p:to>
                                        <p:strVal val="visible"/>
                                      </p:to>
                                    </p:set>
                                    <p:anim calcmode="lin" valueType="num">
                                      <p:cBhvr>
                                        <p:cTn id="42" dur="500" fill="hold"/>
                                        <p:tgtEl>
                                          <p:spTgt spid="193545"/>
                                        </p:tgtEl>
                                        <p:attrNameLst>
                                          <p:attrName>ppt_w</p:attrName>
                                        </p:attrNameLst>
                                      </p:cBhvr>
                                      <p:tavLst>
                                        <p:tav tm="0">
                                          <p:val>
                                            <p:fltVal val="0"/>
                                          </p:val>
                                        </p:tav>
                                        <p:tav tm="100000">
                                          <p:val>
                                            <p:strVal val="#ppt_w"/>
                                          </p:val>
                                        </p:tav>
                                      </p:tavLst>
                                    </p:anim>
                                    <p:anim calcmode="lin" valueType="num">
                                      <p:cBhvr>
                                        <p:cTn id="43" dur="500" fill="hold"/>
                                        <p:tgtEl>
                                          <p:spTgt spid="193545"/>
                                        </p:tgtEl>
                                        <p:attrNameLst>
                                          <p:attrName>ppt_h</p:attrName>
                                        </p:attrNameLst>
                                      </p:cBhvr>
                                      <p:tavLst>
                                        <p:tav tm="0">
                                          <p:val>
                                            <p:fltVal val="0"/>
                                          </p:val>
                                        </p:tav>
                                        <p:tav tm="100000">
                                          <p:val>
                                            <p:strVal val="#ppt_h"/>
                                          </p:val>
                                        </p:tav>
                                      </p:tavLst>
                                    </p:anim>
                                    <p:animEffect transition="in" filter="fade">
                                      <p:cBhvr>
                                        <p:cTn id="44" dur="500"/>
                                        <p:tgtEl>
                                          <p:spTgt spid="1935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539" grpId="0" build="p" animBg="1"/>
      <p:bldP spid="193538" grpId="0" build="p"/>
      <p:bldP spid="19354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Content Placeholder 2"/>
          <p:cNvSpPr>
            <a:spLocks noGrp="1"/>
          </p:cNvSpPr>
          <p:nvPr>
            <p:ph idx="4294967295"/>
          </p:nvPr>
        </p:nvSpPr>
        <p:spPr>
          <a:xfrm>
            <a:off x="0" y="1066800"/>
            <a:ext cx="9144000" cy="5114925"/>
          </a:xfrm>
        </p:spPr>
        <p:txBody>
          <a:bodyPr>
            <a:normAutofit fontScale="92500"/>
          </a:bodyPr>
          <a:lstStyle/>
          <a:p>
            <a:pPr marL="273050" indent="-273050">
              <a:lnSpc>
                <a:spcPct val="90000"/>
              </a:lnSpc>
              <a:buFont typeface="Arial" charset="0"/>
              <a:buNone/>
            </a:pPr>
            <a:r>
              <a:rPr lang="sr-Latn-CS" altLang="en-US" sz="3000"/>
              <a:t>    </a:t>
            </a:r>
            <a:r>
              <a:rPr lang="sr-Latn-CS" altLang="en-US" sz="2800"/>
              <a:t>Diferencijalnii releji su namenjeni za zaštitu od kvarova u energetskim transformatorima i opremi koja se nalazi između strujnih mernih transformatora. Koriste se za zaštitu dvonamotajnih i tronamotajnih transformatora, regulacionih transformatora kao i za transformatore sa fiksnim prenosnim odnosom. Zona koju štiti diferencijalna zaštita određena je mestom mernih transformatora. Ova zaštita priključena je tako da meri diferencijalnu struju između primarne i sekundarne strane štićene opreme. Prenosni odnosi strujnih mernih transformatora ST1 i ST2 i ugrađenih međutransformatora MT1 i MT2 moraju biti izabrani u skladu sa prenosnim odnosom i spregom energetskog transformatora, tako da je  diferencijalna struja jednaka nuli kod nepostojanja unutrašnjeg kvara.</a:t>
            </a:r>
          </a:p>
        </p:txBody>
      </p:sp>
      <p:sp>
        <p:nvSpPr>
          <p:cNvPr id="30722" name="Title 1"/>
          <p:cNvSpPr>
            <a:spLocks noGrp="1"/>
          </p:cNvSpPr>
          <p:nvPr>
            <p:ph type="title" idx="4294967295"/>
          </p:nvPr>
        </p:nvSpPr>
        <p:spPr>
          <a:xfrm>
            <a:off x="0" y="4763"/>
            <a:ext cx="8216900" cy="1057275"/>
          </a:xfrm>
          <a:noFill/>
          <a:ln w="6350" cap="rnd"/>
        </p:spPr>
        <p:txBody>
          <a:bodyPr rtlCol="0" anchor="b" anchorCtr="0">
            <a:normAutofit/>
          </a:bodyPr>
          <a:lstStyle/>
          <a:p>
            <a:pPr fontAlgn="auto">
              <a:spcAft>
                <a:spcPts val="0"/>
              </a:spcAft>
              <a:defRPr/>
            </a:pPr>
            <a:r>
              <a:rPr lang="sr-Latn-CS" sz="4200" kern="1200" spc="-10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rPr>
              <a:t>Diferencijalnii releji</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7" name="Picture 2" descr="G:\New Folder\slika 3.jpg"/>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Content Placeholder 2"/>
          <p:cNvSpPr>
            <a:spLocks noGrp="1"/>
          </p:cNvSpPr>
          <p:nvPr>
            <p:ph idx="4294967295"/>
          </p:nvPr>
        </p:nvSpPr>
        <p:spPr>
          <a:xfrm>
            <a:off x="0" y="609600"/>
            <a:ext cx="8915400" cy="5867400"/>
          </a:xfrm>
        </p:spPr>
        <p:txBody>
          <a:bodyPr>
            <a:normAutofit lnSpcReduction="10000"/>
          </a:bodyPr>
          <a:lstStyle/>
          <a:p>
            <a:pPr marL="273050" indent="-273050">
              <a:lnSpc>
                <a:spcPct val="90000"/>
              </a:lnSpc>
              <a:buFont typeface="Arial" charset="0"/>
              <a:buNone/>
            </a:pPr>
            <a:r>
              <a:rPr lang="sr-Latn-CS" altLang="en-US" sz="3000"/>
              <a:t>    </a:t>
            </a:r>
            <a:r>
              <a:rPr lang="sr-Latn-CS" altLang="en-US" sz="2800"/>
              <a:t>Statički relej tipa MZU namenjen je za usmerenu zemljospojnu zaštitu kako u direktno uzemljenim, tako i u mrežama sa izolovanim zvezdištem. MZU nadzire ulaznu struju I i ulazni napon U. Ove veličine se pretvaraju u signalne četvrtke, koji su podesni za dalje obrade. Naponska četvrtka se zatim pomera za ugao alfa koji je podesiv od 0 do 180 stepeni. Ako ovakva naponska četvrtka i četvrtka nastala transformacijom ulazne struje koincidiraju, dobijamo jedan uslov za delovanje MZU. Drugi uslov je da je ulazna struja veća od podešene. Ako su ispunjena oba uslova aktivira se vremenski član i ako oba uslova postoje i posle isteka podešenog vremenskog zatezanja, aktivira se izlazni relej, a zaštita isključi. Da bi se sprečio uticaj trećeg harmonika i lažna prorada, vrši se filtriranje ulazne struje i napona.</a:t>
            </a:r>
          </a:p>
        </p:txBody>
      </p:sp>
      <p:sp>
        <p:nvSpPr>
          <p:cNvPr id="31746" name="Title 1"/>
          <p:cNvSpPr>
            <a:spLocks noGrp="1"/>
          </p:cNvSpPr>
          <p:nvPr>
            <p:ph type="title" idx="4294967295"/>
          </p:nvPr>
        </p:nvSpPr>
        <p:spPr>
          <a:xfrm>
            <a:off x="0" y="-376238"/>
            <a:ext cx="8216900" cy="904876"/>
          </a:xfrm>
          <a:noFill/>
          <a:ln w="6350" cap="rnd"/>
        </p:spPr>
        <p:txBody>
          <a:bodyPr rtlCol="0" anchor="b" anchorCtr="0">
            <a:normAutofit/>
          </a:bodyPr>
          <a:lstStyle/>
          <a:p>
            <a:pPr fontAlgn="auto">
              <a:spcAft>
                <a:spcPts val="0"/>
              </a:spcAft>
              <a:defRPr/>
            </a:pPr>
            <a:r>
              <a:rPr lang="sr-Latn-CS" sz="4200" kern="1200" spc="-100" dirty="0">
                <a:ln w="3200">
                  <a:solidFill>
                    <a:schemeClr val="bg2">
                      <a:shade val="75000"/>
                      <a:alpha val="25000"/>
                    </a:schemeClr>
                  </a:solidFill>
                  <a:prstDash val="solid"/>
                  <a:round/>
                </a:ln>
                <a:solidFill>
                  <a:schemeClr val="tx1"/>
                </a:solidFill>
                <a:effectLst>
                  <a:innerShdw blurRad="50800" dist="25400" dir="13500000">
                    <a:prstClr val="black">
                      <a:alpha val="70000"/>
                    </a:prstClr>
                  </a:innerShdw>
                </a:effectLst>
                <a:latin typeface="+mj-lt"/>
                <a:ea typeface="+mj-ea"/>
                <a:cs typeface="+mj-cs"/>
              </a:rPr>
              <a:t>Zemljospojni usmereni relej tipa MZU</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5" name="Picture 2" descr="G:\New Folder\slika 4.jpg"/>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Content Placeholder 2"/>
          <p:cNvSpPr>
            <a:spLocks noGrp="1"/>
          </p:cNvSpPr>
          <p:nvPr>
            <p:ph idx="4294967295"/>
          </p:nvPr>
        </p:nvSpPr>
        <p:spPr>
          <a:xfrm>
            <a:off x="381000" y="838200"/>
            <a:ext cx="8763000" cy="5591175"/>
          </a:xfrm>
        </p:spPr>
        <p:txBody>
          <a:bodyPr/>
          <a:lstStyle/>
          <a:p>
            <a:pPr marL="273050" indent="-273050">
              <a:lnSpc>
                <a:spcPct val="90000"/>
              </a:lnSpc>
              <a:buFont typeface="Arial" charset="0"/>
              <a:buNone/>
            </a:pPr>
            <a:r>
              <a:rPr lang="sr-Latn-CS" altLang="en-US" sz="3000"/>
              <a:t>    </a:t>
            </a:r>
            <a:r>
              <a:rPr lang="sr-Latn-CS" altLang="en-US" sz="2800"/>
              <a:t>Signalni releji MST K koriste se u elektroenergetskim i industrijskim postrojenjima, a za kontrolu i signalizaciju delovanja zaštita, kao i u slučaju promena uklopnih stanja. Signalni relej MST K ugrađuje se u standardna kućišta H-21, za nadgradnju sa priključcima sa prednje strane, za montažu na ploču. Izrađuju se u standardnoj izvedbi sa 4 i 8 signala tipa K4 i K8. Uređaj se napaja preko klema 1(+) i 2(-) jednosmernim naponom 12, 24, 48, 110 i 220 V. Proradom zaštite i zatvaranjem njenog kontakta zasvetleće signalna sijalica. Signalni relej MST K4 i MST K8 ne mogu raditi bez releja treperavog svetla MRTS 60-80. Za veći broj signala od standardnih izvedbi potrebno je naručiti i veći broj signalnih releja. </a:t>
            </a:r>
          </a:p>
        </p:txBody>
      </p:sp>
      <p:sp>
        <p:nvSpPr>
          <p:cNvPr id="32770" name="Title 1"/>
          <p:cNvSpPr>
            <a:spLocks noGrp="1"/>
          </p:cNvSpPr>
          <p:nvPr>
            <p:ph type="title" idx="4294967295"/>
          </p:nvPr>
        </p:nvSpPr>
        <p:spPr>
          <a:xfrm>
            <a:off x="927100" y="-222250"/>
            <a:ext cx="8216900" cy="1127125"/>
          </a:xfrm>
          <a:noFill/>
          <a:ln w="6350" cap="rnd"/>
        </p:spPr>
        <p:txBody>
          <a:bodyPr rtlCol="0" anchor="b" anchorCtr="0">
            <a:normAutofit/>
          </a:bodyPr>
          <a:lstStyle/>
          <a:p>
            <a:pPr fontAlgn="auto">
              <a:spcAft>
                <a:spcPts val="0"/>
              </a:spcAft>
              <a:defRPr/>
            </a:pPr>
            <a:r>
              <a:rPr lang="sr-Latn-CS" sz="4200" kern="1200" spc="-100" dirty="0">
                <a:ln w="3200">
                  <a:solidFill>
                    <a:schemeClr val="bg2">
                      <a:shade val="75000"/>
                      <a:alpha val="25000"/>
                    </a:schemeClr>
                  </a:solidFill>
                  <a:prstDash val="solid"/>
                  <a:round/>
                </a:ln>
                <a:solidFill>
                  <a:schemeClr val="tx1"/>
                </a:solidFill>
                <a:effectLst>
                  <a:innerShdw blurRad="50800" dist="25400" dir="13500000">
                    <a:prstClr val="black">
                      <a:alpha val="70000"/>
                    </a:prstClr>
                  </a:innerShdw>
                </a:effectLst>
                <a:latin typeface="+mj-lt"/>
                <a:ea typeface="+mj-ea"/>
                <a:cs typeface="+mj-cs"/>
              </a:rPr>
              <a:t>Signalni releji</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2" descr="C:\Users\HOME\Desktop\New Folder\releji\signalni relej.jpg"/>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p:spPr>
      </p:pic>
      <p:sp>
        <p:nvSpPr>
          <p:cNvPr id="33794" name="Title 1"/>
          <p:cNvSpPr>
            <a:spLocks noGrp="1"/>
          </p:cNvSpPr>
          <p:nvPr>
            <p:ph type="title" idx="4294967295"/>
          </p:nvPr>
        </p:nvSpPr>
        <p:spPr>
          <a:xfrm>
            <a:off x="0" y="284163"/>
            <a:ext cx="8216900" cy="1127125"/>
          </a:xfrm>
          <a:noFill/>
          <a:ln w="6350" cap="rnd"/>
        </p:spPr>
        <p:txBody>
          <a:bodyPr rtlCol="0" anchor="b" anchorCtr="0">
            <a:normAutofit/>
          </a:bodyPr>
          <a:lstStyle/>
          <a:p>
            <a:pPr algn="l" fontAlgn="auto">
              <a:spcAft>
                <a:spcPts val="0"/>
              </a:spcAft>
              <a:defRPr/>
            </a:pPr>
            <a:r>
              <a:rPr lang="sr-Latn-CS" sz="4200" kern="1200" spc="-10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rPr>
              <a:t>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idx="1"/>
          </p:nvPr>
        </p:nvSpPr>
        <p:spPr>
          <a:xfrm>
            <a:off x="457200" y="381000"/>
            <a:ext cx="8229600" cy="3581400"/>
          </a:xfrm>
        </p:spPr>
        <p:txBody>
          <a:bodyPr/>
          <a:lstStyle/>
          <a:p>
            <a:pPr>
              <a:buFont typeface="Wingdings" pitchFamily="2" charset="2"/>
              <a:buNone/>
            </a:pPr>
            <a:r>
              <a:rPr lang="sr-Latn-CS" altLang="en-US"/>
              <a:t>Kada se na primar dovede naizmenični napon U</a:t>
            </a:r>
            <a:r>
              <a:rPr lang="sr-Latn-CS" altLang="en-US" sz="2400"/>
              <a:t>p, </a:t>
            </a:r>
            <a:r>
              <a:rPr lang="sr-Latn-CS" altLang="en-US"/>
              <a:t>kroz njega teče naizmenična struja I</a:t>
            </a:r>
            <a:r>
              <a:rPr lang="sr-Latn-CS" altLang="en-US" sz="2400"/>
              <a:t>p. </a:t>
            </a:r>
            <a:r>
              <a:rPr lang="sr-Latn-CS" altLang="en-US"/>
              <a:t>Ova struja stvara naizmenično magnetno polje  koje prolazi i kroz sekundarni namotaj, pa se u njemu pod dejstvom polja indukuje napon U</a:t>
            </a:r>
            <a:r>
              <a:rPr lang="sr-Latn-CS" altLang="en-US" sz="2400"/>
              <a:t>s.</a:t>
            </a:r>
          </a:p>
          <a:p>
            <a:pPr>
              <a:buFont typeface="Wingdings" pitchFamily="2" charset="2"/>
              <a:buNone/>
            </a:pPr>
            <a:endParaRPr lang="en-US" altLang="en-US"/>
          </a:p>
        </p:txBody>
      </p:sp>
      <p:graphicFrame>
        <p:nvGraphicFramePr>
          <p:cNvPr id="194563" name="Object 3"/>
          <p:cNvGraphicFramePr>
            <a:graphicFrameLocks noChangeAspect="1"/>
          </p:cNvGraphicFramePr>
          <p:nvPr/>
        </p:nvGraphicFramePr>
        <p:xfrm>
          <a:off x="838200" y="3886200"/>
          <a:ext cx="1098550" cy="773113"/>
        </p:xfrm>
        <a:graphic>
          <a:graphicData uri="http://schemas.openxmlformats.org/presentationml/2006/ole">
            <mc:AlternateContent xmlns:mc="http://schemas.openxmlformats.org/markup-compatibility/2006">
              <mc:Choice xmlns:v="urn:schemas-microsoft-com:vml" Requires="v">
                <p:oleObj spid="_x0000_s194576" name="Equation" r:id="rId3" imgW="634680" imgH="444240" progId="Equation.3">
                  <p:embed/>
                </p:oleObj>
              </mc:Choice>
              <mc:Fallback>
                <p:oleObj name="Equation" r:id="rId3" imgW="634680" imgH="444240" progId="Equation.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3886200"/>
                        <a:ext cx="1098550" cy="7731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4564" name="Object 4"/>
          <p:cNvGraphicFramePr>
            <a:graphicFrameLocks noChangeAspect="1"/>
          </p:cNvGraphicFramePr>
          <p:nvPr/>
        </p:nvGraphicFramePr>
        <p:xfrm>
          <a:off x="914400" y="4876800"/>
          <a:ext cx="1143000" cy="874713"/>
        </p:xfrm>
        <a:graphic>
          <a:graphicData uri="http://schemas.openxmlformats.org/presentationml/2006/ole">
            <mc:AlternateContent xmlns:mc="http://schemas.openxmlformats.org/markup-compatibility/2006">
              <mc:Choice xmlns:v="urn:schemas-microsoft-com:vml" Requires="v">
                <p:oleObj spid="_x0000_s194577" name="Equation" r:id="rId5" imgW="609600" imgH="469900" progId="Equation.3">
                  <p:embed/>
                </p:oleObj>
              </mc:Choice>
              <mc:Fallback>
                <p:oleObj name="Equation" r:id="rId5" imgW="609600" imgH="469900" progId="Equation.3">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4876800"/>
                        <a:ext cx="1143000" cy="8747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4565" name="Object 5"/>
          <p:cNvGraphicFramePr>
            <a:graphicFrameLocks noChangeAspect="1"/>
          </p:cNvGraphicFramePr>
          <p:nvPr/>
        </p:nvGraphicFramePr>
        <p:xfrm>
          <a:off x="3429000" y="3810000"/>
          <a:ext cx="2514600" cy="503238"/>
        </p:xfrm>
        <a:graphic>
          <a:graphicData uri="http://schemas.openxmlformats.org/presentationml/2006/ole">
            <mc:AlternateContent xmlns:mc="http://schemas.openxmlformats.org/markup-compatibility/2006">
              <mc:Choice xmlns:v="urn:schemas-microsoft-com:vml" Requires="v">
                <p:oleObj spid="_x0000_s194578" name="Equation" r:id="rId7" imgW="1282700" imgH="254000" progId="Equation.3">
                  <p:embed/>
                </p:oleObj>
              </mc:Choice>
              <mc:Fallback>
                <p:oleObj name="Equation" r:id="rId7" imgW="1282700" imgH="254000" progId="Equation.3">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9000" y="3810000"/>
                        <a:ext cx="2514600" cy="5032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4566" name="Object 6"/>
          <p:cNvGraphicFramePr>
            <a:graphicFrameLocks noChangeAspect="1"/>
          </p:cNvGraphicFramePr>
          <p:nvPr/>
        </p:nvGraphicFramePr>
        <p:xfrm>
          <a:off x="4038600" y="5105400"/>
          <a:ext cx="762000" cy="717550"/>
        </p:xfrm>
        <a:graphic>
          <a:graphicData uri="http://schemas.openxmlformats.org/presentationml/2006/ole">
            <mc:AlternateContent xmlns:mc="http://schemas.openxmlformats.org/markup-compatibility/2006">
              <mc:Choice xmlns:v="urn:schemas-microsoft-com:vml" Requires="v">
                <p:oleObj spid="_x0000_s194579" name="Equation" r:id="rId9" imgW="482600" imgH="457200" progId="Equation.3">
                  <p:embed/>
                </p:oleObj>
              </mc:Choice>
              <mc:Fallback>
                <p:oleObj name="Equation" r:id="rId9" imgW="482600" imgH="457200" progId="Equation.3">
                  <p:embed/>
                  <p:pic>
                    <p:nvPicPr>
                      <p:cNvPr id="0"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38600" y="5105400"/>
                        <a:ext cx="762000" cy="717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4567" name="Rectangle 7"/>
          <p:cNvSpPr>
            <a:spLocks noChangeArrowheads="1"/>
          </p:cNvSpPr>
          <p:nvPr/>
        </p:nvSpPr>
        <p:spPr bwMode="auto">
          <a:xfrm>
            <a:off x="4953000" y="5181600"/>
            <a:ext cx="38814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sr-Latn-CS" altLang="en-US"/>
              <a:t>K</a:t>
            </a:r>
            <a:r>
              <a:rPr lang="en-US" altLang="en-US"/>
              <a:t>oeficijent</a:t>
            </a:r>
            <a:r>
              <a:rPr lang="sr-Latn-CS" altLang="en-US"/>
              <a:t> korisnog dejstva</a:t>
            </a:r>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194563"/>
                                        </p:tgtEl>
                                        <p:attrNameLst>
                                          <p:attrName>style.visibility</p:attrName>
                                        </p:attrNameLst>
                                      </p:cBhvr>
                                      <p:to>
                                        <p:strVal val="visible"/>
                                      </p:to>
                                    </p:set>
                                    <p:anim calcmode="lin" valueType="num">
                                      <p:cBhvr>
                                        <p:cTn id="7" dur="500" fill="hold"/>
                                        <p:tgtEl>
                                          <p:spTgt spid="194563"/>
                                        </p:tgtEl>
                                        <p:attrNameLst>
                                          <p:attrName>ppt_w</p:attrName>
                                        </p:attrNameLst>
                                      </p:cBhvr>
                                      <p:tavLst>
                                        <p:tav tm="0">
                                          <p:val>
                                            <p:fltVal val="0"/>
                                          </p:val>
                                        </p:tav>
                                        <p:tav tm="100000">
                                          <p:val>
                                            <p:strVal val="#ppt_w"/>
                                          </p:val>
                                        </p:tav>
                                      </p:tavLst>
                                    </p:anim>
                                    <p:anim calcmode="lin" valueType="num">
                                      <p:cBhvr>
                                        <p:cTn id="8" dur="500" fill="hold"/>
                                        <p:tgtEl>
                                          <p:spTgt spid="194563"/>
                                        </p:tgtEl>
                                        <p:attrNameLst>
                                          <p:attrName>ppt_h</p:attrName>
                                        </p:attrNameLst>
                                      </p:cBhvr>
                                      <p:tavLst>
                                        <p:tav tm="0">
                                          <p:val>
                                            <p:fltVal val="0"/>
                                          </p:val>
                                        </p:tav>
                                        <p:tav tm="100000">
                                          <p:val>
                                            <p:strVal val="#ppt_h"/>
                                          </p:val>
                                        </p:tav>
                                      </p:tavLst>
                                    </p:anim>
                                    <p:animEffect transition="in" filter="fade">
                                      <p:cBhvr>
                                        <p:cTn id="9" dur="500"/>
                                        <p:tgtEl>
                                          <p:spTgt spid="194563"/>
                                        </p:tgtEl>
                                      </p:cBhvr>
                                    </p:animEffect>
                                  </p:childTnLst>
                                </p:cTn>
                              </p:par>
                            </p:childTnLst>
                          </p:cTn>
                        </p:par>
                        <p:par>
                          <p:cTn id="10" fill="hold" nodeType="afterGroup">
                            <p:stCondLst>
                              <p:cond delay="500"/>
                            </p:stCondLst>
                            <p:childTnLst>
                              <p:par>
                                <p:cTn id="11" presetID="53" presetClass="entr" presetSubtype="0" fill="hold" nodeType="afterEffect">
                                  <p:stCondLst>
                                    <p:cond delay="0"/>
                                  </p:stCondLst>
                                  <p:childTnLst>
                                    <p:set>
                                      <p:cBhvr>
                                        <p:cTn id="12" dur="1" fill="hold">
                                          <p:stCondLst>
                                            <p:cond delay="0"/>
                                          </p:stCondLst>
                                        </p:cTn>
                                        <p:tgtEl>
                                          <p:spTgt spid="194564"/>
                                        </p:tgtEl>
                                        <p:attrNameLst>
                                          <p:attrName>style.visibility</p:attrName>
                                        </p:attrNameLst>
                                      </p:cBhvr>
                                      <p:to>
                                        <p:strVal val="visible"/>
                                      </p:to>
                                    </p:set>
                                    <p:anim calcmode="lin" valueType="num">
                                      <p:cBhvr>
                                        <p:cTn id="13" dur="500" fill="hold"/>
                                        <p:tgtEl>
                                          <p:spTgt spid="194564"/>
                                        </p:tgtEl>
                                        <p:attrNameLst>
                                          <p:attrName>ppt_w</p:attrName>
                                        </p:attrNameLst>
                                      </p:cBhvr>
                                      <p:tavLst>
                                        <p:tav tm="0">
                                          <p:val>
                                            <p:fltVal val="0"/>
                                          </p:val>
                                        </p:tav>
                                        <p:tav tm="100000">
                                          <p:val>
                                            <p:strVal val="#ppt_w"/>
                                          </p:val>
                                        </p:tav>
                                      </p:tavLst>
                                    </p:anim>
                                    <p:anim calcmode="lin" valueType="num">
                                      <p:cBhvr>
                                        <p:cTn id="14" dur="500" fill="hold"/>
                                        <p:tgtEl>
                                          <p:spTgt spid="194564"/>
                                        </p:tgtEl>
                                        <p:attrNameLst>
                                          <p:attrName>ppt_h</p:attrName>
                                        </p:attrNameLst>
                                      </p:cBhvr>
                                      <p:tavLst>
                                        <p:tav tm="0">
                                          <p:val>
                                            <p:fltVal val="0"/>
                                          </p:val>
                                        </p:tav>
                                        <p:tav tm="100000">
                                          <p:val>
                                            <p:strVal val="#ppt_h"/>
                                          </p:val>
                                        </p:tav>
                                      </p:tavLst>
                                    </p:anim>
                                    <p:animEffect transition="in" filter="fade">
                                      <p:cBhvr>
                                        <p:cTn id="15" dur="500"/>
                                        <p:tgtEl>
                                          <p:spTgt spid="194564"/>
                                        </p:tgtEl>
                                      </p:cBhvr>
                                    </p:animEffect>
                                  </p:childTnLst>
                                </p:cTn>
                              </p:par>
                            </p:childTnLst>
                          </p:cTn>
                        </p:par>
                        <p:par>
                          <p:cTn id="16" fill="hold" nodeType="afterGroup">
                            <p:stCondLst>
                              <p:cond delay="1000"/>
                            </p:stCondLst>
                            <p:childTnLst>
                              <p:par>
                                <p:cTn id="17" presetID="53" presetClass="entr" presetSubtype="0" fill="hold" nodeType="afterEffect">
                                  <p:stCondLst>
                                    <p:cond delay="0"/>
                                  </p:stCondLst>
                                  <p:childTnLst>
                                    <p:set>
                                      <p:cBhvr>
                                        <p:cTn id="18" dur="1" fill="hold">
                                          <p:stCondLst>
                                            <p:cond delay="0"/>
                                          </p:stCondLst>
                                        </p:cTn>
                                        <p:tgtEl>
                                          <p:spTgt spid="194565"/>
                                        </p:tgtEl>
                                        <p:attrNameLst>
                                          <p:attrName>style.visibility</p:attrName>
                                        </p:attrNameLst>
                                      </p:cBhvr>
                                      <p:to>
                                        <p:strVal val="visible"/>
                                      </p:to>
                                    </p:set>
                                    <p:anim calcmode="lin" valueType="num">
                                      <p:cBhvr>
                                        <p:cTn id="19" dur="500" fill="hold"/>
                                        <p:tgtEl>
                                          <p:spTgt spid="194565"/>
                                        </p:tgtEl>
                                        <p:attrNameLst>
                                          <p:attrName>ppt_w</p:attrName>
                                        </p:attrNameLst>
                                      </p:cBhvr>
                                      <p:tavLst>
                                        <p:tav tm="0">
                                          <p:val>
                                            <p:fltVal val="0"/>
                                          </p:val>
                                        </p:tav>
                                        <p:tav tm="100000">
                                          <p:val>
                                            <p:strVal val="#ppt_w"/>
                                          </p:val>
                                        </p:tav>
                                      </p:tavLst>
                                    </p:anim>
                                    <p:anim calcmode="lin" valueType="num">
                                      <p:cBhvr>
                                        <p:cTn id="20" dur="500" fill="hold"/>
                                        <p:tgtEl>
                                          <p:spTgt spid="194565"/>
                                        </p:tgtEl>
                                        <p:attrNameLst>
                                          <p:attrName>ppt_h</p:attrName>
                                        </p:attrNameLst>
                                      </p:cBhvr>
                                      <p:tavLst>
                                        <p:tav tm="0">
                                          <p:val>
                                            <p:fltVal val="0"/>
                                          </p:val>
                                        </p:tav>
                                        <p:tav tm="100000">
                                          <p:val>
                                            <p:strVal val="#ppt_h"/>
                                          </p:val>
                                        </p:tav>
                                      </p:tavLst>
                                    </p:anim>
                                    <p:animEffect transition="in" filter="fade">
                                      <p:cBhvr>
                                        <p:cTn id="21" dur="500"/>
                                        <p:tgtEl>
                                          <p:spTgt spid="194565"/>
                                        </p:tgtEl>
                                      </p:cBhvr>
                                    </p:animEffect>
                                  </p:childTnLst>
                                </p:cTn>
                              </p:par>
                            </p:childTnLst>
                          </p:cTn>
                        </p:par>
                        <p:par>
                          <p:cTn id="22" fill="hold" nodeType="afterGroup">
                            <p:stCondLst>
                              <p:cond delay="1500"/>
                            </p:stCondLst>
                            <p:childTnLst>
                              <p:par>
                                <p:cTn id="23" presetID="53" presetClass="entr" presetSubtype="0" fill="hold" nodeType="afterEffect">
                                  <p:stCondLst>
                                    <p:cond delay="0"/>
                                  </p:stCondLst>
                                  <p:childTnLst>
                                    <p:set>
                                      <p:cBhvr>
                                        <p:cTn id="24" dur="1" fill="hold">
                                          <p:stCondLst>
                                            <p:cond delay="0"/>
                                          </p:stCondLst>
                                        </p:cTn>
                                        <p:tgtEl>
                                          <p:spTgt spid="194566"/>
                                        </p:tgtEl>
                                        <p:attrNameLst>
                                          <p:attrName>style.visibility</p:attrName>
                                        </p:attrNameLst>
                                      </p:cBhvr>
                                      <p:to>
                                        <p:strVal val="visible"/>
                                      </p:to>
                                    </p:set>
                                    <p:anim calcmode="lin" valueType="num">
                                      <p:cBhvr>
                                        <p:cTn id="25" dur="500" fill="hold"/>
                                        <p:tgtEl>
                                          <p:spTgt spid="194566"/>
                                        </p:tgtEl>
                                        <p:attrNameLst>
                                          <p:attrName>ppt_w</p:attrName>
                                        </p:attrNameLst>
                                      </p:cBhvr>
                                      <p:tavLst>
                                        <p:tav tm="0">
                                          <p:val>
                                            <p:fltVal val="0"/>
                                          </p:val>
                                        </p:tav>
                                        <p:tav tm="100000">
                                          <p:val>
                                            <p:strVal val="#ppt_w"/>
                                          </p:val>
                                        </p:tav>
                                      </p:tavLst>
                                    </p:anim>
                                    <p:anim calcmode="lin" valueType="num">
                                      <p:cBhvr>
                                        <p:cTn id="26" dur="500" fill="hold"/>
                                        <p:tgtEl>
                                          <p:spTgt spid="194566"/>
                                        </p:tgtEl>
                                        <p:attrNameLst>
                                          <p:attrName>ppt_h</p:attrName>
                                        </p:attrNameLst>
                                      </p:cBhvr>
                                      <p:tavLst>
                                        <p:tav tm="0">
                                          <p:val>
                                            <p:fltVal val="0"/>
                                          </p:val>
                                        </p:tav>
                                        <p:tav tm="100000">
                                          <p:val>
                                            <p:strVal val="#ppt_h"/>
                                          </p:val>
                                        </p:tav>
                                      </p:tavLst>
                                    </p:anim>
                                    <p:animEffect transition="in" filter="fade">
                                      <p:cBhvr>
                                        <p:cTn id="27" dur="500"/>
                                        <p:tgtEl>
                                          <p:spTgt spid="1945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subTitle" idx="4294967295"/>
          </p:nvPr>
        </p:nvSpPr>
        <p:spPr>
          <a:xfrm>
            <a:off x="0" y="1447800"/>
            <a:ext cx="8201025" cy="4967288"/>
          </a:xfrm>
        </p:spPr>
        <p:txBody>
          <a:bodyPr>
            <a:noAutofit/>
          </a:bodyPr>
          <a:lstStyle/>
          <a:p>
            <a:pPr marL="0" indent="0" algn="just">
              <a:buFont typeface="Wingdings" pitchFamily="2" charset="2"/>
              <a:buNone/>
            </a:pPr>
            <a:r>
              <a:rPr lang="en-US" altLang="en-US" sz="3000"/>
              <a:t>Iako je oblast kori</a:t>
            </a:r>
            <a:r>
              <a:rPr lang="sr-Latn-CS" altLang="en-US" sz="3000"/>
              <a:t>šćenja električne energije relativno novijeg datuma, ipak se mora reći da je to tehničko i tehnološko dostignuće jedno od najkorišćenijih u savremenom svetu. P</a:t>
            </a:r>
            <a:r>
              <a:rPr lang="en-US" altLang="en-US" sz="3000"/>
              <a:t>r</a:t>
            </a:r>
            <a:r>
              <a:rPr lang="sr-Latn-CS" altLang="en-US" sz="3000"/>
              <a:t>i</a:t>
            </a:r>
            <a:r>
              <a:rPr lang="en-US" altLang="en-US" sz="3000"/>
              <a:t> </a:t>
            </a:r>
            <a:r>
              <a:rPr lang="sr-Latn-CS" altLang="en-US" sz="3000"/>
              <a:t>tom korišćenje električne energije ne funkcioniše samo od sebe. Naprotiv, za njeno korišćenje potrbna su mnoga, često složena i skupa tehnička sredstva koja to omogućuju.</a:t>
            </a:r>
            <a:r>
              <a:rPr lang="en-US" altLang="en-US" sz="3000"/>
              <a:t> Danas su elektroenergetski sistemi velika nacionalna dobra, koja uglavnom </a:t>
            </a:r>
            <a:r>
              <a:rPr lang="sr-Latn-CS" altLang="en-US" sz="3000"/>
              <a:t>č</a:t>
            </a:r>
            <a:r>
              <a:rPr lang="en-US" altLang="en-US" sz="3000"/>
              <a:t>ine tri segmenta:</a:t>
            </a:r>
            <a:r>
              <a:rPr lang="sr-Latn-CS" altLang="en-US" sz="3000"/>
              <a:t> proizvodnja, prenos i distribucija električne energije. </a:t>
            </a:r>
            <a:r>
              <a:rPr lang="sr-Latn-CS" altLang="en-US" sz="2800"/>
              <a:t> </a:t>
            </a:r>
            <a:endParaRPr lang="en-US" altLang="en-US" sz="2800"/>
          </a:p>
        </p:txBody>
      </p:sp>
      <p:sp>
        <p:nvSpPr>
          <p:cNvPr id="3074" name="Rectangle 2"/>
          <p:cNvSpPr>
            <a:spLocks noGrp="1" noChangeArrowheads="1"/>
          </p:cNvSpPr>
          <p:nvPr>
            <p:ph type="ctrTitle" idx="4294967295"/>
          </p:nvPr>
        </p:nvSpPr>
        <p:spPr>
          <a:xfrm>
            <a:off x="0" y="-147638"/>
            <a:ext cx="7772400" cy="1470026"/>
          </a:xfrm>
          <a:noFill/>
          <a:ln w="6350" cap="rnd"/>
        </p:spPr>
        <p:txBody>
          <a:bodyPr anchor="b" anchorCtr="0">
            <a:noAutofit/>
          </a:bodyPr>
          <a:lstStyle/>
          <a:p>
            <a:pPr fontAlgn="auto">
              <a:spcAft>
                <a:spcPts val="0"/>
              </a:spcAft>
              <a:defRPr/>
            </a:pPr>
            <a:r>
              <a:rPr lang="sr-Latn-CS" sz="4800" kern="1200" spc="-100" dirty="0">
                <a:ln w="3200">
                  <a:solidFill>
                    <a:schemeClr val="bg2">
                      <a:shade val="75000"/>
                      <a:alpha val="25000"/>
                    </a:schemeClr>
                  </a:solidFill>
                  <a:prstDash val="solid"/>
                  <a:round/>
                </a:ln>
                <a:solidFill>
                  <a:schemeClr val="tx1"/>
                </a:solidFill>
                <a:effectLst>
                  <a:innerShdw blurRad="50800" dist="25400" dir="13500000">
                    <a:srgbClr val="000000">
                      <a:alpha val="70000"/>
                    </a:srgbClr>
                  </a:innerShdw>
                </a:effectLst>
                <a:latin typeface="+mj-lt"/>
                <a:ea typeface="+mj-ea"/>
                <a:cs typeface="+mj-cs"/>
              </a:rPr>
              <a:t>Transformatori </a:t>
            </a:r>
            <a:endParaRPr lang="en-US" sz="4800" kern="1200" spc="-100" dirty="0">
              <a:ln w="3200">
                <a:solidFill>
                  <a:schemeClr val="bg2">
                    <a:shade val="75000"/>
                    <a:alpha val="25000"/>
                  </a:schemeClr>
                </a:solidFill>
                <a:prstDash val="solid"/>
                <a:round/>
              </a:ln>
              <a:solidFill>
                <a:schemeClr val="tx1"/>
              </a:solidFill>
              <a:effectLst>
                <a:innerShdw blurRad="50800" dist="25400" dir="13500000">
                  <a:srgbClr val="000000">
                    <a:alpha val="70000"/>
                  </a:srgbClr>
                </a:innerShdw>
              </a:effectLst>
              <a:latin typeface="+mj-lt"/>
              <a:ea typeface="+mj-ea"/>
              <a:cs typeface="+mj-cs"/>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3"/>
          <p:cNvSpPr>
            <a:spLocks noGrp="1" noChangeArrowheads="1"/>
          </p:cNvSpPr>
          <p:nvPr>
            <p:ph idx="4294967295"/>
          </p:nvPr>
        </p:nvSpPr>
        <p:spPr>
          <a:xfrm>
            <a:off x="0" y="1673225"/>
            <a:ext cx="8229600" cy="4424363"/>
          </a:xfrm>
        </p:spPr>
        <p:txBody>
          <a:bodyPr/>
          <a:lstStyle/>
          <a:p>
            <a:pPr marL="273050" indent="-273050">
              <a:buFontTx/>
              <a:buNone/>
            </a:pPr>
            <a:r>
              <a:rPr lang="en-US" altLang="en-US"/>
              <a:t>   E</a:t>
            </a:r>
            <a:r>
              <a:rPr lang="sr-Latn-CS" altLang="en-US"/>
              <a:t>lektričn</a:t>
            </a:r>
            <a:r>
              <a:rPr lang="en-US" altLang="en-US"/>
              <a:t>a </a:t>
            </a:r>
            <a:r>
              <a:rPr lang="sr-Latn-CS" altLang="en-US"/>
              <a:t>energij</a:t>
            </a:r>
            <a:r>
              <a:rPr lang="en-US" altLang="en-US"/>
              <a:t>a proi</a:t>
            </a:r>
            <a:r>
              <a:rPr lang="sr-Latn-CS" altLang="en-US"/>
              <a:t>zvedena u električnim centralama nije u mogućnosti da se u takvom obliku prenese, pogotovo ne na veće udaljenosti. </a:t>
            </a:r>
            <a:r>
              <a:rPr lang="en-US" altLang="en-US"/>
              <a:t>U elektranama generatori daju struju na naponskom nivou 6,6 zatim 11 i 16 kV.</a:t>
            </a:r>
            <a:r>
              <a:rPr lang="sr-Latn-CS" altLang="en-US"/>
              <a:t> </a:t>
            </a:r>
            <a:endParaRPr lang="en-US" altLang="en-US"/>
          </a:p>
        </p:txBody>
      </p:sp>
      <p:sp>
        <p:nvSpPr>
          <p:cNvPr id="3074" name="Rectangle 2"/>
          <p:cNvSpPr>
            <a:spLocks noGrp="1" noChangeArrowheads="1"/>
          </p:cNvSpPr>
          <p:nvPr>
            <p:ph type="title" idx="4294967295"/>
          </p:nvPr>
        </p:nvSpPr>
        <p:spPr>
          <a:xfrm>
            <a:off x="0" y="152400"/>
            <a:ext cx="8229600" cy="1219200"/>
          </a:xfrm>
          <a:noFill/>
          <a:ln w="6350" cap="rnd"/>
        </p:spPr>
        <p:txBody>
          <a:bodyPr rtlCol="0" anchor="b" anchorCtr="0">
            <a:normAutofit/>
          </a:bodyPr>
          <a:lstStyle/>
          <a:p>
            <a:pPr algn="l" fontAlgn="auto">
              <a:spcAft>
                <a:spcPts val="0"/>
              </a:spcAft>
              <a:defRPr/>
            </a:pPr>
            <a:r>
              <a:rPr lang="sr-Latn-CS" sz="4000" kern="1200" spc="-100" dirty="0">
                <a:ln w="3200">
                  <a:solidFill>
                    <a:schemeClr val="bg2">
                      <a:shade val="75000"/>
                      <a:alpha val="25000"/>
                    </a:schemeClr>
                  </a:solidFill>
                  <a:prstDash val="solid"/>
                  <a:round/>
                </a:ln>
                <a:solidFill>
                  <a:schemeClr val="tx1"/>
                </a:solidFill>
                <a:effectLst>
                  <a:innerShdw blurRad="50800" dist="25400" dir="13500000">
                    <a:prstClr val="black">
                      <a:alpha val="70000"/>
                    </a:prstClr>
                  </a:innerShdw>
                </a:effectLst>
                <a:latin typeface="+mj-lt"/>
                <a:ea typeface="+mj-ea"/>
                <a:cs typeface="+mj-cs"/>
              </a:rPr>
              <a:t>Transformatori,</a:t>
            </a:r>
            <a:r>
              <a:rPr lang="en-US" sz="4000" kern="1200" spc="-100" dirty="0">
                <a:ln w="3200">
                  <a:solidFill>
                    <a:schemeClr val="bg2">
                      <a:shade val="75000"/>
                      <a:alpha val="25000"/>
                    </a:schemeClr>
                  </a:solidFill>
                  <a:prstDash val="solid"/>
                  <a:round/>
                </a:ln>
                <a:solidFill>
                  <a:schemeClr val="tx1"/>
                </a:solidFill>
                <a:effectLst>
                  <a:innerShdw blurRad="50800" dist="25400" dir="13500000">
                    <a:prstClr val="black">
                      <a:alpha val="70000"/>
                    </a:prstClr>
                  </a:innerShdw>
                </a:effectLst>
                <a:latin typeface="+mj-lt"/>
                <a:ea typeface="+mj-ea"/>
                <a:cs typeface="+mj-cs"/>
              </a:rPr>
              <a:t> </a:t>
            </a:r>
            <a:r>
              <a:rPr lang="en-US" sz="4000" kern="1200" spc="-100" dirty="0" err="1">
                <a:ln w="3200">
                  <a:solidFill>
                    <a:schemeClr val="bg2">
                      <a:shade val="75000"/>
                      <a:alpha val="25000"/>
                    </a:schemeClr>
                  </a:solidFill>
                  <a:prstDash val="solid"/>
                  <a:round/>
                </a:ln>
                <a:solidFill>
                  <a:schemeClr val="tx1"/>
                </a:solidFill>
                <a:effectLst>
                  <a:innerShdw blurRad="50800" dist="25400" dir="13500000">
                    <a:prstClr val="black">
                      <a:alpha val="70000"/>
                    </a:prstClr>
                  </a:innerShdw>
                </a:effectLst>
                <a:latin typeface="+mj-lt"/>
                <a:ea typeface="+mj-ea"/>
                <a:cs typeface="+mj-cs"/>
              </a:rPr>
              <a:t>uloga</a:t>
            </a:r>
            <a:r>
              <a:rPr lang="en-US" sz="4000" kern="1200" spc="-100" dirty="0">
                <a:ln w="3200">
                  <a:solidFill>
                    <a:schemeClr val="bg2">
                      <a:shade val="75000"/>
                      <a:alpha val="25000"/>
                    </a:schemeClr>
                  </a:solidFill>
                  <a:prstDash val="solid"/>
                  <a:round/>
                </a:ln>
                <a:solidFill>
                  <a:schemeClr val="tx1"/>
                </a:solidFill>
                <a:effectLst>
                  <a:innerShdw blurRad="50800" dist="25400" dir="13500000">
                    <a:prstClr val="black">
                      <a:alpha val="70000"/>
                    </a:prstClr>
                  </a:innerShdw>
                </a:effectLst>
                <a:latin typeface="+mj-lt"/>
                <a:ea typeface="+mj-ea"/>
                <a:cs typeface="+mj-cs"/>
              </a:rPr>
              <a:t> </a:t>
            </a:r>
            <a:r>
              <a:rPr lang="en-US" sz="4000" kern="1200" spc="-100" dirty="0" err="1">
                <a:ln w="3200">
                  <a:solidFill>
                    <a:schemeClr val="bg2">
                      <a:shade val="75000"/>
                      <a:alpha val="25000"/>
                    </a:schemeClr>
                  </a:solidFill>
                  <a:prstDash val="solid"/>
                  <a:round/>
                </a:ln>
                <a:solidFill>
                  <a:schemeClr val="tx1"/>
                </a:solidFill>
                <a:effectLst>
                  <a:innerShdw blurRad="50800" dist="25400" dir="13500000">
                    <a:prstClr val="black">
                      <a:alpha val="70000"/>
                    </a:prstClr>
                  </a:innerShdw>
                </a:effectLst>
                <a:latin typeface="+mj-lt"/>
                <a:ea typeface="+mj-ea"/>
                <a:cs typeface="+mj-cs"/>
              </a:rPr>
              <a:t>i</a:t>
            </a:r>
            <a:r>
              <a:rPr lang="en-US" sz="4000" kern="1200" spc="-100" dirty="0">
                <a:ln w="3200">
                  <a:solidFill>
                    <a:schemeClr val="bg2">
                      <a:shade val="75000"/>
                      <a:alpha val="25000"/>
                    </a:schemeClr>
                  </a:solidFill>
                  <a:prstDash val="solid"/>
                  <a:round/>
                </a:ln>
                <a:solidFill>
                  <a:schemeClr val="tx1"/>
                </a:solidFill>
                <a:effectLst>
                  <a:innerShdw blurRad="50800" dist="25400" dir="13500000">
                    <a:prstClr val="black">
                      <a:alpha val="70000"/>
                    </a:prstClr>
                  </a:innerShdw>
                </a:effectLst>
                <a:latin typeface="+mj-lt"/>
                <a:ea typeface="+mj-ea"/>
                <a:cs typeface="+mj-cs"/>
              </a:rPr>
              <a:t> </a:t>
            </a:r>
            <a:r>
              <a:rPr lang="en-US" sz="4000" kern="1200" spc="-100" dirty="0" err="1">
                <a:ln w="3200">
                  <a:solidFill>
                    <a:schemeClr val="bg2">
                      <a:shade val="75000"/>
                      <a:alpha val="25000"/>
                    </a:schemeClr>
                  </a:solidFill>
                  <a:prstDash val="solid"/>
                  <a:round/>
                </a:ln>
                <a:solidFill>
                  <a:schemeClr val="tx1"/>
                </a:solidFill>
                <a:effectLst>
                  <a:innerShdw blurRad="50800" dist="25400" dir="13500000">
                    <a:prstClr val="black">
                      <a:alpha val="70000"/>
                    </a:prstClr>
                  </a:innerShdw>
                </a:effectLst>
                <a:latin typeface="+mj-lt"/>
                <a:ea typeface="+mj-ea"/>
                <a:cs typeface="+mj-cs"/>
              </a:rPr>
              <a:t>osnovna</a:t>
            </a:r>
            <a:r>
              <a:rPr lang="en-US" sz="4000" kern="1200" spc="-100" dirty="0">
                <a:ln w="3200">
                  <a:solidFill>
                    <a:schemeClr val="bg2">
                      <a:shade val="75000"/>
                      <a:alpha val="25000"/>
                    </a:schemeClr>
                  </a:solidFill>
                  <a:prstDash val="solid"/>
                  <a:round/>
                </a:ln>
                <a:solidFill>
                  <a:schemeClr val="tx1"/>
                </a:solidFill>
                <a:effectLst>
                  <a:innerShdw blurRad="50800" dist="25400" dir="13500000">
                    <a:prstClr val="black">
                      <a:alpha val="70000"/>
                    </a:prstClr>
                  </a:innerShdw>
                </a:effectLst>
                <a:latin typeface="+mj-lt"/>
                <a:ea typeface="+mj-ea"/>
                <a:cs typeface="+mj-cs"/>
              </a:rPr>
              <a:t> </a:t>
            </a:r>
            <a:r>
              <a:rPr lang="en-US" sz="4000" kern="1200" spc="-100" dirty="0" err="1">
                <a:ln w="3200">
                  <a:solidFill>
                    <a:schemeClr val="bg2">
                      <a:shade val="75000"/>
                      <a:alpha val="25000"/>
                    </a:schemeClr>
                  </a:solidFill>
                  <a:prstDash val="solid"/>
                  <a:round/>
                </a:ln>
                <a:solidFill>
                  <a:schemeClr val="tx1"/>
                </a:solidFill>
                <a:effectLst>
                  <a:innerShdw blurRad="50800" dist="25400" dir="13500000">
                    <a:prstClr val="black">
                      <a:alpha val="70000"/>
                    </a:prstClr>
                  </a:innerShdw>
                </a:effectLst>
                <a:latin typeface="+mj-lt"/>
                <a:ea typeface="+mj-ea"/>
                <a:cs typeface="+mj-cs"/>
              </a:rPr>
              <a:t>svojstva</a:t>
            </a:r>
            <a:endParaRPr lang="en-US" sz="4000" kern="1200" spc="-100" dirty="0">
              <a:ln w="3200">
                <a:solidFill>
                  <a:schemeClr val="bg2">
                    <a:shade val="75000"/>
                    <a:alpha val="25000"/>
                  </a:schemeClr>
                </a:solidFill>
                <a:prstDash val="solid"/>
                <a:round/>
              </a:ln>
              <a:solidFill>
                <a:schemeClr val="tx1"/>
              </a:solidFill>
              <a:effectLst>
                <a:innerShdw blurRad="50800" dist="25400" dir="13500000">
                  <a:prstClr val="black">
                    <a:alpha val="70000"/>
                  </a:prstClr>
                </a:innerShdw>
              </a:effectLst>
              <a:latin typeface="+mj-lt"/>
              <a:ea typeface="+mj-ea"/>
              <a:cs typeface="+mj-cs"/>
            </a:endParaRPr>
          </a:p>
        </p:txBody>
      </p:sp>
      <p:pic>
        <p:nvPicPr>
          <p:cNvPr id="3076" name="Picture 4"/>
          <p:cNvPicPr>
            <a:picLocks noChangeAspect="1" noChangeArrowheads="1"/>
          </p:cNvPicPr>
          <p:nvPr/>
        </p:nvPicPr>
        <p:blipFill>
          <a:blip r:embed="rId2"/>
          <a:srcRect/>
          <a:stretch>
            <a:fillRect/>
          </a:stretch>
        </p:blipFill>
        <p:spPr bwMode="auto">
          <a:xfrm>
            <a:off x="5003800" y="4292600"/>
            <a:ext cx="2952750" cy="21590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1313</TotalTime>
  <Words>3182</Words>
  <Application>Microsoft Office PowerPoint</Application>
  <PresentationFormat>On-screen Show (4:3)</PresentationFormat>
  <Paragraphs>146</Paragraphs>
  <Slides>65</Slides>
  <Notes>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65</vt:i4>
      </vt:variant>
    </vt:vector>
  </HeadingPairs>
  <TitlesOfParts>
    <vt:vector size="72" baseType="lpstr">
      <vt:lpstr>Arial</vt:lpstr>
      <vt:lpstr>Calibri</vt:lpstr>
      <vt:lpstr>Constantia</vt:lpstr>
      <vt:lpstr>Wingdings</vt:lpstr>
      <vt:lpstr>Wingdings 2</vt:lpstr>
      <vt:lpstr>Flow</vt:lpstr>
      <vt:lpstr>Equation</vt:lpstr>
      <vt:lpstr>ELETROTEHNIČKE KOMPONENTE</vt:lpstr>
      <vt:lpstr>TRANSFORMATORI</vt:lpstr>
      <vt:lpstr>NAČIN RADA</vt:lpstr>
      <vt:lpstr>PowerPoint Presentation</vt:lpstr>
      <vt:lpstr>PowerPoint Presentation</vt:lpstr>
      <vt:lpstr>PowerPoint Presentation</vt:lpstr>
      <vt:lpstr>PowerPoint Presentation</vt:lpstr>
      <vt:lpstr>Transformatori </vt:lpstr>
      <vt:lpstr>Transformatori, uloga i osnovna svojstva</vt:lpstr>
      <vt:lpstr>PowerPoint Presentation</vt:lpstr>
      <vt:lpstr> </vt:lpstr>
      <vt:lpstr> </vt:lpstr>
      <vt:lpstr> </vt:lpstr>
      <vt:lpstr> </vt:lpstr>
      <vt:lpstr> </vt:lpstr>
      <vt:lpstr> </vt:lpstr>
      <vt:lpstr>    Primar i sekundar</vt:lpstr>
      <vt:lpstr>PowerPoint Presentation</vt:lpstr>
      <vt:lpstr> </vt:lpstr>
      <vt:lpstr>      Hlađenje transformatora</vt:lpstr>
      <vt:lpstr>PowerPoint Presentation</vt:lpstr>
      <vt:lpstr>PowerPoint Presentation</vt:lpstr>
      <vt:lpstr>Podela transformatora</vt:lpstr>
      <vt:lpstr>PowerPoint Presentation</vt:lpstr>
      <vt:lpstr>        Konstrukcija transformatora</vt:lpstr>
      <vt:lpstr>NAMENA TRANSFORMATORA</vt:lpstr>
      <vt:lpstr>PowerPoint Presentation</vt:lpstr>
      <vt:lpstr>PowerPoint Presentation</vt:lpstr>
      <vt:lpstr>PowerPoint Presentation</vt:lpstr>
      <vt:lpstr>PowerPoint Presentation</vt:lpstr>
      <vt:lpstr>PowerPoint Presentation</vt:lpstr>
      <vt:lpstr>Uključenje transformatora u praznom hodu </vt:lpstr>
      <vt:lpstr>Udarni kratak spoj transformatora </vt:lpstr>
      <vt:lpstr>RELE</vt:lpstr>
      <vt:lpstr>PowerPoint Presentation</vt:lpstr>
      <vt:lpstr>PowerPoint Presentation</vt:lpstr>
      <vt:lpstr>PowerPoint Presentation</vt:lpstr>
      <vt:lpstr>PowerPoint Presentation</vt:lpstr>
      <vt:lpstr>PowerPoint Presentation</vt:lpstr>
      <vt:lpstr>OPŠTI PRINCIP RADA </vt:lpstr>
      <vt:lpstr>PowerPoint Presentation</vt:lpstr>
      <vt:lpstr>PowerPoint Presentation</vt:lpstr>
      <vt:lpstr>Zajednički parametri </vt:lpstr>
      <vt:lpstr>Rele je elektromehanička komponenta sa pokretnim delovima tako da ima ograničeni vek trajanja, i ne može da se koristi za vrlo brza uključivanja i isključivanja. Pri izboru relea treba voditi računa o:  1. O kalemu elektromagneta (veličina napona- 3V,5V.6V,12V,24V- i 230/250V~ ; otpornost )  2. Napon koji sme da se dovede na kontakte relea- max. veličina koja ne sme da bude prekoračena da ne bi došlo do intenzivnog varničenja između kontakata.   </vt:lpstr>
      <vt:lpstr>PowerPoint Presentation</vt:lpstr>
      <vt:lpstr>PowerPoint Presentation</vt:lpstr>
      <vt:lpstr>                           Releji</vt:lpstr>
      <vt:lpstr>PowerPoint Presentation</vt:lpstr>
      <vt:lpstr>PowerPoint Presentation</vt:lpstr>
      <vt:lpstr>               Opis rada MI releja</vt:lpstr>
      <vt:lpstr>PowerPoint Presentation</vt:lpstr>
      <vt:lpstr>                    Osobine releja</vt:lpstr>
      <vt:lpstr>Trofazni usmereni prekostrujni relej</vt:lpstr>
      <vt:lpstr>Način rada</vt:lpstr>
      <vt:lpstr>Vremenski releji</vt:lpstr>
      <vt:lpstr>PowerPoint Presentation</vt:lpstr>
      <vt:lpstr>Releji sa kratkotrajnom pobudom</vt:lpstr>
      <vt:lpstr>Naponski releji</vt:lpstr>
      <vt:lpstr>PowerPoint Presentation</vt:lpstr>
      <vt:lpstr>Diferencijalnii releji</vt:lpstr>
      <vt:lpstr>PowerPoint Presentation</vt:lpstr>
      <vt:lpstr>Zemljospojni usmereni relej tipa MZU</vt:lpstr>
      <vt:lpstr>PowerPoint Presentation</vt:lpstr>
      <vt:lpstr>Signalni releji</vt:lpstr>
      <vt:lpstr>   </vt:lpstr>
    </vt:vector>
  </TitlesOfParts>
  <Company>FAITH Technologies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ELEKTROTEHNIČKE KOMPONENTE</dc:title>
  <dc:creator>Vera</dc:creator>
  <cp:lastModifiedBy>verap</cp:lastModifiedBy>
  <cp:revision>73</cp:revision>
  <dcterms:created xsi:type="dcterms:W3CDTF">2003-05-01T09:20:02Z</dcterms:created>
  <dcterms:modified xsi:type="dcterms:W3CDTF">2023-11-28T12:25:03Z</dcterms:modified>
</cp:coreProperties>
</file>