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5" r:id="rId17"/>
    <p:sldId id="272" r:id="rId18"/>
    <p:sldId id="273" r:id="rId19"/>
    <p:sldId id="274" r:id="rId20"/>
    <p:sldId id="293" r:id="rId21"/>
    <p:sldId id="292" r:id="rId22"/>
    <p:sldId id="294" r:id="rId23"/>
    <p:sldId id="288" r:id="rId24"/>
    <p:sldId id="289" r:id="rId25"/>
    <p:sldId id="290" r:id="rId26"/>
    <p:sldId id="291" r:id="rId27"/>
    <p:sldId id="276" r:id="rId28"/>
    <p:sldId id="277" r:id="rId29"/>
    <p:sldId id="278" r:id="rId30"/>
    <p:sldId id="295" r:id="rId31"/>
    <p:sldId id="279" r:id="rId32"/>
    <p:sldId id="280" r:id="rId33"/>
    <p:sldId id="296" r:id="rId34"/>
    <p:sldId id="297" r:id="rId35"/>
    <p:sldId id="306" r:id="rId36"/>
    <p:sldId id="307" r:id="rId37"/>
    <p:sldId id="359" r:id="rId38"/>
    <p:sldId id="308" r:id="rId39"/>
    <p:sldId id="309" r:id="rId40"/>
    <p:sldId id="310" r:id="rId41"/>
    <p:sldId id="357" r:id="rId42"/>
    <p:sldId id="358" r:id="rId43"/>
    <p:sldId id="313" r:id="rId44"/>
    <p:sldId id="314" r:id="rId45"/>
    <p:sldId id="315" r:id="rId46"/>
    <p:sldId id="316" r:id="rId47"/>
    <p:sldId id="301" r:id="rId48"/>
    <p:sldId id="304" r:id="rId49"/>
    <p:sldId id="322" r:id="rId50"/>
    <p:sldId id="323" r:id="rId51"/>
    <p:sldId id="324" r:id="rId52"/>
    <p:sldId id="325" r:id="rId53"/>
    <p:sldId id="333" r:id="rId54"/>
    <p:sldId id="334" r:id="rId55"/>
    <p:sldId id="335" r:id="rId56"/>
    <p:sldId id="336" r:id="rId57"/>
    <p:sldId id="340" r:id="rId58"/>
    <p:sldId id="345" r:id="rId59"/>
    <p:sldId id="355" r:id="rId60"/>
    <p:sldId id="356" r:id="rId61"/>
    <p:sldId id="354" r:id="rId62"/>
    <p:sldId id="338" r:id="rId63"/>
    <p:sldId id="305"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73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0A43406-D955-4464-BFA2-9F8535774E55}" type="slidenum">
              <a:rPr lang="en-US" altLang="en-US"/>
              <a:pPr/>
              <a:t>‹#›</a:t>
            </a:fld>
            <a:endParaRPr lang="en-US" altLang="en-US"/>
          </a:p>
        </p:txBody>
      </p:sp>
    </p:spTree>
    <p:extLst>
      <p:ext uri="{BB962C8B-B14F-4D97-AF65-F5344CB8AC3E}">
        <p14:creationId xmlns:p14="http://schemas.microsoft.com/office/powerpoint/2010/main" val="1221389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11/21/2023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file:///F:\My%20Documents\download\oet%202\kondenzatori\&#268;itali&#353;teKondenzatori_datoteke\r07_kond002.jpg" TargetMode="Externa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file:///F:\My%20Documents\download\oet%202\kondenzatori\&#268;itali&#353;teKondenzatori_datoteke\r07_kond003.jpg" TargetMode="External"/><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file:///F:\My%20Documents\download\oet%202\kondenzatori\&#268;itali&#353;teKondenzatori_datoteke\r07_kond004.jpg" TargetMode="External"/><Relationship Id="rId4" Type="http://schemas.openxmlformats.org/officeDocument/2006/relationships/image" Target="../media/image31.jpeg"/></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5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6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0"/>
            <a:ext cx="1905000" cy="1905000"/>
          </a:xfrm>
          <a:prstGeom prst="ellipse">
            <a:avLst/>
          </a:prstGeom>
          <a:ln w="63500" cap="rnd">
            <a:solidFill>
              <a:schemeClr val="accent1">
                <a:lumMod val="20000"/>
                <a:lumOff val="8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3276600" y="1197114"/>
            <a:ext cx="5334000" cy="707886"/>
          </a:xfrm>
          <a:prstGeom prst="rect">
            <a:avLst/>
          </a:prstGeom>
          <a:noFill/>
        </p:spPr>
        <p:txBody>
          <a:bodyPr wrap="square" rtlCol="0">
            <a:spAutoFit/>
          </a:bodyPr>
          <a:lstStyle/>
          <a:p>
            <a:pPr algn="ctr"/>
            <a:r>
              <a:rPr lang="en-US" sz="2000" b="1" dirty="0" err="1" smtClean="0">
                <a:latin typeface="Times New Roman" panose="02020603050405020304" pitchFamily="18" charset="0"/>
                <a:cs typeface="Times New Roman" panose="02020603050405020304" pitchFamily="18" charset="0"/>
              </a:rPr>
              <a:t>Visoka</a:t>
            </a:r>
            <a:r>
              <a:rPr lang="en-US" sz="2000" b="1" dirty="0" smtClean="0">
                <a:latin typeface="Times New Roman" panose="02020603050405020304" pitchFamily="18" charset="0"/>
                <a:cs typeface="Times New Roman" panose="02020603050405020304" pitchFamily="18" charset="0"/>
              </a:rPr>
              <a:t> </a:t>
            </a:r>
            <a:r>
              <a:rPr lang="sr-Latn-RS" sz="2000" b="1" dirty="0" smtClean="0">
                <a:latin typeface="Times New Roman" panose="02020603050405020304" pitchFamily="18" charset="0"/>
                <a:cs typeface="Times New Roman" panose="02020603050405020304" pitchFamily="18" charset="0"/>
              </a:rPr>
              <a:t>škola elektrotehnike i računarstva strukovnih studija</a:t>
            </a:r>
            <a:endParaRPr lang="en-US" sz="20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057400" y="2819400"/>
            <a:ext cx="4648200" cy="523220"/>
          </a:xfrm>
          <a:prstGeom prst="rect">
            <a:avLst/>
          </a:prstGeom>
          <a:noFill/>
        </p:spPr>
        <p:txBody>
          <a:bodyPr wrap="square" rtlCol="0">
            <a:spAutoFit/>
          </a:bodyPr>
          <a:lstStyle/>
          <a:p>
            <a:pPr algn="ctr"/>
            <a:r>
              <a:rPr lang="sr-Latn-RS" sz="2800" b="1" dirty="0" smtClean="0"/>
              <a:t> KONDENZATORI</a:t>
            </a:r>
            <a:endParaRPr lang="en-US" sz="2800" b="1" dirty="0"/>
          </a:p>
        </p:txBody>
      </p:sp>
      <p:sp>
        <p:nvSpPr>
          <p:cNvPr id="9" name="TextBox 8"/>
          <p:cNvSpPr txBox="1"/>
          <p:nvPr/>
        </p:nvSpPr>
        <p:spPr>
          <a:xfrm>
            <a:off x="4495800" y="5257800"/>
            <a:ext cx="4191000" cy="369332"/>
          </a:xfrm>
          <a:prstGeom prst="rect">
            <a:avLst/>
          </a:prstGeom>
          <a:noFill/>
        </p:spPr>
        <p:txBody>
          <a:bodyPr wrap="square" rtlCol="0">
            <a:spAutoFit/>
          </a:bodyPr>
          <a:lstStyle/>
          <a:p>
            <a:r>
              <a:rPr lang="sr-Latn-RS" b="1" dirty="0" smtClean="0"/>
              <a:t>Profesor : dr Vera Petrović</a:t>
            </a:r>
            <a:endParaRPr lang="en-US" b="1" dirty="0"/>
          </a:p>
        </p:txBody>
      </p:sp>
      <p:pic>
        <p:nvPicPr>
          <p:cNvPr id="10" name="Content Placeholder 3" descr="ceramic-capacitors.png"/>
          <p:cNvPicPr>
            <a:picLocks noChangeAspect="1"/>
          </p:cNvPicPr>
          <p:nvPr/>
        </p:nvPicPr>
        <p:blipFill>
          <a:blip r:embed="rId4"/>
          <a:stretch>
            <a:fillRect/>
          </a:stretch>
        </p:blipFill>
        <p:spPr>
          <a:xfrm>
            <a:off x="0" y="3720651"/>
            <a:ext cx="3714776" cy="3074297"/>
          </a:xfrm>
          <a:prstGeom prst="rect">
            <a:avLst/>
          </a:prstGeom>
        </p:spPr>
      </p:pic>
      <p:pic>
        <p:nvPicPr>
          <p:cNvPr id="11" name="Picture 10" descr="272-1032-1000mfd-electrolytic-capacitor.png"/>
          <p:cNvPicPr>
            <a:picLocks noChangeAspect="1"/>
          </p:cNvPicPr>
          <p:nvPr/>
        </p:nvPicPr>
        <p:blipFill>
          <a:blip r:embed="rId5"/>
          <a:stretch>
            <a:fillRect/>
          </a:stretch>
        </p:blipFill>
        <p:spPr>
          <a:xfrm>
            <a:off x="6705600" y="4191000"/>
            <a:ext cx="2347910" cy="2347910"/>
          </a:xfrm>
          <a:prstGeom prst="rect">
            <a:avLst/>
          </a:prstGeom>
        </p:spPr>
      </p:pic>
      <p:pic>
        <p:nvPicPr>
          <p:cNvPr id="12" name="Picture 11" descr="Ceramic-Chip-Capacitor.jpg"/>
          <p:cNvPicPr>
            <a:picLocks noChangeAspect="1"/>
          </p:cNvPicPr>
          <p:nvPr/>
        </p:nvPicPr>
        <p:blipFill>
          <a:blip r:embed="rId6"/>
          <a:stretch>
            <a:fillRect/>
          </a:stretch>
        </p:blipFill>
        <p:spPr>
          <a:xfrm>
            <a:off x="8026019" y="5747819"/>
            <a:ext cx="1071570" cy="1071570"/>
          </a:xfrm>
          <a:prstGeom prst="rect">
            <a:avLst/>
          </a:prstGeom>
        </p:spPr>
      </p:pic>
    </p:spTree>
    <p:extLst>
      <p:ext uri="{BB962C8B-B14F-4D97-AF65-F5344CB8AC3E}">
        <p14:creationId xmlns:p14="http://schemas.microsoft.com/office/powerpoint/2010/main" val="6216486"/>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applause.wav"/>
          </p:stSnd>
        </p:sndAc>
      </p:transition>
    </mc:Choice>
    <mc:Fallback xmlns="">
      <p:transition spd="slow">
        <p:fade/>
        <p:sndAc>
          <p:stSnd>
            <p:snd r:embed="rId7"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1295400"/>
            <a:ext cx="6019800" cy="738664"/>
          </a:xfrm>
          <a:prstGeom prst="rect">
            <a:avLst/>
          </a:prstGeom>
          <a:noFill/>
        </p:spPr>
        <p:txBody>
          <a:bodyPr wrap="square" rtlCol="0">
            <a:spAutoFit/>
          </a:bodyPr>
          <a:lstStyle/>
          <a:p>
            <a:pPr algn="ctr"/>
            <a:r>
              <a:rPr lang="en-US" sz="2400" b="1" u="sng">
                <a:latin typeface="Times New Roman" panose="02020603050405020304" pitchFamily="18" charset="0"/>
                <a:cs typeface="Times New Roman" panose="02020603050405020304" pitchFamily="18" charset="0"/>
              </a:rPr>
              <a:t>Kondenzatori sa metalpoliesterom</a:t>
            </a:r>
            <a:endParaRPr lang="en-US" sz="2400" b="1">
              <a:latin typeface="Times New Roman" panose="02020603050405020304" pitchFamily="18" charset="0"/>
              <a:cs typeface="Times New Roman" panose="02020603050405020304" pitchFamily="18" charset="0"/>
            </a:endParaRPr>
          </a:p>
          <a:p>
            <a:endParaRPr lang="en-US"/>
          </a:p>
        </p:txBody>
      </p:sp>
      <p:sp>
        <p:nvSpPr>
          <p:cNvPr id="5" name="TextBox 4"/>
          <p:cNvSpPr txBox="1"/>
          <p:nvPr/>
        </p:nvSpPr>
        <p:spPr>
          <a:xfrm>
            <a:off x="1600200" y="2438400"/>
            <a:ext cx="6400800" cy="1754326"/>
          </a:xfrm>
          <a:prstGeom prst="rect">
            <a:avLst/>
          </a:prstGeom>
          <a:noFill/>
        </p:spPr>
        <p:txBody>
          <a:bodyPr wrap="square" rtlCol="0">
            <a:spAutoFit/>
          </a:bodyPr>
          <a:lstStyle/>
          <a:p>
            <a:pPr algn="ctr"/>
            <a:r>
              <a:rPr lang="en-US" b="1" dirty="0" err="1">
                <a:latin typeface="Times New Roman" panose="02020603050405020304" pitchFamily="18" charset="0"/>
                <a:cs typeface="Times New Roman" panose="02020603050405020304" pitchFamily="18" charset="0"/>
              </a:rPr>
              <a:t>Takodje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kao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kod</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kondenzatora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metalopapirom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ovde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naparimo</a:t>
            </a:r>
            <a:r>
              <a:rPr lang="en-US" b="1" dirty="0">
                <a:latin typeface="Times New Roman" panose="02020603050405020304" pitchFamily="18" charset="0"/>
                <a:cs typeface="Times New Roman" panose="02020603050405020304" pitchFamily="18" charset="0"/>
              </a:rPr>
              <a:t> metal. Metal </a:t>
            </a:r>
            <a:r>
              <a:rPr lang="en-US" b="1" dirty="0" err="1">
                <a:latin typeface="Times New Roman" panose="02020603050405020304" pitchFamily="18" charset="0"/>
                <a:cs typeface="Times New Roman" panose="02020603050405020304" pitchFamily="18" charset="0"/>
              </a:rPr>
              <a:t>stavljamo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foliju</a:t>
            </a:r>
            <a:r>
              <a:rPr lang="en-US" b="1" dirty="0">
                <a:latin typeface="Times New Roman" panose="02020603050405020304" pitchFamily="18" charset="0"/>
                <a:cs typeface="Times New Roman" panose="02020603050405020304" pitchFamily="18" charset="0"/>
              </a:rPr>
              <a:t> od </a:t>
            </a:r>
            <a:r>
              <a:rPr lang="en-US" b="1" dirty="0" err="1">
                <a:latin typeface="Times New Roman" panose="02020603050405020304" pitchFamily="18" charset="0"/>
                <a:cs typeface="Times New Roman" panose="02020603050405020304" pitchFamily="18" charset="0"/>
              </a:rPr>
              <a:t>poliestera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Ovi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kondenzatori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takodje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imaju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sposobnost</a:t>
            </a:r>
            <a:r>
              <a:rPr lang="en-US" b="1" dirty="0">
                <a:latin typeface="Times New Roman" panose="02020603050405020304" pitchFamily="18" charset="0"/>
                <a:cs typeface="Times New Roman" panose="02020603050405020304" pitchFamily="18" charset="0"/>
              </a:rPr>
              <a:t> da </a:t>
            </a:r>
            <a:r>
              <a:rPr lang="en-US" b="1" dirty="0" err="1" smtClean="0">
                <a:latin typeface="Times New Roman" panose="02020603050405020304" pitchFamily="18" charset="0"/>
                <a:cs typeface="Times New Roman" panose="02020603050405020304" pitchFamily="18" charset="0"/>
              </a:rPr>
              <a:t>rade</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nakon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proboja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imaju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veliku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izolacijsku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otpornost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veliku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vremensku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konstantu</a:t>
            </a:r>
            <a:r>
              <a:rPr lang="en-US" b="1" dirty="0">
                <a:latin typeface="Times New Roman" panose="02020603050405020304" pitchFamily="18" charset="0"/>
                <a:cs typeface="Times New Roman" panose="02020603050405020304" pitchFamily="18" charset="0"/>
              </a:rPr>
              <a:t> (t).</a:t>
            </a:r>
          </a:p>
          <a:p>
            <a:pPr algn="ct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340182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90800" y="1263189"/>
            <a:ext cx="4038600" cy="461665"/>
          </a:xfrm>
          <a:prstGeom prst="rect">
            <a:avLst/>
          </a:prstGeom>
          <a:noFill/>
        </p:spPr>
        <p:txBody>
          <a:bodyPr wrap="square" rtlCol="0">
            <a:spAutoFit/>
          </a:bodyPr>
          <a:lstStyle/>
          <a:p>
            <a:pPr algn="ctr"/>
            <a:r>
              <a:rPr lang="en-US" sz="2400" b="1" u="sng">
                <a:latin typeface="Times New Roman" panose="02020603050405020304" pitchFamily="18" charset="0"/>
                <a:cs typeface="Times New Roman" panose="02020603050405020304" pitchFamily="18" charset="0"/>
              </a:rPr>
              <a:t>Kondenzatori sa keramikom</a:t>
            </a:r>
            <a:endParaRPr lang="en-US" sz="2400" b="1">
              <a:latin typeface="Times New Roman" panose="02020603050405020304" pitchFamily="18" charset="0"/>
              <a:cs typeface="Times New Roman" panose="02020603050405020304" pitchFamily="18" charset="0"/>
            </a:endParaRPr>
          </a:p>
        </p:txBody>
      </p:sp>
      <p:sp>
        <p:nvSpPr>
          <p:cNvPr id="5" name="TextBox 4"/>
          <p:cNvSpPr txBox="1"/>
          <p:nvPr/>
        </p:nvSpPr>
        <p:spPr>
          <a:xfrm>
            <a:off x="1676400" y="2362200"/>
            <a:ext cx="6019800" cy="923330"/>
          </a:xfrm>
          <a:prstGeom prst="rect">
            <a:avLst/>
          </a:prstGeom>
          <a:noFill/>
        </p:spPr>
        <p:txBody>
          <a:bodyPr wrap="square" rtlCol="0">
            <a:spAutoFit/>
          </a:bodyPr>
          <a:lstStyle/>
          <a:p>
            <a:pPr algn="ctr"/>
            <a:r>
              <a:rPr lang="en-US" b="1">
                <a:latin typeface="Times New Roman" panose="02020603050405020304" pitchFamily="18" charset="0"/>
                <a:cs typeface="Times New Roman" panose="02020603050405020304" pitchFamily="18" charset="0"/>
              </a:rPr>
              <a:t>Poseduju širok frekventni opseg sa malim faktorom gubitka i velikom kapacitivnošću po jedinici površine, kao i veliki temperaturni koeficijent.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8975" y="3285530"/>
            <a:ext cx="2762250" cy="2286000"/>
          </a:xfrm>
          <a:prstGeom prst="rect">
            <a:avLst/>
          </a:prstGeom>
        </p:spPr>
      </p:pic>
    </p:spTree>
    <p:extLst>
      <p:ext uri="{BB962C8B-B14F-4D97-AF65-F5344CB8AC3E}">
        <p14:creationId xmlns:p14="http://schemas.microsoft.com/office/powerpoint/2010/main" val="31629974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2849" y="1600200"/>
            <a:ext cx="4176713" cy="307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277066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16966" y="1120726"/>
            <a:ext cx="6400800" cy="923330"/>
          </a:xfrm>
          <a:prstGeom prst="rect">
            <a:avLst/>
          </a:prstGeom>
          <a:noFill/>
        </p:spPr>
        <p:txBody>
          <a:bodyPr wrap="square" rtlCol="0">
            <a:spAutoFit/>
          </a:bodyPr>
          <a:lstStyle/>
          <a:p>
            <a:pPr algn="ctr"/>
            <a:r>
              <a:rPr lang="en-US">
                <a:latin typeface="Times New Roman" panose="02020603050405020304" pitchFamily="18" charset="0"/>
                <a:cs typeface="Times New Roman" panose="02020603050405020304" pitchFamily="18" charset="0"/>
              </a:rPr>
              <a:t>Kod nekih kondenzatora dielektrik nastane tek kada se taj kondenzator prikljuci u električno kolo. Takvi kondenzatori su Kondenzatori sa polarizacijom.</a:t>
            </a:r>
          </a:p>
        </p:txBody>
      </p:sp>
      <p:sp>
        <p:nvSpPr>
          <p:cNvPr id="6" name="TextBox 5"/>
          <p:cNvSpPr txBox="1"/>
          <p:nvPr/>
        </p:nvSpPr>
        <p:spPr>
          <a:xfrm>
            <a:off x="1516966" y="2590800"/>
            <a:ext cx="6400800" cy="2031325"/>
          </a:xfrm>
          <a:prstGeom prst="rect">
            <a:avLst/>
          </a:prstGeom>
          <a:noFill/>
        </p:spPr>
        <p:txBody>
          <a:bodyPr wrap="square" rtlCol="0">
            <a:spAutoFit/>
          </a:bodyPr>
          <a:lstStyle/>
          <a:p>
            <a:pPr algn="ctr"/>
            <a:r>
              <a:rPr lang="en-US">
                <a:latin typeface="Times New Roman" panose="02020603050405020304" pitchFamily="18" charset="0"/>
                <a:cs typeface="Times New Roman" panose="02020603050405020304" pitchFamily="18" charset="0"/>
              </a:rPr>
              <a:t>Kod ovih kondenzatora moramo voditi računa kako ih priključujemo u električno kolo, moraju se pravilno priključiti na jednosmerni napon. Kroz ove kondenzatore u malom vremenskom periodu teče struja. Struja teče dok se kondenzator ne napuni.</a:t>
            </a:r>
          </a:p>
          <a:p>
            <a:pPr algn="ctr"/>
            <a:r>
              <a:rPr lang="en-US">
                <a:latin typeface="Times New Roman" panose="02020603050405020304" pitchFamily="18" charset="0"/>
                <a:cs typeface="Times New Roman" panose="02020603050405020304" pitchFamily="18" charset="0"/>
              </a:rPr>
              <a:t>Dve vrste polarizovanih kondenzatora su :</a:t>
            </a:r>
          </a:p>
          <a:p>
            <a:pPr algn="ctr"/>
            <a:r>
              <a:rPr lang="en-US">
                <a:latin typeface="Times New Roman" panose="02020603050405020304" pitchFamily="18" charset="0"/>
                <a:cs typeface="Times New Roman" panose="02020603050405020304" pitchFamily="18" charset="0"/>
              </a:rPr>
              <a:t>•	Elektrolitski kondenzator</a:t>
            </a:r>
          </a:p>
          <a:p>
            <a:pPr algn="ctr"/>
            <a:r>
              <a:rPr lang="en-US">
                <a:latin typeface="Times New Roman" panose="02020603050405020304" pitchFamily="18" charset="0"/>
                <a:cs typeface="Times New Roman" panose="02020603050405020304" pitchFamily="18" charset="0"/>
              </a:rPr>
              <a:t>•	Tantalov kondenzator</a:t>
            </a:r>
          </a:p>
        </p:txBody>
      </p:sp>
    </p:spTree>
    <p:extLst>
      <p:ext uri="{BB962C8B-B14F-4D97-AF65-F5344CB8AC3E}">
        <p14:creationId xmlns:p14="http://schemas.microsoft.com/office/powerpoint/2010/main" val="25700438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278744"/>
            <a:ext cx="1981200" cy="19812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5809" y="1524000"/>
            <a:ext cx="1984375" cy="385331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
        <p:nvSpPr>
          <p:cNvPr id="4" name="TextBox 3"/>
          <p:cNvSpPr txBox="1"/>
          <p:nvPr/>
        </p:nvSpPr>
        <p:spPr>
          <a:xfrm>
            <a:off x="1524000" y="3733800"/>
            <a:ext cx="2286000" cy="646331"/>
          </a:xfrm>
          <a:prstGeom prst="rect">
            <a:avLst/>
          </a:prstGeom>
          <a:noFill/>
        </p:spPr>
        <p:txBody>
          <a:bodyPr wrap="square" rtlCol="0">
            <a:spAutoFit/>
          </a:bodyPr>
          <a:lstStyle/>
          <a:p>
            <a:pPr algn="ctr"/>
            <a:r>
              <a:rPr lang="sr-Latn-RS" smtClean="0"/>
              <a:t>Obeležavanje ovih kondenzatora </a:t>
            </a:r>
            <a:endParaRPr lang="en-US"/>
          </a:p>
        </p:txBody>
      </p:sp>
      <p:cxnSp>
        <p:nvCxnSpPr>
          <p:cNvPr id="6" name="Elbow Connector 5"/>
          <p:cNvCxnSpPr/>
          <p:nvPr/>
        </p:nvCxnSpPr>
        <p:spPr>
          <a:xfrm flipV="1">
            <a:off x="3352800" y="3048000"/>
            <a:ext cx="1803009" cy="120278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057400" y="3259944"/>
            <a:ext cx="152400" cy="4738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346454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 calcmode="lin" valueType="num">
                                      <p:cBhvr>
                                        <p:cTn id="12" dur="500" fill="hold"/>
                                        <p:tgtEl>
                                          <p:spTgt spid="3075"/>
                                        </p:tgtEl>
                                        <p:attrNameLst>
                                          <p:attrName>ppt_w</p:attrName>
                                        </p:attrNameLst>
                                      </p:cBhvr>
                                      <p:tavLst>
                                        <p:tav tm="0">
                                          <p:val>
                                            <p:fltVal val="0"/>
                                          </p:val>
                                        </p:tav>
                                        <p:tav tm="100000">
                                          <p:val>
                                            <p:strVal val="#ppt_w"/>
                                          </p:val>
                                        </p:tav>
                                      </p:tavLst>
                                    </p:anim>
                                    <p:anim calcmode="lin" valueType="num">
                                      <p:cBhvr>
                                        <p:cTn id="13" dur="500" fill="hold"/>
                                        <p:tgtEl>
                                          <p:spTgt spid="3075"/>
                                        </p:tgtEl>
                                        <p:attrNameLst>
                                          <p:attrName>ppt_h</p:attrName>
                                        </p:attrNameLst>
                                      </p:cBhvr>
                                      <p:tavLst>
                                        <p:tav tm="0">
                                          <p:val>
                                            <p:fltVal val="0"/>
                                          </p:val>
                                        </p:tav>
                                        <p:tav tm="100000">
                                          <p:val>
                                            <p:strVal val="#ppt_h"/>
                                          </p:val>
                                        </p:tav>
                                      </p:tavLst>
                                    </p:anim>
                                    <p:animEffect transition="in" filter="fade">
                                      <p:cBhvr>
                                        <p:cTn id="14"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143000"/>
            <a:ext cx="1762125" cy="2139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9156" y="4572000"/>
            <a:ext cx="1633537" cy="12747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124200" y="1186934"/>
            <a:ext cx="4648200" cy="461665"/>
          </a:xfrm>
          <a:prstGeom prst="rect">
            <a:avLst/>
          </a:prstGeom>
          <a:noFill/>
        </p:spPr>
        <p:txBody>
          <a:bodyPr wrap="square" rtlCol="0">
            <a:spAutoFit/>
          </a:bodyPr>
          <a:lstStyle/>
          <a:p>
            <a:pPr algn="ctr"/>
            <a:r>
              <a:rPr lang="en-US" sz="2400" b="1">
                <a:latin typeface="Times New Roman" panose="02020603050405020304" pitchFamily="18" charset="0"/>
                <a:cs typeface="Times New Roman" panose="02020603050405020304" pitchFamily="18" charset="0"/>
              </a:rPr>
              <a:t>Elektrolitski kondenzator</a:t>
            </a:r>
          </a:p>
        </p:txBody>
      </p:sp>
      <p:sp>
        <p:nvSpPr>
          <p:cNvPr id="9" name="Freeform 8"/>
          <p:cNvSpPr/>
          <p:nvPr/>
        </p:nvSpPr>
        <p:spPr>
          <a:xfrm>
            <a:off x="1199418" y="2236763"/>
            <a:ext cx="6720693" cy="3014367"/>
          </a:xfrm>
          <a:custGeom>
            <a:avLst/>
            <a:gdLst>
              <a:gd name="connsiteX0" fmla="*/ 1614120 w 6720693"/>
              <a:gd name="connsiteY0" fmla="*/ 0 h 3014367"/>
              <a:gd name="connsiteX1" fmla="*/ 1614120 w 6720693"/>
              <a:gd name="connsiteY1" fmla="*/ 0 h 3014367"/>
              <a:gd name="connsiteX2" fmla="*/ 1628188 w 6720693"/>
              <a:gd name="connsiteY2" fmla="*/ 196948 h 3014367"/>
              <a:gd name="connsiteX3" fmla="*/ 938871 w 6720693"/>
              <a:gd name="connsiteY3" fmla="*/ 548640 h 3014367"/>
              <a:gd name="connsiteX4" fmla="*/ 854465 w 6720693"/>
              <a:gd name="connsiteY4" fmla="*/ 562708 h 3014367"/>
              <a:gd name="connsiteX5" fmla="*/ 685653 w 6720693"/>
              <a:gd name="connsiteY5" fmla="*/ 590843 h 3014367"/>
              <a:gd name="connsiteX6" fmla="*/ 24471 w 6720693"/>
              <a:gd name="connsiteY6" fmla="*/ 604911 h 3014367"/>
              <a:gd name="connsiteX7" fmla="*/ 24471 w 6720693"/>
              <a:gd name="connsiteY7" fmla="*/ 1041009 h 3014367"/>
              <a:gd name="connsiteX8" fmla="*/ 38539 w 6720693"/>
              <a:gd name="connsiteY8" fmla="*/ 1097280 h 3014367"/>
              <a:gd name="connsiteX9" fmla="*/ 66674 w 6720693"/>
              <a:gd name="connsiteY9" fmla="*/ 1153551 h 3014367"/>
              <a:gd name="connsiteX10" fmla="*/ 80742 w 6720693"/>
              <a:gd name="connsiteY10" fmla="*/ 2349305 h 3014367"/>
              <a:gd name="connsiteX11" fmla="*/ 66674 w 6720693"/>
              <a:gd name="connsiteY11" fmla="*/ 2518117 h 3014367"/>
              <a:gd name="connsiteX12" fmla="*/ 38539 w 6720693"/>
              <a:gd name="connsiteY12" fmla="*/ 2588455 h 3014367"/>
              <a:gd name="connsiteX13" fmla="*/ 24471 w 6720693"/>
              <a:gd name="connsiteY13" fmla="*/ 2658794 h 3014367"/>
              <a:gd name="connsiteX14" fmla="*/ 10404 w 6720693"/>
              <a:gd name="connsiteY14" fmla="*/ 2926080 h 3014367"/>
              <a:gd name="connsiteX15" fmla="*/ 122945 w 6720693"/>
              <a:gd name="connsiteY15" fmla="*/ 2954215 h 3014367"/>
              <a:gd name="connsiteX16" fmla="*/ 319893 w 6720693"/>
              <a:gd name="connsiteY16" fmla="*/ 2982351 h 3014367"/>
              <a:gd name="connsiteX17" fmla="*/ 4905960 w 6720693"/>
              <a:gd name="connsiteY17" fmla="*/ 2996419 h 3014367"/>
              <a:gd name="connsiteX18" fmla="*/ 5313924 w 6720693"/>
              <a:gd name="connsiteY18" fmla="*/ 2996419 h 3014367"/>
              <a:gd name="connsiteX19" fmla="*/ 5327991 w 6720693"/>
              <a:gd name="connsiteY19" fmla="*/ 2166425 h 3014367"/>
              <a:gd name="connsiteX20" fmla="*/ 5384262 w 6720693"/>
              <a:gd name="connsiteY20" fmla="*/ 2053883 h 3014367"/>
              <a:gd name="connsiteX21" fmla="*/ 5426465 w 6720693"/>
              <a:gd name="connsiteY21" fmla="*/ 2011680 h 3014367"/>
              <a:gd name="connsiteX22" fmla="*/ 5524939 w 6720693"/>
              <a:gd name="connsiteY22" fmla="*/ 1941342 h 3014367"/>
              <a:gd name="connsiteX23" fmla="*/ 5637480 w 6720693"/>
              <a:gd name="connsiteY23" fmla="*/ 1913206 h 3014367"/>
              <a:gd name="connsiteX24" fmla="*/ 5693751 w 6720693"/>
              <a:gd name="connsiteY24" fmla="*/ 1899139 h 3014367"/>
              <a:gd name="connsiteX25" fmla="*/ 5735954 w 6720693"/>
              <a:gd name="connsiteY25" fmla="*/ 1885071 h 3014367"/>
              <a:gd name="connsiteX26" fmla="*/ 6495610 w 6720693"/>
              <a:gd name="connsiteY26" fmla="*/ 1871003 h 3014367"/>
              <a:gd name="connsiteX27" fmla="*/ 6580016 w 6720693"/>
              <a:gd name="connsiteY27" fmla="*/ 1842868 h 3014367"/>
              <a:gd name="connsiteX28" fmla="*/ 6636287 w 6720693"/>
              <a:gd name="connsiteY28" fmla="*/ 1786597 h 3014367"/>
              <a:gd name="connsiteX29" fmla="*/ 6664422 w 6720693"/>
              <a:gd name="connsiteY29" fmla="*/ 1716259 h 3014367"/>
              <a:gd name="connsiteX30" fmla="*/ 6692557 w 6720693"/>
              <a:gd name="connsiteY30" fmla="*/ 1659988 h 3014367"/>
              <a:gd name="connsiteX31" fmla="*/ 6720693 w 6720693"/>
              <a:gd name="connsiteY31" fmla="*/ 1561514 h 3014367"/>
              <a:gd name="connsiteX32" fmla="*/ 6706625 w 6720693"/>
              <a:gd name="connsiteY32" fmla="*/ 956603 h 3014367"/>
              <a:gd name="connsiteX33" fmla="*/ 6692557 w 6720693"/>
              <a:gd name="connsiteY33" fmla="*/ 914400 h 3014367"/>
              <a:gd name="connsiteX34" fmla="*/ 6664422 w 6720693"/>
              <a:gd name="connsiteY34" fmla="*/ 801859 h 3014367"/>
              <a:gd name="connsiteX35" fmla="*/ 6650354 w 6720693"/>
              <a:gd name="connsiteY35" fmla="*/ 745588 h 3014367"/>
              <a:gd name="connsiteX36" fmla="*/ 6622219 w 6720693"/>
              <a:gd name="connsiteY36" fmla="*/ 576775 h 3014367"/>
              <a:gd name="connsiteX37" fmla="*/ 6608151 w 6720693"/>
              <a:gd name="connsiteY37" fmla="*/ 534572 h 3014367"/>
              <a:gd name="connsiteX38" fmla="*/ 6594084 w 6720693"/>
              <a:gd name="connsiteY38" fmla="*/ 422031 h 3014367"/>
              <a:gd name="connsiteX39" fmla="*/ 6551880 w 6720693"/>
              <a:gd name="connsiteY39" fmla="*/ 295422 h 3014367"/>
              <a:gd name="connsiteX40" fmla="*/ 6537813 w 6720693"/>
              <a:gd name="connsiteY40" fmla="*/ 253219 h 3014367"/>
              <a:gd name="connsiteX41" fmla="*/ 6523745 w 6720693"/>
              <a:gd name="connsiteY41" fmla="*/ 168812 h 3014367"/>
              <a:gd name="connsiteX42" fmla="*/ 6453407 w 6720693"/>
              <a:gd name="connsiteY42" fmla="*/ 140677 h 3014367"/>
              <a:gd name="connsiteX43" fmla="*/ 6242391 w 6720693"/>
              <a:gd name="connsiteY43" fmla="*/ 126609 h 3014367"/>
              <a:gd name="connsiteX44" fmla="*/ 6059511 w 6720693"/>
              <a:gd name="connsiteY44" fmla="*/ 112542 h 3014367"/>
              <a:gd name="connsiteX45" fmla="*/ 5764090 w 6720693"/>
              <a:gd name="connsiteY45" fmla="*/ 84406 h 3014367"/>
              <a:gd name="connsiteX46" fmla="*/ 5370194 w 6720693"/>
              <a:gd name="connsiteY46" fmla="*/ 70339 h 3014367"/>
              <a:gd name="connsiteX47" fmla="*/ 3991560 w 6720693"/>
              <a:gd name="connsiteY47" fmla="*/ 84406 h 3014367"/>
              <a:gd name="connsiteX48" fmla="*/ 1642256 w 6720693"/>
              <a:gd name="connsiteY48" fmla="*/ 84406 h 301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720693" h="3014367">
                <a:moveTo>
                  <a:pt x="1614120" y="0"/>
                </a:moveTo>
                <a:lnTo>
                  <a:pt x="1614120" y="0"/>
                </a:lnTo>
                <a:cubicBezTo>
                  <a:pt x="1618809" y="65649"/>
                  <a:pt x="1628188" y="131131"/>
                  <a:pt x="1628188" y="196948"/>
                </a:cubicBezTo>
                <a:cubicBezTo>
                  <a:pt x="1628188" y="759020"/>
                  <a:pt x="1679884" y="533202"/>
                  <a:pt x="938871" y="548640"/>
                </a:cubicBezTo>
                <a:cubicBezTo>
                  <a:pt x="910736" y="553329"/>
                  <a:pt x="882435" y="557114"/>
                  <a:pt x="854465" y="562708"/>
                </a:cubicBezTo>
                <a:cubicBezTo>
                  <a:pt x="769613" y="579678"/>
                  <a:pt x="801547" y="586629"/>
                  <a:pt x="685653" y="590843"/>
                </a:cubicBezTo>
                <a:cubicBezTo>
                  <a:pt x="465355" y="598854"/>
                  <a:pt x="244865" y="600222"/>
                  <a:pt x="24471" y="604911"/>
                </a:cubicBezTo>
                <a:cubicBezTo>
                  <a:pt x="7604" y="824197"/>
                  <a:pt x="1920" y="792949"/>
                  <a:pt x="24471" y="1041009"/>
                </a:cubicBezTo>
                <a:cubicBezTo>
                  <a:pt x="26221" y="1060264"/>
                  <a:pt x="31750" y="1079177"/>
                  <a:pt x="38539" y="1097280"/>
                </a:cubicBezTo>
                <a:cubicBezTo>
                  <a:pt x="45902" y="1116916"/>
                  <a:pt x="57296" y="1134794"/>
                  <a:pt x="66674" y="1153551"/>
                </a:cubicBezTo>
                <a:cubicBezTo>
                  <a:pt x="162492" y="1632628"/>
                  <a:pt x="104999" y="1294165"/>
                  <a:pt x="80742" y="2349305"/>
                </a:cubicBezTo>
                <a:cubicBezTo>
                  <a:pt x="79444" y="2405756"/>
                  <a:pt x="76487" y="2462510"/>
                  <a:pt x="66674" y="2518117"/>
                </a:cubicBezTo>
                <a:cubicBezTo>
                  <a:pt x="62286" y="2542985"/>
                  <a:pt x="45795" y="2564268"/>
                  <a:pt x="38539" y="2588455"/>
                </a:cubicBezTo>
                <a:cubicBezTo>
                  <a:pt x="31668" y="2611357"/>
                  <a:pt x="29160" y="2635348"/>
                  <a:pt x="24471" y="2658794"/>
                </a:cubicBezTo>
                <a:cubicBezTo>
                  <a:pt x="19782" y="2747889"/>
                  <a:pt x="-17809" y="2841440"/>
                  <a:pt x="10404" y="2926080"/>
                </a:cubicBezTo>
                <a:cubicBezTo>
                  <a:pt x="22632" y="2962764"/>
                  <a:pt x="84901" y="2947298"/>
                  <a:pt x="122945" y="2954215"/>
                </a:cubicBezTo>
                <a:cubicBezTo>
                  <a:pt x="188191" y="2966078"/>
                  <a:pt x="253580" y="2981766"/>
                  <a:pt x="319893" y="2982351"/>
                </a:cubicBezTo>
                <a:lnTo>
                  <a:pt x="4905960" y="2996419"/>
                </a:lnTo>
                <a:cubicBezTo>
                  <a:pt x="4940096" y="2999045"/>
                  <a:pt x="5302864" y="3035456"/>
                  <a:pt x="5313924" y="2996419"/>
                </a:cubicBezTo>
                <a:cubicBezTo>
                  <a:pt x="5389354" y="2730194"/>
                  <a:pt x="5307399" y="2442362"/>
                  <a:pt x="5327991" y="2166425"/>
                </a:cubicBezTo>
                <a:cubicBezTo>
                  <a:pt x="5331112" y="2124599"/>
                  <a:pt x="5354605" y="2083540"/>
                  <a:pt x="5384262" y="2053883"/>
                </a:cubicBezTo>
                <a:cubicBezTo>
                  <a:pt x="5398330" y="2039815"/>
                  <a:pt x="5411360" y="2024627"/>
                  <a:pt x="5426465" y="2011680"/>
                </a:cubicBezTo>
                <a:cubicBezTo>
                  <a:pt x="5428561" y="2009884"/>
                  <a:pt x="5512047" y="1946030"/>
                  <a:pt x="5524939" y="1941342"/>
                </a:cubicBezTo>
                <a:cubicBezTo>
                  <a:pt x="5561279" y="1928127"/>
                  <a:pt x="5599966" y="1922584"/>
                  <a:pt x="5637480" y="1913206"/>
                </a:cubicBezTo>
                <a:cubicBezTo>
                  <a:pt x="5656237" y="1908517"/>
                  <a:pt x="5675409" y="1905253"/>
                  <a:pt x="5693751" y="1899139"/>
                </a:cubicBezTo>
                <a:cubicBezTo>
                  <a:pt x="5707819" y="1894450"/>
                  <a:pt x="5721134" y="1885591"/>
                  <a:pt x="5735954" y="1885071"/>
                </a:cubicBezTo>
                <a:cubicBezTo>
                  <a:pt x="5989060" y="1876190"/>
                  <a:pt x="6242391" y="1875692"/>
                  <a:pt x="6495610" y="1871003"/>
                </a:cubicBezTo>
                <a:cubicBezTo>
                  <a:pt x="6523745" y="1861625"/>
                  <a:pt x="6559045" y="1863839"/>
                  <a:pt x="6580016" y="1842868"/>
                </a:cubicBezTo>
                <a:lnTo>
                  <a:pt x="6636287" y="1786597"/>
                </a:lnTo>
                <a:cubicBezTo>
                  <a:pt x="6645665" y="1763151"/>
                  <a:pt x="6654166" y="1739335"/>
                  <a:pt x="6664422" y="1716259"/>
                </a:cubicBezTo>
                <a:cubicBezTo>
                  <a:pt x="6672939" y="1697096"/>
                  <a:pt x="6684296" y="1679263"/>
                  <a:pt x="6692557" y="1659988"/>
                </a:cubicBezTo>
                <a:cubicBezTo>
                  <a:pt x="6704667" y="1631732"/>
                  <a:pt x="6713553" y="1590072"/>
                  <a:pt x="6720693" y="1561514"/>
                </a:cubicBezTo>
                <a:cubicBezTo>
                  <a:pt x="6716004" y="1359877"/>
                  <a:pt x="6715386" y="1158104"/>
                  <a:pt x="6706625" y="956603"/>
                </a:cubicBezTo>
                <a:cubicBezTo>
                  <a:pt x="6705981" y="941788"/>
                  <a:pt x="6696459" y="928706"/>
                  <a:pt x="6692557" y="914400"/>
                </a:cubicBezTo>
                <a:cubicBezTo>
                  <a:pt x="6682383" y="877094"/>
                  <a:pt x="6673800" y="839373"/>
                  <a:pt x="6664422" y="801859"/>
                </a:cubicBezTo>
                <a:cubicBezTo>
                  <a:pt x="6659733" y="783102"/>
                  <a:pt x="6653088" y="764728"/>
                  <a:pt x="6650354" y="745588"/>
                </a:cubicBezTo>
                <a:cubicBezTo>
                  <a:pt x="6642413" y="689999"/>
                  <a:pt x="6635934" y="631634"/>
                  <a:pt x="6622219" y="576775"/>
                </a:cubicBezTo>
                <a:cubicBezTo>
                  <a:pt x="6618622" y="562389"/>
                  <a:pt x="6612840" y="548640"/>
                  <a:pt x="6608151" y="534572"/>
                </a:cubicBezTo>
                <a:cubicBezTo>
                  <a:pt x="6603462" y="497058"/>
                  <a:pt x="6602005" y="458997"/>
                  <a:pt x="6594084" y="422031"/>
                </a:cubicBezTo>
                <a:cubicBezTo>
                  <a:pt x="6594083" y="422027"/>
                  <a:pt x="6558914" y="316526"/>
                  <a:pt x="6551880" y="295422"/>
                </a:cubicBezTo>
                <a:cubicBezTo>
                  <a:pt x="6547191" y="281354"/>
                  <a:pt x="6540251" y="267846"/>
                  <a:pt x="6537813" y="253219"/>
                </a:cubicBezTo>
                <a:cubicBezTo>
                  <a:pt x="6533124" y="225083"/>
                  <a:pt x="6540859" y="191631"/>
                  <a:pt x="6523745" y="168812"/>
                </a:cubicBezTo>
                <a:cubicBezTo>
                  <a:pt x="6508594" y="148610"/>
                  <a:pt x="6478380" y="144423"/>
                  <a:pt x="6453407" y="140677"/>
                </a:cubicBezTo>
                <a:cubicBezTo>
                  <a:pt x="6383692" y="130220"/>
                  <a:pt x="6312707" y="131631"/>
                  <a:pt x="6242391" y="126609"/>
                </a:cubicBezTo>
                <a:lnTo>
                  <a:pt x="6059511" y="112542"/>
                </a:lnTo>
                <a:cubicBezTo>
                  <a:pt x="5857952" y="93346"/>
                  <a:pt x="6030513" y="97402"/>
                  <a:pt x="5764090" y="84406"/>
                </a:cubicBezTo>
                <a:cubicBezTo>
                  <a:pt x="5632864" y="78005"/>
                  <a:pt x="5501493" y="75028"/>
                  <a:pt x="5370194" y="70339"/>
                </a:cubicBezTo>
                <a:lnTo>
                  <a:pt x="3991560" y="84406"/>
                </a:lnTo>
                <a:lnTo>
                  <a:pt x="1642256" y="84406"/>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86000" y="2551837"/>
            <a:ext cx="4572000" cy="1754326"/>
          </a:xfrm>
          <a:prstGeom prst="rect">
            <a:avLst/>
          </a:prstGeom>
        </p:spPr>
        <p:txBody>
          <a:bodyPr>
            <a:spAutoFit/>
          </a:bodyPr>
          <a:lstStyle/>
          <a:p>
            <a:pPr algn="ctr"/>
            <a:r>
              <a:rPr lang="en-US">
                <a:latin typeface="Times New Roman" panose="02020603050405020304" pitchFamily="18" charset="0"/>
                <a:cs typeface="Times New Roman" panose="02020603050405020304" pitchFamily="18" charset="0"/>
              </a:rPr>
              <a:t>Izmedju elektroda ovog kondenzatora se nalazi papirna gaza sa karbonatom, fosatom i sl.</a:t>
            </a:r>
          </a:p>
          <a:p>
            <a:pPr algn="ctr"/>
            <a:r>
              <a:rPr lang="en-US">
                <a:latin typeface="Times New Roman" panose="02020603050405020304" pitchFamily="18" charset="0"/>
                <a:cs typeface="Times New Roman" panose="02020603050405020304" pitchFamily="18" charset="0"/>
              </a:rPr>
              <a:t>Pripriključenju na jednosmerni napon na pozitivnoj elektrodi se skupi plast aluminijum oksida koji deluje kao dielektrik. Ovaj kondenzator ima veliki kapacitivnost (C).</a:t>
            </a:r>
          </a:p>
        </p:txBody>
      </p:sp>
    </p:spTree>
    <p:extLst>
      <p:ext uri="{BB962C8B-B14F-4D97-AF65-F5344CB8AC3E}">
        <p14:creationId xmlns:p14="http://schemas.microsoft.com/office/powerpoint/2010/main" val="247838071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143000"/>
            <a:ext cx="1762125" cy="2139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9156" y="4572000"/>
            <a:ext cx="1633537" cy="12747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124200" y="1186934"/>
            <a:ext cx="4648200" cy="461665"/>
          </a:xfrm>
          <a:prstGeom prst="rect">
            <a:avLst/>
          </a:prstGeom>
          <a:noFill/>
        </p:spPr>
        <p:txBody>
          <a:bodyPr wrap="square" rtlCol="0">
            <a:spAutoFit/>
          </a:bodyPr>
          <a:lstStyle/>
          <a:p>
            <a:pPr algn="ctr"/>
            <a:r>
              <a:rPr lang="en-US" sz="2400" b="1">
                <a:latin typeface="Times New Roman" panose="02020603050405020304" pitchFamily="18" charset="0"/>
                <a:cs typeface="Times New Roman" panose="02020603050405020304" pitchFamily="18" charset="0"/>
              </a:rPr>
              <a:t>Tantalov kondenzator</a:t>
            </a:r>
          </a:p>
        </p:txBody>
      </p:sp>
      <p:sp>
        <p:nvSpPr>
          <p:cNvPr id="9" name="Freeform 8"/>
          <p:cNvSpPr/>
          <p:nvPr/>
        </p:nvSpPr>
        <p:spPr>
          <a:xfrm>
            <a:off x="1199418" y="2236763"/>
            <a:ext cx="6720693" cy="3014367"/>
          </a:xfrm>
          <a:custGeom>
            <a:avLst/>
            <a:gdLst>
              <a:gd name="connsiteX0" fmla="*/ 1614120 w 6720693"/>
              <a:gd name="connsiteY0" fmla="*/ 0 h 3014367"/>
              <a:gd name="connsiteX1" fmla="*/ 1614120 w 6720693"/>
              <a:gd name="connsiteY1" fmla="*/ 0 h 3014367"/>
              <a:gd name="connsiteX2" fmla="*/ 1628188 w 6720693"/>
              <a:gd name="connsiteY2" fmla="*/ 196948 h 3014367"/>
              <a:gd name="connsiteX3" fmla="*/ 938871 w 6720693"/>
              <a:gd name="connsiteY3" fmla="*/ 548640 h 3014367"/>
              <a:gd name="connsiteX4" fmla="*/ 854465 w 6720693"/>
              <a:gd name="connsiteY4" fmla="*/ 562708 h 3014367"/>
              <a:gd name="connsiteX5" fmla="*/ 685653 w 6720693"/>
              <a:gd name="connsiteY5" fmla="*/ 590843 h 3014367"/>
              <a:gd name="connsiteX6" fmla="*/ 24471 w 6720693"/>
              <a:gd name="connsiteY6" fmla="*/ 604911 h 3014367"/>
              <a:gd name="connsiteX7" fmla="*/ 24471 w 6720693"/>
              <a:gd name="connsiteY7" fmla="*/ 1041009 h 3014367"/>
              <a:gd name="connsiteX8" fmla="*/ 38539 w 6720693"/>
              <a:gd name="connsiteY8" fmla="*/ 1097280 h 3014367"/>
              <a:gd name="connsiteX9" fmla="*/ 66674 w 6720693"/>
              <a:gd name="connsiteY9" fmla="*/ 1153551 h 3014367"/>
              <a:gd name="connsiteX10" fmla="*/ 80742 w 6720693"/>
              <a:gd name="connsiteY10" fmla="*/ 2349305 h 3014367"/>
              <a:gd name="connsiteX11" fmla="*/ 66674 w 6720693"/>
              <a:gd name="connsiteY11" fmla="*/ 2518117 h 3014367"/>
              <a:gd name="connsiteX12" fmla="*/ 38539 w 6720693"/>
              <a:gd name="connsiteY12" fmla="*/ 2588455 h 3014367"/>
              <a:gd name="connsiteX13" fmla="*/ 24471 w 6720693"/>
              <a:gd name="connsiteY13" fmla="*/ 2658794 h 3014367"/>
              <a:gd name="connsiteX14" fmla="*/ 10404 w 6720693"/>
              <a:gd name="connsiteY14" fmla="*/ 2926080 h 3014367"/>
              <a:gd name="connsiteX15" fmla="*/ 122945 w 6720693"/>
              <a:gd name="connsiteY15" fmla="*/ 2954215 h 3014367"/>
              <a:gd name="connsiteX16" fmla="*/ 319893 w 6720693"/>
              <a:gd name="connsiteY16" fmla="*/ 2982351 h 3014367"/>
              <a:gd name="connsiteX17" fmla="*/ 4905960 w 6720693"/>
              <a:gd name="connsiteY17" fmla="*/ 2996419 h 3014367"/>
              <a:gd name="connsiteX18" fmla="*/ 5313924 w 6720693"/>
              <a:gd name="connsiteY18" fmla="*/ 2996419 h 3014367"/>
              <a:gd name="connsiteX19" fmla="*/ 5327991 w 6720693"/>
              <a:gd name="connsiteY19" fmla="*/ 2166425 h 3014367"/>
              <a:gd name="connsiteX20" fmla="*/ 5384262 w 6720693"/>
              <a:gd name="connsiteY20" fmla="*/ 2053883 h 3014367"/>
              <a:gd name="connsiteX21" fmla="*/ 5426465 w 6720693"/>
              <a:gd name="connsiteY21" fmla="*/ 2011680 h 3014367"/>
              <a:gd name="connsiteX22" fmla="*/ 5524939 w 6720693"/>
              <a:gd name="connsiteY22" fmla="*/ 1941342 h 3014367"/>
              <a:gd name="connsiteX23" fmla="*/ 5637480 w 6720693"/>
              <a:gd name="connsiteY23" fmla="*/ 1913206 h 3014367"/>
              <a:gd name="connsiteX24" fmla="*/ 5693751 w 6720693"/>
              <a:gd name="connsiteY24" fmla="*/ 1899139 h 3014367"/>
              <a:gd name="connsiteX25" fmla="*/ 5735954 w 6720693"/>
              <a:gd name="connsiteY25" fmla="*/ 1885071 h 3014367"/>
              <a:gd name="connsiteX26" fmla="*/ 6495610 w 6720693"/>
              <a:gd name="connsiteY26" fmla="*/ 1871003 h 3014367"/>
              <a:gd name="connsiteX27" fmla="*/ 6580016 w 6720693"/>
              <a:gd name="connsiteY27" fmla="*/ 1842868 h 3014367"/>
              <a:gd name="connsiteX28" fmla="*/ 6636287 w 6720693"/>
              <a:gd name="connsiteY28" fmla="*/ 1786597 h 3014367"/>
              <a:gd name="connsiteX29" fmla="*/ 6664422 w 6720693"/>
              <a:gd name="connsiteY29" fmla="*/ 1716259 h 3014367"/>
              <a:gd name="connsiteX30" fmla="*/ 6692557 w 6720693"/>
              <a:gd name="connsiteY30" fmla="*/ 1659988 h 3014367"/>
              <a:gd name="connsiteX31" fmla="*/ 6720693 w 6720693"/>
              <a:gd name="connsiteY31" fmla="*/ 1561514 h 3014367"/>
              <a:gd name="connsiteX32" fmla="*/ 6706625 w 6720693"/>
              <a:gd name="connsiteY32" fmla="*/ 956603 h 3014367"/>
              <a:gd name="connsiteX33" fmla="*/ 6692557 w 6720693"/>
              <a:gd name="connsiteY33" fmla="*/ 914400 h 3014367"/>
              <a:gd name="connsiteX34" fmla="*/ 6664422 w 6720693"/>
              <a:gd name="connsiteY34" fmla="*/ 801859 h 3014367"/>
              <a:gd name="connsiteX35" fmla="*/ 6650354 w 6720693"/>
              <a:gd name="connsiteY35" fmla="*/ 745588 h 3014367"/>
              <a:gd name="connsiteX36" fmla="*/ 6622219 w 6720693"/>
              <a:gd name="connsiteY36" fmla="*/ 576775 h 3014367"/>
              <a:gd name="connsiteX37" fmla="*/ 6608151 w 6720693"/>
              <a:gd name="connsiteY37" fmla="*/ 534572 h 3014367"/>
              <a:gd name="connsiteX38" fmla="*/ 6594084 w 6720693"/>
              <a:gd name="connsiteY38" fmla="*/ 422031 h 3014367"/>
              <a:gd name="connsiteX39" fmla="*/ 6551880 w 6720693"/>
              <a:gd name="connsiteY39" fmla="*/ 295422 h 3014367"/>
              <a:gd name="connsiteX40" fmla="*/ 6537813 w 6720693"/>
              <a:gd name="connsiteY40" fmla="*/ 253219 h 3014367"/>
              <a:gd name="connsiteX41" fmla="*/ 6523745 w 6720693"/>
              <a:gd name="connsiteY41" fmla="*/ 168812 h 3014367"/>
              <a:gd name="connsiteX42" fmla="*/ 6453407 w 6720693"/>
              <a:gd name="connsiteY42" fmla="*/ 140677 h 3014367"/>
              <a:gd name="connsiteX43" fmla="*/ 6242391 w 6720693"/>
              <a:gd name="connsiteY43" fmla="*/ 126609 h 3014367"/>
              <a:gd name="connsiteX44" fmla="*/ 6059511 w 6720693"/>
              <a:gd name="connsiteY44" fmla="*/ 112542 h 3014367"/>
              <a:gd name="connsiteX45" fmla="*/ 5764090 w 6720693"/>
              <a:gd name="connsiteY45" fmla="*/ 84406 h 3014367"/>
              <a:gd name="connsiteX46" fmla="*/ 5370194 w 6720693"/>
              <a:gd name="connsiteY46" fmla="*/ 70339 h 3014367"/>
              <a:gd name="connsiteX47" fmla="*/ 3991560 w 6720693"/>
              <a:gd name="connsiteY47" fmla="*/ 84406 h 3014367"/>
              <a:gd name="connsiteX48" fmla="*/ 1642256 w 6720693"/>
              <a:gd name="connsiteY48" fmla="*/ 84406 h 301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720693" h="3014367">
                <a:moveTo>
                  <a:pt x="1614120" y="0"/>
                </a:moveTo>
                <a:lnTo>
                  <a:pt x="1614120" y="0"/>
                </a:lnTo>
                <a:cubicBezTo>
                  <a:pt x="1618809" y="65649"/>
                  <a:pt x="1628188" y="131131"/>
                  <a:pt x="1628188" y="196948"/>
                </a:cubicBezTo>
                <a:cubicBezTo>
                  <a:pt x="1628188" y="759020"/>
                  <a:pt x="1679884" y="533202"/>
                  <a:pt x="938871" y="548640"/>
                </a:cubicBezTo>
                <a:cubicBezTo>
                  <a:pt x="910736" y="553329"/>
                  <a:pt x="882435" y="557114"/>
                  <a:pt x="854465" y="562708"/>
                </a:cubicBezTo>
                <a:cubicBezTo>
                  <a:pt x="769613" y="579678"/>
                  <a:pt x="801547" y="586629"/>
                  <a:pt x="685653" y="590843"/>
                </a:cubicBezTo>
                <a:cubicBezTo>
                  <a:pt x="465355" y="598854"/>
                  <a:pt x="244865" y="600222"/>
                  <a:pt x="24471" y="604911"/>
                </a:cubicBezTo>
                <a:cubicBezTo>
                  <a:pt x="7604" y="824197"/>
                  <a:pt x="1920" y="792949"/>
                  <a:pt x="24471" y="1041009"/>
                </a:cubicBezTo>
                <a:cubicBezTo>
                  <a:pt x="26221" y="1060264"/>
                  <a:pt x="31750" y="1079177"/>
                  <a:pt x="38539" y="1097280"/>
                </a:cubicBezTo>
                <a:cubicBezTo>
                  <a:pt x="45902" y="1116916"/>
                  <a:pt x="57296" y="1134794"/>
                  <a:pt x="66674" y="1153551"/>
                </a:cubicBezTo>
                <a:cubicBezTo>
                  <a:pt x="162492" y="1632628"/>
                  <a:pt x="104999" y="1294165"/>
                  <a:pt x="80742" y="2349305"/>
                </a:cubicBezTo>
                <a:cubicBezTo>
                  <a:pt x="79444" y="2405756"/>
                  <a:pt x="76487" y="2462510"/>
                  <a:pt x="66674" y="2518117"/>
                </a:cubicBezTo>
                <a:cubicBezTo>
                  <a:pt x="62286" y="2542985"/>
                  <a:pt x="45795" y="2564268"/>
                  <a:pt x="38539" y="2588455"/>
                </a:cubicBezTo>
                <a:cubicBezTo>
                  <a:pt x="31668" y="2611357"/>
                  <a:pt x="29160" y="2635348"/>
                  <a:pt x="24471" y="2658794"/>
                </a:cubicBezTo>
                <a:cubicBezTo>
                  <a:pt x="19782" y="2747889"/>
                  <a:pt x="-17809" y="2841440"/>
                  <a:pt x="10404" y="2926080"/>
                </a:cubicBezTo>
                <a:cubicBezTo>
                  <a:pt x="22632" y="2962764"/>
                  <a:pt x="84901" y="2947298"/>
                  <a:pt x="122945" y="2954215"/>
                </a:cubicBezTo>
                <a:cubicBezTo>
                  <a:pt x="188191" y="2966078"/>
                  <a:pt x="253580" y="2981766"/>
                  <a:pt x="319893" y="2982351"/>
                </a:cubicBezTo>
                <a:lnTo>
                  <a:pt x="4905960" y="2996419"/>
                </a:lnTo>
                <a:cubicBezTo>
                  <a:pt x="4940096" y="2999045"/>
                  <a:pt x="5302864" y="3035456"/>
                  <a:pt x="5313924" y="2996419"/>
                </a:cubicBezTo>
                <a:cubicBezTo>
                  <a:pt x="5389354" y="2730194"/>
                  <a:pt x="5307399" y="2442362"/>
                  <a:pt x="5327991" y="2166425"/>
                </a:cubicBezTo>
                <a:cubicBezTo>
                  <a:pt x="5331112" y="2124599"/>
                  <a:pt x="5354605" y="2083540"/>
                  <a:pt x="5384262" y="2053883"/>
                </a:cubicBezTo>
                <a:cubicBezTo>
                  <a:pt x="5398330" y="2039815"/>
                  <a:pt x="5411360" y="2024627"/>
                  <a:pt x="5426465" y="2011680"/>
                </a:cubicBezTo>
                <a:cubicBezTo>
                  <a:pt x="5428561" y="2009884"/>
                  <a:pt x="5512047" y="1946030"/>
                  <a:pt x="5524939" y="1941342"/>
                </a:cubicBezTo>
                <a:cubicBezTo>
                  <a:pt x="5561279" y="1928127"/>
                  <a:pt x="5599966" y="1922584"/>
                  <a:pt x="5637480" y="1913206"/>
                </a:cubicBezTo>
                <a:cubicBezTo>
                  <a:pt x="5656237" y="1908517"/>
                  <a:pt x="5675409" y="1905253"/>
                  <a:pt x="5693751" y="1899139"/>
                </a:cubicBezTo>
                <a:cubicBezTo>
                  <a:pt x="5707819" y="1894450"/>
                  <a:pt x="5721134" y="1885591"/>
                  <a:pt x="5735954" y="1885071"/>
                </a:cubicBezTo>
                <a:cubicBezTo>
                  <a:pt x="5989060" y="1876190"/>
                  <a:pt x="6242391" y="1875692"/>
                  <a:pt x="6495610" y="1871003"/>
                </a:cubicBezTo>
                <a:cubicBezTo>
                  <a:pt x="6523745" y="1861625"/>
                  <a:pt x="6559045" y="1863839"/>
                  <a:pt x="6580016" y="1842868"/>
                </a:cubicBezTo>
                <a:lnTo>
                  <a:pt x="6636287" y="1786597"/>
                </a:lnTo>
                <a:cubicBezTo>
                  <a:pt x="6645665" y="1763151"/>
                  <a:pt x="6654166" y="1739335"/>
                  <a:pt x="6664422" y="1716259"/>
                </a:cubicBezTo>
                <a:cubicBezTo>
                  <a:pt x="6672939" y="1697096"/>
                  <a:pt x="6684296" y="1679263"/>
                  <a:pt x="6692557" y="1659988"/>
                </a:cubicBezTo>
                <a:cubicBezTo>
                  <a:pt x="6704667" y="1631732"/>
                  <a:pt x="6713553" y="1590072"/>
                  <a:pt x="6720693" y="1561514"/>
                </a:cubicBezTo>
                <a:cubicBezTo>
                  <a:pt x="6716004" y="1359877"/>
                  <a:pt x="6715386" y="1158104"/>
                  <a:pt x="6706625" y="956603"/>
                </a:cubicBezTo>
                <a:cubicBezTo>
                  <a:pt x="6705981" y="941788"/>
                  <a:pt x="6696459" y="928706"/>
                  <a:pt x="6692557" y="914400"/>
                </a:cubicBezTo>
                <a:cubicBezTo>
                  <a:pt x="6682383" y="877094"/>
                  <a:pt x="6673800" y="839373"/>
                  <a:pt x="6664422" y="801859"/>
                </a:cubicBezTo>
                <a:cubicBezTo>
                  <a:pt x="6659733" y="783102"/>
                  <a:pt x="6653088" y="764728"/>
                  <a:pt x="6650354" y="745588"/>
                </a:cubicBezTo>
                <a:cubicBezTo>
                  <a:pt x="6642413" y="689999"/>
                  <a:pt x="6635934" y="631634"/>
                  <a:pt x="6622219" y="576775"/>
                </a:cubicBezTo>
                <a:cubicBezTo>
                  <a:pt x="6618622" y="562389"/>
                  <a:pt x="6612840" y="548640"/>
                  <a:pt x="6608151" y="534572"/>
                </a:cubicBezTo>
                <a:cubicBezTo>
                  <a:pt x="6603462" y="497058"/>
                  <a:pt x="6602005" y="458997"/>
                  <a:pt x="6594084" y="422031"/>
                </a:cubicBezTo>
                <a:cubicBezTo>
                  <a:pt x="6594083" y="422027"/>
                  <a:pt x="6558914" y="316526"/>
                  <a:pt x="6551880" y="295422"/>
                </a:cubicBezTo>
                <a:cubicBezTo>
                  <a:pt x="6547191" y="281354"/>
                  <a:pt x="6540251" y="267846"/>
                  <a:pt x="6537813" y="253219"/>
                </a:cubicBezTo>
                <a:cubicBezTo>
                  <a:pt x="6533124" y="225083"/>
                  <a:pt x="6540859" y="191631"/>
                  <a:pt x="6523745" y="168812"/>
                </a:cubicBezTo>
                <a:cubicBezTo>
                  <a:pt x="6508594" y="148610"/>
                  <a:pt x="6478380" y="144423"/>
                  <a:pt x="6453407" y="140677"/>
                </a:cubicBezTo>
                <a:cubicBezTo>
                  <a:pt x="6383692" y="130220"/>
                  <a:pt x="6312707" y="131631"/>
                  <a:pt x="6242391" y="126609"/>
                </a:cubicBezTo>
                <a:lnTo>
                  <a:pt x="6059511" y="112542"/>
                </a:lnTo>
                <a:cubicBezTo>
                  <a:pt x="5857952" y="93346"/>
                  <a:pt x="6030513" y="97402"/>
                  <a:pt x="5764090" y="84406"/>
                </a:cubicBezTo>
                <a:cubicBezTo>
                  <a:pt x="5632864" y="78005"/>
                  <a:pt x="5501493" y="75028"/>
                  <a:pt x="5370194" y="70339"/>
                </a:cubicBezTo>
                <a:lnTo>
                  <a:pt x="3991560" y="84406"/>
                </a:lnTo>
                <a:lnTo>
                  <a:pt x="1642256" y="84406"/>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86000" y="2551837"/>
            <a:ext cx="4572000" cy="1200329"/>
          </a:xfrm>
          <a:prstGeom prst="rect">
            <a:avLst/>
          </a:prstGeom>
        </p:spPr>
        <p:txBody>
          <a:bodyPr>
            <a:spAutoFit/>
          </a:bodyPr>
          <a:lstStyle/>
          <a:p>
            <a:pPr algn="ctr"/>
            <a:r>
              <a:rPr lang="en-US">
                <a:latin typeface="Times New Roman" panose="02020603050405020304" pitchFamily="18" charset="0"/>
                <a:cs typeface="Times New Roman" panose="02020603050405020304" pitchFamily="18" charset="0"/>
              </a:rPr>
              <a:t>Elektrolist se sastoji od tvrdog tantalovog metala. Ima mali radni napon (ispod 100V), veliku toleranciju, veliki faktor gubitaka, veliku kapacitivnost po jedinici površine.</a:t>
            </a:r>
          </a:p>
        </p:txBody>
      </p:sp>
    </p:spTree>
    <p:extLst>
      <p:ext uri="{BB962C8B-B14F-4D97-AF65-F5344CB8AC3E}">
        <p14:creationId xmlns:p14="http://schemas.microsoft.com/office/powerpoint/2010/main" val="33148987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1219200"/>
            <a:ext cx="5257800" cy="461665"/>
          </a:xfrm>
          <a:prstGeom prst="rect">
            <a:avLst/>
          </a:prstGeom>
          <a:noFill/>
        </p:spPr>
        <p:txBody>
          <a:bodyPr wrap="square" rtlCol="0">
            <a:spAutoFit/>
          </a:bodyPr>
          <a:lstStyle/>
          <a:p>
            <a:pPr algn="ctr"/>
            <a:r>
              <a:rPr lang="en-US" sz="2400" b="1">
                <a:latin typeface="Times New Roman" panose="02020603050405020304" pitchFamily="18" charset="0"/>
                <a:cs typeface="Times New Roman" panose="02020603050405020304" pitchFamily="18" charset="0"/>
              </a:rPr>
              <a:t>Kapacitivnost</a:t>
            </a:r>
          </a:p>
        </p:txBody>
      </p:sp>
      <p:sp>
        <p:nvSpPr>
          <p:cNvPr id="6" name="TextBox 5"/>
          <p:cNvSpPr txBox="1"/>
          <p:nvPr/>
        </p:nvSpPr>
        <p:spPr>
          <a:xfrm>
            <a:off x="1219200" y="2438400"/>
            <a:ext cx="2743200" cy="1754326"/>
          </a:xfrm>
          <a:prstGeom prst="rect">
            <a:avLst/>
          </a:prstGeom>
          <a:noFill/>
        </p:spPr>
        <p:txBody>
          <a:bodyPr wrap="square" rtlCol="0">
            <a:spAutoFit/>
          </a:bodyPr>
          <a:lstStyle/>
          <a:p>
            <a:pPr algn="ctr"/>
            <a:r>
              <a:rPr lang="en-US">
                <a:latin typeface="Times New Roman" panose="02020603050405020304" pitchFamily="18" charset="0"/>
                <a:cs typeface="Times New Roman" panose="02020603050405020304" pitchFamily="18" charset="0"/>
              </a:rPr>
              <a:t>Električna kapacitivnost je fizička veličina koja opisuje svojstvo kondenzatora i definiše se kao odnos naelektrisanja i napona na kondenzatoru.</a:t>
            </a:r>
          </a:p>
        </p:txBody>
      </p:sp>
      <p:sp>
        <p:nvSpPr>
          <p:cNvPr id="7" name="Rectangle 6"/>
          <p:cNvSpPr/>
          <p:nvPr/>
        </p:nvSpPr>
        <p:spPr>
          <a:xfrm>
            <a:off x="1600200" y="4343400"/>
            <a:ext cx="1828800" cy="584775"/>
          </a:xfrm>
          <a:prstGeom prst="rect">
            <a:avLst/>
          </a:prstGeom>
        </p:spPr>
        <p:txBody>
          <a:bodyPr wrap="square">
            <a:spAutoFit/>
          </a:bodyPr>
          <a:lstStyle/>
          <a:p>
            <a:r>
              <a:rPr lang="en-US" sz="3200" b="1" i="1"/>
              <a:t>C=Q/U</a:t>
            </a:r>
          </a:p>
        </p:txBody>
      </p:sp>
      <p:sp>
        <p:nvSpPr>
          <p:cNvPr id="8" name="TextBox 7"/>
          <p:cNvSpPr txBox="1"/>
          <p:nvPr/>
        </p:nvSpPr>
        <p:spPr>
          <a:xfrm>
            <a:off x="4800600" y="2590800"/>
            <a:ext cx="2590800" cy="2031325"/>
          </a:xfrm>
          <a:prstGeom prst="rect">
            <a:avLst/>
          </a:prstGeom>
          <a:noFill/>
        </p:spPr>
        <p:txBody>
          <a:bodyPr wrap="square" rtlCol="0">
            <a:spAutoFit/>
          </a:bodyPr>
          <a:lstStyle/>
          <a:p>
            <a:pPr algn="ctr"/>
            <a:r>
              <a:rPr lang="en-US">
                <a:latin typeface="Times New Roman" panose="02020603050405020304" pitchFamily="18" charset="0"/>
                <a:cs typeface="Times New Roman" panose="02020603050405020304" pitchFamily="18" charset="0"/>
              </a:rPr>
              <a:t>Kapacitet kondenzatora je brojno jednak količini naelektrisanja (Q) koju treba dovesti na njegove ploče da bi se napon izmedju ploča povećao za jedan volt.</a:t>
            </a:r>
          </a:p>
        </p:txBody>
      </p:sp>
    </p:spTree>
    <p:extLst>
      <p:ext uri="{BB962C8B-B14F-4D97-AF65-F5344CB8AC3E}">
        <p14:creationId xmlns:p14="http://schemas.microsoft.com/office/powerpoint/2010/main" val="2741243115"/>
      </p:ext>
    </p:extLst>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143000"/>
            <a:ext cx="6477000" cy="923330"/>
          </a:xfrm>
          <a:prstGeom prst="rect">
            <a:avLst/>
          </a:prstGeom>
          <a:noFill/>
        </p:spPr>
        <p:txBody>
          <a:bodyPr wrap="square" rtlCol="0">
            <a:spAutoFit/>
          </a:bodyPr>
          <a:lstStyle/>
          <a:p>
            <a:pPr algn="ctr"/>
            <a:r>
              <a:rPr lang="en-US">
                <a:latin typeface="Times New Roman" panose="02020603050405020304" pitchFamily="18" charset="0"/>
                <a:cs typeface="Times New Roman" panose="02020603050405020304" pitchFamily="18" charset="0"/>
              </a:rPr>
              <a:t>Jedinica za kapacitivnost je Farad (F). Farad je sam po sebi velika jedinica pa se vrednosti kondenzatora pišu u mikrofaradima (</a:t>
            </a:r>
            <a:r>
              <a:rPr lang="el-GR">
                <a:latin typeface="Times New Roman" panose="02020603050405020304" pitchFamily="18" charset="0"/>
                <a:cs typeface="Times New Roman" panose="02020603050405020304" pitchFamily="18" charset="0"/>
              </a:rPr>
              <a:t>μ</a:t>
            </a:r>
            <a:r>
              <a:rPr lang="en-US">
                <a:latin typeface="Times New Roman" panose="02020603050405020304" pitchFamily="18" charset="0"/>
                <a:cs typeface="Times New Roman" panose="02020603050405020304" pitchFamily="18" charset="0"/>
              </a:rPr>
              <a:t>F), nanofaradima (nF), pikofaradima (pF).</a:t>
            </a:r>
          </a:p>
        </p:txBody>
      </p:sp>
      <p:sp>
        <p:nvSpPr>
          <p:cNvPr id="5" name="TextBox 4"/>
          <p:cNvSpPr txBox="1"/>
          <p:nvPr/>
        </p:nvSpPr>
        <p:spPr>
          <a:xfrm>
            <a:off x="1600200" y="2590800"/>
            <a:ext cx="6172200" cy="830997"/>
          </a:xfrm>
          <a:prstGeom prst="rect">
            <a:avLst/>
          </a:prstGeom>
          <a:noFill/>
        </p:spPr>
        <p:txBody>
          <a:bodyPr wrap="square" rtlCol="0">
            <a:spAutoFit/>
          </a:bodyPr>
          <a:lstStyle/>
          <a:p>
            <a:pPr algn="ctr"/>
            <a:r>
              <a:rPr lang="en-US" sz="2400" u="sng">
                <a:latin typeface="Times New Roman" panose="02020603050405020304" pitchFamily="18" charset="0"/>
                <a:cs typeface="Times New Roman" panose="02020603050405020304" pitchFamily="18" charset="0"/>
              </a:rPr>
              <a:t>Kapacitivnost kondenzatora ne zavisi od naelektrisanja i napona!</a:t>
            </a:r>
          </a:p>
        </p:txBody>
      </p:sp>
      <p:sp>
        <p:nvSpPr>
          <p:cNvPr id="6" name="Rectangle 5"/>
          <p:cNvSpPr/>
          <p:nvPr/>
        </p:nvSpPr>
        <p:spPr>
          <a:xfrm>
            <a:off x="1447800" y="3962400"/>
            <a:ext cx="2116285" cy="523220"/>
          </a:xfrm>
          <a:prstGeom prst="rect">
            <a:avLst/>
          </a:prstGeom>
        </p:spPr>
        <p:txBody>
          <a:bodyPr wrap="none">
            <a:spAutoFit/>
          </a:bodyPr>
          <a:lstStyle/>
          <a:p>
            <a:r>
              <a:rPr lang="en-US" sz="2800" b="1"/>
              <a:t>C=ƐoƐr S/d </a:t>
            </a:r>
          </a:p>
        </p:txBody>
      </p:sp>
      <p:sp>
        <p:nvSpPr>
          <p:cNvPr id="7" name="TextBox 6"/>
          <p:cNvSpPr txBox="1"/>
          <p:nvPr/>
        </p:nvSpPr>
        <p:spPr>
          <a:xfrm>
            <a:off x="4495800" y="3810000"/>
            <a:ext cx="3581400" cy="646331"/>
          </a:xfrm>
          <a:prstGeom prst="rect">
            <a:avLst/>
          </a:prstGeom>
          <a:noFill/>
        </p:spPr>
        <p:txBody>
          <a:bodyPr wrap="square" rtlCol="0">
            <a:spAutoFit/>
          </a:bodyPr>
          <a:lstStyle/>
          <a:p>
            <a:pPr algn="ctr"/>
            <a:r>
              <a:rPr lang="en-US" b="1">
                <a:latin typeface="Times New Roman" panose="02020603050405020304" pitchFamily="18" charset="0"/>
                <a:cs typeface="Times New Roman" panose="02020603050405020304" pitchFamily="18" charset="0"/>
              </a:rPr>
              <a:t>S</a:t>
            </a:r>
            <a:r>
              <a:rPr lang="en-US">
                <a:latin typeface="Times New Roman" panose="02020603050405020304" pitchFamily="18" charset="0"/>
                <a:cs typeface="Times New Roman" panose="02020603050405020304" pitchFamily="18" charset="0"/>
              </a:rPr>
              <a:t> predstavlja površinu ploča, a </a:t>
            </a:r>
            <a:r>
              <a:rPr lang="en-US" b="1">
                <a:latin typeface="Times New Roman" panose="02020603050405020304" pitchFamily="18" charset="0"/>
                <a:cs typeface="Times New Roman" panose="02020603050405020304" pitchFamily="18" charset="0"/>
              </a:rPr>
              <a:t>d </a:t>
            </a:r>
            <a:r>
              <a:rPr lang="en-US">
                <a:latin typeface="Times New Roman" panose="02020603050405020304" pitchFamily="18" charset="0"/>
                <a:cs typeface="Times New Roman" panose="02020603050405020304" pitchFamily="18" charset="0"/>
              </a:rPr>
              <a:t>predstavlja rastojanje izmedju njih</a:t>
            </a:r>
            <a:r>
              <a:rPr lang="en-US"/>
              <a:t>.</a:t>
            </a:r>
          </a:p>
        </p:txBody>
      </p:sp>
      <p:cxnSp>
        <p:nvCxnSpPr>
          <p:cNvPr id="9" name="Straight Arrow Connector 8"/>
          <p:cNvCxnSpPr>
            <a:endCxn id="7" idx="1"/>
          </p:cNvCxnSpPr>
          <p:nvPr/>
        </p:nvCxnSpPr>
        <p:spPr>
          <a:xfrm>
            <a:off x="3733800" y="4133165"/>
            <a:ext cx="762000"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7215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6360" y="1143000"/>
            <a:ext cx="6477000" cy="923330"/>
          </a:xfrm>
          <a:prstGeom prst="rect">
            <a:avLst/>
          </a:prstGeom>
        </p:spPr>
        <p:txBody>
          <a:bodyPr wrap="square">
            <a:spAutoFit/>
          </a:bodyPr>
          <a:lstStyle/>
          <a:p>
            <a:pPr algn="ctr"/>
            <a:r>
              <a:rPr lang="en-US">
                <a:latin typeface="Times New Roman" panose="02020603050405020304" pitchFamily="18" charset="0"/>
                <a:cs typeface="Times New Roman" panose="02020603050405020304" pitchFamily="18" charset="0"/>
              </a:rPr>
              <a:t>Isto tako sa ovim oznakama možemo da obeležimo i površinu i debljinu dielektrika. Zato smatramo da kapacitivnost kondenzatora zavisi od vrste (Ɛr)  i dimenzija dielektrika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5552" y="2285997"/>
            <a:ext cx="5476875" cy="327660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7877119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1143000"/>
            <a:ext cx="4191000" cy="461665"/>
          </a:xfrm>
          <a:prstGeom prst="rect">
            <a:avLst/>
          </a:prstGeom>
          <a:noFill/>
        </p:spPr>
        <p:txBody>
          <a:bodyPr wrap="square" rtlCol="0">
            <a:spAutoFit/>
          </a:bodyPr>
          <a:lstStyle/>
          <a:p>
            <a:pPr algn="ctr"/>
            <a:r>
              <a:rPr lang="sr-Latn-RS" sz="2400" b="1" smtClean="0"/>
              <a:t>Uvod u kondenzatore</a:t>
            </a:r>
            <a:endParaRPr lang="en-US" sz="2400" b="1"/>
          </a:p>
        </p:txBody>
      </p:sp>
      <p:sp>
        <p:nvSpPr>
          <p:cNvPr id="5" name="TextBox 4"/>
          <p:cNvSpPr txBox="1"/>
          <p:nvPr/>
        </p:nvSpPr>
        <p:spPr>
          <a:xfrm>
            <a:off x="1305951" y="3297810"/>
            <a:ext cx="6781800" cy="2585323"/>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Hajde</a:t>
            </a:r>
            <a:r>
              <a:rPr lang="en-US" dirty="0">
                <a:latin typeface="Times New Roman" panose="02020603050405020304" pitchFamily="18" charset="0"/>
                <a:cs typeface="Times New Roman" panose="02020603050405020304" pitchFamily="18" charset="0"/>
              </a:rPr>
              <a:t> da </a:t>
            </a:r>
            <a:r>
              <a:rPr lang="en-US" dirty="0" err="1">
                <a:latin typeface="Times New Roman" panose="02020603050405020304" pitchFamily="18" charset="0"/>
                <a:cs typeface="Times New Roman" panose="02020603050405020304" pitchFamily="18" charset="0"/>
              </a:rPr>
              <a:t>posmatramo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neku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pozitivno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naelektrisanu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ravnu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ploču</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koja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neki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potencijal</a:t>
            </a:r>
            <a:r>
              <a:rPr lang="en-US" dirty="0">
                <a:latin typeface="Times New Roman" panose="02020603050405020304" pitchFamily="18" charset="0"/>
                <a:cs typeface="Times New Roman" panose="02020603050405020304" pitchFamily="18" charset="0"/>
              </a:rPr>
              <a:t> Va. </a:t>
            </a:r>
            <a:r>
              <a:rPr lang="en-US" dirty="0" err="1">
                <a:latin typeface="Times New Roman" panose="02020603050405020304" pitchFamily="18" charset="0"/>
                <a:cs typeface="Times New Roman" panose="02020603050405020304" pitchFamily="18" charset="0"/>
              </a:rPr>
              <a:t>Ako</a:t>
            </a:r>
            <a:r>
              <a:rPr lang="en-US" dirty="0">
                <a:latin typeface="Times New Roman" panose="02020603050405020304" pitchFamily="18" charset="0"/>
                <a:cs typeface="Times New Roman" panose="02020603050405020304" pitchFamily="18" charset="0"/>
              </a:rPr>
              <a:t> bi </a:t>
            </a:r>
            <a:r>
              <a:rPr lang="en-US" dirty="0" err="1">
                <a:latin typeface="Times New Roman" panose="02020603050405020304" pitchFamily="18" charset="0"/>
                <a:cs typeface="Times New Roman" panose="02020603050405020304" pitchFamily="18" charset="0"/>
              </a:rPr>
              <a:t>tu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ploču</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postavili</a:t>
            </a:r>
            <a:r>
              <a:rPr lang="en-US" dirty="0">
                <a:latin typeface="Times New Roman" panose="02020603050405020304" pitchFamily="18" charset="0"/>
                <a:cs typeface="Times New Roman" panose="02020603050405020304" pitchFamily="18" charset="0"/>
              </a:rPr>
              <a:t> u </a:t>
            </a:r>
            <a:r>
              <a:rPr lang="en-US" dirty="0" err="1">
                <a:latin typeface="Times New Roman" panose="02020603050405020304" pitchFamily="18" charset="0"/>
                <a:cs typeface="Times New Roman" panose="02020603050405020304" pitchFamily="18" charset="0"/>
              </a:rPr>
              <a:t>blizinu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takve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ploče</a:t>
            </a:r>
            <a:r>
              <a:rPr lang="en-US" dirty="0">
                <a:latin typeface="Times New Roman" panose="02020603050405020304" pitchFamily="18" charset="0"/>
                <a:cs typeface="Times New Roman" panose="02020603050405020304" pitchFamily="18" charset="0"/>
              </a:rPr>
              <a:t> B </a:t>
            </a:r>
            <a:r>
              <a:rPr lang="en-US" dirty="0" err="1">
                <a:latin typeface="Times New Roman" panose="02020603050405020304" pitchFamily="18" charset="0"/>
                <a:cs typeface="Times New Roman" panose="02020603050405020304" pitchFamily="18" charset="0"/>
              </a:rPr>
              <a:t>koja</a:t>
            </a:r>
            <a:r>
              <a:rPr lang="en-US" dirty="0">
                <a:latin typeface="Times New Roman" panose="02020603050405020304" pitchFamily="18" charset="0"/>
                <a:cs typeface="Times New Roman" panose="02020603050405020304" pitchFamily="18" charset="0"/>
              </a:rPr>
              <a:t> je </a:t>
            </a:r>
            <a:r>
              <a:rPr lang="en-US" dirty="0" err="1">
                <a:latin typeface="Times New Roman" panose="02020603050405020304" pitchFamily="18" charset="0"/>
                <a:cs typeface="Times New Roman" panose="02020603050405020304" pitchFamily="18" charset="0"/>
              </a:rPr>
              <a:t>naelektrisana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istom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količinom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naelektrisanja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suprotnog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znaka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ploča</a:t>
            </a:r>
            <a:r>
              <a:rPr lang="en-US" dirty="0">
                <a:latin typeface="Times New Roman" panose="02020603050405020304" pitchFamily="18" charset="0"/>
                <a:cs typeface="Times New Roman" panose="02020603050405020304" pitchFamily="18" charset="0"/>
              </a:rPr>
              <a:t> B bi </a:t>
            </a:r>
            <a:r>
              <a:rPr lang="en-US" dirty="0" err="1">
                <a:latin typeface="Times New Roman" panose="02020603050405020304" pitchFamily="18" charset="0"/>
                <a:cs typeface="Times New Roman" panose="02020603050405020304" pitchFamily="18" charset="0"/>
              </a:rPr>
              <a:t>imala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negativan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potencijal</a:t>
            </a:r>
            <a:r>
              <a:rPr lang="en-US" dirty="0">
                <a:latin typeface="Times New Roman" panose="02020603050405020304" pitchFamily="18" charset="0"/>
                <a:cs typeface="Times New Roman" panose="02020603050405020304" pitchFamily="18" charset="0"/>
              </a:rPr>
              <a:t> Vb. </a:t>
            </a:r>
            <a:r>
              <a:rPr lang="en-US" dirty="0" err="1">
                <a:latin typeface="Times New Roman" panose="02020603050405020304" pitchFamily="18" charset="0"/>
                <a:cs typeface="Times New Roman" panose="02020603050405020304" pitchFamily="18" charset="0"/>
              </a:rPr>
              <a:t>Ukupan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potencijal</a:t>
            </a:r>
            <a:r>
              <a:rPr lang="en-US" dirty="0">
                <a:latin typeface="Times New Roman" panose="02020603050405020304" pitchFamily="18" charset="0"/>
                <a:cs typeface="Times New Roman" panose="02020603050405020304" pitchFamily="18" charset="0"/>
              </a:rPr>
              <a:t> bi bio </a:t>
            </a:r>
            <a:r>
              <a:rPr lang="en-US" dirty="0" err="1">
                <a:latin typeface="Times New Roman" panose="02020603050405020304" pitchFamily="18" charset="0"/>
                <a:cs typeface="Times New Roman" panose="02020603050405020304" pitchFamily="18" charset="0"/>
              </a:rPr>
              <a:t>Va</a:t>
            </a:r>
            <a:r>
              <a:rPr lang="en-US" dirty="0">
                <a:latin typeface="Times New Roman" panose="02020603050405020304" pitchFamily="18" charset="0"/>
                <a:cs typeface="Times New Roman" panose="02020603050405020304" pitchFamily="18" charset="0"/>
              </a:rPr>
              <a:t>-Vb. </a:t>
            </a:r>
            <a:endParaRPr lang="sr-Latn-RS" dirty="0" smtClean="0">
              <a:latin typeface="Times New Roman" panose="02020603050405020304" pitchFamily="18" charset="0"/>
              <a:cs typeface="Times New Roman" panose="02020603050405020304" pitchFamily="18" charset="0"/>
            </a:endParaRPr>
          </a:p>
          <a:p>
            <a:r>
              <a:rPr lang="en-US" dirty="0" err="1" smtClean="0">
                <a:latin typeface="Times New Roman" panose="02020603050405020304" pitchFamily="18" charset="0"/>
                <a:cs typeface="Times New Roman" panose="02020603050405020304" pitchFamily="18" charset="0"/>
              </a:rPr>
              <a:t>Kada</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dalje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približavamo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ploče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njihovi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potencijali</a:t>
            </a:r>
            <a:r>
              <a:rPr lang="en-US" dirty="0">
                <a:latin typeface="Times New Roman" panose="02020603050405020304" pitchFamily="18" charset="0"/>
                <a:cs typeface="Times New Roman" panose="02020603050405020304" pitchFamily="18" charset="0"/>
              </a:rPr>
              <a:t> bi </a:t>
            </a:r>
            <a:r>
              <a:rPr lang="en-US" dirty="0" err="1">
                <a:latin typeface="Times New Roman" panose="02020603050405020304" pitchFamily="18" charset="0"/>
                <a:cs typeface="Times New Roman" panose="02020603050405020304" pitchFamily="18" charset="0"/>
              </a:rPr>
              <a:t>sve</a:t>
            </a:r>
            <a:r>
              <a:rPr lang="en-US" dirty="0">
                <a:latin typeface="Times New Roman" panose="02020603050405020304" pitchFamily="18" charset="0"/>
                <a:cs typeface="Times New Roman" panose="02020603050405020304" pitchFamily="18" charset="0"/>
              </a:rPr>
              <a:t> vise </a:t>
            </a:r>
            <a:r>
              <a:rPr lang="en-US" dirty="0" err="1">
                <a:latin typeface="Times New Roman" panose="02020603050405020304" pitchFamily="18" charset="0"/>
                <a:cs typeface="Times New Roman" panose="02020603050405020304" pitchFamily="18" charset="0"/>
              </a:rPr>
              <a:t>opadali</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samim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a:t>
            </a:r>
            <a:r>
              <a:rPr lang="en-US" dirty="0">
                <a:latin typeface="Times New Roman" panose="02020603050405020304" pitchFamily="18" charset="0"/>
                <a:cs typeface="Times New Roman" panose="02020603050405020304" pitchFamily="18" charset="0"/>
              </a:rPr>
              <a:t> bi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njihovi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kapaciteti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rasli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Najveći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kapacitet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ploča</a:t>
            </a:r>
            <a:r>
              <a:rPr lang="en-US" dirty="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dobija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kada</a:t>
            </a:r>
            <a:r>
              <a:rPr lang="en-US" dirty="0">
                <a:latin typeface="Times New Roman" panose="02020603050405020304" pitchFamily="18" charset="0"/>
                <a:cs typeface="Times New Roman" panose="02020603050405020304" pitchFamily="18" charset="0"/>
              </a:rPr>
              <a:t> se one </a:t>
            </a:r>
            <a:r>
              <a:rPr lang="en-US" dirty="0" err="1">
                <a:latin typeface="Times New Roman" panose="02020603050405020304" pitchFamily="18" charset="0"/>
                <a:cs typeface="Times New Roman" panose="02020603050405020304" pitchFamily="18" charset="0"/>
              </a:rPr>
              <a:t>postave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paralelno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neposredno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jedna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uz</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drugu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kada</a:t>
            </a:r>
            <a:r>
              <a:rPr lang="en-US" dirty="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izmedju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njih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postavi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dielektrik</a:t>
            </a:r>
            <a:r>
              <a:rPr lang="en-US" dirty="0">
                <a:latin typeface="Times New Roman" panose="02020603050405020304" pitchFamily="18" charset="0"/>
                <a:cs typeface="Times New Roman" panose="02020603050405020304" pitchFamily="18" charset="0"/>
              </a:rPr>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732888"/>
            <a:ext cx="4343399" cy="1066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5505220"/>
      </p:ext>
    </p:extLst>
  </p:cSld>
  <p:clrMapOvr>
    <a:masterClrMapping/>
  </p:clrMapOvr>
  <mc:AlternateContent xmlns:mc="http://schemas.openxmlformats.org/markup-compatibility/2006" xmlns:p14="http://schemas.microsoft.com/office/powerpoint/2010/main">
    <mc:Choice Requires="p14">
      <p:transition spd="slow" p14:dur="1500">
        <p14:flash/>
        <p:sndAc>
          <p:stSnd>
            <p:snd r:embed="rId2" name="explode.wav"/>
          </p:stSnd>
        </p:sndAc>
      </p:transition>
    </mc:Choice>
    <mc:Fallback xmlns="">
      <p:transition spd="slow">
        <p:fade/>
        <p:sndAc>
          <p:stSnd>
            <p:snd r:embed="rId4" name="explod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3648" y="764704"/>
            <a:ext cx="7498080" cy="4800600"/>
          </a:xfrm>
        </p:spPr>
        <p:txBody>
          <a:bodyPr>
            <a:normAutofit/>
          </a:bodyPr>
          <a:lstStyle/>
          <a:p>
            <a:r>
              <a:rPr lang="sr-Latn-RS" sz="2400" dirty="0" smtClean="0">
                <a:latin typeface="Times New Roman" pitchFamily="18" charset="0"/>
                <a:cs typeface="Times New Roman" pitchFamily="18" charset="0"/>
              </a:rPr>
              <a:t>Kapacitivnost pločastog kondenzatora</a:t>
            </a:r>
          </a:p>
          <a:p>
            <a:endParaRPr lang="en-US" sz="2400" dirty="0">
              <a:latin typeface="Times New Roman" pitchFamily="18" charset="0"/>
              <a:cs typeface="Times New Roman" pitchFamily="18" charset="0"/>
            </a:endParaRPr>
          </a:p>
        </p:txBody>
      </p:sp>
      <p:pic>
        <p:nvPicPr>
          <p:cNvPr id="5122" name="Picture 2" descr="C:\Users\Branka\Desktop\Seminarski jm -\n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556791"/>
            <a:ext cx="5715000" cy="370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6146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35480"/>
            <a:ext cx="2438400" cy="4389120"/>
          </a:xfrm>
        </p:spPr>
        <p:txBody>
          <a:bodyPr>
            <a:normAutofit/>
          </a:bodyPr>
          <a:lstStyle/>
          <a:p>
            <a:r>
              <a:rPr lang="sr-Latn-RS" sz="2400" dirty="0" smtClean="0">
                <a:latin typeface="Times New Roman" pitchFamily="18" charset="0"/>
                <a:cs typeface="Times New Roman" pitchFamily="18" charset="0"/>
              </a:rPr>
              <a:t>Kapacitivnost cilindričnog kondenzatora</a:t>
            </a:r>
          </a:p>
          <a:p>
            <a:endParaRPr lang="en-US" sz="2400" dirty="0">
              <a:latin typeface="Times New Roman" pitchFamily="18" charset="0"/>
              <a:cs typeface="Times New Roman" pitchFamily="18" charset="0"/>
            </a:endParaRPr>
          </a:p>
        </p:txBody>
      </p:sp>
      <p:pic>
        <p:nvPicPr>
          <p:cNvPr id="4098" name="Picture 2" descr="C:\Users\Branka\Desktop\Seminarski jm -\h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844824"/>
            <a:ext cx="5827018" cy="468052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6351962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3648" y="764704"/>
            <a:ext cx="7498080" cy="4800600"/>
          </a:xfrm>
        </p:spPr>
        <p:txBody>
          <a:bodyPr>
            <a:normAutofit/>
          </a:bodyPr>
          <a:lstStyle/>
          <a:p>
            <a:r>
              <a:rPr lang="sr-Latn-RS" sz="2400" dirty="0" smtClean="0">
                <a:latin typeface="Times New Roman" pitchFamily="18" charset="0"/>
                <a:cs typeface="Times New Roman" pitchFamily="18" charset="0"/>
              </a:rPr>
              <a:t>Kapacitvnost kuglastog kondenzatora</a:t>
            </a:r>
            <a:endParaRPr lang="en-US" sz="2400" dirty="0">
              <a:latin typeface="Times New Roman" pitchFamily="18" charset="0"/>
              <a:cs typeface="Times New Roman" pitchFamily="18" charset="0"/>
            </a:endParaRPr>
          </a:p>
        </p:txBody>
      </p:sp>
      <p:pic>
        <p:nvPicPr>
          <p:cNvPr id="6146" name="Picture 2" descr="C:\Users\Branka\Desktop\Seminarski jm -\b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196752"/>
            <a:ext cx="6200775" cy="529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8209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sr-Cyrl-CS" dirty="0" smtClean="0"/>
              <a:t>   </a:t>
            </a:r>
            <a:r>
              <a:rPr lang="en-US" dirty="0" err="1"/>
              <a:t>Vezivanje</a:t>
            </a:r>
            <a:r>
              <a:rPr lang="en-US" dirty="0"/>
              <a:t> </a:t>
            </a:r>
            <a:r>
              <a:rPr lang="en-US" dirty="0" err="1"/>
              <a:t>kondenzatora</a:t>
            </a:r>
            <a:endParaRPr lang="en-US" dirty="0"/>
          </a:p>
        </p:txBody>
      </p:sp>
      <p:sp>
        <p:nvSpPr>
          <p:cNvPr id="3" name="Content Placeholder 2"/>
          <p:cNvSpPr>
            <a:spLocks noGrp="1"/>
          </p:cNvSpPr>
          <p:nvPr>
            <p:ph idx="1"/>
          </p:nvPr>
        </p:nvSpPr>
        <p:spPr/>
        <p:txBody>
          <a:bodyPr>
            <a:normAutofit/>
          </a:bodyPr>
          <a:lstStyle/>
          <a:p>
            <a:r>
              <a:rPr lang="en-US" dirty="0"/>
              <a:t>-</a:t>
            </a:r>
            <a:r>
              <a:rPr lang="en-US" dirty="0" err="1"/>
              <a:t>Redno</a:t>
            </a:r>
            <a:endParaRPr lang="en-US" dirty="0"/>
          </a:p>
          <a:p>
            <a:endParaRPr lang="en-US" dirty="0"/>
          </a:p>
          <a:p>
            <a:endParaRPr lang="en-US" dirty="0"/>
          </a:p>
          <a:p>
            <a:r>
              <a:rPr lang="en-US" dirty="0"/>
              <a:t>-</a:t>
            </a:r>
            <a:r>
              <a:rPr lang="en-US" dirty="0" err="1"/>
              <a:t>Paralelno</a:t>
            </a:r>
            <a:endParaRPr lang="en-US" dirty="0"/>
          </a:p>
          <a:p>
            <a:endParaRPr lang="en-US" dirty="0"/>
          </a:p>
          <a:p>
            <a:endParaRPr lang="en-US" dirty="0"/>
          </a:p>
          <a:p>
            <a:endParaRPr lang="en-US" dirty="0"/>
          </a:p>
          <a:p>
            <a:r>
              <a:rPr lang="en-US" dirty="0"/>
              <a:t>-</a:t>
            </a:r>
            <a:r>
              <a:rPr lang="en-US" dirty="0" err="1"/>
              <a:t>Mešovito</a:t>
            </a:r>
            <a:endParaRPr lang="en-US" dirty="0"/>
          </a:p>
        </p:txBody>
      </p:sp>
      <p:sp>
        <p:nvSpPr>
          <p:cNvPr id="4" name="Footer Placeholder 3"/>
          <p:cNvSpPr>
            <a:spLocks noGrp="1"/>
          </p:cNvSpPr>
          <p:nvPr>
            <p:ph type="ftr" sz="quarter" idx="11"/>
          </p:nvPr>
        </p:nvSpPr>
        <p:spPr/>
        <p:txBody>
          <a:bodyPr/>
          <a:lstStyle/>
          <a:p>
            <a:endParaRPr lang="en-US" dirty="0"/>
          </a:p>
        </p:txBody>
      </p:sp>
      <p:pic>
        <p:nvPicPr>
          <p:cNvPr id="5" name="Picture 4" descr="red.jpg"/>
          <p:cNvPicPr>
            <a:picLocks noChangeAspect="1"/>
          </p:cNvPicPr>
          <p:nvPr/>
        </p:nvPicPr>
        <p:blipFill>
          <a:blip r:embed="rId2"/>
          <a:stretch>
            <a:fillRect/>
          </a:stretch>
        </p:blipFill>
        <p:spPr>
          <a:xfrm>
            <a:off x="3352800" y="1524000"/>
            <a:ext cx="3124200" cy="1752600"/>
          </a:xfrm>
          <a:prstGeom prst="rect">
            <a:avLst/>
          </a:prstGeom>
        </p:spPr>
      </p:pic>
      <p:pic>
        <p:nvPicPr>
          <p:cNvPr id="6" name="Picture 5" descr="para.jpg"/>
          <p:cNvPicPr>
            <a:picLocks noChangeAspect="1"/>
          </p:cNvPicPr>
          <p:nvPr/>
        </p:nvPicPr>
        <p:blipFill>
          <a:blip r:embed="rId3"/>
          <a:stretch>
            <a:fillRect/>
          </a:stretch>
        </p:blipFill>
        <p:spPr>
          <a:xfrm>
            <a:off x="3200400" y="3581400"/>
            <a:ext cx="3619500" cy="1838325"/>
          </a:xfrm>
          <a:prstGeom prst="rect">
            <a:avLst/>
          </a:prstGeom>
        </p:spPr>
      </p:pic>
    </p:spTree>
    <p:extLst>
      <p:ext uri="{BB962C8B-B14F-4D97-AF65-F5344CB8AC3E}">
        <p14:creationId xmlns:p14="http://schemas.microsoft.com/office/powerpoint/2010/main" val="2449546962"/>
      </p:ext>
    </p:extLst>
  </p:cSld>
  <p:clrMapOvr>
    <a:masterClrMapping/>
  </p:clrMapOvr>
  <p:transition>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CS" dirty="0" smtClean="0"/>
              <a:t> </a:t>
            </a:r>
            <a:r>
              <a:rPr lang="en-US" dirty="0" err="1"/>
              <a:t>Redno</a:t>
            </a:r>
            <a:r>
              <a:rPr lang="en-US" dirty="0"/>
              <a:t> </a:t>
            </a:r>
            <a:r>
              <a:rPr lang="en-US" dirty="0" err="1"/>
              <a:t>vezani</a:t>
            </a:r>
            <a:r>
              <a:rPr lang="en-US" dirty="0"/>
              <a:t> </a:t>
            </a:r>
            <a:r>
              <a:rPr lang="en-US" dirty="0" err="1"/>
              <a:t>kondenzatori</a:t>
            </a:r>
            <a:endParaRPr lang="en-US" dirty="0"/>
          </a:p>
        </p:txBody>
      </p:sp>
      <p:pic>
        <p:nvPicPr>
          <p:cNvPr id="5" name="Content Placeholder 4" descr="7e874b2a2ff297d3e48bbf763217a22b.png"/>
          <p:cNvPicPr>
            <a:picLocks noGrp="1" noChangeAspect="1"/>
          </p:cNvPicPr>
          <p:nvPr>
            <p:ph idx="1"/>
          </p:nvPr>
        </p:nvPicPr>
        <p:blipFill>
          <a:blip r:embed="rId2"/>
          <a:stretch>
            <a:fillRect/>
          </a:stretch>
        </p:blipFill>
        <p:spPr>
          <a:xfrm>
            <a:off x="609600" y="1981200"/>
            <a:ext cx="3190875" cy="724694"/>
          </a:xfrm>
        </p:spPr>
      </p:pic>
      <p:sp>
        <p:nvSpPr>
          <p:cNvPr id="6" name="TextBox 5"/>
          <p:cNvSpPr txBox="1"/>
          <p:nvPr/>
        </p:nvSpPr>
        <p:spPr>
          <a:xfrm>
            <a:off x="990600" y="3124200"/>
            <a:ext cx="6781800" cy="923330"/>
          </a:xfrm>
          <a:prstGeom prst="rect">
            <a:avLst/>
          </a:prstGeom>
          <a:noFill/>
        </p:spPr>
        <p:txBody>
          <a:bodyPr wrap="square" rtlCol="0">
            <a:spAutoFit/>
          </a:bodyPr>
          <a:lstStyle/>
          <a:p>
            <a:r>
              <a:rPr lang="en-US" i="1" dirty="0" err="1"/>
              <a:t>Zbir</a:t>
            </a:r>
            <a:r>
              <a:rPr lang="en-US" i="1" dirty="0"/>
              <a:t> </a:t>
            </a:r>
            <a:r>
              <a:rPr lang="en-US" i="1" dirty="0" err="1"/>
              <a:t>recipročnih</a:t>
            </a:r>
            <a:r>
              <a:rPr lang="en-US" i="1" dirty="0"/>
              <a:t> </a:t>
            </a:r>
            <a:r>
              <a:rPr lang="en-US" i="1" dirty="0" err="1"/>
              <a:t>vrednosti</a:t>
            </a:r>
            <a:r>
              <a:rPr lang="en-US" i="1" dirty="0"/>
              <a:t> </a:t>
            </a:r>
            <a:r>
              <a:rPr lang="en-US" i="1" dirty="0" err="1"/>
              <a:t>kapaciteta</a:t>
            </a:r>
            <a:r>
              <a:rPr lang="en-US" i="1" dirty="0"/>
              <a:t> </a:t>
            </a:r>
            <a:r>
              <a:rPr lang="en-US" i="1" dirty="0" err="1"/>
              <a:t>pojedinih</a:t>
            </a:r>
            <a:r>
              <a:rPr lang="en-US" i="1" dirty="0"/>
              <a:t> </a:t>
            </a:r>
            <a:r>
              <a:rPr lang="en-US" i="1" dirty="0" err="1"/>
              <a:t>kondenzatora</a:t>
            </a:r>
            <a:r>
              <a:rPr lang="en-US" i="1" dirty="0"/>
              <a:t> </a:t>
            </a:r>
            <a:r>
              <a:rPr lang="en-US" i="1" dirty="0" err="1"/>
              <a:t>jednak</a:t>
            </a:r>
            <a:r>
              <a:rPr lang="en-US" i="1" dirty="0"/>
              <a:t> je </a:t>
            </a:r>
            <a:r>
              <a:rPr lang="en-US" i="1" dirty="0" err="1"/>
              <a:t>recipročnoj</a:t>
            </a:r>
            <a:r>
              <a:rPr lang="en-US" i="1" dirty="0"/>
              <a:t> </a:t>
            </a:r>
            <a:r>
              <a:rPr lang="en-US" i="1" dirty="0" err="1"/>
              <a:t>vrednosti</a:t>
            </a:r>
            <a:r>
              <a:rPr lang="en-US" i="1" dirty="0"/>
              <a:t> </a:t>
            </a:r>
            <a:r>
              <a:rPr lang="en-US" i="1" dirty="0" err="1"/>
              <a:t>rezultujućeg</a:t>
            </a:r>
            <a:r>
              <a:rPr lang="en-US" i="1" dirty="0"/>
              <a:t> (</a:t>
            </a:r>
            <a:r>
              <a:rPr lang="en-US" i="1" dirty="0" err="1"/>
              <a:t>ekvivalentnog</a:t>
            </a:r>
            <a:r>
              <a:rPr lang="en-US" i="1" dirty="0"/>
              <a:t>) </a:t>
            </a:r>
            <a:r>
              <a:rPr lang="en-US" i="1" dirty="0" err="1"/>
              <a:t>kapaciteta</a:t>
            </a:r>
            <a:r>
              <a:rPr lang="en-US" i="1" dirty="0"/>
              <a:t>.</a:t>
            </a:r>
            <a:endParaRPr lang="en-US" dirty="0"/>
          </a:p>
        </p:txBody>
      </p:sp>
      <p:pic>
        <p:nvPicPr>
          <p:cNvPr id="7" name="Picture 6" descr="red.jpg"/>
          <p:cNvPicPr>
            <a:picLocks noChangeAspect="1"/>
          </p:cNvPicPr>
          <p:nvPr/>
        </p:nvPicPr>
        <p:blipFill>
          <a:blip r:embed="rId3"/>
          <a:stretch>
            <a:fillRect/>
          </a:stretch>
        </p:blipFill>
        <p:spPr>
          <a:xfrm>
            <a:off x="4411692" y="4191000"/>
            <a:ext cx="3124200" cy="1752600"/>
          </a:xfrm>
          <a:prstGeom prst="rect">
            <a:avLst/>
          </a:prstGeom>
        </p:spPr>
      </p:pic>
    </p:spTree>
    <p:extLst>
      <p:ext uri="{BB962C8B-B14F-4D97-AF65-F5344CB8AC3E}">
        <p14:creationId xmlns:p14="http://schemas.microsoft.com/office/powerpoint/2010/main" val="3087607891"/>
      </p:ext>
    </p:extLst>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153400" cy="1143000"/>
          </a:xfrm>
        </p:spPr>
        <p:txBody>
          <a:bodyPr>
            <a:normAutofit/>
          </a:bodyPr>
          <a:lstStyle/>
          <a:p>
            <a:r>
              <a:rPr lang="en-US" dirty="0" err="1"/>
              <a:t>Paralelno</a:t>
            </a:r>
            <a:r>
              <a:rPr lang="en-US" dirty="0"/>
              <a:t> </a:t>
            </a:r>
            <a:r>
              <a:rPr lang="en-US" dirty="0" err="1"/>
              <a:t>vezani</a:t>
            </a:r>
            <a:r>
              <a:rPr lang="en-US" dirty="0"/>
              <a:t> </a:t>
            </a:r>
            <a:r>
              <a:rPr lang="en-US" dirty="0" err="1"/>
              <a:t>kondenzatori</a:t>
            </a:r>
            <a:endParaRPr lang="en-US" dirty="0"/>
          </a:p>
        </p:txBody>
      </p:sp>
      <p:sp>
        <p:nvSpPr>
          <p:cNvPr id="3" name="Content Placeholder 2"/>
          <p:cNvSpPr>
            <a:spLocks noGrp="1"/>
          </p:cNvSpPr>
          <p:nvPr>
            <p:ph idx="1"/>
          </p:nvPr>
        </p:nvSpPr>
        <p:spPr/>
        <p:txBody>
          <a:bodyPr/>
          <a:lstStyle/>
          <a:p>
            <a:r>
              <a:rPr lang="en-US" i="1" dirty="0" err="1"/>
              <a:t>Zbir</a:t>
            </a:r>
            <a:r>
              <a:rPr lang="en-US" i="1" dirty="0"/>
              <a:t> </a:t>
            </a:r>
            <a:r>
              <a:rPr lang="en-US" i="1" dirty="0" err="1"/>
              <a:t>kapaciteta</a:t>
            </a:r>
            <a:r>
              <a:rPr lang="en-US" i="1" dirty="0"/>
              <a:t> </a:t>
            </a:r>
            <a:r>
              <a:rPr lang="en-US" i="1" dirty="0" err="1"/>
              <a:t>pojedinih</a:t>
            </a:r>
            <a:r>
              <a:rPr lang="en-US" i="1" dirty="0"/>
              <a:t> </a:t>
            </a:r>
            <a:r>
              <a:rPr lang="en-US" i="1" dirty="0" err="1"/>
              <a:t>kapaciteta</a:t>
            </a:r>
            <a:r>
              <a:rPr lang="en-US" i="1" dirty="0"/>
              <a:t> </a:t>
            </a:r>
            <a:r>
              <a:rPr lang="en-US" i="1" dirty="0" err="1"/>
              <a:t>kondenzatora</a:t>
            </a:r>
            <a:r>
              <a:rPr lang="en-US" i="1" dirty="0"/>
              <a:t> </a:t>
            </a:r>
            <a:r>
              <a:rPr lang="en-US" i="1" dirty="0" err="1"/>
              <a:t>daje</a:t>
            </a:r>
            <a:r>
              <a:rPr lang="en-US" i="1" dirty="0"/>
              <a:t> </a:t>
            </a:r>
            <a:r>
              <a:rPr lang="en-US" i="1" dirty="0" err="1"/>
              <a:t>rezultujući</a:t>
            </a:r>
            <a:r>
              <a:rPr lang="en-US" i="1" dirty="0"/>
              <a:t> </a:t>
            </a:r>
            <a:r>
              <a:rPr lang="en-US" i="1" dirty="0" err="1"/>
              <a:t>kapacitet</a:t>
            </a:r>
            <a:r>
              <a:rPr lang="en-US" i="1" dirty="0"/>
              <a:t>.</a:t>
            </a:r>
            <a:endParaRPr lang="en-US" dirty="0"/>
          </a:p>
        </p:txBody>
      </p:sp>
      <p:pic>
        <p:nvPicPr>
          <p:cNvPr id="5" name="Picture 4" descr="3fcb707297ccbdf296bdfa4f1540e36e.png"/>
          <p:cNvPicPr>
            <a:picLocks noChangeAspect="1"/>
          </p:cNvPicPr>
          <p:nvPr/>
        </p:nvPicPr>
        <p:blipFill>
          <a:blip r:embed="rId2"/>
          <a:stretch>
            <a:fillRect/>
          </a:stretch>
        </p:blipFill>
        <p:spPr>
          <a:xfrm>
            <a:off x="1143000" y="3343274"/>
            <a:ext cx="4419600" cy="619125"/>
          </a:xfrm>
          <a:prstGeom prst="rect">
            <a:avLst/>
          </a:prstGeom>
        </p:spPr>
      </p:pic>
      <p:pic>
        <p:nvPicPr>
          <p:cNvPr id="6" name="Picture 5" descr="para.jpg"/>
          <p:cNvPicPr>
            <a:picLocks noChangeAspect="1"/>
          </p:cNvPicPr>
          <p:nvPr/>
        </p:nvPicPr>
        <p:blipFill>
          <a:blip r:embed="rId3"/>
          <a:stretch>
            <a:fillRect/>
          </a:stretch>
        </p:blipFill>
        <p:spPr>
          <a:xfrm>
            <a:off x="4267200" y="4419600"/>
            <a:ext cx="3619500" cy="1838325"/>
          </a:xfrm>
          <a:prstGeom prst="rect">
            <a:avLst/>
          </a:prstGeom>
        </p:spPr>
      </p:pic>
    </p:spTree>
    <p:extLst>
      <p:ext uri="{BB962C8B-B14F-4D97-AF65-F5344CB8AC3E}">
        <p14:creationId xmlns:p14="http://schemas.microsoft.com/office/powerpoint/2010/main" val="3059055078"/>
      </p:ext>
    </p:extLst>
  </p:cSld>
  <p:clrMapOvr>
    <a:masterClrMapping/>
  </p:clrMapOvr>
  <p:transition spd="slow">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Mešovito</a:t>
            </a:r>
            <a:r>
              <a:rPr lang="en-US" dirty="0"/>
              <a:t> </a:t>
            </a:r>
            <a:r>
              <a:rPr lang="en-US" dirty="0" err="1"/>
              <a:t>vezani</a:t>
            </a:r>
            <a:r>
              <a:rPr lang="en-US" dirty="0"/>
              <a:t> </a:t>
            </a:r>
            <a:r>
              <a:rPr lang="en-US" dirty="0" err="1"/>
              <a:t>kondenzatori</a:t>
            </a:r>
            <a:endParaRPr lang="en-US" dirty="0"/>
          </a:p>
        </p:txBody>
      </p:sp>
      <p:sp>
        <p:nvSpPr>
          <p:cNvPr id="3" name="Content Placeholder 2"/>
          <p:cNvSpPr>
            <a:spLocks noGrp="1"/>
          </p:cNvSpPr>
          <p:nvPr>
            <p:ph idx="1"/>
          </p:nvPr>
        </p:nvSpPr>
        <p:spPr/>
        <p:txBody>
          <a:bodyPr/>
          <a:lstStyle/>
          <a:p>
            <a:r>
              <a:rPr lang="en-US" dirty="0" err="1"/>
              <a:t>Mešoviti</a:t>
            </a:r>
            <a:r>
              <a:rPr lang="en-US" dirty="0"/>
              <a:t> </a:t>
            </a:r>
            <a:r>
              <a:rPr lang="en-US" dirty="0" err="1"/>
              <a:t>spoj</a:t>
            </a:r>
            <a:r>
              <a:rPr lang="en-US" dirty="0"/>
              <a:t> je </a:t>
            </a:r>
            <a:r>
              <a:rPr lang="en-US" dirty="0" err="1"/>
              <a:t>kombinacija</a:t>
            </a:r>
            <a:r>
              <a:rPr lang="en-US" dirty="0"/>
              <a:t> </a:t>
            </a:r>
            <a:r>
              <a:rPr lang="en-US" dirty="0" err="1"/>
              <a:t>paralelnog</a:t>
            </a:r>
            <a:r>
              <a:rPr lang="en-US" dirty="0"/>
              <a:t> </a:t>
            </a:r>
            <a:r>
              <a:rPr lang="en-US" dirty="0" err="1"/>
              <a:t>i</a:t>
            </a:r>
            <a:r>
              <a:rPr lang="en-US" dirty="0"/>
              <a:t> </a:t>
            </a:r>
            <a:r>
              <a:rPr lang="en-US" dirty="0" err="1"/>
              <a:t>rednog</a:t>
            </a:r>
            <a:r>
              <a:rPr lang="en-US" dirty="0"/>
              <a:t> </a:t>
            </a:r>
            <a:r>
              <a:rPr lang="en-US" dirty="0" err="1"/>
              <a:t>spoja</a:t>
            </a:r>
            <a:r>
              <a:rPr lang="en-US" dirty="0"/>
              <a:t> </a:t>
            </a:r>
            <a:r>
              <a:rPr lang="en-US" dirty="0" err="1"/>
              <a:t>kondenzatora</a:t>
            </a:r>
            <a:r>
              <a:rPr lang="en-US" dirty="0"/>
              <a:t>. </a:t>
            </a:r>
            <a:r>
              <a:rPr lang="en-US" dirty="0" err="1"/>
              <a:t>Pri</a:t>
            </a:r>
            <a:r>
              <a:rPr lang="en-US" dirty="0"/>
              <a:t> </a:t>
            </a:r>
            <a:r>
              <a:rPr lang="en-US" dirty="0" err="1"/>
              <a:t>mešovitom</a:t>
            </a:r>
            <a:r>
              <a:rPr lang="en-US" dirty="0"/>
              <a:t> </a:t>
            </a:r>
            <a:r>
              <a:rPr lang="en-US" dirty="0" err="1"/>
              <a:t>spoju</a:t>
            </a:r>
            <a:r>
              <a:rPr lang="en-US" dirty="0"/>
              <a:t> </a:t>
            </a:r>
            <a:r>
              <a:rPr lang="en-US" dirty="0" err="1"/>
              <a:t>svaki</a:t>
            </a:r>
            <a:r>
              <a:rPr lang="en-US" dirty="0"/>
              <a:t> </a:t>
            </a:r>
            <a:r>
              <a:rPr lang="en-US" dirty="0" err="1"/>
              <a:t>spoj</a:t>
            </a:r>
            <a:r>
              <a:rPr lang="en-US" dirty="0"/>
              <a:t> ( </a:t>
            </a:r>
            <a:r>
              <a:rPr lang="en-US" dirty="0" err="1"/>
              <a:t>paralelni</a:t>
            </a:r>
            <a:r>
              <a:rPr lang="en-US" dirty="0"/>
              <a:t> </a:t>
            </a:r>
            <a:r>
              <a:rPr lang="en-US" dirty="0" err="1"/>
              <a:t>ili</a:t>
            </a:r>
            <a:r>
              <a:rPr lang="en-US" dirty="0"/>
              <a:t> </a:t>
            </a:r>
            <a:r>
              <a:rPr lang="en-US" dirty="0" err="1"/>
              <a:t>redni</a:t>
            </a:r>
            <a:r>
              <a:rPr lang="en-US" dirty="0"/>
              <a:t> ) </a:t>
            </a:r>
            <a:r>
              <a:rPr lang="en-US" dirty="0" err="1"/>
              <a:t>zadržava</a:t>
            </a:r>
            <a:r>
              <a:rPr lang="en-US" dirty="0"/>
              <a:t> </a:t>
            </a:r>
            <a:r>
              <a:rPr lang="en-US" dirty="0" err="1"/>
              <a:t>svoje</a:t>
            </a:r>
            <a:r>
              <a:rPr lang="en-US" dirty="0"/>
              <a:t> </a:t>
            </a:r>
            <a:r>
              <a:rPr lang="en-US" dirty="0" err="1"/>
              <a:t>osobine</a:t>
            </a:r>
            <a:r>
              <a:rPr lang="en-US" dirty="0"/>
              <a:t>. </a:t>
            </a:r>
            <a:r>
              <a:rPr lang="en-US" dirty="0" err="1"/>
              <a:t>Svaki</a:t>
            </a:r>
            <a:r>
              <a:rPr lang="en-US" dirty="0"/>
              <a:t> </a:t>
            </a:r>
            <a:r>
              <a:rPr lang="en-US" dirty="0" err="1"/>
              <a:t>mešoviti</a:t>
            </a:r>
            <a:r>
              <a:rPr lang="en-US" dirty="0"/>
              <a:t> </a:t>
            </a:r>
            <a:r>
              <a:rPr lang="en-US" dirty="0" err="1"/>
              <a:t>spoj</a:t>
            </a:r>
            <a:r>
              <a:rPr lang="en-US" dirty="0"/>
              <a:t> se </a:t>
            </a:r>
            <a:r>
              <a:rPr lang="en-US" dirty="0" err="1"/>
              <a:t>može</a:t>
            </a:r>
            <a:r>
              <a:rPr lang="en-US" dirty="0"/>
              <a:t> </a:t>
            </a:r>
            <a:r>
              <a:rPr lang="en-US" dirty="0" err="1"/>
              <a:t>svesti</a:t>
            </a:r>
            <a:r>
              <a:rPr lang="en-US" dirty="0"/>
              <a:t> </a:t>
            </a:r>
            <a:r>
              <a:rPr lang="en-US" dirty="0" err="1"/>
              <a:t>na</a:t>
            </a:r>
            <a:r>
              <a:rPr lang="en-US" dirty="0"/>
              <a:t> </a:t>
            </a:r>
            <a:r>
              <a:rPr lang="en-US" dirty="0" err="1"/>
              <a:t>paralelni</a:t>
            </a:r>
            <a:r>
              <a:rPr lang="en-US" dirty="0"/>
              <a:t> </a:t>
            </a:r>
            <a:r>
              <a:rPr lang="en-US" dirty="0" err="1"/>
              <a:t>ili</a:t>
            </a:r>
            <a:r>
              <a:rPr lang="en-US" dirty="0"/>
              <a:t> </a:t>
            </a:r>
            <a:r>
              <a:rPr lang="en-US" dirty="0" err="1"/>
              <a:t>redni</a:t>
            </a:r>
            <a:r>
              <a:rPr lang="en-US" dirty="0"/>
              <a:t> </a:t>
            </a:r>
            <a:r>
              <a:rPr lang="en-US" dirty="0" err="1"/>
              <a:t>spoj</a:t>
            </a:r>
            <a:r>
              <a:rPr lang="en-US" dirty="0"/>
              <a:t>.</a:t>
            </a:r>
          </a:p>
        </p:txBody>
      </p:sp>
    </p:spTree>
    <p:extLst>
      <p:ext uri="{BB962C8B-B14F-4D97-AF65-F5344CB8AC3E}">
        <p14:creationId xmlns:p14="http://schemas.microsoft.com/office/powerpoint/2010/main" val="1361916103"/>
      </p:ext>
    </p:extLst>
  </p:cSld>
  <p:clrMapOvr>
    <a:masterClrMapping/>
  </p:clrMapOvr>
  <p:transition>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2200" y="1184701"/>
            <a:ext cx="4572000" cy="830997"/>
          </a:xfrm>
          <a:prstGeom prst="rect">
            <a:avLst/>
          </a:prstGeom>
        </p:spPr>
        <p:txBody>
          <a:bodyPr>
            <a:spAutoFit/>
          </a:bodyPr>
          <a:lstStyle/>
          <a:p>
            <a:pPr algn="ctr"/>
            <a:r>
              <a:rPr lang="en-US" sz="2400" b="1">
                <a:latin typeface="Times New Roman" panose="02020603050405020304" pitchFamily="18" charset="0"/>
                <a:cs typeface="Times New Roman" panose="02020603050405020304" pitchFamily="18" charset="0"/>
              </a:rPr>
              <a:t>Punjenje i pražnjenje kondenzatora!</a:t>
            </a:r>
          </a:p>
        </p:txBody>
      </p:sp>
      <p:sp>
        <p:nvSpPr>
          <p:cNvPr id="5" name="Rectangle 4"/>
          <p:cNvSpPr/>
          <p:nvPr/>
        </p:nvSpPr>
        <p:spPr>
          <a:xfrm>
            <a:off x="1143000" y="2286000"/>
            <a:ext cx="6934200" cy="2031325"/>
          </a:xfrm>
          <a:prstGeom prst="rect">
            <a:avLst/>
          </a:prstGeom>
        </p:spPr>
        <p:txBody>
          <a:bodyPr wrap="square">
            <a:spAutoFit/>
          </a:bodyPr>
          <a:lstStyle/>
          <a:p>
            <a:pPr algn="ctr"/>
            <a:r>
              <a:rPr lang="en-US">
                <a:latin typeface="Times New Roman" panose="02020603050405020304" pitchFamily="18" charset="0"/>
                <a:cs typeface="Times New Roman" panose="02020603050405020304" pitchFamily="18" charset="0"/>
              </a:rPr>
              <a:t>Kondenzator se puni tako što se njegovi krajevi priključe na električni izvor. Ako je kondenzator pri priključenju na izvor bio neopterećen, po uključivanju elektroni sa negativnog pola izvora počinju da se kraću ka ploči sa kojom su povezani, tako da ploča postaje sve više negativno naelektrisana. U isto vreme sa druge ploče slobodni elektroni počinju da se kreću ka ploči. Ovo kretanje naelektrisanja je u početku najjače, a zatim sve manje i manje.</a:t>
            </a:r>
          </a:p>
        </p:txBody>
      </p:sp>
    </p:spTree>
    <p:extLst>
      <p:ext uri="{BB962C8B-B14F-4D97-AF65-F5344CB8AC3E}">
        <p14:creationId xmlns:p14="http://schemas.microsoft.com/office/powerpoint/2010/main" val="46032461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2362200"/>
            <a:ext cx="7010400" cy="1477328"/>
          </a:xfrm>
          <a:prstGeom prst="rect">
            <a:avLst/>
          </a:prstGeom>
        </p:spPr>
        <p:txBody>
          <a:bodyPr wrap="square">
            <a:spAutoFit/>
          </a:bodyPr>
          <a:lstStyle/>
          <a:p>
            <a:pPr algn="ctr"/>
            <a:r>
              <a:rPr lang="en-US">
                <a:latin typeface="Times New Roman" panose="02020603050405020304" pitchFamily="18" charset="0"/>
                <a:cs typeface="Times New Roman" panose="02020603050405020304" pitchFamily="18" charset="0"/>
              </a:rPr>
              <a:t>Zato što se negativno naelektrisanje ploča sve vise suprotstavlja pristizanju novih elektrona (a pozitivna ploča njihovom odlasku). </a:t>
            </a:r>
          </a:p>
          <a:p>
            <a:pPr algn="ctr"/>
            <a:r>
              <a:rPr lang="en-US">
                <a:latin typeface="Times New Roman" panose="02020603050405020304" pitchFamily="18" charset="0"/>
                <a:cs typeface="Times New Roman" panose="02020603050405020304" pitchFamily="18" charset="0"/>
              </a:rPr>
              <a:t>Sa porastom naelektrisanja na pločama raste i napon izmedju njih kao i električno polje u kondenzatoru. To električno polje pomera naelektrisanje u dielektriku ali samo unutar atoma.</a:t>
            </a:r>
          </a:p>
        </p:txBody>
      </p:sp>
      <p:sp>
        <p:nvSpPr>
          <p:cNvPr id="5" name="Rectangle 4"/>
          <p:cNvSpPr/>
          <p:nvPr/>
        </p:nvSpPr>
        <p:spPr>
          <a:xfrm>
            <a:off x="2209800" y="3840758"/>
            <a:ext cx="4572000" cy="1200329"/>
          </a:xfrm>
          <a:prstGeom prst="rect">
            <a:avLst/>
          </a:prstGeom>
        </p:spPr>
        <p:txBody>
          <a:bodyPr>
            <a:spAutoFit/>
          </a:bodyPr>
          <a:lstStyle/>
          <a:p>
            <a:pPr algn="ctr"/>
            <a:r>
              <a:rPr lang="en-US">
                <a:latin typeface="Times New Roman" panose="02020603050405020304" pitchFamily="18" charset="0"/>
                <a:cs typeface="Times New Roman" panose="02020603050405020304" pitchFamily="18" charset="0"/>
              </a:rPr>
              <a:t>Punjenje traje veoma kratko dok se napon na kondenzatoru ne izjednači sa naponom na koji je priključen. Energija koja se akomulira pri punjenju </a:t>
            </a:r>
            <a:r>
              <a:rPr lang="en-US" smtClean="0">
                <a:latin typeface="Times New Roman" panose="02020603050405020304" pitchFamily="18" charset="0"/>
                <a:cs typeface="Times New Roman" panose="02020603050405020304" pitchFamily="18" charset="0"/>
              </a:rPr>
              <a:t>:</a:t>
            </a:r>
            <a:endParaRPr lang="en-US">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5046838"/>
            <a:ext cx="2291484" cy="76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3">
            <a:schemeClr val="lt1"/>
          </a:lnRef>
          <a:fillRef idx="1">
            <a:schemeClr val="dk1"/>
          </a:fillRef>
          <a:effectRef idx="1">
            <a:schemeClr val="dk1"/>
          </a:effectRef>
          <a:fontRef idx="minor">
            <a:schemeClr val="lt1"/>
          </a:fontRef>
        </p:style>
      </p:pic>
    </p:spTree>
    <p:extLst>
      <p:ext uri="{BB962C8B-B14F-4D97-AF65-F5344CB8AC3E}">
        <p14:creationId xmlns:p14="http://schemas.microsoft.com/office/powerpoint/2010/main" val="42592342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489" y="1219200"/>
            <a:ext cx="6016625"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452489" y="2901950"/>
            <a:ext cx="6548511" cy="1477328"/>
          </a:xfrm>
          <a:prstGeom prst="rect">
            <a:avLst/>
          </a:prstGeom>
        </p:spPr>
        <p:txBody>
          <a:bodyPr wrap="square">
            <a:spAutoFit/>
          </a:bodyPr>
          <a:lstStyle/>
          <a:p>
            <a:pPr algn="ctr"/>
            <a:r>
              <a:rPr lang="en-US" dirty="0" err="1">
                <a:latin typeface="Times New Roman" panose="02020603050405020304" pitchFamily="18" charset="0"/>
                <a:cs typeface="Times New Roman" panose="02020603050405020304" pitchFamily="18" charset="0"/>
              </a:rPr>
              <a:t>Kada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ovakav</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kondenzator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odvojimo</a:t>
            </a:r>
            <a:r>
              <a:rPr lang="en-US" dirty="0">
                <a:latin typeface="Times New Roman" panose="02020603050405020304" pitchFamily="18" charset="0"/>
                <a:cs typeface="Times New Roman" panose="02020603050405020304" pitchFamily="18" charset="0"/>
              </a:rPr>
              <a:t> od </a:t>
            </a:r>
            <a:r>
              <a:rPr lang="en-US" dirty="0" err="1">
                <a:latin typeface="Times New Roman" panose="02020603050405020304" pitchFamily="18" charset="0"/>
                <a:cs typeface="Times New Roman" panose="02020603050405020304" pitchFamily="18" charset="0"/>
              </a:rPr>
              <a:t>izvora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njegovim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pločama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ostaje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naelektrisanje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Dielektrik</a:t>
            </a:r>
            <a:r>
              <a:rPr lang="en-US" dirty="0">
                <a:latin typeface="Times New Roman" panose="02020603050405020304" pitchFamily="18" charset="0"/>
                <a:cs typeface="Times New Roman" panose="02020603050405020304" pitchFamily="18" charset="0"/>
              </a:rPr>
              <a:t> je </a:t>
            </a:r>
            <a:r>
              <a:rPr lang="en-US" dirty="0" err="1">
                <a:latin typeface="Times New Roman" panose="02020603050405020304" pitchFamily="18" charset="0"/>
                <a:cs typeface="Times New Roman" panose="02020603050405020304" pitchFamily="18" charset="0"/>
              </a:rPr>
              <a:t>takodje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jos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polarizovan</a:t>
            </a:r>
            <a:r>
              <a:rPr lang="en-US" dirty="0">
                <a:latin typeface="Times New Roman" panose="02020603050405020304" pitchFamily="18" charset="0"/>
                <a:cs typeface="Times New Roman" panose="02020603050405020304" pitchFamily="18" charset="0"/>
              </a:rPr>
              <a:t>. Da bi se </a:t>
            </a:r>
            <a:r>
              <a:rPr lang="en-US" dirty="0" err="1">
                <a:latin typeface="Times New Roman" panose="02020603050405020304" pitchFamily="18" charset="0"/>
                <a:cs typeface="Times New Roman" panose="02020603050405020304" pitchFamily="18" charset="0"/>
              </a:rPr>
              <a:t>ovakav</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kondenzator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ispraznio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potrebno</a:t>
            </a:r>
            <a:r>
              <a:rPr lang="en-US" dirty="0">
                <a:latin typeface="Times New Roman" panose="02020603050405020304" pitchFamily="18" charset="0"/>
                <a:cs typeface="Times New Roman" panose="02020603050405020304" pitchFamily="18" charset="0"/>
              </a:rPr>
              <a:t> je da se </a:t>
            </a:r>
            <a:r>
              <a:rPr lang="en-US" dirty="0" err="1">
                <a:latin typeface="Times New Roman" panose="02020603050405020304" pitchFamily="18" charset="0"/>
                <a:cs typeface="Times New Roman" panose="02020603050405020304" pitchFamily="18" charset="0"/>
              </a:rPr>
              <a:t>izmedju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njegovih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krajeva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priključi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potrošač</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npr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sijalica</a:t>
            </a:r>
            <a:r>
              <a:rPr lang="en-US" dirty="0">
                <a:latin typeface="Times New Roman" panose="02020603050405020304" pitchFamily="18" charset="0"/>
                <a:cs typeface="Times New Roman" panose="02020603050405020304" pitchFamily="18" charset="0"/>
              </a:rPr>
              <a:t>. </a:t>
            </a:r>
          </a:p>
          <a:p>
            <a:pPr algn="ctr"/>
            <a:r>
              <a:rPr lang="en-US" dirty="0" err="1">
                <a:latin typeface="Times New Roman" panose="02020603050405020304" pitchFamily="18" charset="0"/>
                <a:cs typeface="Times New Roman" panose="02020603050405020304" pitchFamily="18" charset="0"/>
              </a:rPr>
              <a:t>Tako</a:t>
            </a:r>
            <a:r>
              <a:rPr lang="en-US" dirty="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polako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kondenzator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rasterećuje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napon</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njemu</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opada</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960392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 calcmode="lin" valueType="num">
                                      <p:cBhvr>
                                        <p:cTn id="9" dur="1000" fill="hold"/>
                                        <p:tgtEl>
                                          <p:spTgt spid="6146"/>
                                        </p:tgtEl>
                                        <p:attrNameLst>
                                          <p:attrName>style.rotation</p:attrName>
                                        </p:attrNameLst>
                                      </p:cBhvr>
                                      <p:tavLst>
                                        <p:tav tm="0">
                                          <p:val>
                                            <p:fltVal val="90"/>
                                          </p:val>
                                        </p:tav>
                                        <p:tav tm="100000">
                                          <p:val>
                                            <p:fltVal val="0"/>
                                          </p:val>
                                        </p:tav>
                                      </p:tavLst>
                                    </p:anim>
                                    <p:animEffect transition="in" filter="fade">
                                      <p:cBhvr>
                                        <p:cTn id="10"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8917" y="2360914"/>
            <a:ext cx="6553200" cy="1200329"/>
          </a:xfrm>
          <a:prstGeom prst="rect">
            <a:avLst/>
          </a:prstGeom>
          <a:noFill/>
        </p:spPr>
        <p:txBody>
          <a:bodyPr wrap="square" rtlCol="0">
            <a:spAutoFit/>
          </a:bodyPr>
          <a:lstStyle/>
          <a:p>
            <a:r>
              <a:rPr lang="en-US" b="1" err="1"/>
              <a:t>Dielektrik</a:t>
            </a:r>
            <a:r>
              <a:rPr lang="en-US" b="1"/>
              <a:t> u </a:t>
            </a:r>
            <a:r>
              <a:rPr lang="en-US" b="1" err="1"/>
              <a:t>električnom</a:t>
            </a:r>
            <a:r>
              <a:rPr lang="en-US" b="1"/>
              <a:t> </a:t>
            </a:r>
            <a:r>
              <a:rPr lang="en-US" b="1" err="1"/>
              <a:t>polju</a:t>
            </a:r>
            <a:r>
              <a:rPr lang="en-US" b="1"/>
              <a:t> se </a:t>
            </a:r>
            <a:r>
              <a:rPr lang="en-US" b="1" err="1"/>
              <a:t>polarizuje</a:t>
            </a:r>
            <a:r>
              <a:rPr lang="en-US" b="1"/>
              <a:t> </a:t>
            </a:r>
            <a:r>
              <a:rPr lang="en-US" b="1" err="1"/>
              <a:t>i</a:t>
            </a:r>
            <a:r>
              <a:rPr lang="en-US" b="1"/>
              <a:t> </a:t>
            </a:r>
            <a:r>
              <a:rPr lang="en-US" b="1" err="1"/>
              <a:t>smanjuje</a:t>
            </a:r>
            <a:r>
              <a:rPr lang="en-US" b="1"/>
              <a:t> </a:t>
            </a:r>
            <a:r>
              <a:rPr lang="en-US" b="1" err="1"/>
              <a:t>ukupnu</a:t>
            </a:r>
            <a:r>
              <a:rPr lang="en-US" b="1"/>
              <a:t> </a:t>
            </a:r>
            <a:r>
              <a:rPr lang="en-US" b="1" err="1"/>
              <a:t>jačinu</a:t>
            </a:r>
            <a:r>
              <a:rPr lang="en-US" b="1"/>
              <a:t> </a:t>
            </a:r>
            <a:r>
              <a:rPr lang="en-US" b="1" err="1"/>
              <a:t>polja</a:t>
            </a:r>
            <a:r>
              <a:rPr lang="en-US" b="1"/>
              <a:t> </a:t>
            </a:r>
            <a:r>
              <a:rPr lang="en-US" b="1" err="1"/>
              <a:t>kao</a:t>
            </a:r>
            <a:r>
              <a:rPr lang="en-US" b="1"/>
              <a:t> </a:t>
            </a:r>
            <a:r>
              <a:rPr lang="en-US" b="1" err="1"/>
              <a:t>i</a:t>
            </a:r>
            <a:r>
              <a:rPr lang="en-US" b="1"/>
              <a:t> </a:t>
            </a:r>
            <a:r>
              <a:rPr lang="en-US" b="1" err="1"/>
              <a:t>potencijala</a:t>
            </a:r>
            <a:r>
              <a:rPr lang="en-US" b="1"/>
              <a:t>.</a:t>
            </a:r>
          </a:p>
          <a:p>
            <a:r>
              <a:rPr lang="en-US" b="1" err="1"/>
              <a:t>Ovakav</a:t>
            </a:r>
            <a:r>
              <a:rPr lang="en-US" b="1"/>
              <a:t> </a:t>
            </a:r>
            <a:r>
              <a:rPr lang="en-US" b="1" err="1"/>
              <a:t>sistem</a:t>
            </a:r>
            <a:r>
              <a:rPr lang="en-US" b="1"/>
              <a:t> od </a:t>
            </a:r>
            <a:r>
              <a:rPr lang="en-US" b="1" err="1"/>
              <a:t>dve</a:t>
            </a:r>
            <a:r>
              <a:rPr lang="en-US" b="1"/>
              <a:t> </a:t>
            </a:r>
            <a:r>
              <a:rPr lang="en-US" b="1" err="1"/>
              <a:t>paralelne</a:t>
            </a:r>
            <a:r>
              <a:rPr lang="en-US" b="1"/>
              <a:t> </a:t>
            </a:r>
            <a:r>
              <a:rPr lang="en-US" b="1" err="1"/>
              <a:t>probodne</a:t>
            </a:r>
            <a:r>
              <a:rPr lang="en-US" b="1"/>
              <a:t> </a:t>
            </a:r>
            <a:r>
              <a:rPr lang="en-US" b="1" err="1"/>
              <a:t>ploče</a:t>
            </a:r>
            <a:r>
              <a:rPr lang="en-US" b="1"/>
              <a:t> </a:t>
            </a:r>
            <a:r>
              <a:rPr lang="en-US" b="1" err="1"/>
              <a:t>izmedju</a:t>
            </a:r>
            <a:r>
              <a:rPr lang="en-US" b="1"/>
              <a:t> </a:t>
            </a:r>
            <a:r>
              <a:rPr lang="en-US" b="1" err="1"/>
              <a:t>kojih</a:t>
            </a:r>
            <a:r>
              <a:rPr lang="en-US" b="1"/>
              <a:t> se </a:t>
            </a:r>
            <a:r>
              <a:rPr lang="en-US" b="1" err="1"/>
              <a:t>nalazi</a:t>
            </a:r>
            <a:r>
              <a:rPr lang="en-US" b="1"/>
              <a:t> </a:t>
            </a:r>
            <a:r>
              <a:rPr lang="en-US" b="1" err="1"/>
              <a:t>dielektrik</a:t>
            </a:r>
            <a:r>
              <a:rPr lang="en-US" b="1"/>
              <a:t> se </a:t>
            </a:r>
            <a:r>
              <a:rPr lang="en-US" b="1" err="1"/>
              <a:t>naziva</a:t>
            </a:r>
            <a:r>
              <a:rPr lang="en-US" b="1"/>
              <a:t> </a:t>
            </a:r>
            <a:r>
              <a:rPr lang="en-US" b="1" err="1"/>
              <a:t>kondenzator</a:t>
            </a:r>
            <a:r>
              <a:rPr lang="en-US" b="1"/>
              <a:t>.</a:t>
            </a:r>
          </a:p>
        </p:txBody>
      </p:sp>
    </p:spTree>
    <p:extLst>
      <p:ext uri="{BB962C8B-B14F-4D97-AF65-F5344CB8AC3E}">
        <p14:creationId xmlns:p14="http://schemas.microsoft.com/office/powerpoint/2010/main" val="177898492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noChangeArrowheads="1"/>
          </p:cNvSpPr>
          <p:nvPr>
            <p:ph type="title"/>
          </p:nvPr>
        </p:nvSpPr>
        <p:spPr>
          <a:xfrm>
            <a:off x="457200" y="0"/>
            <a:ext cx="8229600" cy="838200"/>
          </a:xfrm>
        </p:spPr>
        <p:txBody>
          <a:bodyPr/>
          <a:lstStyle/>
          <a:p>
            <a:r>
              <a:rPr lang="sr-Latn-CS" altLang="en-US" sz="4000"/>
              <a:t>OBELEŽAVANJE KONDEZATORA</a:t>
            </a:r>
            <a:endParaRPr lang="en-US" altLang="en-US" sz="4000"/>
          </a:p>
        </p:txBody>
      </p:sp>
      <p:sp>
        <p:nvSpPr>
          <p:cNvPr id="55302" name="Rectangle 6"/>
          <p:cNvSpPr>
            <a:spLocks noGrp="1" noChangeArrowheads="1"/>
          </p:cNvSpPr>
          <p:nvPr>
            <p:ph type="body" sz="half" idx="2"/>
          </p:nvPr>
        </p:nvSpPr>
        <p:spPr>
          <a:xfrm>
            <a:off x="5486400" y="1600200"/>
            <a:ext cx="3657600" cy="4533900"/>
          </a:xfrm>
        </p:spPr>
        <p:txBody>
          <a:bodyPr/>
          <a:lstStyle/>
          <a:p>
            <a:pPr>
              <a:buFont typeface="Wingdings" pitchFamily="2" charset="2"/>
              <a:buNone/>
            </a:pPr>
            <a:endParaRPr lang="sr-Latn-CS" altLang="en-US" sz="2800"/>
          </a:p>
          <a:p>
            <a:pPr>
              <a:buFont typeface="Wingdings" pitchFamily="2" charset="2"/>
              <a:buNone/>
            </a:pPr>
            <a:r>
              <a:rPr lang="sr-Latn-CS" altLang="en-US" sz="2400"/>
              <a:t>C=47 1000pF </a:t>
            </a:r>
          </a:p>
          <a:p>
            <a:pPr>
              <a:buFont typeface="Wingdings" pitchFamily="2" charset="2"/>
              <a:buNone/>
            </a:pPr>
            <a:r>
              <a:rPr lang="sr-Latn-CS" altLang="en-US" sz="2400"/>
              <a:t>     47nF  20%  250V</a:t>
            </a:r>
          </a:p>
          <a:p>
            <a:pPr>
              <a:buFont typeface="Wingdings" pitchFamily="2" charset="2"/>
              <a:buNone/>
            </a:pPr>
            <a:r>
              <a:rPr lang="sr-Latn-CS" altLang="en-US" sz="2400"/>
              <a:t>C=39 10 pF</a:t>
            </a:r>
          </a:p>
          <a:p>
            <a:pPr>
              <a:buFont typeface="Wingdings" pitchFamily="2" charset="2"/>
              <a:buNone/>
            </a:pPr>
            <a:r>
              <a:rPr lang="sr-Latn-CS" altLang="en-US" sz="2400"/>
              <a:t>     390pF  5%</a:t>
            </a:r>
          </a:p>
          <a:p>
            <a:pPr>
              <a:buFont typeface="Wingdings" pitchFamily="2" charset="2"/>
              <a:buNone/>
            </a:pPr>
            <a:r>
              <a:rPr lang="sr-Latn-CS" altLang="en-US" sz="2400"/>
              <a:t>C=22 100pF</a:t>
            </a:r>
          </a:p>
          <a:p>
            <a:pPr>
              <a:buFont typeface="Wingdings" pitchFamily="2" charset="2"/>
              <a:buNone/>
            </a:pPr>
            <a:r>
              <a:rPr lang="sr-Latn-CS" altLang="en-US" sz="2400"/>
              <a:t>     2,2nF  5%</a:t>
            </a:r>
            <a:endParaRPr lang="en-US" altLang="en-US" sz="2400"/>
          </a:p>
        </p:txBody>
      </p:sp>
      <p:pic>
        <p:nvPicPr>
          <p:cNvPr id="55304" name="Picture 8" descr="r7"/>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09600" y="1827213"/>
            <a:ext cx="4570413" cy="2582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5305" name="Text Box 9"/>
          <p:cNvSpPr txBox="1">
            <a:spLocks noChangeArrowheads="1"/>
          </p:cNvSpPr>
          <p:nvPr/>
        </p:nvSpPr>
        <p:spPr bwMode="auto">
          <a:xfrm>
            <a:off x="533400" y="4724400"/>
            <a:ext cx="502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55306" name="Text Box 10"/>
          <p:cNvSpPr txBox="1">
            <a:spLocks noChangeArrowheads="1"/>
          </p:cNvSpPr>
          <p:nvPr/>
        </p:nvSpPr>
        <p:spPr bwMode="auto">
          <a:xfrm>
            <a:off x="0" y="1219200"/>
            <a:ext cx="601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r-Latn-CS" altLang="en-US"/>
              <a:t>Obeležavanje kapacitivnosti kondenzatora pomoću boja</a:t>
            </a:r>
            <a:endParaRPr lang="en-US" altLang="en-US"/>
          </a:p>
        </p:txBody>
      </p:sp>
      <p:sp>
        <p:nvSpPr>
          <p:cNvPr id="55307" name="Text Box 11"/>
          <p:cNvSpPr txBox="1">
            <a:spLocks noChangeArrowheads="1"/>
          </p:cNvSpPr>
          <p:nvPr/>
        </p:nvSpPr>
        <p:spPr bwMode="auto">
          <a:xfrm>
            <a:off x="1143000" y="5791200"/>
            <a:ext cx="449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103 </a:t>
            </a:r>
            <a:r>
              <a:rPr lang="sr-Latn-CS" altLang="en-US"/>
              <a:t>-- 10</a:t>
            </a:r>
            <a:r>
              <a:rPr lang="sr-Latn-CS" altLang="en-US">
                <a:cs typeface="Arial" charset="0"/>
              </a:rPr>
              <a:t>∙10   pF = 10 nF</a:t>
            </a:r>
          </a:p>
        </p:txBody>
      </p:sp>
      <p:sp>
        <p:nvSpPr>
          <p:cNvPr id="55308" name="Text Box 12"/>
          <p:cNvSpPr txBox="1">
            <a:spLocks noChangeArrowheads="1"/>
          </p:cNvSpPr>
          <p:nvPr/>
        </p:nvSpPr>
        <p:spPr bwMode="auto">
          <a:xfrm>
            <a:off x="2362200" y="571500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r-Latn-CS" altLang="en-US" sz="1400"/>
              <a:t>3</a:t>
            </a:r>
            <a:endParaRPr lang="en-US" altLang="en-US" sz="1400"/>
          </a:p>
        </p:txBody>
      </p:sp>
      <p:sp>
        <p:nvSpPr>
          <p:cNvPr id="55309" name="Text Box 13"/>
          <p:cNvSpPr txBox="1">
            <a:spLocks noChangeArrowheads="1"/>
          </p:cNvSpPr>
          <p:nvPr/>
        </p:nvSpPr>
        <p:spPr bwMode="auto">
          <a:xfrm>
            <a:off x="1066800" y="6324600"/>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r-Latn-CS" altLang="en-US"/>
              <a:t>224 -- 22</a:t>
            </a:r>
            <a:r>
              <a:rPr lang="sr-Latn-CS" altLang="en-US">
                <a:cs typeface="Arial" charset="0"/>
              </a:rPr>
              <a:t>∙10    pF = 220 nF</a:t>
            </a:r>
          </a:p>
        </p:txBody>
      </p:sp>
      <p:sp>
        <p:nvSpPr>
          <p:cNvPr id="55310" name="Text Box 14"/>
          <p:cNvSpPr txBox="1">
            <a:spLocks noChangeArrowheads="1"/>
          </p:cNvSpPr>
          <p:nvPr/>
        </p:nvSpPr>
        <p:spPr bwMode="auto">
          <a:xfrm>
            <a:off x="2438400" y="624840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r-Latn-CS" altLang="en-US" sz="1400"/>
              <a:t>4</a:t>
            </a:r>
            <a:endParaRPr lang="en-US" altLang="en-US" sz="1400"/>
          </a:p>
        </p:txBody>
      </p:sp>
      <p:sp>
        <p:nvSpPr>
          <p:cNvPr id="55311" name="Text Box 15"/>
          <p:cNvSpPr txBox="1">
            <a:spLocks noChangeArrowheads="1"/>
          </p:cNvSpPr>
          <p:nvPr/>
        </p:nvSpPr>
        <p:spPr bwMode="auto">
          <a:xfrm>
            <a:off x="838200" y="510540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r-Latn-CS" altLang="en-US"/>
              <a:t>Obeležavnje pomoću brojeva</a:t>
            </a:r>
            <a:endParaRPr lang="en-US" altLang="en-US"/>
          </a:p>
        </p:txBody>
      </p:sp>
    </p:spTree>
    <p:extLst>
      <p:ext uri="{BB962C8B-B14F-4D97-AF65-F5344CB8AC3E}">
        <p14:creationId xmlns:p14="http://schemas.microsoft.com/office/powerpoint/2010/main" val="27772014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5300"/>
                                        </p:tgtEl>
                                        <p:attrNameLst>
                                          <p:attrName>style.visibility</p:attrName>
                                        </p:attrNameLst>
                                      </p:cBhvr>
                                      <p:to>
                                        <p:strVal val="visible"/>
                                      </p:to>
                                    </p:set>
                                    <p:anim calcmode="lin" valueType="num">
                                      <p:cBhvr>
                                        <p:cTn id="7" dur="2000" fill="hold"/>
                                        <p:tgtEl>
                                          <p:spTgt spid="55300"/>
                                        </p:tgtEl>
                                        <p:attrNameLst>
                                          <p:attrName>ppt_w</p:attrName>
                                        </p:attrNameLst>
                                      </p:cBhvr>
                                      <p:tavLst>
                                        <p:tav tm="0">
                                          <p:val>
                                            <p:fltVal val="0"/>
                                          </p:val>
                                        </p:tav>
                                        <p:tav tm="100000">
                                          <p:val>
                                            <p:strVal val="#ppt_w"/>
                                          </p:val>
                                        </p:tav>
                                      </p:tavLst>
                                    </p:anim>
                                    <p:anim calcmode="lin" valueType="num">
                                      <p:cBhvr>
                                        <p:cTn id="8" dur="2000" fill="hold"/>
                                        <p:tgtEl>
                                          <p:spTgt spid="55300"/>
                                        </p:tgtEl>
                                        <p:attrNameLst>
                                          <p:attrName>ppt_h</p:attrName>
                                        </p:attrNameLst>
                                      </p:cBhvr>
                                      <p:tavLst>
                                        <p:tav tm="0">
                                          <p:val>
                                            <p:fltVal val="0"/>
                                          </p:val>
                                        </p:tav>
                                        <p:tav tm="100000">
                                          <p:val>
                                            <p:strVal val="#ppt_h"/>
                                          </p:val>
                                        </p:tav>
                                      </p:tavLst>
                                    </p:anim>
                                    <p:animEffect transition="in" filter="fade">
                                      <p:cBhvr>
                                        <p:cTn id="9" dur="2000"/>
                                        <p:tgtEl>
                                          <p:spTgt spid="55300"/>
                                        </p:tgtEl>
                                      </p:cBhvr>
                                    </p:animEffect>
                                  </p:childTnLst>
                                </p:cTn>
                              </p:par>
                            </p:childTnLst>
                          </p:cTn>
                        </p:par>
                        <p:par>
                          <p:cTn id="10" fill="hold" nodeType="afterGroup">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55306"/>
                                        </p:tgtEl>
                                        <p:attrNameLst>
                                          <p:attrName>style.visibility</p:attrName>
                                        </p:attrNameLst>
                                      </p:cBhvr>
                                      <p:to>
                                        <p:strVal val="visible"/>
                                      </p:to>
                                    </p:set>
                                    <p:anim calcmode="lin" valueType="num">
                                      <p:cBhvr>
                                        <p:cTn id="13" dur="500" fill="hold"/>
                                        <p:tgtEl>
                                          <p:spTgt spid="55306"/>
                                        </p:tgtEl>
                                        <p:attrNameLst>
                                          <p:attrName>ppt_w</p:attrName>
                                        </p:attrNameLst>
                                      </p:cBhvr>
                                      <p:tavLst>
                                        <p:tav tm="0">
                                          <p:val>
                                            <p:fltVal val="0"/>
                                          </p:val>
                                        </p:tav>
                                        <p:tav tm="100000">
                                          <p:val>
                                            <p:strVal val="#ppt_w"/>
                                          </p:val>
                                        </p:tav>
                                      </p:tavLst>
                                    </p:anim>
                                    <p:anim calcmode="lin" valueType="num">
                                      <p:cBhvr>
                                        <p:cTn id="14" dur="500" fill="hold"/>
                                        <p:tgtEl>
                                          <p:spTgt spid="55306"/>
                                        </p:tgtEl>
                                        <p:attrNameLst>
                                          <p:attrName>ppt_h</p:attrName>
                                        </p:attrNameLst>
                                      </p:cBhvr>
                                      <p:tavLst>
                                        <p:tav tm="0">
                                          <p:val>
                                            <p:fltVal val="0"/>
                                          </p:val>
                                        </p:tav>
                                        <p:tav tm="100000">
                                          <p:val>
                                            <p:strVal val="#ppt_h"/>
                                          </p:val>
                                        </p:tav>
                                      </p:tavLst>
                                    </p:anim>
                                    <p:animEffect transition="in" filter="fade">
                                      <p:cBhvr>
                                        <p:cTn id="15" dur="500"/>
                                        <p:tgtEl>
                                          <p:spTgt spid="55306"/>
                                        </p:tgtEl>
                                      </p:cBhvr>
                                    </p:animEffect>
                                  </p:childTnLst>
                                </p:cTn>
                              </p:par>
                            </p:childTnLst>
                          </p:cTn>
                        </p:par>
                        <p:par>
                          <p:cTn id="16" fill="hold" nodeType="afterGroup">
                            <p:stCondLst>
                              <p:cond delay="2500"/>
                            </p:stCondLst>
                            <p:childTnLst>
                              <p:par>
                                <p:cTn id="17" presetID="8" presetClass="entr" presetSubtype="16" fill="hold" nodeType="afterEffect">
                                  <p:stCondLst>
                                    <p:cond delay="0"/>
                                  </p:stCondLst>
                                  <p:childTnLst>
                                    <p:set>
                                      <p:cBhvr>
                                        <p:cTn id="18" dur="1" fill="hold">
                                          <p:stCondLst>
                                            <p:cond delay="0"/>
                                          </p:stCondLst>
                                        </p:cTn>
                                        <p:tgtEl>
                                          <p:spTgt spid="55304"/>
                                        </p:tgtEl>
                                        <p:attrNameLst>
                                          <p:attrName>style.visibility</p:attrName>
                                        </p:attrNameLst>
                                      </p:cBhvr>
                                      <p:to>
                                        <p:strVal val="visible"/>
                                      </p:to>
                                    </p:set>
                                    <p:animEffect transition="in" filter="diamond(in)">
                                      <p:cBhvr>
                                        <p:cTn id="19" dur="2000"/>
                                        <p:tgtEl>
                                          <p:spTgt spid="55304"/>
                                        </p:tgtEl>
                                      </p:cBhvr>
                                    </p:animEffect>
                                  </p:childTnLst>
                                </p:cTn>
                              </p:par>
                            </p:childTnLst>
                          </p:cTn>
                        </p:par>
                        <p:par>
                          <p:cTn id="20" fill="hold" nodeType="afterGroup">
                            <p:stCondLst>
                              <p:cond delay="4500"/>
                            </p:stCondLst>
                            <p:childTnLst>
                              <p:par>
                                <p:cTn id="21" presetID="53" presetClass="entr" presetSubtype="0" fill="hold" grpId="0" nodeType="afterEffect">
                                  <p:stCondLst>
                                    <p:cond delay="0"/>
                                  </p:stCondLst>
                                  <p:childTnLst>
                                    <p:set>
                                      <p:cBhvr>
                                        <p:cTn id="22" dur="1" fill="hold">
                                          <p:stCondLst>
                                            <p:cond delay="0"/>
                                          </p:stCondLst>
                                        </p:cTn>
                                        <p:tgtEl>
                                          <p:spTgt spid="55302">
                                            <p:txEl>
                                              <p:pRg st="1" end="1"/>
                                            </p:txEl>
                                          </p:spTgt>
                                        </p:tgtEl>
                                        <p:attrNameLst>
                                          <p:attrName>style.visibility</p:attrName>
                                        </p:attrNameLst>
                                      </p:cBhvr>
                                      <p:to>
                                        <p:strVal val="visible"/>
                                      </p:to>
                                    </p:set>
                                    <p:anim calcmode="lin" valueType="num">
                                      <p:cBhvr>
                                        <p:cTn id="23" dur="500" fill="hold"/>
                                        <p:tgtEl>
                                          <p:spTgt spid="55302">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55302">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55302">
                                            <p:txEl>
                                              <p:pRg st="1" end="1"/>
                                            </p:txEl>
                                          </p:spTgt>
                                        </p:tgtEl>
                                      </p:cBhvr>
                                    </p:animEffect>
                                  </p:childTnLst>
                                </p:cTn>
                              </p:par>
                            </p:childTnLst>
                          </p:cTn>
                        </p:par>
                        <p:par>
                          <p:cTn id="26" fill="hold" nodeType="afterGroup">
                            <p:stCondLst>
                              <p:cond delay="5000"/>
                            </p:stCondLst>
                            <p:childTnLst>
                              <p:par>
                                <p:cTn id="27" presetID="53" presetClass="entr" presetSubtype="0" fill="hold" grpId="0" nodeType="afterEffect">
                                  <p:stCondLst>
                                    <p:cond delay="0"/>
                                  </p:stCondLst>
                                  <p:childTnLst>
                                    <p:set>
                                      <p:cBhvr>
                                        <p:cTn id="28" dur="1" fill="hold">
                                          <p:stCondLst>
                                            <p:cond delay="0"/>
                                          </p:stCondLst>
                                        </p:cTn>
                                        <p:tgtEl>
                                          <p:spTgt spid="55302">
                                            <p:txEl>
                                              <p:pRg st="2" end="2"/>
                                            </p:txEl>
                                          </p:spTgt>
                                        </p:tgtEl>
                                        <p:attrNameLst>
                                          <p:attrName>style.visibility</p:attrName>
                                        </p:attrNameLst>
                                      </p:cBhvr>
                                      <p:to>
                                        <p:strVal val="visible"/>
                                      </p:to>
                                    </p:set>
                                    <p:anim calcmode="lin" valueType="num">
                                      <p:cBhvr>
                                        <p:cTn id="29" dur="500" fill="hold"/>
                                        <p:tgtEl>
                                          <p:spTgt spid="55302">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55302">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55302">
                                            <p:txEl>
                                              <p:pRg st="2" end="2"/>
                                            </p:txEl>
                                          </p:spTgt>
                                        </p:tgtEl>
                                      </p:cBhvr>
                                    </p:animEffect>
                                  </p:childTnLst>
                                </p:cTn>
                              </p:par>
                            </p:childTnLst>
                          </p:cTn>
                        </p:par>
                        <p:par>
                          <p:cTn id="32" fill="hold" nodeType="afterGroup">
                            <p:stCondLst>
                              <p:cond delay="5500"/>
                            </p:stCondLst>
                            <p:childTnLst>
                              <p:par>
                                <p:cTn id="33" presetID="53" presetClass="entr" presetSubtype="0" fill="hold" grpId="0" nodeType="afterEffect">
                                  <p:stCondLst>
                                    <p:cond delay="0"/>
                                  </p:stCondLst>
                                  <p:childTnLst>
                                    <p:set>
                                      <p:cBhvr>
                                        <p:cTn id="34" dur="1" fill="hold">
                                          <p:stCondLst>
                                            <p:cond delay="0"/>
                                          </p:stCondLst>
                                        </p:cTn>
                                        <p:tgtEl>
                                          <p:spTgt spid="55302">
                                            <p:txEl>
                                              <p:pRg st="3" end="3"/>
                                            </p:txEl>
                                          </p:spTgt>
                                        </p:tgtEl>
                                        <p:attrNameLst>
                                          <p:attrName>style.visibility</p:attrName>
                                        </p:attrNameLst>
                                      </p:cBhvr>
                                      <p:to>
                                        <p:strVal val="visible"/>
                                      </p:to>
                                    </p:set>
                                    <p:anim calcmode="lin" valueType="num">
                                      <p:cBhvr>
                                        <p:cTn id="35" dur="500" fill="hold"/>
                                        <p:tgtEl>
                                          <p:spTgt spid="55302">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55302">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55302">
                                            <p:txEl>
                                              <p:pRg st="3" end="3"/>
                                            </p:txEl>
                                          </p:spTgt>
                                        </p:tgtEl>
                                      </p:cBhvr>
                                    </p:animEffect>
                                  </p:childTnLst>
                                </p:cTn>
                              </p:par>
                            </p:childTnLst>
                          </p:cTn>
                        </p:par>
                        <p:par>
                          <p:cTn id="38" fill="hold" nodeType="afterGroup">
                            <p:stCondLst>
                              <p:cond delay="6000"/>
                            </p:stCondLst>
                            <p:childTnLst>
                              <p:par>
                                <p:cTn id="39" presetID="53" presetClass="entr" presetSubtype="0" fill="hold" grpId="0" nodeType="afterEffect">
                                  <p:stCondLst>
                                    <p:cond delay="0"/>
                                  </p:stCondLst>
                                  <p:childTnLst>
                                    <p:set>
                                      <p:cBhvr>
                                        <p:cTn id="40" dur="1" fill="hold">
                                          <p:stCondLst>
                                            <p:cond delay="0"/>
                                          </p:stCondLst>
                                        </p:cTn>
                                        <p:tgtEl>
                                          <p:spTgt spid="55302">
                                            <p:txEl>
                                              <p:pRg st="4" end="4"/>
                                            </p:txEl>
                                          </p:spTgt>
                                        </p:tgtEl>
                                        <p:attrNameLst>
                                          <p:attrName>style.visibility</p:attrName>
                                        </p:attrNameLst>
                                      </p:cBhvr>
                                      <p:to>
                                        <p:strVal val="visible"/>
                                      </p:to>
                                    </p:set>
                                    <p:anim calcmode="lin" valueType="num">
                                      <p:cBhvr>
                                        <p:cTn id="41" dur="500" fill="hold"/>
                                        <p:tgtEl>
                                          <p:spTgt spid="55302">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55302">
                                            <p:txEl>
                                              <p:pRg st="4" end="4"/>
                                            </p:txEl>
                                          </p:spTgt>
                                        </p:tgtEl>
                                        <p:attrNameLst>
                                          <p:attrName>ppt_h</p:attrName>
                                        </p:attrNameLst>
                                      </p:cBhvr>
                                      <p:tavLst>
                                        <p:tav tm="0">
                                          <p:val>
                                            <p:fltVal val="0"/>
                                          </p:val>
                                        </p:tav>
                                        <p:tav tm="100000">
                                          <p:val>
                                            <p:strVal val="#ppt_h"/>
                                          </p:val>
                                        </p:tav>
                                      </p:tavLst>
                                    </p:anim>
                                    <p:animEffect transition="in" filter="fade">
                                      <p:cBhvr>
                                        <p:cTn id="43" dur="500"/>
                                        <p:tgtEl>
                                          <p:spTgt spid="55302">
                                            <p:txEl>
                                              <p:pRg st="4" end="4"/>
                                            </p:txEl>
                                          </p:spTgt>
                                        </p:tgtEl>
                                      </p:cBhvr>
                                    </p:animEffect>
                                  </p:childTnLst>
                                </p:cTn>
                              </p:par>
                            </p:childTnLst>
                          </p:cTn>
                        </p:par>
                        <p:par>
                          <p:cTn id="44" fill="hold" nodeType="afterGroup">
                            <p:stCondLst>
                              <p:cond delay="6500"/>
                            </p:stCondLst>
                            <p:childTnLst>
                              <p:par>
                                <p:cTn id="45" presetID="53" presetClass="entr" presetSubtype="0" fill="hold" grpId="0" nodeType="afterEffect">
                                  <p:stCondLst>
                                    <p:cond delay="0"/>
                                  </p:stCondLst>
                                  <p:childTnLst>
                                    <p:set>
                                      <p:cBhvr>
                                        <p:cTn id="46" dur="1" fill="hold">
                                          <p:stCondLst>
                                            <p:cond delay="0"/>
                                          </p:stCondLst>
                                        </p:cTn>
                                        <p:tgtEl>
                                          <p:spTgt spid="55302">
                                            <p:txEl>
                                              <p:pRg st="5" end="5"/>
                                            </p:txEl>
                                          </p:spTgt>
                                        </p:tgtEl>
                                        <p:attrNameLst>
                                          <p:attrName>style.visibility</p:attrName>
                                        </p:attrNameLst>
                                      </p:cBhvr>
                                      <p:to>
                                        <p:strVal val="visible"/>
                                      </p:to>
                                    </p:set>
                                    <p:anim calcmode="lin" valueType="num">
                                      <p:cBhvr>
                                        <p:cTn id="47" dur="500" fill="hold"/>
                                        <p:tgtEl>
                                          <p:spTgt spid="55302">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55302">
                                            <p:txEl>
                                              <p:pRg st="5" end="5"/>
                                            </p:txEl>
                                          </p:spTgt>
                                        </p:tgtEl>
                                        <p:attrNameLst>
                                          <p:attrName>ppt_h</p:attrName>
                                        </p:attrNameLst>
                                      </p:cBhvr>
                                      <p:tavLst>
                                        <p:tav tm="0">
                                          <p:val>
                                            <p:fltVal val="0"/>
                                          </p:val>
                                        </p:tav>
                                        <p:tav tm="100000">
                                          <p:val>
                                            <p:strVal val="#ppt_h"/>
                                          </p:val>
                                        </p:tav>
                                      </p:tavLst>
                                    </p:anim>
                                    <p:animEffect transition="in" filter="fade">
                                      <p:cBhvr>
                                        <p:cTn id="49" dur="500"/>
                                        <p:tgtEl>
                                          <p:spTgt spid="55302">
                                            <p:txEl>
                                              <p:pRg st="5" end="5"/>
                                            </p:txEl>
                                          </p:spTgt>
                                        </p:tgtEl>
                                      </p:cBhvr>
                                    </p:animEffect>
                                  </p:childTnLst>
                                </p:cTn>
                              </p:par>
                            </p:childTnLst>
                          </p:cTn>
                        </p:par>
                        <p:par>
                          <p:cTn id="50" fill="hold" nodeType="afterGroup">
                            <p:stCondLst>
                              <p:cond delay="7000"/>
                            </p:stCondLst>
                            <p:childTnLst>
                              <p:par>
                                <p:cTn id="51" presetID="53" presetClass="entr" presetSubtype="0" fill="hold" grpId="0" nodeType="afterEffect">
                                  <p:stCondLst>
                                    <p:cond delay="0"/>
                                  </p:stCondLst>
                                  <p:childTnLst>
                                    <p:set>
                                      <p:cBhvr>
                                        <p:cTn id="52" dur="1" fill="hold">
                                          <p:stCondLst>
                                            <p:cond delay="0"/>
                                          </p:stCondLst>
                                        </p:cTn>
                                        <p:tgtEl>
                                          <p:spTgt spid="55302">
                                            <p:txEl>
                                              <p:pRg st="6" end="6"/>
                                            </p:txEl>
                                          </p:spTgt>
                                        </p:tgtEl>
                                        <p:attrNameLst>
                                          <p:attrName>style.visibility</p:attrName>
                                        </p:attrNameLst>
                                      </p:cBhvr>
                                      <p:to>
                                        <p:strVal val="visible"/>
                                      </p:to>
                                    </p:set>
                                    <p:anim calcmode="lin" valueType="num">
                                      <p:cBhvr>
                                        <p:cTn id="53" dur="500" fill="hold"/>
                                        <p:tgtEl>
                                          <p:spTgt spid="55302">
                                            <p:txEl>
                                              <p:pRg st="6" end="6"/>
                                            </p:txEl>
                                          </p:spTgt>
                                        </p:tgtEl>
                                        <p:attrNameLst>
                                          <p:attrName>ppt_w</p:attrName>
                                        </p:attrNameLst>
                                      </p:cBhvr>
                                      <p:tavLst>
                                        <p:tav tm="0">
                                          <p:val>
                                            <p:fltVal val="0"/>
                                          </p:val>
                                        </p:tav>
                                        <p:tav tm="100000">
                                          <p:val>
                                            <p:strVal val="#ppt_w"/>
                                          </p:val>
                                        </p:tav>
                                      </p:tavLst>
                                    </p:anim>
                                    <p:anim calcmode="lin" valueType="num">
                                      <p:cBhvr>
                                        <p:cTn id="54" dur="500" fill="hold"/>
                                        <p:tgtEl>
                                          <p:spTgt spid="55302">
                                            <p:txEl>
                                              <p:pRg st="6" end="6"/>
                                            </p:txEl>
                                          </p:spTgt>
                                        </p:tgtEl>
                                        <p:attrNameLst>
                                          <p:attrName>ppt_h</p:attrName>
                                        </p:attrNameLst>
                                      </p:cBhvr>
                                      <p:tavLst>
                                        <p:tav tm="0">
                                          <p:val>
                                            <p:fltVal val="0"/>
                                          </p:val>
                                        </p:tav>
                                        <p:tav tm="100000">
                                          <p:val>
                                            <p:strVal val="#ppt_h"/>
                                          </p:val>
                                        </p:tav>
                                      </p:tavLst>
                                    </p:anim>
                                    <p:animEffect transition="in" filter="fade">
                                      <p:cBhvr>
                                        <p:cTn id="55" dur="500"/>
                                        <p:tgtEl>
                                          <p:spTgt spid="55302">
                                            <p:txEl>
                                              <p:pRg st="6" end="6"/>
                                            </p:txEl>
                                          </p:spTgt>
                                        </p:tgtEl>
                                      </p:cBhvr>
                                    </p:animEffect>
                                  </p:childTnLst>
                                </p:cTn>
                              </p:par>
                            </p:childTnLst>
                          </p:cTn>
                        </p:par>
                        <p:par>
                          <p:cTn id="56" fill="hold" nodeType="afterGroup">
                            <p:stCondLst>
                              <p:cond delay="7500"/>
                            </p:stCondLst>
                            <p:childTnLst>
                              <p:par>
                                <p:cTn id="57" presetID="53" presetClass="entr" presetSubtype="0" fill="hold" grpId="0" nodeType="afterEffect">
                                  <p:stCondLst>
                                    <p:cond delay="0"/>
                                  </p:stCondLst>
                                  <p:childTnLst>
                                    <p:set>
                                      <p:cBhvr>
                                        <p:cTn id="58" dur="1" fill="hold">
                                          <p:stCondLst>
                                            <p:cond delay="0"/>
                                          </p:stCondLst>
                                        </p:cTn>
                                        <p:tgtEl>
                                          <p:spTgt spid="55311"/>
                                        </p:tgtEl>
                                        <p:attrNameLst>
                                          <p:attrName>style.visibility</p:attrName>
                                        </p:attrNameLst>
                                      </p:cBhvr>
                                      <p:to>
                                        <p:strVal val="visible"/>
                                      </p:to>
                                    </p:set>
                                    <p:anim calcmode="lin" valueType="num">
                                      <p:cBhvr>
                                        <p:cTn id="59" dur="2000" fill="hold"/>
                                        <p:tgtEl>
                                          <p:spTgt spid="55311"/>
                                        </p:tgtEl>
                                        <p:attrNameLst>
                                          <p:attrName>ppt_w</p:attrName>
                                        </p:attrNameLst>
                                      </p:cBhvr>
                                      <p:tavLst>
                                        <p:tav tm="0">
                                          <p:val>
                                            <p:fltVal val="0"/>
                                          </p:val>
                                        </p:tav>
                                        <p:tav tm="100000">
                                          <p:val>
                                            <p:strVal val="#ppt_w"/>
                                          </p:val>
                                        </p:tav>
                                      </p:tavLst>
                                    </p:anim>
                                    <p:anim calcmode="lin" valueType="num">
                                      <p:cBhvr>
                                        <p:cTn id="60" dur="2000" fill="hold"/>
                                        <p:tgtEl>
                                          <p:spTgt spid="55311"/>
                                        </p:tgtEl>
                                        <p:attrNameLst>
                                          <p:attrName>ppt_h</p:attrName>
                                        </p:attrNameLst>
                                      </p:cBhvr>
                                      <p:tavLst>
                                        <p:tav tm="0">
                                          <p:val>
                                            <p:fltVal val="0"/>
                                          </p:val>
                                        </p:tav>
                                        <p:tav tm="100000">
                                          <p:val>
                                            <p:strVal val="#ppt_h"/>
                                          </p:val>
                                        </p:tav>
                                      </p:tavLst>
                                    </p:anim>
                                    <p:animEffect transition="in" filter="fade">
                                      <p:cBhvr>
                                        <p:cTn id="61" dur="2000"/>
                                        <p:tgtEl>
                                          <p:spTgt spid="55311"/>
                                        </p:tgtEl>
                                      </p:cBhvr>
                                    </p:animEffect>
                                  </p:childTnLst>
                                </p:cTn>
                              </p:par>
                            </p:childTnLst>
                          </p:cTn>
                        </p:par>
                        <p:par>
                          <p:cTn id="62" fill="hold" nodeType="afterGroup">
                            <p:stCondLst>
                              <p:cond delay="9500"/>
                            </p:stCondLst>
                            <p:childTnLst>
                              <p:par>
                                <p:cTn id="63" presetID="53" presetClass="entr" presetSubtype="0" fill="hold" grpId="0" nodeType="afterEffect">
                                  <p:stCondLst>
                                    <p:cond delay="0"/>
                                  </p:stCondLst>
                                  <p:childTnLst>
                                    <p:set>
                                      <p:cBhvr>
                                        <p:cTn id="64" dur="1" fill="hold">
                                          <p:stCondLst>
                                            <p:cond delay="0"/>
                                          </p:stCondLst>
                                        </p:cTn>
                                        <p:tgtEl>
                                          <p:spTgt spid="55307"/>
                                        </p:tgtEl>
                                        <p:attrNameLst>
                                          <p:attrName>style.visibility</p:attrName>
                                        </p:attrNameLst>
                                      </p:cBhvr>
                                      <p:to>
                                        <p:strVal val="visible"/>
                                      </p:to>
                                    </p:set>
                                    <p:anim calcmode="lin" valueType="num">
                                      <p:cBhvr>
                                        <p:cTn id="65" dur="500" fill="hold"/>
                                        <p:tgtEl>
                                          <p:spTgt spid="55307"/>
                                        </p:tgtEl>
                                        <p:attrNameLst>
                                          <p:attrName>ppt_w</p:attrName>
                                        </p:attrNameLst>
                                      </p:cBhvr>
                                      <p:tavLst>
                                        <p:tav tm="0">
                                          <p:val>
                                            <p:fltVal val="0"/>
                                          </p:val>
                                        </p:tav>
                                        <p:tav tm="100000">
                                          <p:val>
                                            <p:strVal val="#ppt_w"/>
                                          </p:val>
                                        </p:tav>
                                      </p:tavLst>
                                    </p:anim>
                                    <p:anim calcmode="lin" valueType="num">
                                      <p:cBhvr>
                                        <p:cTn id="66" dur="500" fill="hold"/>
                                        <p:tgtEl>
                                          <p:spTgt spid="55307"/>
                                        </p:tgtEl>
                                        <p:attrNameLst>
                                          <p:attrName>ppt_h</p:attrName>
                                        </p:attrNameLst>
                                      </p:cBhvr>
                                      <p:tavLst>
                                        <p:tav tm="0">
                                          <p:val>
                                            <p:fltVal val="0"/>
                                          </p:val>
                                        </p:tav>
                                        <p:tav tm="100000">
                                          <p:val>
                                            <p:strVal val="#ppt_h"/>
                                          </p:val>
                                        </p:tav>
                                      </p:tavLst>
                                    </p:anim>
                                    <p:animEffect transition="in" filter="fade">
                                      <p:cBhvr>
                                        <p:cTn id="67" dur="500"/>
                                        <p:tgtEl>
                                          <p:spTgt spid="55307"/>
                                        </p:tgtEl>
                                      </p:cBhvr>
                                    </p:animEffect>
                                  </p:childTnLst>
                                </p:cTn>
                              </p:par>
                            </p:childTnLst>
                          </p:cTn>
                        </p:par>
                        <p:par>
                          <p:cTn id="68" fill="hold" nodeType="afterGroup">
                            <p:stCondLst>
                              <p:cond delay="10000"/>
                            </p:stCondLst>
                            <p:childTnLst>
                              <p:par>
                                <p:cTn id="69" presetID="53" presetClass="entr" presetSubtype="0" fill="hold" grpId="0" nodeType="afterEffect">
                                  <p:stCondLst>
                                    <p:cond delay="0"/>
                                  </p:stCondLst>
                                  <p:childTnLst>
                                    <p:set>
                                      <p:cBhvr>
                                        <p:cTn id="70" dur="1" fill="hold">
                                          <p:stCondLst>
                                            <p:cond delay="0"/>
                                          </p:stCondLst>
                                        </p:cTn>
                                        <p:tgtEl>
                                          <p:spTgt spid="55309"/>
                                        </p:tgtEl>
                                        <p:attrNameLst>
                                          <p:attrName>style.visibility</p:attrName>
                                        </p:attrNameLst>
                                      </p:cBhvr>
                                      <p:to>
                                        <p:strVal val="visible"/>
                                      </p:to>
                                    </p:set>
                                    <p:anim calcmode="lin" valueType="num">
                                      <p:cBhvr>
                                        <p:cTn id="71" dur="500" fill="hold"/>
                                        <p:tgtEl>
                                          <p:spTgt spid="55309"/>
                                        </p:tgtEl>
                                        <p:attrNameLst>
                                          <p:attrName>ppt_w</p:attrName>
                                        </p:attrNameLst>
                                      </p:cBhvr>
                                      <p:tavLst>
                                        <p:tav tm="0">
                                          <p:val>
                                            <p:fltVal val="0"/>
                                          </p:val>
                                        </p:tav>
                                        <p:tav tm="100000">
                                          <p:val>
                                            <p:strVal val="#ppt_w"/>
                                          </p:val>
                                        </p:tav>
                                      </p:tavLst>
                                    </p:anim>
                                    <p:anim calcmode="lin" valueType="num">
                                      <p:cBhvr>
                                        <p:cTn id="72" dur="500" fill="hold"/>
                                        <p:tgtEl>
                                          <p:spTgt spid="55309"/>
                                        </p:tgtEl>
                                        <p:attrNameLst>
                                          <p:attrName>ppt_h</p:attrName>
                                        </p:attrNameLst>
                                      </p:cBhvr>
                                      <p:tavLst>
                                        <p:tav tm="0">
                                          <p:val>
                                            <p:fltVal val="0"/>
                                          </p:val>
                                        </p:tav>
                                        <p:tav tm="100000">
                                          <p:val>
                                            <p:strVal val="#ppt_h"/>
                                          </p:val>
                                        </p:tav>
                                      </p:tavLst>
                                    </p:anim>
                                    <p:animEffect transition="in" filter="fade">
                                      <p:cBhvr>
                                        <p:cTn id="73" dur="500"/>
                                        <p:tgtEl>
                                          <p:spTgt spid="55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55302" grpId="0" build="p"/>
      <p:bldP spid="55306" grpId="0"/>
      <p:bldP spid="55307" grpId="0"/>
      <p:bldP spid="55309" grpId="0"/>
      <p:bldP spid="553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46634" y="1447800"/>
            <a:ext cx="3850734" cy="461665"/>
          </a:xfrm>
          <a:prstGeom prst="rect">
            <a:avLst/>
          </a:prstGeom>
        </p:spPr>
        <p:txBody>
          <a:bodyPr wrap="none">
            <a:spAutoFit/>
          </a:bodyPr>
          <a:lstStyle/>
          <a:p>
            <a:pPr algn="ctr"/>
            <a:r>
              <a:rPr lang="en-US" sz="2400" b="1">
                <a:latin typeface="Times New Roman" panose="02020603050405020304" pitchFamily="18" charset="0"/>
                <a:cs typeface="Times New Roman" panose="02020603050405020304" pitchFamily="18" charset="0"/>
              </a:rPr>
              <a:t>Obeležavanje kondenzatora</a:t>
            </a:r>
          </a:p>
        </p:txBody>
      </p:sp>
      <p:sp>
        <p:nvSpPr>
          <p:cNvPr id="5" name="Rectangle 4"/>
          <p:cNvSpPr/>
          <p:nvPr/>
        </p:nvSpPr>
        <p:spPr>
          <a:xfrm>
            <a:off x="2286000" y="2967335"/>
            <a:ext cx="4572000" cy="369332"/>
          </a:xfrm>
          <a:prstGeom prst="rect">
            <a:avLst/>
          </a:prstGeom>
        </p:spPr>
        <p:txBody>
          <a:bodyPr>
            <a:spAutoFit/>
          </a:bodyPr>
          <a:lstStyle/>
          <a:p>
            <a:r>
              <a:rPr lang="en-US"/>
              <a:t>	</a:t>
            </a:r>
            <a:endParaRPr lang="en-US">
              <a:latin typeface="Times New Roman" panose="02020603050405020304" pitchFamily="18" charset="0"/>
              <a:cs typeface="Times New Roman" panose="02020603050405020304" pitchFamily="18" charset="0"/>
            </a:endParaRPr>
          </a:p>
        </p:txBody>
      </p:sp>
      <p:sp>
        <p:nvSpPr>
          <p:cNvPr id="6" name="Rectangle 5"/>
          <p:cNvSpPr/>
          <p:nvPr/>
        </p:nvSpPr>
        <p:spPr>
          <a:xfrm>
            <a:off x="2286000" y="2348191"/>
            <a:ext cx="4572000" cy="1015663"/>
          </a:xfrm>
          <a:prstGeom prst="rect">
            <a:avLst/>
          </a:prstGeom>
        </p:spPr>
        <p:txBody>
          <a:bodyPr>
            <a:spAutoFit/>
          </a:bodyPr>
          <a:lstStyle/>
          <a:p>
            <a:pPr algn="ctr"/>
            <a:r>
              <a:rPr lang="en-US" sz="2000" b="1">
                <a:latin typeface="Times New Roman" panose="02020603050405020304" pitchFamily="18" charset="0"/>
                <a:cs typeface="Times New Roman" panose="02020603050405020304" pitchFamily="18" charset="0"/>
              </a:rPr>
              <a:t>	Obeležavanje pomoću brojeva:</a:t>
            </a:r>
          </a:p>
          <a:p>
            <a:pPr algn="ctr"/>
            <a:r>
              <a:rPr lang="en-US" sz="2000" b="1">
                <a:latin typeface="Times New Roman" panose="02020603050405020304" pitchFamily="18" charset="0"/>
                <a:cs typeface="Times New Roman" panose="02020603050405020304" pitchFamily="18" charset="0"/>
              </a:rPr>
              <a:t>103 – 10*〖10〗^3pF = 10 nF</a:t>
            </a:r>
          </a:p>
          <a:p>
            <a:pPr algn="ctr"/>
            <a:r>
              <a:rPr lang="en-US" sz="2000" b="1">
                <a:latin typeface="Times New Roman" panose="02020603050405020304" pitchFamily="18" charset="0"/>
                <a:cs typeface="Times New Roman" panose="02020603050405020304" pitchFamily="18" charset="0"/>
              </a:rPr>
              <a:t>224 – 22*〖10〗^4 pF = 220 nF</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3581400"/>
            <a:ext cx="4445977" cy="200069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9909809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1295400"/>
            <a:ext cx="3967753" cy="369332"/>
          </a:xfrm>
          <a:prstGeom prst="rect">
            <a:avLst/>
          </a:prstGeom>
        </p:spPr>
        <p:txBody>
          <a:bodyPr wrap="none">
            <a:spAutoFit/>
          </a:bodyPr>
          <a:lstStyle/>
          <a:p>
            <a:r>
              <a:rPr lang="en-US"/>
              <a:t>•	</a:t>
            </a:r>
            <a:r>
              <a:rPr lang="en-US" b="1">
                <a:latin typeface="Times New Roman" panose="02020603050405020304" pitchFamily="18" charset="0"/>
                <a:cs typeface="Times New Roman" panose="02020603050405020304" pitchFamily="18" charset="0"/>
              </a:rPr>
              <a:t>Obeležavanje pomoću boja :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905000"/>
            <a:ext cx="5638800" cy="3738689"/>
          </a:xfrm>
          <a:prstGeom prst="rect">
            <a:avLst/>
          </a:prstGeom>
          <a:noFill/>
          <a:ln>
            <a:noFill/>
          </a:ln>
          <a:effectLst>
            <a:glow rad="63500">
              <a:schemeClr val="accent4">
                <a:satMod val="175000"/>
                <a:alpha val="40000"/>
              </a:schemeClr>
            </a:glow>
            <a:outerShdw dist="35921" dir="2700000" algn="ctr" rotWithShape="0">
              <a:schemeClr val="bg2"/>
            </a:outerShdw>
            <a:reflection blurRad="6350" stA="52000" endA="300" endPos="35000" dir="5400000" sy="-100000" algn="bl" rotWithShape="0"/>
            <a:softEdge rad="12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326947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heel(1)">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457200" y="277813"/>
            <a:ext cx="8229600" cy="407987"/>
          </a:xfrm>
        </p:spPr>
        <p:txBody>
          <a:bodyPr>
            <a:normAutofit fontScale="90000"/>
          </a:bodyPr>
          <a:lstStyle/>
          <a:p>
            <a:r>
              <a:rPr lang="pl-PL" altLang="en-US" sz="2400" b="1"/>
              <a:t>Primena kondenzatora</a:t>
            </a:r>
            <a:r>
              <a:rPr lang="en-US" altLang="en-US" sz="2400"/>
              <a:t> </a:t>
            </a:r>
          </a:p>
        </p:txBody>
      </p:sp>
      <p:sp>
        <p:nvSpPr>
          <p:cNvPr id="152579" name="Rectangle 3"/>
          <p:cNvSpPr>
            <a:spLocks noGrp="1" noChangeArrowheads="1"/>
          </p:cNvSpPr>
          <p:nvPr>
            <p:ph type="body" idx="1"/>
          </p:nvPr>
        </p:nvSpPr>
        <p:spPr>
          <a:xfrm>
            <a:off x="457200" y="762000"/>
            <a:ext cx="8229600" cy="5791200"/>
          </a:xfrm>
        </p:spPr>
        <p:txBody>
          <a:bodyPr/>
          <a:lstStyle/>
          <a:p>
            <a:pPr>
              <a:lnSpc>
                <a:spcPct val="80000"/>
              </a:lnSpc>
            </a:pPr>
            <a:r>
              <a:rPr lang="en-US" altLang="en-US" sz="2400"/>
              <a:t>     </a:t>
            </a:r>
            <a:r>
              <a:rPr lang="pl-PL" altLang="en-US" sz="2400"/>
              <a:t>Uklanjanje neželjenih naponskih vrhova bloka napajanja. Stavite kondenzator kapaciteta 0.01 - 0.1 mF između krajeva naponskog </a:t>
            </a:r>
            <a:r>
              <a:rPr lang="en-US" altLang="en-US" sz="2400"/>
              <a:t>izvora koji napajaju digitalne krugove. Ovime sprečavate neželjena okidanja digitalnih krugova. </a:t>
            </a:r>
            <a:endParaRPr lang="pl-PL" altLang="en-US" sz="2400"/>
          </a:p>
          <a:p>
            <a:pPr>
              <a:lnSpc>
                <a:spcPct val="80000"/>
              </a:lnSpc>
            </a:pPr>
            <a:r>
              <a:rPr lang="en-US" altLang="en-US" sz="2400"/>
              <a:t>     </a:t>
            </a:r>
            <a:r>
              <a:rPr lang="pl-PL" altLang="en-US" sz="2400"/>
              <a:t>Glačanje ispravljenog naizmeničnog napona u stabilan jednosmerni napon. </a:t>
            </a:r>
            <a:r>
              <a:rPr lang="en-US" altLang="en-US" sz="2400"/>
              <a:t>Stavite kondenzator kapaciteta 100 - 10000 mF između izlaznih krajeva ispravljača. </a:t>
            </a:r>
            <a:endParaRPr lang="pl-PL" altLang="en-US" sz="2400"/>
          </a:p>
          <a:p>
            <a:pPr>
              <a:lnSpc>
                <a:spcPct val="80000"/>
              </a:lnSpc>
            </a:pPr>
            <a:r>
              <a:rPr lang="en-US" altLang="en-US" sz="2400"/>
              <a:t>     </a:t>
            </a:r>
            <a:r>
              <a:rPr lang="pl-PL" altLang="en-US" sz="2400"/>
              <a:t>Blokiranje jednosmernog signala i propuštanje naizmeničnog signala. </a:t>
            </a:r>
          </a:p>
          <a:p>
            <a:pPr>
              <a:lnSpc>
                <a:spcPct val="80000"/>
              </a:lnSpc>
            </a:pPr>
            <a:r>
              <a:rPr lang="en-US" altLang="en-US" sz="2400"/>
              <a:t>     </a:t>
            </a:r>
            <a:r>
              <a:rPr lang="pl-PL" altLang="en-US" sz="2400"/>
              <a:t>Odvođenje naizmeničnog signala na masu. </a:t>
            </a:r>
          </a:p>
          <a:p>
            <a:pPr>
              <a:lnSpc>
                <a:spcPct val="80000"/>
              </a:lnSpc>
            </a:pPr>
            <a:r>
              <a:rPr lang="en-US" altLang="en-US" sz="2400"/>
              <a:t>     </a:t>
            </a:r>
            <a:r>
              <a:rPr lang="pl-PL" altLang="en-US" sz="2400"/>
              <a:t>Filtriranje neželjenih delova naizmeničnog signala. </a:t>
            </a:r>
            <a:endParaRPr lang="en-US" altLang="en-US" sz="2400"/>
          </a:p>
          <a:p>
            <a:pPr>
              <a:lnSpc>
                <a:spcPct val="80000"/>
              </a:lnSpc>
            </a:pPr>
            <a:r>
              <a:rPr lang="en-US" altLang="en-US" sz="2400"/>
              <a:t>     </a:t>
            </a:r>
            <a:r>
              <a:rPr lang="pl-PL" altLang="en-US" sz="2400"/>
              <a:t>Integriranje naizmeničnog signala u odgovarajućem spoju sa otpornikom.</a:t>
            </a:r>
            <a:endParaRPr lang="en-US" altLang="en-US" sz="2400"/>
          </a:p>
        </p:txBody>
      </p:sp>
      <p:pic>
        <p:nvPicPr>
          <p:cNvPr id="152580" name="Picture 4" descr="F:\My Documents\download\oet 2\kondenzatori\ČitališteKondenzatori_datoteke\r07_kond002.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886200" y="5486400"/>
            <a:ext cx="44958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945858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body" idx="1"/>
          </p:nvPr>
        </p:nvSpPr>
        <p:spPr>
          <a:xfrm>
            <a:off x="457200" y="228600"/>
            <a:ext cx="8229600" cy="6324600"/>
          </a:xfrm>
        </p:spPr>
        <p:txBody>
          <a:bodyPr/>
          <a:lstStyle/>
          <a:p>
            <a:r>
              <a:rPr lang="pl-PL" altLang="en-US" sz="2400" dirty="0"/>
              <a:t>Diferenciranje naizmeničnog signala u odgovarajućem spoju sa otpornikom.</a:t>
            </a:r>
            <a:endParaRPr lang="en-US" altLang="en-US" sz="2400" dirty="0"/>
          </a:p>
          <a:p>
            <a:endParaRPr lang="en-US" altLang="en-US" sz="2400" dirty="0"/>
          </a:p>
          <a:p>
            <a:endParaRPr lang="en-US" altLang="en-US" sz="2400" dirty="0"/>
          </a:p>
          <a:p>
            <a:endParaRPr lang="en-US" altLang="en-US" sz="2400" dirty="0"/>
          </a:p>
          <a:p>
            <a:endParaRPr lang="en-US" altLang="en-US" sz="2400" dirty="0"/>
          </a:p>
          <a:p>
            <a:r>
              <a:rPr lang="en-US" altLang="en-US" sz="2400" dirty="0" err="1"/>
              <a:t>Obavljanje</a:t>
            </a:r>
            <a:r>
              <a:rPr lang="en-US" altLang="en-US" sz="2400" dirty="0"/>
              <a:t> </a:t>
            </a:r>
            <a:r>
              <a:rPr lang="en-US" altLang="en-US" sz="2400" dirty="0" err="1"/>
              <a:t>vremenskih</a:t>
            </a:r>
            <a:r>
              <a:rPr lang="en-US" altLang="en-US" sz="2400" dirty="0"/>
              <a:t> </a:t>
            </a:r>
            <a:r>
              <a:rPr lang="en-US" altLang="en-US" sz="2400" dirty="0" err="1"/>
              <a:t>funkcija</a:t>
            </a:r>
            <a:r>
              <a:rPr lang="en-US" altLang="en-US" sz="2400" dirty="0"/>
              <a:t>.</a:t>
            </a:r>
          </a:p>
        </p:txBody>
      </p:sp>
      <p:pic>
        <p:nvPicPr>
          <p:cNvPr id="153603" name="Picture 3" descr="F:\My Documents\download\oet 2\kondenzatori\ČitališteKondenzatori_datoteke\r07_kond003.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810000" y="990600"/>
            <a:ext cx="4724400"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4" name="Picture 4" descr="F:\My Documents\download\oet 2\kondenzatori\ČitališteKondenzatori_datoteke\r07_kond004.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810000" y="3657600"/>
            <a:ext cx="472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8529967"/>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xit" presetSubtype="0" decel="100000" fill="hold" grpId="0" nodeType="clickEffect">
                                  <p:stCondLst>
                                    <p:cond delay="0"/>
                                  </p:stCondLst>
                                  <p:childTnLst>
                                    <p:anim calcmode="lin" valueType="num">
                                      <p:cBhvr>
                                        <p:cTn id="6" dur="500"/>
                                        <p:tgtEl>
                                          <p:spTgt spid="153602">
                                            <p:txEl>
                                              <p:pRg st="0" end="0"/>
                                            </p:txEl>
                                          </p:spTgt>
                                        </p:tgtEl>
                                        <p:attrNameLst>
                                          <p:attrName>ppt_w</p:attrName>
                                        </p:attrNameLst>
                                      </p:cBhvr>
                                      <p:tavLst>
                                        <p:tav tm="0">
                                          <p:val>
                                            <p:strVal val="ppt_w"/>
                                          </p:val>
                                        </p:tav>
                                        <p:tav tm="100000">
                                          <p:val>
                                            <p:strVal val="ppt_w*0.05"/>
                                          </p:val>
                                        </p:tav>
                                      </p:tavLst>
                                    </p:anim>
                                    <p:anim calcmode="lin" valueType="num">
                                      <p:cBhvr>
                                        <p:cTn id="7" dur="500"/>
                                        <p:tgtEl>
                                          <p:spTgt spid="153602">
                                            <p:txEl>
                                              <p:pRg st="0" end="0"/>
                                            </p:txEl>
                                          </p:spTgt>
                                        </p:tgtEl>
                                        <p:attrNameLst>
                                          <p:attrName>ppt_h</p:attrName>
                                        </p:attrNameLst>
                                      </p:cBhvr>
                                      <p:tavLst>
                                        <p:tav tm="0">
                                          <p:val>
                                            <p:strVal val="ppt_h"/>
                                          </p:val>
                                        </p:tav>
                                        <p:tav tm="100000">
                                          <p:val>
                                            <p:strVal val="ppt_h"/>
                                          </p:val>
                                        </p:tav>
                                      </p:tavLst>
                                    </p:anim>
                                    <p:anim calcmode="lin" valueType="num">
                                      <p:cBhvr>
                                        <p:cTn id="8" dur="500"/>
                                        <p:tgtEl>
                                          <p:spTgt spid="153602">
                                            <p:txEl>
                                              <p:pRg st="0" end="0"/>
                                            </p:txEl>
                                          </p:spTgt>
                                        </p:tgtEl>
                                        <p:attrNameLst>
                                          <p:attrName>ppt_x</p:attrName>
                                        </p:attrNameLst>
                                      </p:cBhvr>
                                      <p:tavLst>
                                        <p:tav tm="0">
                                          <p:val>
                                            <p:strVal val="ppt_x"/>
                                          </p:val>
                                        </p:tav>
                                        <p:tav tm="100000">
                                          <p:val>
                                            <p:strVal val="ppt_x-.2"/>
                                          </p:val>
                                        </p:tav>
                                      </p:tavLst>
                                    </p:anim>
                                    <p:anim calcmode="lin" valueType="num">
                                      <p:cBhvr>
                                        <p:cTn id="9" dur="500"/>
                                        <p:tgtEl>
                                          <p:spTgt spid="153602">
                                            <p:txEl>
                                              <p:pRg st="0" end="0"/>
                                            </p:txEl>
                                          </p:spTgt>
                                        </p:tgtEl>
                                        <p:attrNameLst>
                                          <p:attrName>ppt_y</p:attrName>
                                        </p:attrNameLst>
                                      </p:cBhvr>
                                      <p:tavLst>
                                        <p:tav tm="0">
                                          <p:val>
                                            <p:strVal val="ppt_y"/>
                                          </p:val>
                                        </p:tav>
                                        <p:tav tm="100000">
                                          <p:val>
                                            <p:strVal val="ppt_y"/>
                                          </p:val>
                                        </p:tav>
                                      </p:tavLst>
                                    </p:anim>
                                    <p:animEffect transition="out" filter="fade">
                                      <p:cBhvr>
                                        <p:cTn id="10" dur="500"/>
                                        <p:tgtEl>
                                          <p:spTgt spid="153602">
                                            <p:txEl>
                                              <p:pRg st="0" end="0"/>
                                            </p:txEl>
                                          </p:spTgt>
                                        </p:tgtEl>
                                      </p:cBhvr>
                                    </p:animEffect>
                                    <p:set>
                                      <p:cBhvr>
                                        <p:cTn id="11" dur="1" fill="hold">
                                          <p:stCondLst>
                                            <p:cond delay="499"/>
                                          </p:stCondLst>
                                        </p:cTn>
                                        <p:tgtEl>
                                          <p:spTgt spid="153602">
                                            <p:txEl>
                                              <p:pRg st="0" end="0"/>
                                            </p:txEl>
                                          </p:spTgt>
                                        </p:tgtEl>
                                        <p:attrNameLst>
                                          <p:attrName>style.visibility</p:attrName>
                                        </p:attrNameLst>
                                      </p:cBhvr>
                                      <p:to>
                                        <p:strVal val="hidden"/>
                                      </p:to>
                                    </p:set>
                                  </p:childTnLst>
                                </p:cTn>
                              </p:par>
                              <p:par>
                                <p:cTn id="12" presetID="54" presetClass="exit" presetSubtype="0" decel="100000" fill="hold" grpId="0" nodeType="withEffect">
                                  <p:stCondLst>
                                    <p:cond delay="0"/>
                                  </p:stCondLst>
                                  <p:childTnLst>
                                    <p:anim calcmode="lin" valueType="num">
                                      <p:cBhvr>
                                        <p:cTn id="13" dur="500"/>
                                        <p:tgtEl>
                                          <p:spTgt spid="153602">
                                            <p:txEl>
                                              <p:pRg st="5" end="5"/>
                                            </p:txEl>
                                          </p:spTgt>
                                        </p:tgtEl>
                                        <p:attrNameLst>
                                          <p:attrName>ppt_w</p:attrName>
                                        </p:attrNameLst>
                                      </p:cBhvr>
                                      <p:tavLst>
                                        <p:tav tm="0">
                                          <p:val>
                                            <p:strVal val="ppt_w"/>
                                          </p:val>
                                        </p:tav>
                                        <p:tav tm="100000">
                                          <p:val>
                                            <p:strVal val="ppt_w*0.05"/>
                                          </p:val>
                                        </p:tav>
                                      </p:tavLst>
                                    </p:anim>
                                    <p:anim calcmode="lin" valueType="num">
                                      <p:cBhvr>
                                        <p:cTn id="14" dur="500"/>
                                        <p:tgtEl>
                                          <p:spTgt spid="153602">
                                            <p:txEl>
                                              <p:pRg st="5" end="5"/>
                                            </p:txEl>
                                          </p:spTgt>
                                        </p:tgtEl>
                                        <p:attrNameLst>
                                          <p:attrName>ppt_h</p:attrName>
                                        </p:attrNameLst>
                                      </p:cBhvr>
                                      <p:tavLst>
                                        <p:tav tm="0">
                                          <p:val>
                                            <p:strVal val="ppt_h"/>
                                          </p:val>
                                        </p:tav>
                                        <p:tav tm="100000">
                                          <p:val>
                                            <p:strVal val="ppt_h"/>
                                          </p:val>
                                        </p:tav>
                                      </p:tavLst>
                                    </p:anim>
                                    <p:anim calcmode="lin" valueType="num">
                                      <p:cBhvr>
                                        <p:cTn id="15" dur="500"/>
                                        <p:tgtEl>
                                          <p:spTgt spid="153602">
                                            <p:txEl>
                                              <p:pRg st="5" end="5"/>
                                            </p:txEl>
                                          </p:spTgt>
                                        </p:tgtEl>
                                        <p:attrNameLst>
                                          <p:attrName>ppt_x</p:attrName>
                                        </p:attrNameLst>
                                      </p:cBhvr>
                                      <p:tavLst>
                                        <p:tav tm="0">
                                          <p:val>
                                            <p:strVal val="ppt_x"/>
                                          </p:val>
                                        </p:tav>
                                        <p:tav tm="100000">
                                          <p:val>
                                            <p:strVal val="ppt_x-.2"/>
                                          </p:val>
                                        </p:tav>
                                      </p:tavLst>
                                    </p:anim>
                                    <p:anim calcmode="lin" valueType="num">
                                      <p:cBhvr>
                                        <p:cTn id="16" dur="500"/>
                                        <p:tgtEl>
                                          <p:spTgt spid="153602">
                                            <p:txEl>
                                              <p:pRg st="5" end="5"/>
                                            </p:txEl>
                                          </p:spTgt>
                                        </p:tgtEl>
                                        <p:attrNameLst>
                                          <p:attrName>ppt_y</p:attrName>
                                        </p:attrNameLst>
                                      </p:cBhvr>
                                      <p:tavLst>
                                        <p:tav tm="0">
                                          <p:val>
                                            <p:strVal val="ppt_y"/>
                                          </p:val>
                                        </p:tav>
                                        <p:tav tm="100000">
                                          <p:val>
                                            <p:strVal val="ppt_y"/>
                                          </p:val>
                                        </p:tav>
                                      </p:tavLst>
                                    </p:anim>
                                    <p:animEffect transition="out" filter="fade">
                                      <p:cBhvr>
                                        <p:cTn id="17" dur="500"/>
                                        <p:tgtEl>
                                          <p:spTgt spid="153602">
                                            <p:txEl>
                                              <p:pRg st="5" end="5"/>
                                            </p:txEl>
                                          </p:spTgt>
                                        </p:tgtEl>
                                      </p:cBhvr>
                                    </p:animEffect>
                                    <p:set>
                                      <p:cBhvr>
                                        <p:cTn id="18" dur="1" fill="hold">
                                          <p:stCondLst>
                                            <p:cond delay="499"/>
                                          </p:stCondLst>
                                        </p:cTn>
                                        <p:tgtEl>
                                          <p:spTgt spid="153602">
                                            <p:txEl>
                                              <p:pRg st="5" end="5"/>
                                            </p:txEl>
                                          </p:spTgt>
                                        </p:tgtEl>
                                        <p:attrNameLst>
                                          <p:attrName>style.visibility</p:attrName>
                                        </p:attrNameLst>
                                      </p:cBhvr>
                                      <p:to>
                                        <p:strVal val="hidden"/>
                                      </p:to>
                                    </p:set>
                                  </p:childTnLst>
                                </p:cTn>
                              </p:par>
                            </p:childTnLst>
                          </p:cTn>
                        </p:par>
                        <p:par>
                          <p:cTn id="19" fill="hold" nodeType="afterGroup">
                            <p:stCondLst>
                              <p:cond delay="500"/>
                            </p:stCondLst>
                            <p:childTnLst>
                              <p:par>
                                <p:cTn id="20" presetID="48" presetClass="exit" presetSubtype="0" decel="50000" fill="hold" nodeType="afterEffect">
                                  <p:stCondLst>
                                    <p:cond delay="0"/>
                                  </p:stCondLst>
                                  <p:childTnLst>
                                    <p:anim calcmode="lin" valueType="num">
                                      <p:cBhvr>
                                        <p:cTn id="21" dur="1000"/>
                                        <p:tgtEl>
                                          <p:spTgt spid="153603"/>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22" dur="1000"/>
                                        <p:tgtEl>
                                          <p:spTgt spid="153603"/>
                                        </p:tgtEl>
                                        <p:attrNameLst>
                                          <p:attrName>ppt_x</p:attrName>
                                        </p:attrNameLst>
                                      </p:cBhvr>
                                      <p:tavLst>
                                        <p:tav tm="0">
                                          <p:val>
                                            <p:strVal val="ppt_x"/>
                                          </p:val>
                                        </p:tav>
                                        <p:tav tm="50000">
                                          <p:val>
                                            <p:fltVal val="0.95"/>
                                          </p:val>
                                        </p:tav>
                                        <p:tav tm="100000">
                                          <p:val>
                                            <p:fltVal val="-1"/>
                                          </p:val>
                                        </p:tav>
                                      </p:tavLst>
                                    </p:anim>
                                    <p:anim calcmode="lin" valueType="num">
                                      <p:cBhvr>
                                        <p:cTn id="23" dur="1000"/>
                                        <p:tgtEl>
                                          <p:spTgt spid="153603"/>
                                        </p:tgtEl>
                                        <p:attrNameLst>
                                          <p:attrName>ppt_y</p:attrName>
                                        </p:attrNameLst>
                                      </p:cBhvr>
                                      <p:tavLst>
                                        <p:tav tm="0">
                                          <p:val>
                                            <p:strVal val="ppt_y"/>
                                          </p:val>
                                        </p:tav>
                                        <p:tav tm="100000">
                                          <p:val>
                                            <p:strVal val="ppt_y"/>
                                          </p:val>
                                        </p:tav>
                                      </p:tavLst>
                                    </p:anim>
                                    <p:animEffect transition="out" filter="fade">
                                      <p:cBhvr>
                                        <p:cTn id="24" dur="1000"/>
                                        <p:tgtEl>
                                          <p:spTgt spid="153603"/>
                                        </p:tgtEl>
                                      </p:cBhvr>
                                    </p:animEffect>
                                    <p:set>
                                      <p:cBhvr>
                                        <p:cTn id="25" dur="1" fill="hold">
                                          <p:stCondLst>
                                            <p:cond delay="999"/>
                                          </p:stCondLst>
                                        </p:cTn>
                                        <p:tgtEl>
                                          <p:spTgt spid="153603"/>
                                        </p:tgtEl>
                                        <p:attrNameLst>
                                          <p:attrName>style.visibility</p:attrName>
                                        </p:attrNameLst>
                                      </p:cBhvr>
                                      <p:to>
                                        <p:strVal val="hidden"/>
                                      </p:to>
                                    </p:set>
                                  </p:childTnLst>
                                </p:cTn>
                              </p:par>
                              <p:par>
                                <p:cTn id="26" presetID="48" presetClass="exit" presetSubtype="0" decel="50000" fill="hold" nodeType="withEffect">
                                  <p:stCondLst>
                                    <p:cond delay="0"/>
                                  </p:stCondLst>
                                  <p:childTnLst>
                                    <p:anim calcmode="lin" valueType="num">
                                      <p:cBhvr>
                                        <p:cTn id="27" dur="1000"/>
                                        <p:tgtEl>
                                          <p:spTgt spid="153604"/>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28" dur="1000"/>
                                        <p:tgtEl>
                                          <p:spTgt spid="153604"/>
                                        </p:tgtEl>
                                        <p:attrNameLst>
                                          <p:attrName>ppt_x</p:attrName>
                                        </p:attrNameLst>
                                      </p:cBhvr>
                                      <p:tavLst>
                                        <p:tav tm="0">
                                          <p:val>
                                            <p:strVal val="ppt_x"/>
                                          </p:val>
                                        </p:tav>
                                        <p:tav tm="50000">
                                          <p:val>
                                            <p:fltVal val="0.95"/>
                                          </p:val>
                                        </p:tav>
                                        <p:tav tm="100000">
                                          <p:val>
                                            <p:fltVal val="-1"/>
                                          </p:val>
                                        </p:tav>
                                      </p:tavLst>
                                    </p:anim>
                                    <p:anim calcmode="lin" valueType="num">
                                      <p:cBhvr>
                                        <p:cTn id="29" dur="1000"/>
                                        <p:tgtEl>
                                          <p:spTgt spid="153604"/>
                                        </p:tgtEl>
                                        <p:attrNameLst>
                                          <p:attrName>ppt_y</p:attrName>
                                        </p:attrNameLst>
                                      </p:cBhvr>
                                      <p:tavLst>
                                        <p:tav tm="0">
                                          <p:val>
                                            <p:strVal val="ppt_y"/>
                                          </p:val>
                                        </p:tav>
                                        <p:tav tm="100000">
                                          <p:val>
                                            <p:strVal val="ppt_y"/>
                                          </p:val>
                                        </p:tav>
                                      </p:tavLst>
                                    </p:anim>
                                    <p:animEffect transition="out" filter="fade">
                                      <p:cBhvr>
                                        <p:cTn id="30" dur="1000"/>
                                        <p:tgtEl>
                                          <p:spTgt spid="153604"/>
                                        </p:tgtEl>
                                      </p:cBhvr>
                                    </p:animEffect>
                                    <p:set>
                                      <p:cBhvr>
                                        <p:cTn id="31" dur="1" fill="hold">
                                          <p:stCondLst>
                                            <p:cond delay="999"/>
                                          </p:stCondLst>
                                        </p:cTn>
                                        <p:tgtEl>
                                          <p:spTgt spid="1536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Kalemovi</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uzorci 092.jpg"/>
          <p:cNvPicPr>
            <a:picLocks noChangeAspect="1"/>
          </p:cNvPicPr>
          <p:nvPr/>
        </p:nvPicPr>
        <p:blipFill>
          <a:blip r:embed="rId2" cstate="print"/>
          <a:stretch>
            <a:fillRect/>
          </a:stretch>
        </p:blipFill>
        <p:spPr>
          <a:xfrm>
            <a:off x="838200" y="3810000"/>
            <a:ext cx="2209800" cy="2297698"/>
          </a:xfrm>
          <a:prstGeom prst="rect">
            <a:avLst/>
          </a:prstGeom>
        </p:spPr>
      </p:pic>
    </p:spTree>
    <p:extLst>
      <p:ext uri="{BB962C8B-B14F-4D97-AF65-F5344CB8AC3E}">
        <p14:creationId xmlns:p14="http://schemas.microsoft.com/office/powerpoint/2010/main" val="11355940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Osnovni</a:t>
            </a:r>
            <a:r>
              <a:rPr lang="en-US" dirty="0"/>
              <a:t> </a:t>
            </a:r>
            <a:r>
              <a:rPr lang="en-US" dirty="0" err="1"/>
              <a:t>pojmovi</a:t>
            </a:r>
            <a:r>
              <a:rPr lang="en-US" dirty="0"/>
              <a:t> o </a:t>
            </a:r>
            <a:r>
              <a:rPr lang="en-US" dirty="0" err="1"/>
              <a:t>kalemu</a:t>
            </a:r>
            <a:endParaRPr lang="en-US" dirty="0"/>
          </a:p>
        </p:txBody>
      </p:sp>
      <p:sp>
        <p:nvSpPr>
          <p:cNvPr id="3" name="Content Placeholder 2"/>
          <p:cNvSpPr>
            <a:spLocks noGrp="1"/>
          </p:cNvSpPr>
          <p:nvPr>
            <p:ph idx="1"/>
          </p:nvPr>
        </p:nvSpPr>
        <p:spPr/>
        <p:txBody>
          <a:bodyPr>
            <a:normAutofit/>
          </a:bodyPr>
          <a:lstStyle/>
          <a:p>
            <a:r>
              <a:rPr lang="vi-VN" dirty="0"/>
              <a:t>Kalem je pasivni element koji ima sposobnost skladištenja energije u magnetnom polju zbog induktivnosti</a:t>
            </a:r>
          </a:p>
          <a:p>
            <a:r>
              <a:rPr lang="vi-VN" dirty="0"/>
              <a:t>Kalem se odupire promeni električne energije koja teče kroz njega</a:t>
            </a:r>
          </a:p>
          <a:p>
            <a:r>
              <a:rPr lang="vi-VN" dirty="0"/>
              <a:t>Ova osobina i mogućnost obrazovanja oscilatornog kola u sprezi sa kondezatorom čini je čestom komponentom u električnim uređajima</a:t>
            </a:r>
          </a:p>
          <a:p>
            <a:r>
              <a:rPr lang="vi-VN" dirty="0"/>
              <a:t>Osnovna osobina kalema je induktivnost</a:t>
            </a:r>
          </a:p>
        </p:txBody>
      </p:sp>
    </p:spTree>
    <p:extLst>
      <p:ext uri="{BB962C8B-B14F-4D97-AF65-F5344CB8AC3E}">
        <p14:creationId xmlns:p14="http://schemas.microsoft.com/office/powerpoint/2010/main" val="41414815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17.png"/>
          <p:cNvPicPr/>
          <p:nvPr/>
        </p:nvPicPr>
        <p:blipFill>
          <a:blip r:embed="rId2" cstate="print"/>
          <a:stretch>
            <a:fillRect/>
          </a:stretch>
        </p:blipFill>
        <p:spPr>
          <a:xfrm>
            <a:off x="457200" y="762000"/>
            <a:ext cx="8382000" cy="3505200"/>
          </a:xfrm>
          <a:prstGeom prst="rect">
            <a:avLst/>
          </a:prstGeom>
        </p:spPr>
      </p:pic>
      <p:sp>
        <p:nvSpPr>
          <p:cNvPr id="3" name="TextBox 2"/>
          <p:cNvSpPr txBox="1"/>
          <p:nvPr/>
        </p:nvSpPr>
        <p:spPr>
          <a:xfrm>
            <a:off x="838200" y="4953000"/>
            <a:ext cx="8077200" cy="923330"/>
          </a:xfrm>
          <a:prstGeom prst="rect">
            <a:avLst/>
          </a:prstGeom>
          <a:noFill/>
        </p:spPr>
        <p:txBody>
          <a:bodyPr wrap="square" rtlCol="0">
            <a:spAutoFit/>
          </a:bodyPr>
          <a:lstStyle/>
          <a:p>
            <a:pPr algn="ctr"/>
            <a:r>
              <a:rPr lang="en-US" b="1" dirty="0" err="1" smtClean="0"/>
              <a:t>Simboli</a:t>
            </a:r>
            <a:r>
              <a:rPr lang="en-US" b="1" dirty="0" smtClean="0"/>
              <a:t> u </a:t>
            </a:r>
            <a:r>
              <a:rPr lang="en-US" b="1" dirty="0" err="1" smtClean="0"/>
              <a:t>električnim</a:t>
            </a:r>
            <a:r>
              <a:rPr lang="en-US" b="1" dirty="0" smtClean="0"/>
              <a:t> </a:t>
            </a:r>
            <a:r>
              <a:rPr lang="en-US" b="1" dirty="0" err="1" smtClean="0"/>
              <a:t>kolima</a:t>
            </a:r>
            <a:r>
              <a:rPr lang="en-US" b="1" dirty="0" smtClean="0"/>
              <a:t>: </a:t>
            </a:r>
            <a:endParaRPr lang="sr-Latn-RS" b="1" dirty="0" smtClean="0"/>
          </a:p>
          <a:p>
            <a:pPr algn="ctr"/>
            <a:r>
              <a:rPr lang="en-US" b="1" dirty="0" smtClean="0"/>
              <a:t>a) </a:t>
            </a:r>
            <a:r>
              <a:rPr lang="en-US" b="1" dirty="0" err="1" smtClean="0"/>
              <a:t>kalem</a:t>
            </a:r>
            <a:r>
              <a:rPr lang="en-US" b="1" dirty="0" smtClean="0"/>
              <a:t> </a:t>
            </a:r>
            <a:r>
              <a:rPr lang="en-US" b="1" dirty="0" err="1" smtClean="0"/>
              <a:t>bez</a:t>
            </a:r>
            <a:r>
              <a:rPr lang="en-US" b="1" dirty="0" smtClean="0"/>
              <a:t> </a:t>
            </a:r>
            <a:r>
              <a:rPr lang="en-US" b="1" dirty="0" err="1" smtClean="0"/>
              <a:t>jezgra</a:t>
            </a:r>
            <a:r>
              <a:rPr lang="en-US" b="1" dirty="0" smtClean="0"/>
              <a:t>, b) </a:t>
            </a:r>
            <a:r>
              <a:rPr lang="en-US" b="1" dirty="0" err="1" smtClean="0"/>
              <a:t>sa</a:t>
            </a:r>
            <a:r>
              <a:rPr lang="en-US" b="1" dirty="0" smtClean="0"/>
              <a:t> </a:t>
            </a:r>
            <a:r>
              <a:rPr lang="en-US" b="1" dirty="0" err="1" smtClean="0"/>
              <a:t>feritnim</a:t>
            </a:r>
            <a:r>
              <a:rPr lang="en-US" b="1" dirty="0" smtClean="0"/>
              <a:t> </a:t>
            </a:r>
            <a:r>
              <a:rPr lang="en-US" b="1" dirty="0" err="1" smtClean="0"/>
              <a:t>jezgrom</a:t>
            </a:r>
            <a:r>
              <a:rPr lang="en-US" b="1" dirty="0" smtClean="0"/>
              <a:t>, c) NF </a:t>
            </a:r>
            <a:r>
              <a:rPr lang="en-US" b="1" dirty="0" err="1" smtClean="0"/>
              <a:t>prigušnice</a:t>
            </a:r>
            <a:r>
              <a:rPr lang="en-US" b="1" dirty="0" smtClean="0"/>
              <a:t>, d) VF </a:t>
            </a:r>
            <a:r>
              <a:rPr lang="en-US" b="1" dirty="0" err="1" smtClean="0"/>
              <a:t>transformator</a:t>
            </a:r>
            <a:r>
              <a:rPr lang="sr-Latn-RS" b="1" dirty="0" smtClean="0"/>
              <a:t>i</a:t>
            </a:r>
            <a:r>
              <a:rPr lang="en-US" b="1" dirty="0" smtClean="0"/>
              <a:t>, e) NF </a:t>
            </a:r>
            <a:r>
              <a:rPr lang="en-US" b="1" dirty="0" err="1" smtClean="0"/>
              <a:t>transformator</a:t>
            </a:r>
            <a:r>
              <a:rPr lang="sr-Latn-RS" b="1" dirty="0" smtClean="0"/>
              <a:t>i</a:t>
            </a:r>
            <a:r>
              <a:rPr lang="en-US" b="1" dirty="0" smtClean="0"/>
              <a:t>, f) </a:t>
            </a:r>
            <a:r>
              <a:rPr lang="en-US" b="1" dirty="0" err="1" smtClean="0"/>
              <a:t>rele</a:t>
            </a:r>
            <a:r>
              <a:rPr lang="sr-Latn-RS" b="1" dirty="0" smtClean="0"/>
              <a:t>i</a:t>
            </a:r>
            <a:endParaRPr lang="en-US" b="1" dirty="0"/>
          </a:p>
        </p:txBody>
      </p:sp>
    </p:spTree>
    <p:extLst>
      <p:ext uri="{BB962C8B-B14F-4D97-AF65-F5344CB8AC3E}">
        <p14:creationId xmlns:p14="http://schemas.microsoft.com/office/powerpoint/2010/main" val="8769470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Otkriće</a:t>
            </a:r>
            <a:r>
              <a:rPr lang="en-US" dirty="0"/>
              <a:t> </a:t>
            </a:r>
            <a:r>
              <a:rPr lang="en-US" dirty="0" err="1"/>
              <a:t>elektromagnetne</a:t>
            </a:r>
            <a:r>
              <a:rPr lang="en-US" dirty="0"/>
              <a:t> </a:t>
            </a:r>
            <a:r>
              <a:rPr lang="en-US" dirty="0" err="1"/>
              <a:t>indukcije</a:t>
            </a:r>
            <a:endParaRPr lang="en-US" dirty="0"/>
          </a:p>
        </p:txBody>
      </p:sp>
      <p:sp>
        <p:nvSpPr>
          <p:cNvPr id="3" name="Content Placeholder 2"/>
          <p:cNvSpPr>
            <a:spLocks noGrp="1"/>
          </p:cNvSpPr>
          <p:nvPr>
            <p:ph idx="1"/>
          </p:nvPr>
        </p:nvSpPr>
        <p:spPr/>
        <p:txBody>
          <a:bodyPr>
            <a:normAutofit/>
          </a:bodyPr>
          <a:lstStyle/>
          <a:p>
            <a:r>
              <a:rPr lang="en-US" dirty="0"/>
              <a:t>Prva </a:t>
            </a:r>
            <a:r>
              <a:rPr lang="en-US" dirty="0" err="1"/>
              <a:t>preciznija</a:t>
            </a:r>
            <a:r>
              <a:rPr lang="en-US" dirty="0"/>
              <a:t> </a:t>
            </a:r>
            <a:r>
              <a:rPr lang="en-US" dirty="0" err="1"/>
              <a:t>objašnjenja</a:t>
            </a:r>
            <a:r>
              <a:rPr lang="en-US" dirty="0"/>
              <a:t> </a:t>
            </a:r>
            <a:r>
              <a:rPr lang="en-US" dirty="0" err="1"/>
              <a:t>šta</a:t>
            </a:r>
            <a:r>
              <a:rPr lang="en-US" dirty="0"/>
              <a:t> je </a:t>
            </a:r>
            <a:r>
              <a:rPr lang="en-US" dirty="0" err="1"/>
              <a:t>magnetna</a:t>
            </a:r>
            <a:r>
              <a:rPr lang="en-US" dirty="0"/>
              <a:t> </a:t>
            </a:r>
            <a:r>
              <a:rPr lang="en-US" dirty="0" err="1"/>
              <a:t>indukciji</a:t>
            </a:r>
            <a:r>
              <a:rPr lang="en-US" dirty="0"/>
              <a:t> </a:t>
            </a:r>
            <a:r>
              <a:rPr lang="en-US" dirty="0" err="1"/>
              <a:t>dao</a:t>
            </a:r>
            <a:r>
              <a:rPr lang="en-US" dirty="0"/>
              <a:t> je </a:t>
            </a:r>
            <a:r>
              <a:rPr lang="en-US" dirty="0" err="1"/>
              <a:t>Majkla</a:t>
            </a:r>
            <a:r>
              <a:rPr lang="en-US" dirty="0"/>
              <a:t> </a:t>
            </a:r>
            <a:r>
              <a:rPr lang="en-US" dirty="0" err="1"/>
              <a:t>Faradej</a:t>
            </a:r>
            <a:endParaRPr lang="en-US" dirty="0"/>
          </a:p>
          <a:p>
            <a:r>
              <a:rPr lang="en-US" dirty="0" err="1"/>
              <a:t>Serijom</a:t>
            </a:r>
            <a:r>
              <a:rPr lang="en-US" dirty="0"/>
              <a:t> </a:t>
            </a:r>
            <a:r>
              <a:rPr lang="en-US" dirty="0" err="1"/>
              <a:t>eksperimenata</a:t>
            </a:r>
            <a:r>
              <a:rPr lang="en-US" dirty="0"/>
              <a:t> </a:t>
            </a:r>
            <a:r>
              <a:rPr lang="en-US" dirty="0" err="1"/>
              <a:t>došao</a:t>
            </a:r>
            <a:r>
              <a:rPr lang="en-US" dirty="0"/>
              <a:t> je do </a:t>
            </a:r>
            <a:r>
              <a:rPr lang="en-US" dirty="0" err="1"/>
              <a:t>otkrića</a:t>
            </a:r>
            <a:r>
              <a:rPr lang="en-US" dirty="0"/>
              <a:t> da </a:t>
            </a:r>
            <a:r>
              <a:rPr lang="en-US" dirty="0" err="1"/>
              <a:t>pri</a:t>
            </a:r>
            <a:r>
              <a:rPr lang="en-US" dirty="0"/>
              <a:t> </a:t>
            </a:r>
            <a:r>
              <a:rPr lang="en-US" dirty="0" err="1"/>
              <a:t>promeni</a:t>
            </a:r>
            <a:r>
              <a:rPr lang="en-US" dirty="0"/>
              <a:t> </a:t>
            </a:r>
            <a:r>
              <a:rPr lang="en-US" dirty="0" err="1"/>
              <a:t>magnetnog</a:t>
            </a:r>
            <a:r>
              <a:rPr lang="en-US" dirty="0"/>
              <a:t> </a:t>
            </a:r>
            <a:r>
              <a:rPr lang="en-US" dirty="0" err="1"/>
              <a:t>polja</a:t>
            </a:r>
            <a:r>
              <a:rPr lang="en-US" dirty="0"/>
              <a:t> u </a:t>
            </a:r>
            <a:r>
              <a:rPr lang="en-US" dirty="0" err="1"/>
              <a:t>blizini</a:t>
            </a:r>
            <a:r>
              <a:rPr lang="en-US" dirty="0"/>
              <a:t> </a:t>
            </a:r>
            <a:r>
              <a:rPr lang="en-US" dirty="0" err="1"/>
              <a:t>provodnika</a:t>
            </a:r>
            <a:r>
              <a:rPr lang="en-US" dirty="0"/>
              <a:t> </a:t>
            </a:r>
            <a:r>
              <a:rPr lang="en-US" dirty="0" err="1"/>
              <a:t>dolazi</a:t>
            </a:r>
            <a:r>
              <a:rPr lang="en-US" dirty="0"/>
              <a:t> do </a:t>
            </a:r>
            <a:r>
              <a:rPr lang="en-US" dirty="0" err="1"/>
              <a:t>generisanja</a:t>
            </a:r>
            <a:r>
              <a:rPr lang="en-US" dirty="0"/>
              <a:t> </a:t>
            </a:r>
            <a:r>
              <a:rPr lang="en-US" dirty="0" err="1"/>
              <a:t>struje</a:t>
            </a:r>
            <a:endParaRPr lang="en-US" dirty="0"/>
          </a:p>
          <a:p>
            <a:r>
              <a:rPr lang="en-US" dirty="0" err="1"/>
              <a:t>Indukovana</a:t>
            </a:r>
            <a:r>
              <a:rPr lang="en-US" dirty="0"/>
              <a:t> </a:t>
            </a:r>
            <a:r>
              <a:rPr lang="en-US" dirty="0" err="1"/>
              <a:t>struja</a:t>
            </a:r>
            <a:r>
              <a:rPr lang="en-US" dirty="0"/>
              <a:t> </a:t>
            </a:r>
            <a:r>
              <a:rPr lang="en-US" dirty="0" err="1"/>
              <a:t>nastaje</a:t>
            </a:r>
            <a:r>
              <a:rPr lang="en-US" dirty="0"/>
              <a:t> </a:t>
            </a:r>
            <a:r>
              <a:rPr lang="en-US" dirty="0" err="1"/>
              <a:t>usled</a:t>
            </a:r>
            <a:r>
              <a:rPr lang="en-US" dirty="0"/>
              <a:t> </a:t>
            </a:r>
            <a:r>
              <a:rPr lang="en-US" dirty="0" err="1"/>
              <a:t>kretanja</a:t>
            </a:r>
            <a:r>
              <a:rPr lang="en-US" dirty="0"/>
              <a:t> </a:t>
            </a:r>
            <a:r>
              <a:rPr lang="en-US" dirty="0" err="1"/>
              <a:t>provodnika</a:t>
            </a:r>
            <a:r>
              <a:rPr lang="en-US" dirty="0"/>
              <a:t> </a:t>
            </a:r>
            <a:r>
              <a:rPr lang="en-US" dirty="0" err="1"/>
              <a:t>kroz</a:t>
            </a:r>
            <a:r>
              <a:rPr lang="en-US" dirty="0"/>
              <a:t> </a:t>
            </a:r>
            <a:r>
              <a:rPr lang="en-US" dirty="0" err="1"/>
              <a:t>magnetno</a:t>
            </a:r>
            <a:r>
              <a:rPr lang="en-US" dirty="0"/>
              <a:t> </a:t>
            </a:r>
            <a:r>
              <a:rPr lang="en-US" dirty="0" err="1"/>
              <a:t>polje</a:t>
            </a:r>
            <a:r>
              <a:rPr lang="en-US" dirty="0"/>
              <a:t> </a:t>
            </a:r>
            <a:r>
              <a:rPr lang="en-US" dirty="0" err="1"/>
              <a:t>ili</a:t>
            </a:r>
            <a:r>
              <a:rPr lang="en-US" dirty="0"/>
              <a:t> </a:t>
            </a:r>
            <a:r>
              <a:rPr lang="en-US" dirty="0" err="1"/>
              <a:t>usled</a:t>
            </a:r>
            <a:r>
              <a:rPr lang="en-US" dirty="0"/>
              <a:t> </a:t>
            </a:r>
            <a:r>
              <a:rPr lang="en-US" dirty="0" err="1"/>
              <a:t>promena</a:t>
            </a:r>
            <a:r>
              <a:rPr lang="en-US" dirty="0"/>
              <a:t> </a:t>
            </a:r>
            <a:r>
              <a:rPr lang="en-US" dirty="0" err="1"/>
              <a:t>magnetnog</a:t>
            </a:r>
            <a:r>
              <a:rPr lang="en-US" dirty="0"/>
              <a:t> </a:t>
            </a:r>
            <a:r>
              <a:rPr lang="en-US" dirty="0" err="1"/>
              <a:t>polja</a:t>
            </a:r>
            <a:r>
              <a:rPr lang="en-US" dirty="0"/>
              <a:t> </a:t>
            </a:r>
            <a:r>
              <a:rPr lang="en-US" dirty="0" err="1"/>
              <a:t>kada</a:t>
            </a:r>
            <a:r>
              <a:rPr lang="en-US" dirty="0"/>
              <a:t> </a:t>
            </a:r>
            <a:r>
              <a:rPr lang="en-US" dirty="0" err="1"/>
              <a:t>provodnik</a:t>
            </a:r>
            <a:r>
              <a:rPr lang="en-US" dirty="0"/>
              <a:t> </a:t>
            </a:r>
            <a:r>
              <a:rPr lang="en-US" dirty="0" err="1"/>
              <a:t>može</a:t>
            </a:r>
            <a:r>
              <a:rPr lang="en-US" dirty="0"/>
              <a:t> da </a:t>
            </a:r>
            <a:r>
              <a:rPr lang="en-US" dirty="0" err="1"/>
              <a:t>bude</a:t>
            </a:r>
            <a:r>
              <a:rPr lang="en-US" dirty="0"/>
              <a:t> </a:t>
            </a:r>
            <a:r>
              <a:rPr lang="en-US" dirty="0" err="1"/>
              <a:t>nepokretan</a:t>
            </a:r>
            <a:endParaRPr lang="en-US" dirty="0"/>
          </a:p>
        </p:txBody>
      </p:sp>
    </p:spTree>
    <p:extLst>
      <p:ext uri="{BB962C8B-B14F-4D97-AF65-F5344CB8AC3E}">
        <p14:creationId xmlns:p14="http://schemas.microsoft.com/office/powerpoint/2010/main" val="9932470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838200"/>
                <a:ext cx="8229600" cy="5791200"/>
              </a:xfrm>
            </p:spPr>
            <p:txBody>
              <a:bodyPr/>
              <a:lstStyle/>
              <a:p>
                <a:r>
                  <a:rPr lang="vi-VN" dirty="0"/>
                  <a:t>Kalem se opire promeni struje koja kroz nju teče pošto se indukuje električni napon koji je proporcionalan brzini promene struje</a:t>
                </a:r>
              </a:p>
              <a:p>
                <a:r>
                  <a:rPr lang="vi-VN" dirty="0"/>
                  <a:t>Odnos između trenutnog napona u(t) na kalemu L induktivnosti i vremenski promenljive struje i(t) koja kroz nju protiče data je diferencijalnom jednačinom:</a:t>
                </a:r>
              </a:p>
              <a:p>
                <a:pPr marL="0" indent="0">
                  <a:buNone/>
                </a:pPr>
                <a:endParaRPr lang="en-US" sz="3600" b="1"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sz="3600" b="1" i="1" smtClean="0">
                          <a:latin typeface="Cambria Math"/>
                        </a:rPr>
                        <m:t>𝒖</m:t>
                      </m:r>
                      <m:d>
                        <m:dPr>
                          <m:ctrlPr>
                            <a:rPr lang="en-US" sz="3600" b="1" i="1" smtClean="0">
                              <a:latin typeface="Cambria Math" panose="02040503050406030204" pitchFamily="18" charset="0"/>
                            </a:rPr>
                          </m:ctrlPr>
                        </m:dPr>
                        <m:e>
                          <m:r>
                            <a:rPr lang="en-US" sz="3600" b="1" i="1" smtClean="0">
                              <a:latin typeface="Cambria Math"/>
                            </a:rPr>
                            <m:t>𝒕</m:t>
                          </m:r>
                        </m:e>
                      </m:d>
                      <m:r>
                        <a:rPr lang="en-US" sz="3600" b="1" i="1" smtClean="0">
                          <a:latin typeface="Cambria Math"/>
                        </a:rPr>
                        <m:t>=</m:t>
                      </m:r>
                      <m:r>
                        <a:rPr lang="en-US" sz="3600" b="1" i="1" smtClean="0">
                          <a:latin typeface="Cambria Math"/>
                        </a:rPr>
                        <m:t>𝑳</m:t>
                      </m:r>
                      <m:f>
                        <m:fPr>
                          <m:ctrlPr>
                            <a:rPr lang="en-US" sz="3600" b="1" i="1" smtClean="0">
                              <a:latin typeface="Cambria Math" panose="02040503050406030204" pitchFamily="18" charset="0"/>
                            </a:rPr>
                          </m:ctrlPr>
                        </m:fPr>
                        <m:num>
                          <m:r>
                            <a:rPr lang="en-US" sz="3600" b="1" i="1" smtClean="0">
                              <a:latin typeface="Cambria Math"/>
                            </a:rPr>
                            <m:t>𝒅𝒊</m:t>
                          </m:r>
                          <m:r>
                            <a:rPr lang="en-US" sz="3600" b="1" i="1" smtClean="0">
                              <a:latin typeface="Cambria Math"/>
                            </a:rPr>
                            <m:t>(</m:t>
                          </m:r>
                          <m:r>
                            <a:rPr lang="en-US" sz="3600" b="1" i="1" smtClean="0">
                              <a:latin typeface="Cambria Math"/>
                            </a:rPr>
                            <m:t>𝒕</m:t>
                          </m:r>
                          <m:r>
                            <a:rPr lang="en-US" sz="3600" b="1" i="1" smtClean="0">
                              <a:latin typeface="Cambria Math"/>
                            </a:rPr>
                            <m:t>)</m:t>
                          </m:r>
                        </m:num>
                        <m:den>
                          <m:r>
                            <a:rPr lang="en-US" sz="3600" b="1" i="1" smtClean="0">
                              <a:latin typeface="Cambria Math"/>
                            </a:rPr>
                            <m:t>𝒅𝒕</m:t>
                          </m:r>
                        </m:den>
                      </m:f>
                    </m:oMath>
                  </m:oMathPara>
                </a14:m>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838200"/>
                <a:ext cx="8229600" cy="5791200"/>
              </a:xfrm>
              <a:blipFill rotWithShape="1">
                <a:blip r:embed="rId2"/>
                <a:stretch>
                  <a:fillRect l="-889" t="-947" r="-1185"/>
                </a:stretch>
              </a:blipFill>
            </p:spPr>
            <p:txBody>
              <a:bodyPr/>
              <a:lstStyle/>
              <a:p>
                <a:r>
                  <a:rPr lang="en-US">
                    <a:noFill/>
                  </a:rPr>
                  <a:t> </a:t>
                </a:r>
              </a:p>
            </p:txBody>
          </p:sp>
        </mc:Fallback>
      </mc:AlternateContent>
    </p:spTree>
    <p:extLst>
      <p:ext uri="{BB962C8B-B14F-4D97-AF65-F5344CB8AC3E}">
        <p14:creationId xmlns:p14="http://schemas.microsoft.com/office/powerpoint/2010/main" val="3044742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1295400"/>
            <a:ext cx="3733800" cy="461665"/>
          </a:xfrm>
          <a:prstGeom prst="rect">
            <a:avLst/>
          </a:prstGeom>
          <a:noFill/>
        </p:spPr>
        <p:txBody>
          <a:bodyPr wrap="square" rtlCol="0">
            <a:spAutoFit/>
          </a:bodyPr>
          <a:lstStyle/>
          <a:p>
            <a:pPr algn="ctr"/>
            <a:r>
              <a:rPr lang="sr-Latn-RS" sz="2400" b="1" smtClean="0"/>
              <a:t>Kondenzatori</a:t>
            </a:r>
            <a:endParaRPr lang="en-US" sz="2400" b="1"/>
          </a:p>
        </p:txBody>
      </p:sp>
      <p:sp>
        <p:nvSpPr>
          <p:cNvPr id="5" name="TextBox 4"/>
          <p:cNvSpPr txBox="1"/>
          <p:nvPr/>
        </p:nvSpPr>
        <p:spPr>
          <a:xfrm>
            <a:off x="1371600" y="2362200"/>
            <a:ext cx="6629400" cy="1477328"/>
          </a:xfrm>
          <a:prstGeom prst="rect">
            <a:avLst/>
          </a:prstGeom>
          <a:noFill/>
        </p:spPr>
        <p:txBody>
          <a:bodyPr wrap="square" rtlCol="0">
            <a:spAutoFit/>
          </a:bodyPr>
          <a:lstStyle/>
          <a:p>
            <a:pPr algn="ctr"/>
            <a:r>
              <a:rPr lang="en-US" err="1">
                <a:latin typeface="Times New Roman" panose="02020603050405020304" pitchFamily="18" charset="0"/>
                <a:cs typeface="Times New Roman" panose="02020603050405020304" pitchFamily="18" charset="0"/>
              </a:rPr>
              <a:t>Kondenzatori</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su</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elektrotehnički</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elementi</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koji</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sluze</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za</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skladistenje</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energije</a:t>
            </a:r>
            <a:r>
              <a:rPr lang="en-US">
                <a:latin typeface="Times New Roman" panose="02020603050405020304" pitchFamily="18" charset="0"/>
                <a:cs typeface="Times New Roman" panose="02020603050405020304" pitchFamily="18" charset="0"/>
              </a:rPr>
              <a:t>.</a:t>
            </a:r>
          </a:p>
          <a:p>
            <a:pPr algn="ctr"/>
            <a:r>
              <a:rPr lang="en-US">
                <a:latin typeface="Times New Roman" panose="02020603050405020304" pitchFamily="18" charset="0"/>
                <a:cs typeface="Times New Roman" panose="02020603050405020304" pitchFamily="18" charset="0"/>
              </a:rPr>
              <a:t>Oni se </a:t>
            </a:r>
            <a:r>
              <a:rPr lang="en-US" err="1">
                <a:latin typeface="Times New Roman" panose="02020603050405020304" pitchFamily="18" charset="0"/>
                <a:cs typeface="Times New Roman" panose="02020603050405020304" pitchFamily="18" charset="0"/>
              </a:rPr>
              <a:t>sastoje</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iz</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dve</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elektrode</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izmedju</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kojih</a:t>
            </a:r>
            <a:r>
              <a:rPr lang="en-US">
                <a:latin typeface="Times New Roman" panose="02020603050405020304" pitchFamily="18" charset="0"/>
                <a:cs typeface="Times New Roman" panose="02020603050405020304" pitchFamily="18" charset="0"/>
              </a:rPr>
              <a:t> se </a:t>
            </a:r>
            <a:r>
              <a:rPr lang="en-US" err="1">
                <a:latin typeface="Times New Roman" panose="02020603050405020304" pitchFamily="18" charset="0"/>
                <a:cs typeface="Times New Roman" panose="02020603050405020304" pitchFamily="18" charset="0"/>
              </a:rPr>
              <a:t>nalazi</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dielektrik</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Najčešće</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su</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elektrode</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pločaste</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valjkaste</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itd</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Mi</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kondenzatore</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delimo</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po</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materijalu</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dielektrika</a:t>
            </a:r>
            <a:r>
              <a:rPr lang="en-US">
                <a:latin typeface="Times New Roman" panose="02020603050405020304" pitchFamily="18" charset="0"/>
                <a:cs typeface="Times New Roman" panose="02020603050405020304" pitchFamily="18" charset="0"/>
              </a:rPr>
              <a:t>.</a:t>
            </a:r>
          </a:p>
        </p:txBody>
      </p:sp>
      <p:pic>
        <p:nvPicPr>
          <p:cNvPr id="6" name="Content Placeholder 3" descr="dijeleketrik.jpg"/>
          <p:cNvPicPr>
            <a:picLocks noGrp="1" noChangeAspect="1"/>
          </p:cNvPicPr>
          <p:nvPr>
            <p:ph sz="half" idx="1"/>
          </p:nvPr>
        </p:nvPicPr>
        <p:blipFill>
          <a:blip r:embed="rId2"/>
          <a:stretch>
            <a:fillRect/>
          </a:stretch>
        </p:blipFill>
        <p:spPr>
          <a:xfrm>
            <a:off x="187179" y="3733800"/>
            <a:ext cx="2507138" cy="2514600"/>
          </a:xfrm>
        </p:spPr>
      </p:pic>
    </p:spTree>
    <p:extLst>
      <p:ext uri="{BB962C8B-B14F-4D97-AF65-F5344CB8AC3E}">
        <p14:creationId xmlns:p14="http://schemas.microsoft.com/office/powerpoint/2010/main" val="220147440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457200" y="914400"/>
                <a:ext cx="8229600" cy="5211763"/>
              </a:xfrm>
            </p:spPr>
            <p:txBody>
              <a:bodyPr/>
              <a:lstStyle/>
              <a:p>
                <a:r>
                  <a:rPr lang="vi-VN" dirty="0"/>
                  <a:t>Ako je struja koja protiče kroz kalem kostantna, njen prvi izvod je nula, pa je napon na kalemu takođe nula. Što znači da se u stalnom jednosmernom režimu kalem ponaša kao kratak spoj.</a:t>
                </a:r>
              </a:p>
              <a:p>
                <a:r>
                  <a:rPr lang="vi-VN" dirty="0"/>
                  <a:t>Induktivnost kalema L se definiše jednačinom:</a:t>
                </a:r>
                <a14:m>
                  <m:oMath xmlns:m="http://schemas.openxmlformats.org/officeDocument/2006/math">
                    <m:r>
                      <a:rPr lang="en-US" sz="3600" b="1" i="1" smtClean="0">
                        <a:latin typeface="Cambria Math"/>
                      </a:rPr>
                      <m:t>𝑳</m:t>
                    </m:r>
                    <m:r>
                      <a:rPr lang="en-US" sz="3600" b="1" i="1" smtClean="0">
                        <a:latin typeface="Cambria Math"/>
                      </a:rPr>
                      <m:t>=</m:t>
                    </m:r>
                    <m:f>
                      <m:fPr>
                        <m:ctrlPr>
                          <a:rPr lang="en-US" sz="3600" b="1" i="1" smtClean="0">
                            <a:latin typeface="Cambria Math" panose="02040503050406030204" pitchFamily="18" charset="0"/>
                          </a:rPr>
                        </m:ctrlPr>
                      </m:fPr>
                      <m:num>
                        <m:r>
                          <a:rPr lang="en-US" sz="3600" b="1" i="1" smtClean="0">
                            <a:latin typeface="Cambria Math"/>
                          </a:rPr>
                          <m:t>𝒅</m:t>
                        </m:r>
                        <m:r>
                          <a:rPr lang="sr-Cyrl-RS" sz="3600" b="1" i="1">
                            <a:latin typeface="Cambria Math"/>
                          </a:rPr>
                          <m:t>𝝓</m:t>
                        </m:r>
                      </m:num>
                      <m:den>
                        <m:r>
                          <a:rPr lang="en-US" sz="3600" b="1" i="1" smtClean="0">
                            <a:latin typeface="Cambria Math"/>
                          </a:rPr>
                          <m:t>𝒅𝒊</m:t>
                        </m:r>
                      </m:den>
                    </m:f>
                  </m:oMath>
                </a14:m>
                <a:endParaRPr lang="en-US" b="1"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457200" y="914400"/>
                <a:ext cx="8229600" cy="5211763"/>
              </a:xfrm>
              <a:blipFill rotWithShape="1">
                <a:blip r:embed="rId2"/>
                <a:stretch>
                  <a:fillRect l="-889" t="-1053" r="-2074"/>
                </a:stretch>
              </a:blipFill>
            </p:spPr>
            <p:txBody>
              <a:bodyPr/>
              <a:lstStyle/>
              <a:p>
                <a:r>
                  <a:rPr lang="en-US">
                    <a:noFill/>
                  </a:rPr>
                  <a:t> </a:t>
                </a:r>
              </a:p>
            </p:txBody>
          </p:sp>
        </mc:Fallback>
      </mc:AlternateContent>
    </p:spTree>
    <p:extLst>
      <p:ext uri="{BB962C8B-B14F-4D97-AF65-F5344CB8AC3E}">
        <p14:creationId xmlns:p14="http://schemas.microsoft.com/office/powerpoint/2010/main" val="42892380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457200"/>
            <a:ext cx="3417923" cy="523220"/>
          </a:xfrm>
          <a:prstGeom prst="rect">
            <a:avLst/>
          </a:prstGeom>
          <a:noFill/>
        </p:spPr>
        <p:txBody>
          <a:bodyPr wrap="none" rtlCol="0">
            <a:spAutoFit/>
          </a:bodyPr>
          <a:lstStyle/>
          <a:p>
            <a:r>
              <a:rPr lang="sr-Latn-RS" sz="2800" b="1" dirty="0" smtClean="0">
                <a:solidFill>
                  <a:schemeClr val="accent1"/>
                </a:solidFill>
              </a:rPr>
              <a:t>O istoriji kalemova</a:t>
            </a:r>
            <a:endParaRPr lang="en-US" sz="2800" b="1" dirty="0">
              <a:solidFill>
                <a:schemeClr val="accent1"/>
              </a:solidFill>
            </a:endParaRPr>
          </a:p>
        </p:txBody>
      </p:sp>
      <p:sp>
        <p:nvSpPr>
          <p:cNvPr id="3" name="TextBox 2"/>
          <p:cNvSpPr txBox="1"/>
          <p:nvPr/>
        </p:nvSpPr>
        <p:spPr>
          <a:xfrm>
            <a:off x="457200" y="2057400"/>
            <a:ext cx="5698996" cy="369332"/>
          </a:xfrm>
          <a:prstGeom prst="rect">
            <a:avLst/>
          </a:prstGeom>
          <a:noFill/>
        </p:spPr>
        <p:txBody>
          <a:bodyPr wrap="none" rtlCol="0">
            <a:spAutoFit/>
          </a:bodyPr>
          <a:lstStyle/>
          <a:p>
            <a:r>
              <a:rPr lang="sr-Latn-RS" b="1" dirty="0" smtClean="0"/>
              <a:t>-  Za otkriće kalemova zaslužan je Mihajlo Punpin</a:t>
            </a:r>
            <a:endParaRPr lang="en-US" b="1" dirty="0"/>
          </a:p>
        </p:txBody>
      </p:sp>
      <p:sp>
        <p:nvSpPr>
          <p:cNvPr id="4" name="TextBox 3"/>
          <p:cNvSpPr txBox="1"/>
          <p:nvPr/>
        </p:nvSpPr>
        <p:spPr>
          <a:xfrm>
            <a:off x="457200" y="2743200"/>
            <a:ext cx="8045792" cy="369332"/>
          </a:xfrm>
          <a:prstGeom prst="rect">
            <a:avLst/>
          </a:prstGeom>
          <a:noFill/>
        </p:spPr>
        <p:txBody>
          <a:bodyPr wrap="none" rtlCol="0">
            <a:spAutoFit/>
          </a:bodyPr>
          <a:lstStyle/>
          <a:p>
            <a:r>
              <a:rPr lang="sr-Latn-RS" b="1" dirty="0" smtClean="0"/>
              <a:t>- Pupinov pronalazak bio je rešenje za smetnje na telefonskim linijama</a:t>
            </a:r>
            <a:endParaRPr lang="en-US" b="1" dirty="0"/>
          </a:p>
        </p:txBody>
      </p:sp>
      <p:pic>
        <p:nvPicPr>
          <p:cNvPr id="5" name="Picture 4" descr="PupinovVod.JPG"/>
          <p:cNvPicPr/>
          <p:nvPr/>
        </p:nvPicPr>
        <p:blipFill>
          <a:blip r:embed="rId2" cstate="print"/>
          <a:stretch>
            <a:fillRect/>
          </a:stretch>
        </p:blipFill>
        <p:spPr>
          <a:xfrm>
            <a:off x="0" y="3657600"/>
            <a:ext cx="9144000" cy="2657474"/>
          </a:xfrm>
          <a:prstGeom prst="rect">
            <a:avLst/>
          </a:prstGeom>
        </p:spPr>
      </p:pic>
    </p:spTree>
    <p:extLst>
      <p:ext uri="{BB962C8B-B14F-4D97-AF65-F5344CB8AC3E}">
        <p14:creationId xmlns:p14="http://schemas.microsoft.com/office/powerpoint/2010/main" val="38509643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extLst>
      <p:ext uri="{BB962C8B-B14F-4D97-AF65-F5344CB8AC3E}">
        <p14:creationId xmlns:p14="http://schemas.microsoft.com/office/powerpoint/2010/main" val="2078740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Redna</a:t>
            </a:r>
            <a:r>
              <a:rPr lang="en-US" dirty="0"/>
              <a:t> </a:t>
            </a:r>
            <a:r>
              <a:rPr lang="en-US" dirty="0" err="1"/>
              <a:t>veza</a:t>
            </a:r>
            <a:r>
              <a:rPr lang="en-US" dirty="0"/>
              <a:t> </a:t>
            </a:r>
            <a:r>
              <a:rPr lang="en-US" dirty="0" err="1"/>
              <a:t>kalemova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Struja koja protiče kroz kalemove u rednoj vezi je ista</a:t>
                </a:r>
              </a:p>
              <a:p>
                <a:r>
                  <a:rPr lang="en-US" dirty="0"/>
                  <a:t>Zbir svih napona na kalemovima jednak je ukupnom naponu u kolu</a:t>
                </a:r>
              </a:p>
              <a:p>
                <a:r>
                  <a:rPr lang="en-US" dirty="0"/>
                  <a:t>Ukupna induktivnost se izračunava po formuli:</a:t>
                </a:r>
                <a14:m>
                  <m:oMath xmlns:m="http://schemas.openxmlformats.org/officeDocument/2006/math">
                    <m:r>
                      <a:rPr lang="en-US" sz="3600" b="1" i="1" smtClean="0">
                        <a:latin typeface="Cambria Math"/>
                      </a:rPr>
                      <m:t>𝑳𝒆</m:t>
                    </m:r>
                    <m:r>
                      <a:rPr lang="en-US" sz="3600" b="1" i="1" smtClean="0">
                        <a:latin typeface="Cambria Math"/>
                      </a:rPr>
                      <m:t>=</m:t>
                    </m:r>
                    <m:r>
                      <a:rPr lang="en-US" sz="3600" b="1" i="1" smtClean="0">
                        <a:latin typeface="Cambria Math"/>
                      </a:rPr>
                      <m:t>𝑳</m:t>
                    </m:r>
                    <m:r>
                      <a:rPr lang="en-US" sz="3600" b="1" i="1" smtClean="0">
                        <a:latin typeface="Cambria Math"/>
                      </a:rPr>
                      <m:t>𝟏</m:t>
                    </m:r>
                    <m:r>
                      <a:rPr lang="en-US" sz="3600" b="1" i="1" smtClean="0">
                        <a:latin typeface="Cambria Math"/>
                      </a:rPr>
                      <m:t>+</m:t>
                    </m:r>
                    <m:r>
                      <a:rPr lang="en-US" sz="3600" b="1" i="1" smtClean="0">
                        <a:latin typeface="Cambria Math"/>
                      </a:rPr>
                      <m:t>𝑳</m:t>
                    </m:r>
                    <m:r>
                      <a:rPr lang="en-US" sz="3600" b="1" i="1" smtClean="0">
                        <a:latin typeface="Cambria Math"/>
                      </a:rPr>
                      <m:t>𝟐</m:t>
                    </m:r>
                    <m:r>
                      <a:rPr lang="en-US" sz="3600" b="1" i="1" smtClean="0">
                        <a:latin typeface="Cambria Math"/>
                      </a:rPr>
                      <m:t>+ … +</m:t>
                    </m:r>
                    <m:r>
                      <a:rPr lang="en-US" sz="3600" b="1" i="1" smtClean="0">
                        <a:latin typeface="Cambria Math"/>
                      </a:rPr>
                      <m:t>𝑳𝒏</m:t>
                    </m:r>
                  </m:oMath>
                </a14:m>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89" t="-1111"/>
                </a:stretch>
              </a:blipFill>
            </p:spPr>
            <p:txBody>
              <a:bodyPr/>
              <a:lstStyle/>
              <a:p>
                <a:r>
                  <a:rPr lang="en-US">
                    <a:noFill/>
                  </a:rPr>
                  <a:t> </a:t>
                </a:r>
              </a:p>
            </p:txBody>
          </p:sp>
        </mc:Fallback>
      </mc:AlternateContent>
      <p:pic>
        <p:nvPicPr>
          <p:cNvPr id="4" name="Picture 3" descr="390px-Inductors_in_series.svg.png"/>
          <p:cNvPicPr/>
          <p:nvPr/>
        </p:nvPicPr>
        <p:blipFill>
          <a:blip r:embed="rId3" cstate="print"/>
          <a:srcRect/>
          <a:stretch>
            <a:fillRect/>
          </a:stretch>
        </p:blipFill>
        <p:spPr bwMode="auto">
          <a:xfrm>
            <a:off x="1371600" y="5105400"/>
            <a:ext cx="4526017" cy="1009650"/>
          </a:xfrm>
          <a:prstGeom prst="rect">
            <a:avLst/>
          </a:prstGeom>
          <a:noFill/>
          <a:ln w="9525">
            <a:noFill/>
            <a:miter lim="800000"/>
            <a:headEnd/>
            <a:tailEnd/>
          </a:ln>
        </p:spPr>
      </p:pic>
    </p:spTree>
    <p:extLst>
      <p:ext uri="{BB962C8B-B14F-4D97-AF65-F5344CB8AC3E}">
        <p14:creationId xmlns:p14="http://schemas.microsoft.com/office/powerpoint/2010/main" val="20336136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Paralelna</a:t>
            </a:r>
            <a:r>
              <a:rPr lang="en-US" dirty="0"/>
              <a:t> </a:t>
            </a:r>
            <a:r>
              <a:rPr lang="en-US" dirty="0" err="1"/>
              <a:t>veza</a:t>
            </a:r>
            <a:r>
              <a:rPr lang="en-US" dirty="0"/>
              <a:t> </a:t>
            </a:r>
            <a:r>
              <a:rPr lang="en-US" dirty="0" err="1"/>
              <a:t>kalemova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err="1"/>
                  <a:t>Kalemovi</a:t>
                </a:r>
                <a:r>
                  <a:rPr lang="en-US" dirty="0"/>
                  <a:t> u </a:t>
                </a:r>
                <a:r>
                  <a:rPr lang="en-US" dirty="0" err="1"/>
                  <a:t>paralelnoj</a:t>
                </a:r>
                <a:r>
                  <a:rPr lang="en-US" dirty="0"/>
                  <a:t> </a:t>
                </a:r>
                <a:r>
                  <a:rPr lang="en-US" dirty="0" err="1"/>
                  <a:t>vezi</a:t>
                </a:r>
                <a:r>
                  <a:rPr lang="en-US" dirty="0"/>
                  <a:t> se </a:t>
                </a:r>
                <a:r>
                  <a:rPr lang="en-US" dirty="0" err="1"/>
                  <a:t>nalaze</a:t>
                </a:r>
                <a:r>
                  <a:rPr lang="en-US" dirty="0"/>
                  <a:t> </a:t>
                </a:r>
                <a:r>
                  <a:rPr lang="en-US" dirty="0" err="1"/>
                  <a:t>na</a:t>
                </a:r>
                <a:r>
                  <a:rPr lang="en-US" dirty="0"/>
                  <a:t> </a:t>
                </a:r>
                <a:r>
                  <a:rPr lang="en-US" dirty="0" err="1"/>
                  <a:t>istom</a:t>
                </a:r>
                <a:r>
                  <a:rPr lang="en-US" dirty="0"/>
                  <a:t> </a:t>
                </a:r>
                <a:r>
                  <a:rPr lang="en-US" dirty="0" err="1"/>
                  <a:t>naponu</a:t>
                </a:r>
                <a:endParaRPr lang="en-US" dirty="0"/>
              </a:p>
              <a:p>
                <a:r>
                  <a:rPr lang="en-US" dirty="0" err="1"/>
                  <a:t>Ukupna</a:t>
                </a:r>
                <a:r>
                  <a:rPr lang="en-US" dirty="0"/>
                  <a:t> </a:t>
                </a:r>
                <a:r>
                  <a:rPr lang="en-US" dirty="0" err="1"/>
                  <a:t>induktivnost</a:t>
                </a:r>
                <a:r>
                  <a:rPr lang="en-US" dirty="0"/>
                  <a:t> kola se </a:t>
                </a:r>
                <a:r>
                  <a:rPr lang="en-US" dirty="0" err="1"/>
                  <a:t>izračunava</a:t>
                </a:r>
                <a:r>
                  <a:rPr lang="en-US" dirty="0"/>
                  <a:t> </a:t>
                </a:r>
                <a:r>
                  <a:rPr lang="en-US" dirty="0" err="1"/>
                  <a:t>prema</a:t>
                </a:r>
                <a:r>
                  <a:rPr lang="en-US" dirty="0"/>
                  <a:t> </a:t>
                </a:r>
                <a:r>
                  <a:rPr lang="en-US" dirty="0" err="1"/>
                  <a:t>formuli</a:t>
                </a:r>
                <a:r>
                  <a:rPr lang="en-US" dirty="0"/>
                  <a:t>:</a:t>
                </a:r>
              </a:p>
              <a:p>
                <a:pPr marL="0" indent="0">
                  <a:buNone/>
                </a:pPr>
                <a:r>
                  <a:rPr lang="sr-Cyrl-RS" b="1" dirty="0" smtClean="0"/>
                  <a:t>                     </a:t>
                </a:r>
                <a14:m>
                  <m:oMath xmlns:m="http://schemas.openxmlformats.org/officeDocument/2006/math">
                    <m:f>
                      <m:fPr>
                        <m:ctrlPr>
                          <a:rPr lang="sr-Cyrl-RS" sz="3600" b="1" i="1" smtClean="0">
                            <a:latin typeface="Cambria Math" panose="02040503050406030204" pitchFamily="18" charset="0"/>
                          </a:rPr>
                        </m:ctrlPr>
                      </m:fPr>
                      <m:num>
                        <m:r>
                          <a:rPr lang="en-US" sz="3600" b="1" i="1" smtClean="0">
                            <a:latin typeface="Cambria Math"/>
                          </a:rPr>
                          <m:t>𝟏</m:t>
                        </m:r>
                      </m:num>
                      <m:den>
                        <m:r>
                          <a:rPr lang="en-US" sz="3600" b="1" i="1" smtClean="0">
                            <a:latin typeface="Cambria Math"/>
                          </a:rPr>
                          <m:t>𝑳𝒆</m:t>
                        </m:r>
                      </m:den>
                    </m:f>
                    <m:r>
                      <a:rPr lang="en-US" sz="3600" b="1" i="1" smtClean="0">
                        <a:latin typeface="Cambria Math"/>
                      </a:rPr>
                      <m:t>=</m:t>
                    </m:r>
                    <m:f>
                      <m:fPr>
                        <m:ctrlPr>
                          <a:rPr lang="en-US" sz="3600" b="1" i="1" smtClean="0">
                            <a:latin typeface="Cambria Math" panose="02040503050406030204" pitchFamily="18" charset="0"/>
                          </a:rPr>
                        </m:ctrlPr>
                      </m:fPr>
                      <m:num>
                        <m:r>
                          <a:rPr lang="en-US" sz="3600" b="1" i="1" smtClean="0">
                            <a:latin typeface="Cambria Math"/>
                          </a:rPr>
                          <m:t>𝟏</m:t>
                        </m:r>
                      </m:num>
                      <m:den>
                        <m:r>
                          <a:rPr lang="en-US" sz="3600" b="1" i="1" smtClean="0">
                            <a:latin typeface="Cambria Math"/>
                          </a:rPr>
                          <m:t>𝑳</m:t>
                        </m:r>
                        <m:r>
                          <a:rPr lang="en-US" sz="3600" b="1" i="1" smtClean="0">
                            <a:latin typeface="Cambria Math"/>
                          </a:rPr>
                          <m:t>𝟏</m:t>
                        </m:r>
                      </m:den>
                    </m:f>
                    <m:r>
                      <a:rPr lang="en-US" sz="3600" b="1" i="1" smtClean="0">
                        <a:latin typeface="Cambria Math"/>
                      </a:rPr>
                      <m:t>+</m:t>
                    </m:r>
                    <m:f>
                      <m:fPr>
                        <m:ctrlPr>
                          <a:rPr lang="en-US" sz="3600" b="1" i="1" smtClean="0">
                            <a:latin typeface="Cambria Math" panose="02040503050406030204" pitchFamily="18" charset="0"/>
                          </a:rPr>
                        </m:ctrlPr>
                      </m:fPr>
                      <m:num>
                        <m:r>
                          <a:rPr lang="en-US" sz="3600" b="1" i="1" smtClean="0">
                            <a:latin typeface="Cambria Math"/>
                          </a:rPr>
                          <m:t>𝟏</m:t>
                        </m:r>
                      </m:num>
                      <m:den>
                        <m:r>
                          <a:rPr lang="en-US" sz="3600" b="1" i="1" smtClean="0">
                            <a:latin typeface="Cambria Math"/>
                          </a:rPr>
                          <m:t>𝑳</m:t>
                        </m:r>
                        <m:r>
                          <a:rPr lang="en-US" sz="3600" b="1" i="1" smtClean="0">
                            <a:latin typeface="Cambria Math"/>
                          </a:rPr>
                          <m:t>𝟐</m:t>
                        </m:r>
                      </m:den>
                    </m:f>
                    <m:r>
                      <a:rPr lang="en-US" sz="3600" b="1" i="1" smtClean="0">
                        <a:latin typeface="Cambria Math"/>
                      </a:rPr>
                      <m:t>+ … + </m:t>
                    </m:r>
                    <m:f>
                      <m:fPr>
                        <m:ctrlPr>
                          <a:rPr lang="en-US" sz="3600" b="1" i="1" smtClean="0">
                            <a:latin typeface="Cambria Math" panose="02040503050406030204" pitchFamily="18" charset="0"/>
                          </a:rPr>
                        </m:ctrlPr>
                      </m:fPr>
                      <m:num>
                        <m:r>
                          <a:rPr lang="en-US" sz="3600" b="1" i="1" smtClean="0">
                            <a:latin typeface="Cambria Math"/>
                          </a:rPr>
                          <m:t>𝟏</m:t>
                        </m:r>
                      </m:num>
                      <m:den>
                        <m:r>
                          <a:rPr lang="en-US" sz="3600" b="1" i="1" smtClean="0">
                            <a:latin typeface="Cambria Math"/>
                          </a:rPr>
                          <m:t>𝑳𝒏</m:t>
                        </m:r>
                      </m:den>
                    </m:f>
                  </m:oMath>
                </a14:m>
                <a:r>
                  <a:rPr lang="sr-Cyrl-RS" b="1" dirty="0" smtClean="0"/>
                  <a:t> </a:t>
                </a:r>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89" t="-1111"/>
                </a:stretch>
              </a:blipFill>
            </p:spPr>
            <p:txBody>
              <a:bodyPr/>
              <a:lstStyle/>
              <a:p>
                <a:r>
                  <a:rPr lang="en-US">
                    <a:noFill/>
                  </a:rPr>
                  <a:t> </a:t>
                </a:r>
              </a:p>
            </p:txBody>
          </p:sp>
        </mc:Fallback>
      </mc:AlternateContent>
      <p:pic>
        <p:nvPicPr>
          <p:cNvPr id="4" name="Picture 3" descr="301px-Inductors_in_parallel.svg.png"/>
          <p:cNvPicPr/>
          <p:nvPr/>
        </p:nvPicPr>
        <p:blipFill>
          <a:blip r:embed="rId3" cstate="print"/>
          <a:srcRect/>
          <a:stretch>
            <a:fillRect/>
          </a:stretch>
        </p:blipFill>
        <p:spPr bwMode="auto">
          <a:xfrm>
            <a:off x="4191000" y="4495800"/>
            <a:ext cx="3360685" cy="1685925"/>
          </a:xfrm>
          <a:prstGeom prst="rect">
            <a:avLst/>
          </a:prstGeom>
          <a:noFill/>
          <a:ln w="9525">
            <a:noFill/>
            <a:miter lim="800000"/>
            <a:headEnd/>
            <a:tailEnd/>
          </a:ln>
        </p:spPr>
      </p:pic>
    </p:spTree>
    <p:extLst>
      <p:ext uri="{BB962C8B-B14F-4D97-AF65-F5344CB8AC3E}">
        <p14:creationId xmlns:p14="http://schemas.microsoft.com/office/powerpoint/2010/main" val="18814668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Energija</a:t>
            </a:r>
            <a:r>
              <a:rPr lang="en-US" dirty="0"/>
              <a:t> </a:t>
            </a:r>
            <a:r>
              <a:rPr lang="en-US" dirty="0" err="1"/>
              <a:t>sačuvana</a:t>
            </a:r>
            <a:r>
              <a:rPr lang="en-US" dirty="0"/>
              <a:t> u </a:t>
            </a:r>
            <a:r>
              <a:rPr lang="en-US" dirty="0" err="1"/>
              <a:t>kalemu</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pl-PL" dirty="0"/>
                  <a:t>Energija sačuvana u magnetnom polju kalema jednaka je:</a:t>
                </a:r>
                <a:endParaRPr lang="sr-Cyrl-RS" dirty="0" smtClean="0"/>
              </a:p>
              <a:p>
                <a:pPr marL="0" indent="0">
                  <a:buNone/>
                </a:pPr>
                <a14:m>
                  <m:oMathPara xmlns:m="http://schemas.openxmlformats.org/officeDocument/2006/math">
                    <m:oMathParaPr>
                      <m:jc m:val="centerGroup"/>
                    </m:oMathParaPr>
                    <m:oMath xmlns:m="http://schemas.openxmlformats.org/officeDocument/2006/math">
                      <m:r>
                        <a:rPr lang="en-US" b="1" i="1" smtClean="0">
                          <a:latin typeface="Cambria Math"/>
                        </a:rPr>
                        <m:t>𝑬𝒔</m:t>
                      </m:r>
                      <m:r>
                        <a:rPr lang="en-US" b="1" i="1" smtClean="0">
                          <a:latin typeface="Cambria Math"/>
                        </a:rPr>
                        <m:t>=</m:t>
                      </m:r>
                      <m:f>
                        <m:fPr>
                          <m:ctrlPr>
                            <a:rPr lang="en-US" b="1" i="1" smtClean="0">
                              <a:latin typeface="Cambria Math" panose="02040503050406030204" pitchFamily="18" charset="0"/>
                            </a:rPr>
                          </m:ctrlPr>
                        </m:fPr>
                        <m:num>
                          <m:r>
                            <a:rPr lang="en-US" b="1" i="1" smtClean="0">
                              <a:latin typeface="Cambria Math"/>
                            </a:rPr>
                            <m:t>𝟏</m:t>
                          </m:r>
                        </m:num>
                        <m:den>
                          <m:r>
                            <a:rPr lang="en-US" b="1" i="1" smtClean="0">
                              <a:latin typeface="Cambria Math"/>
                            </a:rPr>
                            <m:t>𝟐</m:t>
                          </m:r>
                        </m:den>
                      </m:f>
                      <m:r>
                        <a:rPr lang="en-US" b="1" i="1" smtClean="0">
                          <a:latin typeface="Cambria Math"/>
                        </a:rPr>
                        <m:t>𝑳</m:t>
                      </m:r>
                      <m:sSup>
                        <m:sSupPr>
                          <m:ctrlPr>
                            <a:rPr lang="en-US" b="1" i="1" smtClean="0">
                              <a:latin typeface="Cambria Math" panose="02040503050406030204" pitchFamily="18" charset="0"/>
                            </a:rPr>
                          </m:ctrlPr>
                        </m:sSupPr>
                        <m:e>
                          <m:r>
                            <a:rPr lang="en-US" b="1" i="1" smtClean="0">
                              <a:latin typeface="Cambria Math"/>
                            </a:rPr>
                            <m:t>𝑰</m:t>
                          </m:r>
                        </m:e>
                        <m:sup>
                          <m:r>
                            <a:rPr lang="en-US" b="1" i="1" smtClean="0">
                              <a:latin typeface="Cambria Math"/>
                            </a:rPr>
                            <m:t>𝟐</m:t>
                          </m:r>
                        </m:sup>
                      </m:sSup>
                    </m:oMath>
                  </m:oMathPara>
                </a14:m>
                <a:endParaRPr lang="sr-Cyrl-RS" b="1" dirty="0" smtClean="0"/>
              </a:p>
              <a:p>
                <a:pPr marL="0" indent="0">
                  <a:buNone/>
                </a:pPr>
                <a:endParaRPr lang="en-US" b="1" dirty="0" smtClean="0"/>
              </a:p>
              <a:p>
                <a:r>
                  <a:rPr lang="en-US" dirty="0" err="1"/>
                  <a:t>Gde</a:t>
                </a:r>
                <a:r>
                  <a:rPr lang="en-US" dirty="0"/>
                  <a:t> L </a:t>
                </a:r>
                <a:r>
                  <a:rPr lang="en-US" dirty="0" err="1"/>
                  <a:t>predstavlja</a:t>
                </a:r>
                <a:r>
                  <a:rPr lang="en-US" dirty="0"/>
                  <a:t> </a:t>
                </a:r>
                <a:r>
                  <a:rPr lang="en-US" dirty="0" err="1"/>
                  <a:t>indukciju</a:t>
                </a:r>
                <a:r>
                  <a:rPr lang="en-US" dirty="0"/>
                  <a:t> </a:t>
                </a:r>
                <a:r>
                  <a:rPr lang="en-US" dirty="0" err="1"/>
                  <a:t>kalema</a:t>
                </a:r>
                <a:r>
                  <a:rPr lang="en-US" dirty="0"/>
                  <a:t>, </a:t>
                </a:r>
                <a:r>
                  <a:rPr lang="en-US" dirty="0" err="1"/>
                  <a:t>dok</a:t>
                </a:r>
                <a:r>
                  <a:rPr lang="en-US" dirty="0"/>
                  <a:t> I </a:t>
                </a:r>
                <a:r>
                  <a:rPr lang="en-US" dirty="0" err="1"/>
                  <a:t>predstavlja</a:t>
                </a:r>
                <a:r>
                  <a:rPr lang="en-US" dirty="0"/>
                  <a:t> </a:t>
                </a:r>
                <a:r>
                  <a:rPr lang="en-US" dirty="0" err="1"/>
                  <a:t>struju</a:t>
                </a:r>
                <a:r>
                  <a:rPr lang="en-US" dirty="0"/>
                  <a:t> </a:t>
                </a:r>
                <a:r>
                  <a:rPr lang="en-US" dirty="0" err="1"/>
                  <a:t>koja</a:t>
                </a:r>
                <a:r>
                  <a:rPr lang="en-US" dirty="0"/>
                  <a:t> </a:t>
                </a:r>
                <a:r>
                  <a:rPr lang="en-US" dirty="0" err="1"/>
                  <a:t>protiče</a:t>
                </a:r>
                <a:r>
                  <a:rPr lang="en-US" dirty="0"/>
                  <a:t> </a:t>
                </a:r>
                <a:r>
                  <a:rPr lang="en-US" dirty="0" err="1"/>
                  <a:t>kroz</a:t>
                </a:r>
                <a:r>
                  <a:rPr lang="en-US" dirty="0"/>
                  <a:t> </a:t>
                </a:r>
                <a:r>
                  <a:rPr lang="en-US" dirty="0" err="1"/>
                  <a:t>kalem</a:t>
                </a:r>
                <a:endParaRPr lang="en-US" dirty="0"/>
              </a:p>
              <a:p>
                <a:r>
                  <a:rPr lang="en-US" dirty="0"/>
                  <a:t>Formula </a:t>
                </a:r>
                <a:r>
                  <a:rPr lang="en-US" dirty="0" err="1"/>
                  <a:t>važi</a:t>
                </a:r>
                <a:r>
                  <a:rPr lang="en-US" dirty="0"/>
                  <a:t> </a:t>
                </a:r>
                <a:r>
                  <a:rPr lang="en-US" dirty="0" err="1"/>
                  <a:t>isključivo</a:t>
                </a:r>
                <a:r>
                  <a:rPr lang="en-US" dirty="0"/>
                  <a:t> </a:t>
                </a:r>
                <a:r>
                  <a:rPr lang="en-US" dirty="0" err="1"/>
                  <a:t>ako</a:t>
                </a:r>
                <a:r>
                  <a:rPr lang="en-US" dirty="0"/>
                  <a:t> </a:t>
                </a:r>
                <a:r>
                  <a:rPr lang="en-US" dirty="0" err="1"/>
                  <a:t>nije</a:t>
                </a:r>
                <a:r>
                  <a:rPr lang="en-US" dirty="0"/>
                  <a:t> </a:t>
                </a:r>
                <a:r>
                  <a:rPr lang="en-US" dirty="0" err="1"/>
                  <a:t>došlo</a:t>
                </a:r>
                <a:r>
                  <a:rPr lang="en-US" dirty="0"/>
                  <a:t> do </a:t>
                </a:r>
                <a:r>
                  <a:rPr lang="en-US" dirty="0" err="1"/>
                  <a:t>zasićenja</a:t>
                </a:r>
                <a:r>
                  <a:rPr lang="en-US" dirty="0"/>
                  <a:t> </a:t>
                </a:r>
                <a:r>
                  <a:rPr lang="en-US" dirty="0" err="1"/>
                  <a:t>fluksa</a:t>
                </a:r>
                <a:r>
                  <a:rPr lang="en-US" dirty="0"/>
                  <a:t> u </a:t>
                </a:r>
                <a:r>
                  <a:rPr lang="en-US" dirty="0" err="1"/>
                  <a:t>kalemu</a:t>
                </a:r>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89" t="-1111" r="-1481"/>
                </a:stretch>
              </a:blipFill>
            </p:spPr>
            <p:txBody>
              <a:bodyPr/>
              <a:lstStyle/>
              <a:p>
                <a:r>
                  <a:rPr lang="en-US">
                    <a:noFill/>
                  </a:rPr>
                  <a:t> </a:t>
                </a:r>
              </a:p>
            </p:txBody>
          </p:sp>
        </mc:Fallback>
      </mc:AlternateContent>
    </p:spTree>
    <p:extLst>
      <p:ext uri="{BB962C8B-B14F-4D97-AF65-F5344CB8AC3E}">
        <p14:creationId xmlns:p14="http://schemas.microsoft.com/office/powerpoint/2010/main" val="7820595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a:t>
            </a:r>
            <a:r>
              <a:rPr lang="en-US" dirty="0" err="1"/>
              <a:t>Faktor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vi-VN" dirty="0"/>
                  <a:t>Q-faktor je odnos induktivne reaktanse i otpornosti na određenoj frekvenciji, i ona je mera efikasnosti kalema. </a:t>
                </a:r>
              </a:p>
              <a:p>
                <a:r>
                  <a:rPr lang="vi-VN" dirty="0"/>
                  <a:t>Što je Q-faktor veći kalem se više ponaša kao idealni kalem, bez gubitaka</a:t>
                </a:r>
              </a:p>
              <a:p>
                <a:r>
                  <a:rPr lang="vi-VN" dirty="0"/>
                  <a:t>Izračunava se po formuli:</a:t>
                </a:r>
                <a:endParaRPr lang="en-US" b="0" i="1" dirty="0" smtClean="0">
                  <a:latin typeface="Cambria Math"/>
                </a:endParaRPr>
              </a:p>
              <a:p>
                <a14:m>
                  <m:oMath xmlns:m="http://schemas.openxmlformats.org/officeDocument/2006/math">
                    <m:r>
                      <a:rPr lang="en-US" b="0" i="1" smtClean="0">
                        <a:latin typeface="Cambria Math"/>
                      </a:rPr>
                      <m:t>𝑄</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𝜔</m:t>
                        </m:r>
                        <m:r>
                          <a:rPr lang="en-US" b="0" i="1" smtClean="0">
                            <a:latin typeface="Cambria Math"/>
                          </a:rPr>
                          <m:t>𝐿</m:t>
                        </m:r>
                      </m:num>
                      <m:den>
                        <m:r>
                          <a:rPr lang="en-US" b="0" i="1" smtClean="0">
                            <a:latin typeface="Cambria Math"/>
                          </a:rPr>
                          <m:t>𝑅</m:t>
                        </m:r>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89" t="-1250"/>
                </a:stretch>
              </a:blipFill>
            </p:spPr>
            <p:txBody>
              <a:bodyPr/>
              <a:lstStyle/>
              <a:p>
                <a:r>
                  <a:rPr lang="en-US">
                    <a:noFill/>
                  </a:rPr>
                  <a:t> </a:t>
                </a:r>
              </a:p>
            </p:txBody>
          </p:sp>
        </mc:Fallback>
      </mc:AlternateContent>
    </p:spTree>
    <p:extLst>
      <p:ext uri="{BB962C8B-B14F-4D97-AF65-F5344CB8AC3E}">
        <p14:creationId xmlns:p14="http://schemas.microsoft.com/office/powerpoint/2010/main" val="37024916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p:cNvSpPr>
            <a:spLocks noGrp="1" noChangeArrowheads="1"/>
          </p:cNvSpPr>
          <p:nvPr>
            <p:ph type="body" idx="1"/>
          </p:nvPr>
        </p:nvSpPr>
        <p:spPr/>
        <p:txBody>
          <a:bodyPr/>
          <a:lstStyle/>
          <a:p>
            <a:pPr>
              <a:buFont typeface="Wingdings" pitchFamily="2" charset="2"/>
              <a:buNone/>
            </a:pPr>
            <a:r>
              <a:rPr lang="sr-Latn-CS" altLang="en-US" sz="4000"/>
              <a:t>TOLERANCIJA IZRADE</a:t>
            </a:r>
          </a:p>
          <a:p>
            <a:pPr>
              <a:buFont typeface="Wingdings" pitchFamily="2" charset="2"/>
              <a:buNone/>
            </a:pPr>
            <a:r>
              <a:rPr lang="sr-Latn-CS" altLang="en-US"/>
              <a:t>Klase tačnosti  0.2-0.5% - za primenu u oscilatornim kolima</a:t>
            </a:r>
          </a:p>
          <a:p>
            <a:pPr>
              <a:buFont typeface="Wingdings" pitchFamily="2" charset="2"/>
              <a:buNone/>
            </a:pPr>
            <a:r>
              <a:rPr lang="sr-Latn-CS" altLang="en-US"/>
              <a:t>10-15% -za primenu na f</a:t>
            </a:r>
            <a:r>
              <a:rPr lang="en-US" altLang="en-US"/>
              <a:t>rekvencijama</a:t>
            </a:r>
            <a:r>
              <a:rPr lang="sr-Latn-CS" altLang="en-US"/>
              <a:t> koje su daleko od rezonantne</a:t>
            </a:r>
          </a:p>
          <a:p>
            <a:endParaRPr lang="en-US" altLang="en-US"/>
          </a:p>
        </p:txBody>
      </p:sp>
    </p:spTree>
    <p:extLst>
      <p:ext uri="{BB962C8B-B14F-4D97-AF65-F5344CB8AC3E}">
        <p14:creationId xmlns:p14="http://schemas.microsoft.com/office/powerpoint/2010/main" val="10475764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0"/>
            <a:ext cx="8229600" cy="685800"/>
          </a:xfrm>
        </p:spPr>
        <p:txBody>
          <a:bodyPr/>
          <a:lstStyle/>
          <a:p>
            <a:r>
              <a:rPr lang="sr-Latn-CS" altLang="en-US" sz="3900"/>
              <a:t>PODELA KALEMOVA</a:t>
            </a:r>
            <a:endParaRPr lang="en-US" altLang="en-US" sz="3900"/>
          </a:p>
        </p:txBody>
      </p:sp>
      <p:sp>
        <p:nvSpPr>
          <p:cNvPr id="72707" name="Rectangle 3"/>
          <p:cNvSpPr>
            <a:spLocks noGrp="1" noChangeArrowheads="1"/>
          </p:cNvSpPr>
          <p:nvPr>
            <p:ph type="body" idx="1"/>
          </p:nvPr>
        </p:nvSpPr>
        <p:spPr>
          <a:xfrm>
            <a:off x="0" y="838200"/>
            <a:ext cx="9144000" cy="6019800"/>
          </a:xfrm>
        </p:spPr>
        <p:txBody>
          <a:bodyPr/>
          <a:lstStyle/>
          <a:p>
            <a:pPr>
              <a:lnSpc>
                <a:spcPct val="80000"/>
              </a:lnSpc>
            </a:pPr>
            <a:r>
              <a:rPr lang="sr-Latn-CS" altLang="en-US" sz="2800"/>
              <a:t>U odnosu na jezgro:</a:t>
            </a:r>
          </a:p>
          <a:p>
            <a:pPr>
              <a:lnSpc>
                <a:spcPct val="80000"/>
              </a:lnSpc>
              <a:buFont typeface="Wingdings" pitchFamily="2" charset="2"/>
              <a:buNone/>
            </a:pPr>
            <a:r>
              <a:rPr lang="sr-Latn-CS" altLang="en-US" sz="2800"/>
              <a:t>    *kalemovi bez jezgra</a:t>
            </a:r>
          </a:p>
          <a:p>
            <a:pPr>
              <a:lnSpc>
                <a:spcPct val="80000"/>
              </a:lnSpc>
              <a:buFont typeface="Wingdings" pitchFamily="2" charset="2"/>
              <a:buNone/>
            </a:pPr>
            <a:r>
              <a:rPr lang="sr-Latn-CS" altLang="en-US" sz="2800"/>
              <a:t>      -dugački i kratki</a:t>
            </a:r>
          </a:p>
          <a:p>
            <a:pPr>
              <a:lnSpc>
                <a:spcPct val="80000"/>
              </a:lnSpc>
              <a:buFont typeface="Wingdings" pitchFamily="2" charset="2"/>
              <a:buNone/>
            </a:pPr>
            <a:r>
              <a:rPr lang="sr-Latn-CS" altLang="en-US" sz="2800"/>
              <a:t>      -jednoslojni i višeslojni</a:t>
            </a:r>
          </a:p>
          <a:p>
            <a:pPr>
              <a:lnSpc>
                <a:spcPct val="80000"/>
              </a:lnSpc>
              <a:buFont typeface="Wingdings" pitchFamily="2" charset="2"/>
              <a:buNone/>
            </a:pPr>
            <a:r>
              <a:rPr lang="sr-Latn-CS" altLang="en-US" sz="2800"/>
              <a:t>    *kalemovi sa jezgrom</a:t>
            </a:r>
          </a:p>
          <a:p>
            <a:pPr>
              <a:lnSpc>
                <a:spcPct val="80000"/>
              </a:lnSpc>
              <a:buFont typeface="Wingdings" pitchFamily="2" charset="2"/>
              <a:buNone/>
            </a:pPr>
            <a:r>
              <a:rPr lang="sr-Latn-CS" altLang="en-US" sz="2800"/>
              <a:t>      -od gvozdenog lima</a:t>
            </a:r>
          </a:p>
          <a:p>
            <a:pPr>
              <a:lnSpc>
                <a:spcPct val="80000"/>
              </a:lnSpc>
              <a:buFont typeface="Wingdings" pitchFamily="2" charset="2"/>
              <a:buNone/>
            </a:pPr>
            <a:r>
              <a:rPr lang="sr-Latn-CS" altLang="en-US" sz="2800"/>
              <a:t>      -od metalnog gvozdenog praha (magnetodielektrika)</a:t>
            </a:r>
          </a:p>
          <a:p>
            <a:pPr>
              <a:lnSpc>
                <a:spcPct val="80000"/>
              </a:lnSpc>
              <a:buFont typeface="Wingdings" pitchFamily="2" charset="2"/>
              <a:buNone/>
            </a:pPr>
            <a:r>
              <a:rPr lang="sr-Latn-CS" altLang="en-US" sz="2800"/>
              <a:t>      -od magnetno nemetalnog praha (ferita)</a:t>
            </a:r>
          </a:p>
          <a:p>
            <a:pPr>
              <a:lnSpc>
                <a:spcPct val="80000"/>
              </a:lnSpc>
            </a:pPr>
            <a:r>
              <a:rPr lang="sr-Latn-CS" altLang="en-US" sz="2800"/>
              <a:t>Po obliku:  </a:t>
            </a:r>
          </a:p>
          <a:p>
            <a:pPr>
              <a:lnSpc>
                <a:spcPct val="80000"/>
              </a:lnSpc>
              <a:buFont typeface="Wingdings" pitchFamily="2" charset="2"/>
              <a:buNone/>
            </a:pPr>
            <a:r>
              <a:rPr lang="sr-Latn-CS" altLang="en-US" sz="2800"/>
              <a:t>    *cilindrični</a:t>
            </a:r>
          </a:p>
          <a:p>
            <a:pPr>
              <a:lnSpc>
                <a:spcPct val="80000"/>
              </a:lnSpc>
              <a:buFont typeface="Wingdings" pitchFamily="2" charset="2"/>
              <a:buNone/>
            </a:pPr>
            <a:r>
              <a:rPr lang="sr-Latn-CS" altLang="en-US" sz="2800"/>
              <a:t>    *pločasti</a:t>
            </a:r>
          </a:p>
          <a:p>
            <a:pPr>
              <a:lnSpc>
                <a:spcPct val="80000"/>
              </a:lnSpc>
              <a:buFont typeface="Wingdings" pitchFamily="2" charset="2"/>
              <a:buNone/>
            </a:pPr>
            <a:r>
              <a:rPr lang="sr-Latn-CS" altLang="en-US" sz="2800"/>
              <a:t>    *okvirni</a:t>
            </a:r>
          </a:p>
          <a:p>
            <a:pPr>
              <a:lnSpc>
                <a:spcPct val="80000"/>
              </a:lnSpc>
              <a:buFont typeface="Wingdings" pitchFamily="2" charset="2"/>
              <a:buNone/>
            </a:pPr>
            <a:r>
              <a:rPr lang="sr-Latn-CS" altLang="en-US" sz="2800"/>
              <a:t>    *torusni(prstenasti)</a:t>
            </a:r>
          </a:p>
          <a:p>
            <a:pPr>
              <a:lnSpc>
                <a:spcPct val="80000"/>
              </a:lnSpc>
            </a:pPr>
            <a:endParaRPr lang="en-US" altLang="en-US" sz="2800"/>
          </a:p>
        </p:txBody>
      </p:sp>
    </p:spTree>
    <p:extLst>
      <p:ext uri="{BB962C8B-B14F-4D97-AF65-F5344CB8AC3E}">
        <p14:creationId xmlns:p14="http://schemas.microsoft.com/office/powerpoint/2010/main" val="1140002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2706"/>
                                        </p:tgtEl>
                                        <p:attrNameLst>
                                          <p:attrName>style.visibility</p:attrName>
                                        </p:attrNameLst>
                                      </p:cBhvr>
                                      <p:to>
                                        <p:strVal val="visible"/>
                                      </p:to>
                                    </p:set>
                                    <p:anim calcmode="lin" valueType="num">
                                      <p:cBhvr>
                                        <p:cTn id="7" dur="2000" fill="hold"/>
                                        <p:tgtEl>
                                          <p:spTgt spid="72706"/>
                                        </p:tgtEl>
                                        <p:attrNameLst>
                                          <p:attrName>ppt_w</p:attrName>
                                        </p:attrNameLst>
                                      </p:cBhvr>
                                      <p:tavLst>
                                        <p:tav tm="0">
                                          <p:val>
                                            <p:fltVal val="0"/>
                                          </p:val>
                                        </p:tav>
                                        <p:tav tm="100000">
                                          <p:val>
                                            <p:strVal val="#ppt_w"/>
                                          </p:val>
                                        </p:tav>
                                      </p:tavLst>
                                    </p:anim>
                                    <p:anim calcmode="lin" valueType="num">
                                      <p:cBhvr>
                                        <p:cTn id="8" dur="2000" fill="hold"/>
                                        <p:tgtEl>
                                          <p:spTgt spid="72706"/>
                                        </p:tgtEl>
                                        <p:attrNameLst>
                                          <p:attrName>ppt_h</p:attrName>
                                        </p:attrNameLst>
                                      </p:cBhvr>
                                      <p:tavLst>
                                        <p:tav tm="0">
                                          <p:val>
                                            <p:fltVal val="0"/>
                                          </p:val>
                                        </p:tav>
                                        <p:tav tm="100000">
                                          <p:val>
                                            <p:strVal val="#ppt_h"/>
                                          </p:val>
                                        </p:tav>
                                      </p:tavLst>
                                    </p:anim>
                                    <p:animEffect transition="in" filter="fade">
                                      <p:cBhvr>
                                        <p:cTn id="9" dur="2000"/>
                                        <p:tgtEl>
                                          <p:spTgt spid="72706"/>
                                        </p:tgtEl>
                                      </p:cBhvr>
                                    </p:animEffect>
                                  </p:childTnLst>
                                </p:cTn>
                              </p:par>
                            </p:childTnLst>
                          </p:cTn>
                        </p:par>
                        <p:par>
                          <p:cTn id="10" fill="hold" nodeType="afterGroup">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72707">
                                            <p:txEl>
                                              <p:pRg st="0" end="0"/>
                                            </p:txEl>
                                          </p:spTgt>
                                        </p:tgtEl>
                                        <p:attrNameLst>
                                          <p:attrName>style.visibility</p:attrName>
                                        </p:attrNameLst>
                                      </p:cBhvr>
                                      <p:to>
                                        <p:strVal val="visible"/>
                                      </p:to>
                                    </p:set>
                                    <p:anim calcmode="lin" valueType="num">
                                      <p:cBhvr>
                                        <p:cTn id="13" dur="2000" fill="hold"/>
                                        <p:tgtEl>
                                          <p:spTgt spid="72707">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72707">
                                            <p:txEl>
                                              <p:pRg st="0" end="0"/>
                                            </p:txEl>
                                          </p:spTgt>
                                        </p:tgtEl>
                                        <p:attrNameLst>
                                          <p:attrName>ppt_h</p:attrName>
                                        </p:attrNameLst>
                                      </p:cBhvr>
                                      <p:tavLst>
                                        <p:tav tm="0">
                                          <p:val>
                                            <p:fltVal val="0"/>
                                          </p:val>
                                        </p:tav>
                                        <p:tav tm="100000">
                                          <p:val>
                                            <p:strVal val="#ppt_h"/>
                                          </p:val>
                                        </p:tav>
                                      </p:tavLst>
                                    </p:anim>
                                    <p:animEffect transition="in" filter="fade">
                                      <p:cBhvr>
                                        <p:cTn id="15" dur="2000"/>
                                        <p:tgtEl>
                                          <p:spTgt spid="72707">
                                            <p:txEl>
                                              <p:pRg st="0" end="0"/>
                                            </p:txEl>
                                          </p:spTgt>
                                        </p:tgtEl>
                                      </p:cBhvr>
                                    </p:animEffect>
                                  </p:childTnLst>
                                </p:cTn>
                              </p:par>
                            </p:childTnLst>
                          </p:cTn>
                        </p:par>
                        <p:par>
                          <p:cTn id="16" fill="hold" nodeType="afterGroup">
                            <p:stCondLst>
                              <p:cond delay="4000"/>
                            </p:stCondLst>
                            <p:childTnLst>
                              <p:par>
                                <p:cTn id="17" presetID="53" presetClass="entr" presetSubtype="0" fill="hold" grpId="0" nodeType="afterEffect">
                                  <p:stCondLst>
                                    <p:cond delay="0"/>
                                  </p:stCondLst>
                                  <p:childTnLst>
                                    <p:set>
                                      <p:cBhvr>
                                        <p:cTn id="18" dur="1" fill="hold">
                                          <p:stCondLst>
                                            <p:cond delay="0"/>
                                          </p:stCondLst>
                                        </p:cTn>
                                        <p:tgtEl>
                                          <p:spTgt spid="72707">
                                            <p:txEl>
                                              <p:pRg st="1" end="1"/>
                                            </p:txEl>
                                          </p:spTgt>
                                        </p:tgtEl>
                                        <p:attrNameLst>
                                          <p:attrName>style.visibility</p:attrName>
                                        </p:attrNameLst>
                                      </p:cBhvr>
                                      <p:to>
                                        <p:strVal val="visible"/>
                                      </p:to>
                                    </p:set>
                                    <p:anim calcmode="lin" valueType="num">
                                      <p:cBhvr>
                                        <p:cTn id="19" dur="2000" fill="hold"/>
                                        <p:tgtEl>
                                          <p:spTgt spid="72707">
                                            <p:txEl>
                                              <p:pRg st="1" end="1"/>
                                            </p:txEl>
                                          </p:spTgt>
                                        </p:tgtEl>
                                        <p:attrNameLst>
                                          <p:attrName>ppt_w</p:attrName>
                                        </p:attrNameLst>
                                      </p:cBhvr>
                                      <p:tavLst>
                                        <p:tav tm="0">
                                          <p:val>
                                            <p:fltVal val="0"/>
                                          </p:val>
                                        </p:tav>
                                        <p:tav tm="100000">
                                          <p:val>
                                            <p:strVal val="#ppt_w"/>
                                          </p:val>
                                        </p:tav>
                                      </p:tavLst>
                                    </p:anim>
                                    <p:anim calcmode="lin" valueType="num">
                                      <p:cBhvr>
                                        <p:cTn id="20" dur="2000" fill="hold"/>
                                        <p:tgtEl>
                                          <p:spTgt spid="72707">
                                            <p:txEl>
                                              <p:pRg st="1" end="1"/>
                                            </p:txEl>
                                          </p:spTgt>
                                        </p:tgtEl>
                                        <p:attrNameLst>
                                          <p:attrName>ppt_h</p:attrName>
                                        </p:attrNameLst>
                                      </p:cBhvr>
                                      <p:tavLst>
                                        <p:tav tm="0">
                                          <p:val>
                                            <p:fltVal val="0"/>
                                          </p:val>
                                        </p:tav>
                                        <p:tav tm="100000">
                                          <p:val>
                                            <p:strVal val="#ppt_h"/>
                                          </p:val>
                                        </p:tav>
                                      </p:tavLst>
                                    </p:anim>
                                    <p:animEffect transition="in" filter="fade">
                                      <p:cBhvr>
                                        <p:cTn id="21" dur="2000"/>
                                        <p:tgtEl>
                                          <p:spTgt spid="72707">
                                            <p:txEl>
                                              <p:pRg st="1" end="1"/>
                                            </p:txEl>
                                          </p:spTgt>
                                        </p:tgtEl>
                                      </p:cBhvr>
                                    </p:animEffect>
                                  </p:childTnLst>
                                </p:cTn>
                              </p:par>
                            </p:childTnLst>
                          </p:cTn>
                        </p:par>
                        <p:par>
                          <p:cTn id="22" fill="hold" nodeType="afterGroup">
                            <p:stCondLst>
                              <p:cond delay="6000"/>
                            </p:stCondLst>
                            <p:childTnLst>
                              <p:par>
                                <p:cTn id="23" presetID="53" presetClass="entr" presetSubtype="0" fill="hold" grpId="0" nodeType="afterEffect">
                                  <p:stCondLst>
                                    <p:cond delay="0"/>
                                  </p:stCondLst>
                                  <p:childTnLst>
                                    <p:set>
                                      <p:cBhvr>
                                        <p:cTn id="24" dur="1" fill="hold">
                                          <p:stCondLst>
                                            <p:cond delay="0"/>
                                          </p:stCondLst>
                                        </p:cTn>
                                        <p:tgtEl>
                                          <p:spTgt spid="72707">
                                            <p:txEl>
                                              <p:pRg st="2" end="2"/>
                                            </p:txEl>
                                          </p:spTgt>
                                        </p:tgtEl>
                                        <p:attrNameLst>
                                          <p:attrName>style.visibility</p:attrName>
                                        </p:attrNameLst>
                                      </p:cBhvr>
                                      <p:to>
                                        <p:strVal val="visible"/>
                                      </p:to>
                                    </p:set>
                                    <p:anim calcmode="lin" valueType="num">
                                      <p:cBhvr>
                                        <p:cTn id="25" dur="2000" fill="hold"/>
                                        <p:tgtEl>
                                          <p:spTgt spid="72707">
                                            <p:txEl>
                                              <p:pRg st="2" end="2"/>
                                            </p:txEl>
                                          </p:spTgt>
                                        </p:tgtEl>
                                        <p:attrNameLst>
                                          <p:attrName>ppt_w</p:attrName>
                                        </p:attrNameLst>
                                      </p:cBhvr>
                                      <p:tavLst>
                                        <p:tav tm="0">
                                          <p:val>
                                            <p:fltVal val="0"/>
                                          </p:val>
                                        </p:tav>
                                        <p:tav tm="100000">
                                          <p:val>
                                            <p:strVal val="#ppt_w"/>
                                          </p:val>
                                        </p:tav>
                                      </p:tavLst>
                                    </p:anim>
                                    <p:anim calcmode="lin" valueType="num">
                                      <p:cBhvr>
                                        <p:cTn id="26" dur="2000" fill="hold"/>
                                        <p:tgtEl>
                                          <p:spTgt spid="72707">
                                            <p:txEl>
                                              <p:pRg st="2" end="2"/>
                                            </p:txEl>
                                          </p:spTgt>
                                        </p:tgtEl>
                                        <p:attrNameLst>
                                          <p:attrName>ppt_h</p:attrName>
                                        </p:attrNameLst>
                                      </p:cBhvr>
                                      <p:tavLst>
                                        <p:tav tm="0">
                                          <p:val>
                                            <p:fltVal val="0"/>
                                          </p:val>
                                        </p:tav>
                                        <p:tav tm="100000">
                                          <p:val>
                                            <p:strVal val="#ppt_h"/>
                                          </p:val>
                                        </p:tav>
                                      </p:tavLst>
                                    </p:anim>
                                    <p:animEffect transition="in" filter="fade">
                                      <p:cBhvr>
                                        <p:cTn id="27" dur="2000"/>
                                        <p:tgtEl>
                                          <p:spTgt spid="72707">
                                            <p:txEl>
                                              <p:pRg st="2" end="2"/>
                                            </p:txEl>
                                          </p:spTgt>
                                        </p:tgtEl>
                                      </p:cBhvr>
                                    </p:animEffect>
                                  </p:childTnLst>
                                </p:cTn>
                              </p:par>
                            </p:childTnLst>
                          </p:cTn>
                        </p:par>
                        <p:par>
                          <p:cTn id="28" fill="hold" nodeType="afterGroup">
                            <p:stCondLst>
                              <p:cond delay="8000"/>
                            </p:stCondLst>
                            <p:childTnLst>
                              <p:par>
                                <p:cTn id="29" presetID="53" presetClass="entr" presetSubtype="0" fill="hold" grpId="0" nodeType="afterEffect">
                                  <p:stCondLst>
                                    <p:cond delay="0"/>
                                  </p:stCondLst>
                                  <p:childTnLst>
                                    <p:set>
                                      <p:cBhvr>
                                        <p:cTn id="30" dur="1" fill="hold">
                                          <p:stCondLst>
                                            <p:cond delay="0"/>
                                          </p:stCondLst>
                                        </p:cTn>
                                        <p:tgtEl>
                                          <p:spTgt spid="72707">
                                            <p:txEl>
                                              <p:pRg st="3" end="3"/>
                                            </p:txEl>
                                          </p:spTgt>
                                        </p:tgtEl>
                                        <p:attrNameLst>
                                          <p:attrName>style.visibility</p:attrName>
                                        </p:attrNameLst>
                                      </p:cBhvr>
                                      <p:to>
                                        <p:strVal val="visible"/>
                                      </p:to>
                                    </p:set>
                                    <p:anim calcmode="lin" valueType="num">
                                      <p:cBhvr>
                                        <p:cTn id="31" dur="2000" fill="hold"/>
                                        <p:tgtEl>
                                          <p:spTgt spid="72707">
                                            <p:txEl>
                                              <p:pRg st="3" end="3"/>
                                            </p:txEl>
                                          </p:spTgt>
                                        </p:tgtEl>
                                        <p:attrNameLst>
                                          <p:attrName>ppt_w</p:attrName>
                                        </p:attrNameLst>
                                      </p:cBhvr>
                                      <p:tavLst>
                                        <p:tav tm="0">
                                          <p:val>
                                            <p:fltVal val="0"/>
                                          </p:val>
                                        </p:tav>
                                        <p:tav tm="100000">
                                          <p:val>
                                            <p:strVal val="#ppt_w"/>
                                          </p:val>
                                        </p:tav>
                                      </p:tavLst>
                                    </p:anim>
                                    <p:anim calcmode="lin" valueType="num">
                                      <p:cBhvr>
                                        <p:cTn id="32" dur="2000" fill="hold"/>
                                        <p:tgtEl>
                                          <p:spTgt spid="72707">
                                            <p:txEl>
                                              <p:pRg st="3" end="3"/>
                                            </p:txEl>
                                          </p:spTgt>
                                        </p:tgtEl>
                                        <p:attrNameLst>
                                          <p:attrName>ppt_h</p:attrName>
                                        </p:attrNameLst>
                                      </p:cBhvr>
                                      <p:tavLst>
                                        <p:tav tm="0">
                                          <p:val>
                                            <p:fltVal val="0"/>
                                          </p:val>
                                        </p:tav>
                                        <p:tav tm="100000">
                                          <p:val>
                                            <p:strVal val="#ppt_h"/>
                                          </p:val>
                                        </p:tav>
                                      </p:tavLst>
                                    </p:anim>
                                    <p:animEffect transition="in" filter="fade">
                                      <p:cBhvr>
                                        <p:cTn id="33" dur="2000"/>
                                        <p:tgtEl>
                                          <p:spTgt spid="72707">
                                            <p:txEl>
                                              <p:pRg st="3" end="3"/>
                                            </p:txEl>
                                          </p:spTgt>
                                        </p:tgtEl>
                                      </p:cBhvr>
                                    </p:animEffect>
                                  </p:childTnLst>
                                </p:cTn>
                              </p:par>
                            </p:childTnLst>
                          </p:cTn>
                        </p:par>
                        <p:par>
                          <p:cTn id="34" fill="hold" nodeType="afterGroup">
                            <p:stCondLst>
                              <p:cond delay="10000"/>
                            </p:stCondLst>
                            <p:childTnLst>
                              <p:par>
                                <p:cTn id="35" presetID="53" presetClass="entr" presetSubtype="0" fill="hold" grpId="0" nodeType="afterEffect">
                                  <p:stCondLst>
                                    <p:cond delay="0"/>
                                  </p:stCondLst>
                                  <p:childTnLst>
                                    <p:set>
                                      <p:cBhvr>
                                        <p:cTn id="36" dur="1" fill="hold">
                                          <p:stCondLst>
                                            <p:cond delay="0"/>
                                          </p:stCondLst>
                                        </p:cTn>
                                        <p:tgtEl>
                                          <p:spTgt spid="72707">
                                            <p:txEl>
                                              <p:pRg st="4" end="4"/>
                                            </p:txEl>
                                          </p:spTgt>
                                        </p:tgtEl>
                                        <p:attrNameLst>
                                          <p:attrName>style.visibility</p:attrName>
                                        </p:attrNameLst>
                                      </p:cBhvr>
                                      <p:to>
                                        <p:strVal val="visible"/>
                                      </p:to>
                                    </p:set>
                                    <p:anim calcmode="lin" valueType="num">
                                      <p:cBhvr>
                                        <p:cTn id="37" dur="2000" fill="hold"/>
                                        <p:tgtEl>
                                          <p:spTgt spid="72707">
                                            <p:txEl>
                                              <p:pRg st="4" end="4"/>
                                            </p:txEl>
                                          </p:spTgt>
                                        </p:tgtEl>
                                        <p:attrNameLst>
                                          <p:attrName>ppt_w</p:attrName>
                                        </p:attrNameLst>
                                      </p:cBhvr>
                                      <p:tavLst>
                                        <p:tav tm="0">
                                          <p:val>
                                            <p:fltVal val="0"/>
                                          </p:val>
                                        </p:tav>
                                        <p:tav tm="100000">
                                          <p:val>
                                            <p:strVal val="#ppt_w"/>
                                          </p:val>
                                        </p:tav>
                                      </p:tavLst>
                                    </p:anim>
                                    <p:anim calcmode="lin" valueType="num">
                                      <p:cBhvr>
                                        <p:cTn id="38" dur="2000" fill="hold"/>
                                        <p:tgtEl>
                                          <p:spTgt spid="72707">
                                            <p:txEl>
                                              <p:pRg st="4" end="4"/>
                                            </p:txEl>
                                          </p:spTgt>
                                        </p:tgtEl>
                                        <p:attrNameLst>
                                          <p:attrName>ppt_h</p:attrName>
                                        </p:attrNameLst>
                                      </p:cBhvr>
                                      <p:tavLst>
                                        <p:tav tm="0">
                                          <p:val>
                                            <p:fltVal val="0"/>
                                          </p:val>
                                        </p:tav>
                                        <p:tav tm="100000">
                                          <p:val>
                                            <p:strVal val="#ppt_h"/>
                                          </p:val>
                                        </p:tav>
                                      </p:tavLst>
                                    </p:anim>
                                    <p:animEffect transition="in" filter="fade">
                                      <p:cBhvr>
                                        <p:cTn id="39" dur="2000"/>
                                        <p:tgtEl>
                                          <p:spTgt spid="72707">
                                            <p:txEl>
                                              <p:pRg st="4" end="4"/>
                                            </p:txEl>
                                          </p:spTgt>
                                        </p:tgtEl>
                                      </p:cBhvr>
                                    </p:animEffect>
                                  </p:childTnLst>
                                </p:cTn>
                              </p:par>
                            </p:childTnLst>
                          </p:cTn>
                        </p:par>
                        <p:par>
                          <p:cTn id="40" fill="hold" nodeType="afterGroup">
                            <p:stCondLst>
                              <p:cond delay="12000"/>
                            </p:stCondLst>
                            <p:childTnLst>
                              <p:par>
                                <p:cTn id="41" presetID="53" presetClass="entr" presetSubtype="0" fill="hold" grpId="0" nodeType="afterEffect">
                                  <p:stCondLst>
                                    <p:cond delay="0"/>
                                  </p:stCondLst>
                                  <p:childTnLst>
                                    <p:set>
                                      <p:cBhvr>
                                        <p:cTn id="42" dur="1" fill="hold">
                                          <p:stCondLst>
                                            <p:cond delay="0"/>
                                          </p:stCondLst>
                                        </p:cTn>
                                        <p:tgtEl>
                                          <p:spTgt spid="72707">
                                            <p:txEl>
                                              <p:pRg st="5" end="5"/>
                                            </p:txEl>
                                          </p:spTgt>
                                        </p:tgtEl>
                                        <p:attrNameLst>
                                          <p:attrName>style.visibility</p:attrName>
                                        </p:attrNameLst>
                                      </p:cBhvr>
                                      <p:to>
                                        <p:strVal val="visible"/>
                                      </p:to>
                                    </p:set>
                                    <p:anim calcmode="lin" valueType="num">
                                      <p:cBhvr>
                                        <p:cTn id="43" dur="2000" fill="hold"/>
                                        <p:tgtEl>
                                          <p:spTgt spid="72707">
                                            <p:txEl>
                                              <p:pRg st="5" end="5"/>
                                            </p:txEl>
                                          </p:spTgt>
                                        </p:tgtEl>
                                        <p:attrNameLst>
                                          <p:attrName>ppt_w</p:attrName>
                                        </p:attrNameLst>
                                      </p:cBhvr>
                                      <p:tavLst>
                                        <p:tav tm="0">
                                          <p:val>
                                            <p:fltVal val="0"/>
                                          </p:val>
                                        </p:tav>
                                        <p:tav tm="100000">
                                          <p:val>
                                            <p:strVal val="#ppt_w"/>
                                          </p:val>
                                        </p:tav>
                                      </p:tavLst>
                                    </p:anim>
                                    <p:anim calcmode="lin" valueType="num">
                                      <p:cBhvr>
                                        <p:cTn id="44" dur="2000" fill="hold"/>
                                        <p:tgtEl>
                                          <p:spTgt spid="72707">
                                            <p:txEl>
                                              <p:pRg st="5" end="5"/>
                                            </p:txEl>
                                          </p:spTgt>
                                        </p:tgtEl>
                                        <p:attrNameLst>
                                          <p:attrName>ppt_h</p:attrName>
                                        </p:attrNameLst>
                                      </p:cBhvr>
                                      <p:tavLst>
                                        <p:tav tm="0">
                                          <p:val>
                                            <p:fltVal val="0"/>
                                          </p:val>
                                        </p:tav>
                                        <p:tav tm="100000">
                                          <p:val>
                                            <p:strVal val="#ppt_h"/>
                                          </p:val>
                                        </p:tav>
                                      </p:tavLst>
                                    </p:anim>
                                    <p:animEffect transition="in" filter="fade">
                                      <p:cBhvr>
                                        <p:cTn id="45" dur="2000"/>
                                        <p:tgtEl>
                                          <p:spTgt spid="72707">
                                            <p:txEl>
                                              <p:pRg st="5" end="5"/>
                                            </p:txEl>
                                          </p:spTgt>
                                        </p:tgtEl>
                                      </p:cBhvr>
                                    </p:animEffect>
                                  </p:childTnLst>
                                </p:cTn>
                              </p:par>
                            </p:childTnLst>
                          </p:cTn>
                        </p:par>
                        <p:par>
                          <p:cTn id="46" fill="hold" nodeType="afterGroup">
                            <p:stCondLst>
                              <p:cond delay="14000"/>
                            </p:stCondLst>
                            <p:childTnLst>
                              <p:par>
                                <p:cTn id="47" presetID="53" presetClass="entr" presetSubtype="0" fill="hold" grpId="0" nodeType="afterEffect">
                                  <p:stCondLst>
                                    <p:cond delay="0"/>
                                  </p:stCondLst>
                                  <p:childTnLst>
                                    <p:set>
                                      <p:cBhvr>
                                        <p:cTn id="48" dur="1" fill="hold">
                                          <p:stCondLst>
                                            <p:cond delay="0"/>
                                          </p:stCondLst>
                                        </p:cTn>
                                        <p:tgtEl>
                                          <p:spTgt spid="72707">
                                            <p:txEl>
                                              <p:pRg st="6" end="6"/>
                                            </p:txEl>
                                          </p:spTgt>
                                        </p:tgtEl>
                                        <p:attrNameLst>
                                          <p:attrName>style.visibility</p:attrName>
                                        </p:attrNameLst>
                                      </p:cBhvr>
                                      <p:to>
                                        <p:strVal val="visible"/>
                                      </p:to>
                                    </p:set>
                                    <p:anim calcmode="lin" valueType="num">
                                      <p:cBhvr>
                                        <p:cTn id="49" dur="2000" fill="hold"/>
                                        <p:tgtEl>
                                          <p:spTgt spid="72707">
                                            <p:txEl>
                                              <p:pRg st="6" end="6"/>
                                            </p:txEl>
                                          </p:spTgt>
                                        </p:tgtEl>
                                        <p:attrNameLst>
                                          <p:attrName>ppt_w</p:attrName>
                                        </p:attrNameLst>
                                      </p:cBhvr>
                                      <p:tavLst>
                                        <p:tav tm="0">
                                          <p:val>
                                            <p:fltVal val="0"/>
                                          </p:val>
                                        </p:tav>
                                        <p:tav tm="100000">
                                          <p:val>
                                            <p:strVal val="#ppt_w"/>
                                          </p:val>
                                        </p:tav>
                                      </p:tavLst>
                                    </p:anim>
                                    <p:anim calcmode="lin" valueType="num">
                                      <p:cBhvr>
                                        <p:cTn id="50" dur="2000" fill="hold"/>
                                        <p:tgtEl>
                                          <p:spTgt spid="72707">
                                            <p:txEl>
                                              <p:pRg st="6" end="6"/>
                                            </p:txEl>
                                          </p:spTgt>
                                        </p:tgtEl>
                                        <p:attrNameLst>
                                          <p:attrName>ppt_h</p:attrName>
                                        </p:attrNameLst>
                                      </p:cBhvr>
                                      <p:tavLst>
                                        <p:tav tm="0">
                                          <p:val>
                                            <p:fltVal val="0"/>
                                          </p:val>
                                        </p:tav>
                                        <p:tav tm="100000">
                                          <p:val>
                                            <p:strVal val="#ppt_h"/>
                                          </p:val>
                                        </p:tav>
                                      </p:tavLst>
                                    </p:anim>
                                    <p:animEffect transition="in" filter="fade">
                                      <p:cBhvr>
                                        <p:cTn id="51" dur="2000"/>
                                        <p:tgtEl>
                                          <p:spTgt spid="72707">
                                            <p:txEl>
                                              <p:pRg st="6" end="6"/>
                                            </p:txEl>
                                          </p:spTgt>
                                        </p:tgtEl>
                                      </p:cBhvr>
                                    </p:animEffect>
                                  </p:childTnLst>
                                </p:cTn>
                              </p:par>
                            </p:childTnLst>
                          </p:cTn>
                        </p:par>
                        <p:par>
                          <p:cTn id="52" fill="hold" nodeType="afterGroup">
                            <p:stCondLst>
                              <p:cond delay="16000"/>
                            </p:stCondLst>
                            <p:childTnLst>
                              <p:par>
                                <p:cTn id="53" presetID="53" presetClass="entr" presetSubtype="0" fill="hold" grpId="0" nodeType="afterEffect">
                                  <p:stCondLst>
                                    <p:cond delay="0"/>
                                  </p:stCondLst>
                                  <p:childTnLst>
                                    <p:set>
                                      <p:cBhvr>
                                        <p:cTn id="54" dur="1" fill="hold">
                                          <p:stCondLst>
                                            <p:cond delay="0"/>
                                          </p:stCondLst>
                                        </p:cTn>
                                        <p:tgtEl>
                                          <p:spTgt spid="72707">
                                            <p:txEl>
                                              <p:pRg st="7" end="7"/>
                                            </p:txEl>
                                          </p:spTgt>
                                        </p:tgtEl>
                                        <p:attrNameLst>
                                          <p:attrName>style.visibility</p:attrName>
                                        </p:attrNameLst>
                                      </p:cBhvr>
                                      <p:to>
                                        <p:strVal val="visible"/>
                                      </p:to>
                                    </p:set>
                                    <p:anim calcmode="lin" valueType="num">
                                      <p:cBhvr>
                                        <p:cTn id="55" dur="2000" fill="hold"/>
                                        <p:tgtEl>
                                          <p:spTgt spid="72707">
                                            <p:txEl>
                                              <p:pRg st="7" end="7"/>
                                            </p:txEl>
                                          </p:spTgt>
                                        </p:tgtEl>
                                        <p:attrNameLst>
                                          <p:attrName>ppt_w</p:attrName>
                                        </p:attrNameLst>
                                      </p:cBhvr>
                                      <p:tavLst>
                                        <p:tav tm="0">
                                          <p:val>
                                            <p:fltVal val="0"/>
                                          </p:val>
                                        </p:tav>
                                        <p:tav tm="100000">
                                          <p:val>
                                            <p:strVal val="#ppt_w"/>
                                          </p:val>
                                        </p:tav>
                                      </p:tavLst>
                                    </p:anim>
                                    <p:anim calcmode="lin" valueType="num">
                                      <p:cBhvr>
                                        <p:cTn id="56" dur="2000" fill="hold"/>
                                        <p:tgtEl>
                                          <p:spTgt spid="72707">
                                            <p:txEl>
                                              <p:pRg st="7" end="7"/>
                                            </p:txEl>
                                          </p:spTgt>
                                        </p:tgtEl>
                                        <p:attrNameLst>
                                          <p:attrName>ppt_h</p:attrName>
                                        </p:attrNameLst>
                                      </p:cBhvr>
                                      <p:tavLst>
                                        <p:tav tm="0">
                                          <p:val>
                                            <p:fltVal val="0"/>
                                          </p:val>
                                        </p:tav>
                                        <p:tav tm="100000">
                                          <p:val>
                                            <p:strVal val="#ppt_h"/>
                                          </p:val>
                                        </p:tav>
                                      </p:tavLst>
                                    </p:anim>
                                    <p:animEffect transition="in" filter="fade">
                                      <p:cBhvr>
                                        <p:cTn id="57" dur="2000"/>
                                        <p:tgtEl>
                                          <p:spTgt spid="72707">
                                            <p:txEl>
                                              <p:pRg st="7" end="7"/>
                                            </p:txEl>
                                          </p:spTgt>
                                        </p:tgtEl>
                                      </p:cBhvr>
                                    </p:animEffect>
                                  </p:childTnLst>
                                </p:cTn>
                              </p:par>
                            </p:childTnLst>
                          </p:cTn>
                        </p:par>
                        <p:par>
                          <p:cTn id="58" fill="hold" nodeType="afterGroup">
                            <p:stCondLst>
                              <p:cond delay="18000"/>
                            </p:stCondLst>
                            <p:childTnLst>
                              <p:par>
                                <p:cTn id="59" presetID="53" presetClass="entr" presetSubtype="0" fill="hold" grpId="0" nodeType="afterEffect">
                                  <p:stCondLst>
                                    <p:cond delay="0"/>
                                  </p:stCondLst>
                                  <p:childTnLst>
                                    <p:set>
                                      <p:cBhvr>
                                        <p:cTn id="60" dur="1" fill="hold">
                                          <p:stCondLst>
                                            <p:cond delay="0"/>
                                          </p:stCondLst>
                                        </p:cTn>
                                        <p:tgtEl>
                                          <p:spTgt spid="72707">
                                            <p:txEl>
                                              <p:pRg st="8" end="8"/>
                                            </p:txEl>
                                          </p:spTgt>
                                        </p:tgtEl>
                                        <p:attrNameLst>
                                          <p:attrName>style.visibility</p:attrName>
                                        </p:attrNameLst>
                                      </p:cBhvr>
                                      <p:to>
                                        <p:strVal val="visible"/>
                                      </p:to>
                                    </p:set>
                                    <p:anim calcmode="lin" valueType="num">
                                      <p:cBhvr>
                                        <p:cTn id="61" dur="2000" fill="hold"/>
                                        <p:tgtEl>
                                          <p:spTgt spid="72707">
                                            <p:txEl>
                                              <p:pRg st="8" end="8"/>
                                            </p:txEl>
                                          </p:spTgt>
                                        </p:tgtEl>
                                        <p:attrNameLst>
                                          <p:attrName>ppt_w</p:attrName>
                                        </p:attrNameLst>
                                      </p:cBhvr>
                                      <p:tavLst>
                                        <p:tav tm="0">
                                          <p:val>
                                            <p:fltVal val="0"/>
                                          </p:val>
                                        </p:tav>
                                        <p:tav tm="100000">
                                          <p:val>
                                            <p:strVal val="#ppt_w"/>
                                          </p:val>
                                        </p:tav>
                                      </p:tavLst>
                                    </p:anim>
                                    <p:anim calcmode="lin" valueType="num">
                                      <p:cBhvr>
                                        <p:cTn id="62" dur="2000" fill="hold"/>
                                        <p:tgtEl>
                                          <p:spTgt spid="72707">
                                            <p:txEl>
                                              <p:pRg st="8" end="8"/>
                                            </p:txEl>
                                          </p:spTgt>
                                        </p:tgtEl>
                                        <p:attrNameLst>
                                          <p:attrName>ppt_h</p:attrName>
                                        </p:attrNameLst>
                                      </p:cBhvr>
                                      <p:tavLst>
                                        <p:tav tm="0">
                                          <p:val>
                                            <p:fltVal val="0"/>
                                          </p:val>
                                        </p:tav>
                                        <p:tav tm="100000">
                                          <p:val>
                                            <p:strVal val="#ppt_h"/>
                                          </p:val>
                                        </p:tav>
                                      </p:tavLst>
                                    </p:anim>
                                    <p:animEffect transition="in" filter="fade">
                                      <p:cBhvr>
                                        <p:cTn id="63" dur="2000"/>
                                        <p:tgtEl>
                                          <p:spTgt spid="72707">
                                            <p:txEl>
                                              <p:pRg st="8" end="8"/>
                                            </p:txEl>
                                          </p:spTgt>
                                        </p:tgtEl>
                                      </p:cBhvr>
                                    </p:animEffect>
                                  </p:childTnLst>
                                </p:cTn>
                              </p:par>
                            </p:childTnLst>
                          </p:cTn>
                        </p:par>
                        <p:par>
                          <p:cTn id="64" fill="hold" nodeType="afterGroup">
                            <p:stCondLst>
                              <p:cond delay="20000"/>
                            </p:stCondLst>
                            <p:childTnLst>
                              <p:par>
                                <p:cTn id="65" presetID="53" presetClass="entr" presetSubtype="0" fill="hold" grpId="0" nodeType="afterEffect">
                                  <p:stCondLst>
                                    <p:cond delay="0"/>
                                  </p:stCondLst>
                                  <p:childTnLst>
                                    <p:set>
                                      <p:cBhvr>
                                        <p:cTn id="66" dur="1" fill="hold">
                                          <p:stCondLst>
                                            <p:cond delay="0"/>
                                          </p:stCondLst>
                                        </p:cTn>
                                        <p:tgtEl>
                                          <p:spTgt spid="72707">
                                            <p:txEl>
                                              <p:pRg st="9" end="9"/>
                                            </p:txEl>
                                          </p:spTgt>
                                        </p:tgtEl>
                                        <p:attrNameLst>
                                          <p:attrName>style.visibility</p:attrName>
                                        </p:attrNameLst>
                                      </p:cBhvr>
                                      <p:to>
                                        <p:strVal val="visible"/>
                                      </p:to>
                                    </p:set>
                                    <p:anim calcmode="lin" valueType="num">
                                      <p:cBhvr>
                                        <p:cTn id="67" dur="2000" fill="hold"/>
                                        <p:tgtEl>
                                          <p:spTgt spid="72707">
                                            <p:txEl>
                                              <p:pRg st="9" end="9"/>
                                            </p:txEl>
                                          </p:spTgt>
                                        </p:tgtEl>
                                        <p:attrNameLst>
                                          <p:attrName>ppt_w</p:attrName>
                                        </p:attrNameLst>
                                      </p:cBhvr>
                                      <p:tavLst>
                                        <p:tav tm="0">
                                          <p:val>
                                            <p:fltVal val="0"/>
                                          </p:val>
                                        </p:tav>
                                        <p:tav tm="100000">
                                          <p:val>
                                            <p:strVal val="#ppt_w"/>
                                          </p:val>
                                        </p:tav>
                                      </p:tavLst>
                                    </p:anim>
                                    <p:anim calcmode="lin" valueType="num">
                                      <p:cBhvr>
                                        <p:cTn id="68" dur="2000" fill="hold"/>
                                        <p:tgtEl>
                                          <p:spTgt spid="72707">
                                            <p:txEl>
                                              <p:pRg st="9" end="9"/>
                                            </p:txEl>
                                          </p:spTgt>
                                        </p:tgtEl>
                                        <p:attrNameLst>
                                          <p:attrName>ppt_h</p:attrName>
                                        </p:attrNameLst>
                                      </p:cBhvr>
                                      <p:tavLst>
                                        <p:tav tm="0">
                                          <p:val>
                                            <p:fltVal val="0"/>
                                          </p:val>
                                        </p:tav>
                                        <p:tav tm="100000">
                                          <p:val>
                                            <p:strVal val="#ppt_h"/>
                                          </p:val>
                                        </p:tav>
                                      </p:tavLst>
                                    </p:anim>
                                    <p:animEffect transition="in" filter="fade">
                                      <p:cBhvr>
                                        <p:cTn id="69" dur="2000"/>
                                        <p:tgtEl>
                                          <p:spTgt spid="72707">
                                            <p:txEl>
                                              <p:pRg st="9" end="9"/>
                                            </p:txEl>
                                          </p:spTgt>
                                        </p:tgtEl>
                                      </p:cBhvr>
                                    </p:animEffect>
                                  </p:childTnLst>
                                </p:cTn>
                              </p:par>
                            </p:childTnLst>
                          </p:cTn>
                        </p:par>
                        <p:par>
                          <p:cTn id="70" fill="hold" nodeType="afterGroup">
                            <p:stCondLst>
                              <p:cond delay="22000"/>
                            </p:stCondLst>
                            <p:childTnLst>
                              <p:par>
                                <p:cTn id="71" presetID="53" presetClass="entr" presetSubtype="0" fill="hold" grpId="0" nodeType="afterEffect">
                                  <p:stCondLst>
                                    <p:cond delay="0"/>
                                  </p:stCondLst>
                                  <p:childTnLst>
                                    <p:set>
                                      <p:cBhvr>
                                        <p:cTn id="72" dur="1" fill="hold">
                                          <p:stCondLst>
                                            <p:cond delay="0"/>
                                          </p:stCondLst>
                                        </p:cTn>
                                        <p:tgtEl>
                                          <p:spTgt spid="72707">
                                            <p:txEl>
                                              <p:pRg st="10" end="10"/>
                                            </p:txEl>
                                          </p:spTgt>
                                        </p:tgtEl>
                                        <p:attrNameLst>
                                          <p:attrName>style.visibility</p:attrName>
                                        </p:attrNameLst>
                                      </p:cBhvr>
                                      <p:to>
                                        <p:strVal val="visible"/>
                                      </p:to>
                                    </p:set>
                                    <p:anim calcmode="lin" valueType="num">
                                      <p:cBhvr>
                                        <p:cTn id="73" dur="2000" fill="hold"/>
                                        <p:tgtEl>
                                          <p:spTgt spid="72707">
                                            <p:txEl>
                                              <p:pRg st="10" end="10"/>
                                            </p:txEl>
                                          </p:spTgt>
                                        </p:tgtEl>
                                        <p:attrNameLst>
                                          <p:attrName>ppt_w</p:attrName>
                                        </p:attrNameLst>
                                      </p:cBhvr>
                                      <p:tavLst>
                                        <p:tav tm="0">
                                          <p:val>
                                            <p:fltVal val="0"/>
                                          </p:val>
                                        </p:tav>
                                        <p:tav tm="100000">
                                          <p:val>
                                            <p:strVal val="#ppt_w"/>
                                          </p:val>
                                        </p:tav>
                                      </p:tavLst>
                                    </p:anim>
                                    <p:anim calcmode="lin" valueType="num">
                                      <p:cBhvr>
                                        <p:cTn id="74" dur="2000" fill="hold"/>
                                        <p:tgtEl>
                                          <p:spTgt spid="72707">
                                            <p:txEl>
                                              <p:pRg st="10" end="10"/>
                                            </p:txEl>
                                          </p:spTgt>
                                        </p:tgtEl>
                                        <p:attrNameLst>
                                          <p:attrName>ppt_h</p:attrName>
                                        </p:attrNameLst>
                                      </p:cBhvr>
                                      <p:tavLst>
                                        <p:tav tm="0">
                                          <p:val>
                                            <p:fltVal val="0"/>
                                          </p:val>
                                        </p:tav>
                                        <p:tav tm="100000">
                                          <p:val>
                                            <p:strVal val="#ppt_h"/>
                                          </p:val>
                                        </p:tav>
                                      </p:tavLst>
                                    </p:anim>
                                    <p:animEffect transition="in" filter="fade">
                                      <p:cBhvr>
                                        <p:cTn id="75" dur="2000"/>
                                        <p:tgtEl>
                                          <p:spTgt spid="72707">
                                            <p:txEl>
                                              <p:pRg st="10" end="10"/>
                                            </p:txEl>
                                          </p:spTgt>
                                        </p:tgtEl>
                                      </p:cBhvr>
                                    </p:animEffect>
                                  </p:childTnLst>
                                </p:cTn>
                              </p:par>
                            </p:childTnLst>
                          </p:cTn>
                        </p:par>
                        <p:par>
                          <p:cTn id="76" fill="hold" nodeType="afterGroup">
                            <p:stCondLst>
                              <p:cond delay="24000"/>
                            </p:stCondLst>
                            <p:childTnLst>
                              <p:par>
                                <p:cTn id="77" presetID="53" presetClass="entr" presetSubtype="0" fill="hold" grpId="0" nodeType="afterEffect">
                                  <p:stCondLst>
                                    <p:cond delay="0"/>
                                  </p:stCondLst>
                                  <p:childTnLst>
                                    <p:set>
                                      <p:cBhvr>
                                        <p:cTn id="78" dur="1" fill="hold">
                                          <p:stCondLst>
                                            <p:cond delay="0"/>
                                          </p:stCondLst>
                                        </p:cTn>
                                        <p:tgtEl>
                                          <p:spTgt spid="72707">
                                            <p:txEl>
                                              <p:pRg st="11" end="11"/>
                                            </p:txEl>
                                          </p:spTgt>
                                        </p:tgtEl>
                                        <p:attrNameLst>
                                          <p:attrName>style.visibility</p:attrName>
                                        </p:attrNameLst>
                                      </p:cBhvr>
                                      <p:to>
                                        <p:strVal val="visible"/>
                                      </p:to>
                                    </p:set>
                                    <p:anim calcmode="lin" valueType="num">
                                      <p:cBhvr>
                                        <p:cTn id="79" dur="2000" fill="hold"/>
                                        <p:tgtEl>
                                          <p:spTgt spid="72707">
                                            <p:txEl>
                                              <p:pRg st="11" end="11"/>
                                            </p:txEl>
                                          </p:spTgt>
                                        </p:tgtEl>
                                        <p:attrNameLst>
                                          <p:attrName>ppt_w</p:attrName>
                                        </p:attrNameLst>
                                      </p:cBhvr>
                                      <p:tavLst>
                                        <p:tav tm="0">
                                          <p:val>
                                            <p:fltVal val="0"/>
                                          </p:val>
                                        </p:tav>
                                        <p:tav tm="100000">
                                          <p:val>
                                            <p:strVal val="#ppt_w"/>
                                          </p:val>
                                        </p:tav>
                                      </p:tavLst>
                                    </p:anim>
                                    <p:anim calcmode="lin" valueType="num">
                                      <p:cBhvr>
                                        <p:cTn id="80" dur="2000" fill="hold"/>
                                        <p:tgtEl>
                                          <p:spTgt spid="72707">
                                            <p:txEl>
                                              <p:pRg st="11" end="11"/>
                                            </p:txEl>
                                          </p:spTgt>
                                        </p:tgtEl>
                                        <p:attrNameLst>
                                          <p:attrName>ppt_h</p:attrName>
                                        </p:attrNameLst>
                                      </p:cBhvr>
                                      <p:tavLst>
                                        <p:tav tm="0">
                                          <p:val>
                                            <p:fltVal val="0"/>
                                          </p:val>
                                        </p:tav>
                                        <p:tav tm="100000">
                                          <p:val>
                                            <p:strVal val="#ppt_h"/>
                                          </p:val>
                                        </p:tav>
                                      </p:tavLst>
                                    </p:anim>
                                    <p:animEffect transition="in" filter="fade">
                                      <p:cBhvr>
                                        <p:cTn id="81" dur="2000"/>
                                        <p:tgtEl>
                                          <p:spTgt spid="72707">
                                            <p:txEl>
                                              <p:pRg st="11" end="11"/>
                                            </p:txEl>
                                          </p:spTgt>
                                        </p:tgtEl>
                                      </p:cBhvr>
                                    </p:animEffect>
                                  </p:childTnLst>
                                </p:cTn>
                              </p:par>
                            </p:childTnLst>
                          </p:cTn>
                        </p:par>
                        <p:par>
                          <p:cTn id="82" fill="hold" nodeType="afterGroup">
                            <p:stCondLst>
                              <p:cond delay="26000"/>
                            </p:stCondLst>
                            <p:childTnLst>
                              <p:par>
                                <p:cTn id="83" presetID="53" presetClass="entr" presetSubtype="0" fill="hold" grpId="0" nodeType="afterEffect">
                                  <p:stCondLst>
                                    <p:cond delay="0"/>
                                  </p:stCondLst>
                                  <p:childTnLst>
                                    <p:set>
                                      <p:cBhvr>
                                        <p:cTn id="84" dur="1" fill="hold">
                                          <p:stCondLst>
                                            <p:cond delay="0"/>
                                          </p:stCondLst>
                                        </p:cTn>
                                        <p:tgtEl>
                                          <p:spTgt spid="72707">
                                            <p:txEl>
                                              <p:pRg st="12" end="12"/>
                                            </p:txEl>
                                          </p:spTgt>
                                        </p:tgtEl>
                                        <p:attrNameLst>
                                          <p:attrName>style.visibility</p:attrName>
                                        </p:attrNameLst>
                                      </p:cBhvr>
                                      <p:to>
                                        <p:strVal val="visible"/>
                                      </p:to>
                                    </p:set>
                                    <p:anim calcmode="lin" valueType="num">
                                      <p:cBhvr>
                                        <p:cTn id="85" dur="2000" fill="hold"/>
                                        <p:tgtEl>
                                          <p:spTgt spid="72707">
                                            <p:txEl>
                                              <p:pRg st="12" end="12"/>
                                            </p:txEl>
                                          </p:spTgt>
                                        </p:tgtEl>
                                        <p:attrNameLst>
                                          <p:attrName>ppt_w</p:attrName>
                                        </p:attrNameLst>
                                      </p:cBhvr>
                                      <p:tavLst>
                                        <p:tav tm="0">
                                          <p:val>
                                            <p:fltVal val="0"/>
                                          </p:val>
                                        </p:tav>
                                        <p:tav tm="100000">
                                          <p:val>
                                            <p:strVal val="#ppt_w"/>
                                          </p:val>
                                        </p:tav>
                                      </p:tavLst>
                                    </p:anim>
                                    <p:anim calcmode="lin" valueType="num">
                                      <p:cBhvr>
                                        <p:cTn id="86" dur="2000" fill="hold"/>
                                        <p:tgtEl>
                                          <p:spTgt spid="72707">
                                            <p:txEl>
                                              <p:pRg st="12" end="12"/>
                                            </p:txEl>
                                          </p:spTgt>
                                        </p:tgtEl>
                                        <p:attrNameLst>
                                          <p:attrName>ppt_h</p:attrName>
                                        </p:attrNameLst>
                                      </p:cBhvr>
                                      <p:tavLst>
                                        <p:tav tm="0">
                                          <p:val>
                                            <p:fltVal val="0"/>
                                          </p:val>
                                        </p:tav>
                                        <p:tav tm="100000">
                                          <p:val>
                                            <p:strVal val="#ppt_h"/>
                                          </p:val>
                                        </p:tav>
                                      </p:tavLst>
                                    </p:anim>
                                    <p:animEffect transition="in" filter="fade">
                                      <p:cBhvr>
                                        <p:cTn id="87" dur="2000"/>
                                        <p:tgtEl>
                                          <p:spTgt spid="7270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p:bldP spid="72707"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990600"/>
            <a:ext cx="1678665" cy="523220"/>
          </a:xfrm>
          <a:prstGeom prst="rect">
            <a:avLst/>
          </a:prstGeom>
          <a:noFill/>
        </p:spPr>
        <p:txBody>
          <a:bodyPr wrap="none" rtlCol="0">
            <a:spAutoFit/>
          </a:bodyPr>
          <a:lstStyle/>
          <a:p>
            <a:r>
              <a:rPr lang="sr-Latn-RS" sz="2800" b="1" dirty="0" smtClean="0">
                <a:solidFill>
                  <a:schemeClr val="accent1"/>
                </a:solidFill>
              </a:rPr>
              <a:t>Solenoid</a:t>
            </a:r>
            <a:endParaRPr lang="en-US" sz="2800" b="1" dirty="0">
              <a:solidFill>
                <a:schemeClr val="accent1"/>
              </a:solidFill>
            </a:endParaRPr>
          </a:p>
        </p:txBody>
      </p:sp>
      <p:sp>
        <p:nvSpPr>
          <p:cNvPr id="3" name="TextBox 2"/>
          <p:cNvSpPr txBox="1"/>
          <p:nvPr/>
        </p:nvSpPr>
        <p:spPr>
          <a:xfrm>
            <a:off x="457200" y="3352800"/>
            <a:ext cx="8229600" cy="646331"/>
          </a:xfrm>
          <a:prstGeom prst="rect">
            <a:avLst/>
          </a:prstGeom>
          <a:noFill/>
        </p:spPr>
        <p:txBody>
          <a:bodyPr wrap="square" rtlCol="0">
            <a:spAutoFit/>
          </a:bodyPr>
          <a:lstStyle/>
          <a:p>
            <a:r>
              <a:rPr lang="en-US" b="1" dirty="0" smtClean="0"/>
              <a:t>Solenoid je </a:t>
            </a:r>
            <a:r>
              <a:rPr lang="en-US" b="1" dirty="0" err="1" smtClean="0"/>
              <a:t>kalem</a:t>
            </a:r>
            <a:r>
              <a:rPr lang="en-US" b="1" dirty="0" smtClean="0"/>
              <a:t> </a:t>
            </a:r>
            <a:r>
              <a:rPr lang="en-US" b="1" dirty="0" err="1" smtClean="0"/>
              <a:t>štapićastog</a:t>
            </a:r>
            <a:r>
              <a:rPr lang="en-US" b="1" dirty="0" smtClean="0"/>
              <a:t> </a:t>
            </a:r>
            <a:r>
              <a:rPr lang="en-US" b="1" dirty="0" err="1" smtClean="0"/>
              <a:t>oblika</a:t>
            </a:r>
            <a:r>
              <a:rPr lang="en-US" b="1" dirty="0" smtClean="0"/>
              <a:t> </a:t>
            </a:r>
            <a:r>
              <a:rPr lang="en-US" b="1" dirty="0" err="1" smtClean="0"/>
              <a:t>koji</a:t>
            </a:r>
            <a:r>
              <a:rPr lang="en-US" b="1" dirty="0" smtClean="0"/>
              <a:t> </a:t>
            </a:r>
            <a:r>
              <a:rPr lang="en-US" b="1" dirty="0" err="1" smtClean="0"/>
              <a:t>ima</a:t>
            </a:r>
            <a:r>
              <a:rPr lang="en-US" b="1" dirty="0" smtClean="0"/>
              <a:t> </a:t>
            </a:r>
            <a:r>
              <a:rPr lang="en-US" b="1" dirty="0" err="1" smtClean="0"/>
              <a:t>velike</a:t>
            </a:r>
            <a:r>
              <a:rPr lang="en-US" b="1" dirty="0" smtClean="0"/>
              <a:t> </a:t>
            </a:r>
            <a:r>
              <a:rPr lang="en-US" b="1" dirty="0" err="1" smtClean="0"/>
              <a:t>gubitke</a:t>
            </a:r>
            <a:r>
              <a:rPr lang="en-US" b="1" dirty="0" smtClean="0"/>
              <a:t>, </a:t>
            </a:r>
            <a:r>
              <a:rPr lang="en-US" b="1" dirty="0" err="1" smtClean="0"/>
              <a:t>jer</a:t>
            </a:r>
            <a:r>
              <a:rPr lang="en-US" b="1" dirty="0" smtClean="0"/>
              <a:t> se put </a:t>
            </a:r>
            <a:r>
              <a:rPr lang="en-US" b="1" dirty="0" err="1" smtClean="0"/>
              <a:t>magnetne</a:t>
            </a:r>
            <a:r>
              <a:rPr lang="en-US" b="1" dirty="0" smtClean="0"/>
              <a:t> </a:t>
            </a:r>
            <a:r>
              <a:rPr lang="en-US" b="1" dirty="0" err="1" smtClean="0"/>
              <a:t>indukcije</a:t>
            </a:r>
            <a:r>
              <a:rPr lang="en-US" b="1" dirty="0" smtClean="0"/>
              <a:t> </a:t>
            </a:r>
            <a:r>
              <a:rPr lang="en-US" b="1" dirty="0" err="1" smtClean="0"/>
              <a:t>zatvara</a:t>
            </a:r>
            <a:r>
              <a:rPr lang="en-US" b="1" dirty="0" smtClean="0"/>
              <a:t> </a:t>
            </a:r>
            <a:r>
              <a:rPr lang="en-US" b="1" dirty="0" err="1" smtClean="0"/>
              <a:t>kroz</a:t>
            </a:r>
            <a:r>
              <a:rPr lang="en-US" b="1" dirty="0" smtClean="0"/>
              <a:t> </a:t>
            </a:r>
            <a:r>
              <a:rPr lang="en-US" b="1" dirty="0" err="1" smtClean="0"/>
              <a:t>vazduh</a:t>
            </a:r>
            <a:r>
              <a:rPr lang="en-US" b="1" dirty="0" smtClean="0"/>
              <a:t>. </a:t>
            </a:r>
            <a:r>
              <a:rPr lang="en-US" b="1" dirty="0" err="1" smtClean="0"/>
              <a:t>Zato</a:t>
            </a:r>
            <a:r>
              <a:rPr lang="en-US" b="1" dirty="0" smtClean="0"/>
              <a:t> se </a:t>
            </a:r>
            <a:r>
              <a:rPr lang="en-US" b="1" dirty="0" err="1" smtClean="0"/>
              <a:t>oklopljava</a:t>
            </a:r>
            <a:r>
              <a:rPr lang="en-US" b="1" dirty="0" smtClean="0"/>
              <a:t> u </a:t>
            </a:r>
            <a:r>
              <a:rPr lang="en-US" b="1" dirty="0" err="1" smtClean="0"/>
              <a:t>kućište</a:t>
            </a:r>
            <a:r>
              <a:rPr lang="en-US" b="1" dirty="0" smtClean="0"/>
              <a:t>.</a:t>
            </a:r>
            <a:endParaRPr lang="en-US" b="1" dirty="0"/>
          </a:p>
        </p:txBody>
      </p:sp>
      <p:pic>
        <p:nvPicPr>
          <p:cNvPr id="4" name="Picture 3" descr="Untitled3.png"/>
          <p:cNvPicPr/>
          <p:nvPr/>
        </p:nvPicPr>
        <p:blipFill>
          <a:blip r:embed="rId2" cstate="print"/>
          <a:stretch>
            <a:fillRect/>
          </a:stretch>
        </p:blipFill>
        <p:spPr>
          <a:xfrm>
            <a:off x="5029200" y="381000"/>
            <a:ext cx="3200398" cy="2438398"/>
          </a:xfrm>
          <a:prstGeom prst="rect">
            <a:avLst/>
          </a:prstGeom>
        </p:spPr>
      </p:pic>
      <p:sp>
        <p:nvSpPr>
          <p:cNvPr id="5" name="TextBox 4"/>
          <p:cNvSpPr txBox="1"/>
          <p:nvPr/>
        </p:nvSpPr>
        <p:spPr>
          <a:xfrm>
            <a:off x="457200" y="4419600"/>
            <a:ext cx="8305800" cy="1477328"/>
          </a:xfrm>
          <a:prstGeom prst="rect">
            <a:avLst/>
          </a:prstGeom>
          <a:noFill/>
        </p:spPr>
        <p:txBody>
          <a:bodyPr wrap="square" rtlCol="0">
            <a:spAutoFit/>
          </a:bodyPr>
          <a:lstStyle/>
          <a:p>
            <a:r>
              <a:rPr lang="en-US" b="1" dirty="0" err="1" smtClean="0"/>
              <a:t>Većina</a:t>
            </a:r>
            <a:r>
              <a:rPr lang="en-US" b="1" dirty="0" smtClean="0"/>
              <a:t> </a:t>
            </a:r>
            <a:r>
              <a:rPr lang="en-US" b="1" dirty="0" err="1" smtClean="0"/>
              <a:t>solenoida</a:t>
            </a:r>
            <a:r>
              <a:rPr lang="en-US" b="1" dirty="0" smtClean="0"/>
              <a:t> </a:t>
            </a:r>
            <a:r>
              <a:rPr lang="en-US" b="1" dirty="0" err="1" smtClean="0"/>
              <a:t>može</a:t>
            </a:r>
            <a:r>
              <a:rPr lang="en-US" b="1" dirty="0" smtClean="0"/>
              <a:t> </a:t>
            </a:r>
            <a:r>
              <a:rPr lang="en-US" b="1" dirty="0" err="1" smtClean="0"/>
              <a:t>da</a:t>
            </a:r>
            <a:r>
              <a:rPr lang="en-US" b="1" dirty="0" smtClean="0"/>
              <a:t> </a:t>
            </a:r>
            <a:r>
              <a:rPr lang="en-US" b="1" dirty="0" err="1" smtClean="0"/>
              <a:t>radi</a:t>
            </a:r>
            <a:r>
              <a:rPr lang="en-US" b="1" dirty="0" smtClean="0"/>
              <a:t> </a:t>
            </a:r>
            <a:r>
              <a:rPr lang="en-US" b="1" dirty="0" err="1" smtClean="0"/>
              <a:t>na</a:t>
            </a:r>
            <a:r>
              <a:rPr lang="en-US" b="1" dirty="0" smtClean="0"/>
              <a:t> </a:t>
            </a:r>
            <a:r>
              <a:rPr lang="en-US" b="1" dirty="0" err="1" smtClean="0"/>
              <a:t>jednosmjernu</a:t>
            </a:r>
            <a:r>
              <a:rPr lang="en-US" b="1" dirty="0" smtClean="0"/>
              <a:t> </a:t>
            </a:r>
            <a:r>
              <a:rPr lang="en-US" b="1" dirty="0" err="1" smtClean="0"/>
              <a:t>i</a:t>
            </a:r>
            <a:r>
              <a:rPr lang="en-US" b="1" dirty="0" smtClean="0"/>
              <a:t> </a:t>
            </a:r>
            <a:r>
              <a:rPr lang="en-US" b="1" dirty="0" err="1" smtClean="0"/>
              <a:t>naizmjeničnu</a:t>
            </a:r>
            <a:r>
              <a:rPr lang="en-US" b="1" dirty="0" smtClean="0"/>
              <a:t> </a:t>
            </a:r>
            <a:r>
              <a:rPr lang="en-US" b="1" dirty="0" err="1" smtClean="0"/>
              <a:t>struju</a:t>
            </a:r>
            <a:r>
              <a:rPr lang="en-US" b="1" dirty="0" smtClean="0"/>
              <a:t>. </a:t>
            </a:r>
            <a:r>
              <a:rPr lang="en-US" b="1" dirty="0" err="1" smtClean="0"/>
              <a:t>Postoje</a:t>
            </a:r>
            <a:r>
              <a:rPr lang="en-US" b="1" dirty="0" smtClean="0"/>
              <a:t> </a:t>
            </a:r>
            <a:r>
              <a:rPr lang="en-US" b="1" dirty="0" err="1" smtClean="0"/>
              <a:t>tipovi</a:t>
            </a:r>
            <a:r>
              <a:rPr lang="en-US" b="1" dirty="0" smtClean="0"/>
              <a:t> </a:t>
            </a:r>
            <a:r>
              <a:rPr lang="en-US" b="1" dirty="0" err="1" smtClean="0"/>
              <a:t>solenoida</a:t>
            </a:r>
            <a:r>
              <a:rPr lang="en-US" b="1" dirty="0" smtClean="0"/>
              <a:t> </a:t>
            </a:r>
            <a:r>
              <a:rPr lang="en-US" b="1" dirty="0" err="1" smtClean="0"/>
              <a:t>koji</a:t>
            </a:r>
            <a:r>
              <a:rPr lang="en-US" b="1" dirty="0" smtClean="0"/>
              <a:t> </a:t>
            </a:r>
            <a:r>
              <a:rPr lang="en-US" b="1" dirty="0" err="1" smtClean="0"/>
              <a:t>mogu</a:t>
            </a:r>
            <a:r>
              <a:rPr lang="en-US" b="1" dirty="0" smtClean="0"/>
              <a:t> </a:t>
            </a:r>
            <a:r>
              <a:rPr lang="en-US" b="1" dirty="0" err="1" smtClean="0"/>
              <a:t>biti</a:t>
            </a:r>
            <a:r>
              <a:rPr lang="en-US" b="1" dirty="0" smtClean="0"/>
              <a:t> </a:t>
            </a:r>
            <a:r>
              <a:rPr lang="en-US" b="1" dirty="0" err="1" smtClean="0"/>
              <a:t>uključeni</a:t>
            </a:r>
            <a:r>
              <a:rPr lang="en-US" b="1" dirty="0" smtClean="0"/>
              <a:t> </a:t>
            </a:r>
            <a:r>
              <a:rPr lang="en-US" b="1" dirty="0" err="1" smtClean="0"/>
              <a:t>samo</a:t>
            </a:r>
            <a:r>
              <a:rPr lang="en-US" b="1" dirty="0" smtClean="0"/>
              <a:t> </a:t>
            </a:r>
            <a:r>
              <a:rPr lang="en-US" b="1" dirty="0" err="1" smtClean="0"/>
              <a:t>ograničeno</a:t>
            </a:r>
            <a:r>
              <a:rPr lang="en-US" b="1" dirty="0" smtClean="0"/>
              <a:t> </a:t>
            </a:r>
            <a:r>
              <a:rPr lang="en-US" b="1" dirty="0" err="1" smtClean="0"/>
              <a:t>vreme</a:t>
            </a:r>
            <a:r>
              <a:rPr lang="en-US" b="1" dirty="0" smtClean="0"/>
              <a:t>, </a:t>
            </a:r>
            <a:r>
              <a:rPr lang="en-US" b="1" dirty="0" err="1" smtClean="0"/>
              <a:t>jer</a:t>
            </a:r>
            <a:r>
              <a:rPr lang="en-US" b="1" dirty="0" smtClean="0"/>
              <a:t> se </a:t>
            </a:r>
            <a:r>
              <a:rPr lang="en-US" b="1" dirty="0" err="1" smtClean="0"/>
              <a:t>jako</a:t>
            </a:r>
            <a:r>
              <a:rPr lang="en-US" b="1" dirty="0" smtClean="0"/>
              <a:t> </a:t>
            </a:r>
            <a:r>
              <a:rPr lang="en-US" b="1" dirty="0" err="1" smtClean="0"/>
              <a:t>zagrevaju</a:t>
            </a:r>
            <a:r>
              <a:rPr lang="en-US" b="1" dirty="0" smtClean="0"/>
              <a:t> </a:t>
            </a:r>
            <a:r>
              <a:rPr lang="en-US" b="1" dirty="0" err="1" smtClean="0"/>
              <a:t>prolaskom</a:t>
            </a:r>
            <a:r>
              <a:rPr lang="en-US" b="1" dirty="0" smtClean="0"/>
              <a:t> </a:t>
            </a:r>
            <a:r>
              <a:rPr lang="en-US" b="1" dirty="0" err="1" smtClean="0"/>
              <a:t>struje</a:t>
            </a:r>
            <a:r>
              <a:rPr lang="en-US" b="1" dirty="0" smtClean="0"/>
              <a:t> </a:t>
            </a:r>
            <a:r>
              <a:rPr lang="en-US" b="1" dirty="0" err="1" smtClean="0"/>
              <a:t>kroz</a:t>
            </a:r>
            <a:r>
              <a:rPr lang="en-US" b="1" dirty="0" smtClean="0"/>
              <a:t> </a:t>
            </a:r>
            <a:r>
              <a:rPr lang="en-US" b="1" dirty="0" err="1" smtClean="0"/>
              <a:t>namotaje</a:t>
            </a:r>
            <a:r>
              <a:rPr lang="en-US" b="1" dirty="0" smtClean="0"/>
              <a:t> </a:t>
            </a:r>
            <a:r>
              <a:rPr lang="en-US" b="1" dirty="0" err="1" smtClean="0"/>
              <a:t>elektromagneta</a:t>
            </a:r>
            <a:r>
              <a:rPr lang="en-US" b="1" dirty="0" smtClean="0"/>
              <a:t>. Oni </a:t>
            </a:r>
            <a:r>
              <a:rPr lang="en-US" b="1" dirty="0" err="1" smtClean="0"/>
              <a:t>su</a:t>
            </a:r>
            <a:r>
              <a:rPr lang="en-US" b="1" dirty="0" smtClean="0"/>
              <a:t> </a:t>
            </a:r>
            <a:r>
              <a:rPr lang="en-US" b="1" dirty="0" err="1" smtClean="0"/>
              <a:t>označeni</a:t>
            </a:r>
            <a:r>
              <a:rPr lang="en-US" b="1" dirty="0" smtClean="0"/>
              <a:t> </a:t>
            </a:r>
            <a:r>
              <a:rPr lang="en-US" b="1" dirty="0" err="1" smtClean="0"/>
              <a:t>za</a:t>
            </a:r>
            <a:r>
              <a:rPr lang="en-US" b="1" dirty="0" smtClean="0"/>
              <a:t> </a:t>
            </a:r>
            <a:r>
              <a:rPr lang="en-US" b="1" dirty="0" err="1" smtClean="0"/>
              <a:t>povremeno</a:t>
            </a:r>
            <a:r>
              <a:rPr lang="en-US" b="1" dirty="0" smtClean="0"/>
              <a:t> </a:t>
            </a:r>
            <a:r>
              <a:rPr lang="en-US" b="1" dirty="0" err="1" smtClean="0"/>
              <a:t>uključivanje</a:t>
            </a:r>
            <a:r>
              <a:rPr lang="en-US" b="1" dirty="0" smtClean="0"/>
              <a:t> (</a:t>
            </a:r>
            <a:r>
              <a:rPr lang="en-US" b="1" dirty="0" err="1" smtClean="0"/>
              <a:t>engl</a:t>
            </a:r>
            <a:r>
              <a:rPr lang="en-US" b="1" dirty="0" smtClean="0"/>
              <a:t>. intermittent duty), a </a:t>
            </a:r>
            <a:r>
              <a:rPr lang="en-US" b="1" dirty="0" err="1" smtClean="0"/>
              <a:t>drugi</a:t>
            </a:r>
            <a:r>
              <a:rPr lang="en-US" b="1" dirty="0" smtClean="0"/>
              <a:t> se </a:t>
            </a:r>
            <a:r>
              <a:rPr lang="en-US" b="1" dirty="0" err="1" smtClean="0"/>
              <a:t>mogu</a:t>
            </a:r>
            <a:r>
              <a:rPr lang="en-US" b="1" dirty="0" smtClean="0"/>
              <a:t> </a:t>
            </a:r>
            <a:r>
              <a:rPr lang="en-US" b="1" dirty="0" err="1" smtClean="0"/>
              <a:t>koristiti</a:t>
            </a:r>
            <a:r>
              <a:rPr lang="en-US" b="1" dirty="0" smtClean="0"/>
              <a:t> </a:t>
            </a:r>
            <a:r>
              <a:rPr lang="en-US" b="1" dirty="0" err="1" smtClean="0"/>
              <a:t>stalno</a:t>
            </a:r>
            <a:r>
              <a:rPr lang="en-US" b="1" dirty="0" smtClean="0"/>
              <a:t> </a:t>
            </a:r>
            <a:r>
              <a:rPr lang="en-US" b="1" dirty="0" err="1" smtClean="0"/>
              <a:t>uključeni</a:t>
            </a:r>
            <a:r>
              <a:rPr lang="en-US" b="1" dirty="0" smtClean="0"/>
              <a:t> (continuous duty)</a:t>
            </a:r>
            <a:endParaRPr lang="en-US" b="1" dirty="0"/>
          </a:p>
        </p:txBody>
      </p:sp>
    </p:spTree>
    <p:extLst>
      <p:ext uri="{BB962C8B-B14F-4D97-AF65-F5344CB8AC3E}">
        <p14:creationId xmlns:p14="http://schemas.microsoft.com/office/powerpoint/2010/main" val="2337037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3124200"/>
            <a:ext cx="5867400" cy="2308324"/>
          </a:xfrm>
          <a:prstGeom prst="rect">
            <a:avLst/>
          </a:prstGeom>
          <a:noFill/>
        </p:spPr>
        <p:txBody>
          <a:bodyPr wrap="square" rtlCol="0">
            <a:spAutoFit/>
          </a:bodyPr>
          <a:lstStyle/>
          <a:p>
            <a:pPr algn="ctr"/>
            <a:r>
              <a:rPr lang="en-US">
                <a:latin typeface="Times New Roman" panose="02020603050405020304" pitchFamily="18" charset="0"/>
                <a:cs typeface="Times New Roman" panose="02020603050405020304" pitchFamily="18" charset="0"/>
              </a:rPr>
              <a:t>Materijali koji se koriste za izradu dielektrika su : </a:t>
            </a:r>
          </a:p>
          <a:p>
            <a:pPr algn="ctr"/>
            <a:r>
              <a:rPr lang="en-US" smtClean="0">
                <a:latin typeface="Times New Roman" panose="02020603050405020304" pitchFamily="18" charset="0"/>
                <a:cs typeface="Times New Roman" panose="02020603050405020304" pitchFamily="18" charset="0"/>
              </a:rPr>
              <a:t>1.Vazduh</a:t>
            </a:r>
            <a:endParaRPr lang="en-US">
              <a:latin typeface="Times New Roman" panose="02020603050405020304" pitchFamily="18" charset="0"/>
              <a:cs typeface="Times New Roman" panose="02020603050405020304" pitchFamily="18" charset="0"/>
            </a:endParaRPr>
          </a:p>
          <a:p>
            <a:pPr algn="ctr"/>
            <a:r>
              <a:rPr lang="en-US" smtClean="0">
                <a:latin typeface="Times New Roman" panose="02020603050405020304" pitchFamily="18" charset="0"/>
                <a:cs typeface="Times New Roman" panose="02020603050405020304" pitchFamily="18" charset="0"/>
              </a:rPr>
              <a:t>2.Papir</a:t>
            </a:r>
            <a:endParaRPr lang="en-US">
              <a:latin typeface="Times New Roman" panose="02020603050405020304" pitchFamily="18" charset="0"/>
              <a:cs typeface="Times New Roman" panose="02020603050405020304" pitchFamily="18" charset="0"/>
            </a:endParaRPr>
          </a:p>
          <a:p>
            <a:pPr algn="ctr"/>
            <a:r>
              <a:rPr lang="en-US" smtClean="0">
                <a:latin typeface="Times New Roman" panose="02020603050405020304" pitchFamily="18" charset="0"/>
                <a:cs typeface="Times New Roman" panose="02020603050405020304" pitchFamily="18" charset="0"/>
              </a:rPr>
              <a:t>3.Metalopapir</a:t>
            </a:r>
            <a:endParaRPr lang="en-US">
              <a:latin typeface="Times New Roman" panose="02020603050405020304" pitchFamily="18" charset="0"/>
              <a:cs typeface="Times New Roman" panose="02020603050405020304" pitchFamily="18" charset="0"/>
            </a:endParaRPr>
          </a:p>
          <a:p>
            <a:pPr algn="ctr"/>
            <a:r>
              <a:rPr lang="en-US" smtClean="0">
                <a:latin typeface="Times New Roman" panose="02020603050405020304" pitchFamily="18" charset="0"/>
                <a:cs typeface="Times New Roman" panose="02020603050405020304" pitchFamily="18" charset="0"/>
              </a:rPr>
              <a:t>4.Stirofleks</a:t>
            </a:r>
            <a:endParaRPr lang="en-US">
              <a:latin typeface="Times New Roman" panose="02020603050405020304" pitchFamily="18" charset="0"/>
              <a:cs typeface="Times New Roman" panose="02020603050405020304" pitchFamily="18" charset="0"/>
            </a:endParaRPr>
          </a:p>
          <a:p>
            <a:pPr algn="ctr"/>
            <a:r>
              <a:rPr lang="en-US" smtClean="0">
                <a:latin typeface="Times New Roman" panose="02020603050405020304" pitchFamily="18" charset="0"/>
                <a:cs typeface="Times New Roman" panose="02020603050405020304" pitchFamily="18" charset="0"/>
              </a:rPr>
              <a:t>5.Metalopoliester</a:t>
            </a:r>
            <a:endParaRPr lang="en-US">
              <a:latin typeface="Times New Roman" panose="02020603050405020304" pitchFamily="18" charset="0"/>
              <a:cs typeface="Times New Roman" panose="02020603050405020304" pitchFamily="18" charset="0"/>
            </a:endParaRPr>
          </a:p>
          <a:p>
            <a:pPr algn="ctr"/>
            <a:r>
              <a:rPr lang="en-US" smtClean="0">
                <a:latin typeface="Times New Roman" panose="02020603050405020304" pitchFamily="18" charset="0"/>
                <a:cs typeface="Times New Roman" panose="02020603050405020304" pitchFamily="18" charset="0"/>
              </a:rPr>
              <a:t>6.Keramika</a:t>
            </a:r>
            <a:endParaRPr lang="en-US">
              <a:latin typeface="Times New Roman" panose="02020603050405020304" pitchFamily="18" charset="0"/>
              <a:cs typeface="Times New Roman" panose="02020603050405020304" pitchFamily="18" charset="0"/>
            </a:endParaRPr>
          </a:p>
          <a:p>
            <a:pPr algn="ctr"/>
            <a:r>
              <a:rPr lang="en-US" smtClean="0">
                <a:latin typeface="Times New Roman" panose="02020603050405020304" pitchFamily="18" charset="0"/>
                <a:cs typeface="Times New Roman" panose="02020603050405020304" pitchFamily="18" charset="0"/>
              </a:rPr>
              <a:t>7.Aluminijum </a:t>
            </a:r>
            <a:r>
              <a:rPr lang="en-US">
                <a:latin typeface="Times New Roman" panose="02020603050405020304" pitchFamily="18" charset="0"/>
                <a:cs typeface="Times New Roman" panose="02020603050405020304" pitchFamily="18" charset="0"/>
              </a:rPr>
              <a:t>silikat i tako dalje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7344" y="1519501"/>
            <a:ext cx="4173111" cy="121020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7275610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838200"/>
            <a:ext cx="1053494" cy="523220"/>
          </a:xfrm>
          <a:prstGeom prst="rect">
            <a:avLst/>
          </a:prstGeom>
          <a:noFill/>
        </p:spPr>
        <p:txBody>
          <a:bodyPr wrap="none" rtlCol="0">
            <a:spAutoFit/>
          </a:bodyPr>
          <a:lstStyle/>
          <a:p>
            <a:r>
              <a:rPr lang="sr-Latn-RS" sz="2800" b="1" dirty="0" smtClean="0">
                <a:solidFill>
                  <a:schemeClr val="accent1"/>
                </a:solidFill>
              </a:rPr>
              <a:t>Torus</a:t>
            </a:r>
            <a:endParaRPr lang="en-US" sz="2800" b="1" dirty="0">
              <a:solidFill>
                <a:schemeClr val="accent1"/>
              </a:solidFill>
            </a:endParaRPr>
          </a:p>
        </p:txBody>
      </p:sp>
      <p:pic>
        <p:nvPicPr>
          <p:cNvPr id="3" name="Picture 2" descr="Untitled2.png"/>
          <p:cNvPicPr/>
          <p:nvPr/>
        </p:nvPicPr>
        <p:blipFill>
          <a:blip r:embed="rId2" cstate="print"/>
          <a:stretch>
            <a:fillRect/>
          </a:stretch>
        </p:blipFill>
        <p:spPr>
          <a:xfrm>
            <a:off x="4876800" y="457200"/>
            <a:ext cx="3188140" cy="2743200"/>
          </a:xfrm>
          <a:prstGeom prst="rect">
            <a:avLst/>
          </a:prstGeom>
        </p:spPr>
      </p:pic>
      <p:sp>
        <p:nvSpPr>
          <p:cNvPr id="4" name="TextBox 3"/>
          <p:cNvSpPr txBox="1"/>
          <p:nvPr/>
        </p:nvSpPr>
        <p:spPr>
          <a:xfrm>
            <a:off x="381000" y="3505200"/>
            <a:ext cx="8381999" cy="923330"/>
          </a:xfrm>
          <a:prstGeom prst="rect">
            <a:avLst/>
          </a:prstGeom>
          <a:noFill/>
        </p:spPr>
        <p:txBody>
          <a:bodyPr wrap="square" rtlCol="0">
            <a:spAutoFit/>
          </a:bodyPr>
          <a:lstStyle/>
          <a:p>
            <a:r>
              <a:rPr lang="en-US" b="1" dirty="0" smtClean="0"/>
              <a:t>Torus, </a:t>
            </a:r>
            <a:r>
              <a:rPr lang="en-US" b="1" dirty="0" err="1" smtClean="0"/>
              <a:t>takoreći</a:t>
            </a:r>
            <a:r>
              <a:rPr lang="en-US" b="1" dirty="0" smtClean="0"/>
              <a:t> </a:t>
            </a:r>
            <a:r>
              <a:rPr lang="en-US" b="1" dirty="0" err="1" smtClean="0"/>
              <a:t>idealan</a:t>
            </a:r>
            <a:r>
              <a:rPr lang="en-US" b="1" dirty="0" smtClean="0"/>
              <a:t> </a:t>
            </a:r>
            <a:r>
              <a:rPr lang="en-US" b="1" dirty="0" err="1" smtClean="0"/>
              <a:t>kalem</a:t>
            </a:r>
            <a:r>
              <a:rPr lang="en-US" b="1" dirty="0" smtClean="0"/>
              <a:t>, </a:t>
            </a:r>
            <a:r>
              <a:rPr lang="en-US" b="1" dirty="0" err="1" smtClean="0"/>
              <a:t>smatra</a:t>
            </a:r>
            <a:r>
              <a:rPr lang="en-US" b="1" dirty="0" smtClean="0"/>
              <a:t> se </a:t>
            </a:r>
            <a:r>
              <a:rPr lang="en-US" b="1" dirty="0" err="1" smtClean="0"/>
              <a:t>da</a:t>
            </a:r>
            <a:r>
              <a:rPr lang="en-US" b="1" dirty="0" smtClean="0"/>
              <a:t> je </a:t>
            </a:r>
            <a:r>
              <a:rPr lang="en-US" b="1" dirty="0" err="1" smtClean="0"/>
              <a:t>kompletna</a:t>
            </a:r>
            <a:r>
              <a:rPr lang="en-US" b="1" dirty="0" smtClean="0"/>
              <a:t> </a:t>
            </a:r>
            <a:r>
              <a:rPr lang="en-US" b="1" dirty="0" err="1" smtClean="0"/>
              <a:t>magnetna</a:t>
            </a:r>
            <a:r>
              <a:rPr lang="en-US" b="1" dirty="0" smtClean="0"/>
              <a:t> </a:t>
            </a:r>
            <a:r>
              <a:rPr lang="en-US" b="1" dirty="0" err="1" smtClean="0"/>
              <a:t>indukcija</a:t>
            </a:r>
            <a:r>
              <a:rPr lang="en-US" b="1" dirty="0" smtClean="0"/>
              <a:t> </a:t>
            </a:r>
            <a:r>
              <a:rPr lang="en-US" b="1" dirty="0" err="1" smtClean="0"/>
              <a:t>zadržana</a:t>
            </a:r>
            <a:r>
              <a:rPr lang="en-US" b="1" dirty="0" smtClean="0"/>
              <a:t> u </a:t>
            </a:r>
            <a:r>
              <a:rPr lang="en-US" b="1" dirty="0" err="1" smtClean="0"/>
              <a:t>njemu</a:t>
            </a:r>
            <a:r>
              <a:rPr lang="en-US" b="1" dirty="0" smtClean="0"/>
              <a:t> (</a:t>
            </a:r>
            <a:r>
              <a:rPr lang="en-US" b="1" dirty="0" err="1" smtClean="0"/>
              <a:t>ukoliko</a:t>
            </a:r>
            <a:r>
              <a:rPr lang="en-US" b="1" dirty="0" smtClean="0"/>
              <a:t> je </a:t>
            </a:r>
            <a:r>
              <a:rPr lang="en-US" b="1" dirty="0" err="1" smtClean="0"/>
              <a:t>namotaj</a:t>
            </a:r>
            <a:r>
              <a:rPr lang="en-US" b="1" dirty="0" smtClean="0"/>
              <a:t> </a:t>
            </a:r>
            <a:r>
              <a:rPr lang="en-US" b="1" dirty="0" err="1" smtClean="0"/>
              <a:t>motan</a:t>
            </a:r>
            <a:r>
              <a:rPr lang="en-US" b="1" dirty="0" smtClean="0"/>
              <a:t> </a:t>
            </a:r>
            <a:r>
              <a:rPr lang="en-US" b="1" dirty="0" err="1" smtClean="0"/>
              <a:t>zavojak</a:t>
            </a:r>
            <a:r>
              <a:rPr lang="en-US" b="1" dirty="0" smtClean="0"/>
              <a:t> do </a:t>
            </a:r>
            <a:r>
              <a:rPr lang="en-US" b="1" dirty="0" err="1" smtClean="0"/>
              <a:t>zavojka</a:t>
            </a:r>
            <a:r>
              <a:rPr lang="en-US" b="1" dirty="0" smtClean="0"/>
              <a:t>). To </a:t>
            </a:r>
            <a:r>
              <a:rPr lang="en-US" b="1" dirty="0" err="1" smtClean="0"/>
              <a:t>znači</a:t>
            </a:r>
            <a:r>
              <a:rPr lang="en-US" b="1" dirty="0" smtClean="0"/>
              <a:t> </a:t>
            </a:r>
            <a:r>
              <a:rPr lang="en-US" b="1" dirty="0" err="1" smtClean="0"/>
              <a:t>da</a:t>
            </a:r>
            <a:r>
              <a:rPr lang="en-US" b="1" dirty="0" smtClean="0"/>
              <a:t> </a:t>
            </a:r>
            <a:r>
              <a:rPr lang="en-US" b="1" dirty="0" err="1" smtClean="0"/>
              <a:t>nema</a:t>
            </a:r>
            <a:r>
              <a:rPr lang="en-US" b="1" dirty="0" smtClean="0"/>
              <a:t> </a:t>
            </a:r>
            <a:r>
              <a:rPr lang="en-US" b="1" dirty="0" err="1" smtClean="0"/>
              <a:t>rasipanja</a:t>
            </a:r>
            <a:r>
              <a:rPr lang="en-US" b="1" dirty="0" smtClean="0"/>
              <a:t> </a:t>
            </a:r>
            <a:r>
              <a:rPr lang="en-US" b="1" dirty="0" err="1" smtClean="0"/>
              <a:t>magnetne</a:t>
            </a:r>
            <a:r>
              <a:rPr lang="en-US" b="1" dirty="0" smtClean="0"/>
              <a:t> </a:t>
            </a:r>
            <a:r>
              <a:rPr lang="en-US" b="1" dirty="0" err="1" smtClean="0"/>
              <a:t>indukcije</a:t>
            </a:r>
            <a:r>
              <a:rPr lang="en-US" b="1" dirty="0" smtClean="0"/>
              <a:t>. </a:t>
            </a:r>
            <a:endParaRPr lang="en-US" b="1" dirty="0"/>
          </a:p>
        </p:txBody>
      </p:sp>
      <p:sp>
        <p:nvSpPr>
          <p:cNvPr id="5" name="TextBox 4"/>
          <p:cNvSpPr txBox="1"/>
          <p:nvPr/>
        </p:nvSpPr>
        <p:spPr>
          <a:xfrm>
            <a:off x="381000" y="4724400"/>
            <a:ext cx="7696199" cy="1200329"/>
          </a:xfrm>
          <a:prstGeom prst="rect">
            <a:avLst/>
          </a:prstGeom>
          <a:noFill/>
        </p:spPr>
        <p:txBody>
          <a:bodyPr wrap="square" rtlCol="0">
            <a:spAutoFit/>
          </a:bodyPr>
          <a:lstStyle/>
          <a:p>
            <a:r>
              <a:rPr lang="en-US" b="1" dirty="0" err="1" smtClean="0"/>
              <a:t>Što</a:t>
            </a:r>
            <a:r>
              <a:rPr lang="en-US" b="1" dirty="0" smtClean="0"/>
              <a:t> se </a:t>
            </a:r>
            <a:r>
              <a:rPr lang="en-US" b="1" dirty="0" err="1" smtClean="0"/>
              <a:t>tiče</a:t>
            </a:r>
            <a:r>
              <a:rPr lang="en-US" b="1" dirty="0" smtClean="0"/>
              <a:t> </a:t>
            </a:r>
            <a:r>
              <a:rPr lang="en-US" b="1" dirty="0" err="1" smtClean="0"/>
              <a:t>torusa</a:t>
            </a:r>
            <a:r>
              <a:rPr lang="en-US" b="1" dirty="0" smtClean="0"/>
              <a:t> </a:t>
            </a:r>
            <a:r>
              <a:rPr lang="en-US" b="1" dirty="0" err="1" smtClean="0"/>
              <a:t>postoje</a:t>
            </a:r>
            <a:r>
              <a:rPr lang="en-US" b="1" dirty="0" smtClean="0"/>
              <a:t> </a:t>
            </a:r>
            <a:r>
              <a:rPr lang="en-US" b="1" dirty="0" err="1" smtClean="0"/>
              <a:t>još</a:t>
            </a:r>
            <a:r>
              <a:rPr lang="en-US" b="1" dirty="0" smtClean="0"/>
              <a:t> </a:t>
            </a:r>
            <a:r>
              <a:rPr lang="en-US" b="1" dirty="0" err="1" smtClean="0"/>
              <a:t>dve</a:t>
            </a:r>
            <a:r>
              <a:rPr lang="en-US" b="1" dirty="0" smtClean="0"/>
              <a:t> </a:t>
            </a:r>
            <a:r>
              <a:rPr lang="en-US" b="1" dirty="0" err="1" smtClean="0"/>
              <a:t>vrste</a:t>
            </a:r>
            <a:r>
              <a:rPr lang="en-US" b="1" dirty="0" smtClean="0"/>
              <a:t> u </a:t>
            </a:r>
            <a:r>
              <a:rPr lang="en-US" b="1" dirty="0" err="1" smtClean="0"/>
              <a:t>zavisnosti</a:t>
            </a:r>
            <a:r>
              <a:rPr lang="en-US" b="1" dirty="0" smtClean="0"/>
              <a:t> </a:t>
            </a:r>
            <a:r>
              <a:rPr lang="en-US" b="1" dirty="0" err="1" smtClean="0"/>
              <a:t>od</a:t>
            </a:r>
            <a:r>
              <a:rPr lang="en-US" b="1" dirty="0" smtClean="0"/>
              <a:t> </a:t>
            </a:r>
            <a:r>
              <a:rPr lang="en-US" b="1" dirty="0" err="1" smtClean="0"/>
              <a:t>čega</a:t>
            </a:r>
            <a:r>
              <a:rPr lang="en-US" b="1" dirty="0" smtClean="0"/>
              <a:t> je </a:t>
            </a:r>
            <a:r>
              <a:rPr lang="en-US" b="1" dirty="0" err="1" smtClean="0"/>
              <a:t>napravljeno</a:t>
            </a:r>
            <a:r>
              <a:rPr lang="en-US" b="1" dirty="0" smtClean="0"/>
              <a:t> </a:t>
            </a:r>
            <a:r>
              <a:rPr lang="en-US" b="1" dirty="0" err="1" smtClean="0"/>
              <a:t>njegovo</a:t>
            </a:r>
            <a:r>
              <a:rPr lang="en-US" b="1" dirty="0" smtClean="0"/>
              <a:t> </a:t>
            </a:r>
            <a:r>
              <a:rPr lang="en-US" b="1" dirty="0" err="1" smtClean="0"/>
              <a:t>jezgro</a:t>
            </a:r>
            <a:r>
              <a:rPr lang="en-US" b="1" dirty="0" smtClean="0"/>
              <a:t> a to </a:t>
            </a:r>
            <a:r>
              <a:rPr lang="en-US" b="1" dirty="0" err="1" smtClean="0"/>
              <a:t>su</a:t>
            </a:r>
            <a:r>
              <a:rPr lang="en-US" b="1" dirty="0" smtClean="0"/>
              <a:t>: torus </a:t>
            </a:r>
            <a:r>
              <a:rPr lang="en-US" b="1" dirty="0" err="1" smtClean="0"/>
              <a:t>sa</a:t>
            </a:r>
            <a:r>
              <a:rPr lang="en-US" b="1" dirty="0" smtClean="0"/>
              <a:t> </a:t>
            </a:r>
            <a:r>
              <a:rPr lang="en-US" b="1" dirty="0" err="1" smtClean="0"/>
              <a:t>vazdušnim</a:t>
            </a:r>
            <a:r>
              <a:rPr lang="en-US" b="1" dirty="0" smtClean="0"/>
              <a:t> </a:t>
            </a:r>
            <a:r>
              <a:rPr lang="en-US" b="1" dirty="0" err="1" smtClean="0"/>
              <a:t>jezgrom</a:t>
            </a:r>
            <a:r>
              <a:rPr lang="en-US" b="1" dirty="0" smtClean="0"/>
              <a:t> (pod </a:t>
            </a:r>
            <a:r>
              <a:rPr lang="en-US" b="1" dirty="0" err="1" smtClean="0"/>
              <a:t>vazdušno</a:t>
            </a:r>
            <a:r>
              <a:rPr lang="en-US" b="1" dirty="0" smtClean="0"/>
              <a:t> </a:t>
            </a:r>
            <a:r>
              <a:rPr lang="en-US" b="1" dirty="0" err="1" smtClean="0"/>
              <a:t>jezgro</a:t>
            </a:r>
            <a:r>
              <a:rPr lang="en-US" b="1" dirty="0" smtClean="0"/>
              <a:t> </a:t>
            </a:r>
            <a:r>
              <a:rPr lang="en-US" b="1" dirty="0" err="1" smtClean="0"/>
              <a:t>spada</a:t>
            </a:r>
            <a:r>
              <a:rPr lang="en-US" b="1" dirty="0" smtClean="0"/>
              <a:t> </a:t>
            </a:r>
            <a:r>
              <a:rPr lang="en-US" b="1" dirty="0" err="1" smtClean="0"/>
              <a:t>i</a:t>
            </a:r>
            <a:r>
              <a:rPr lang="en-US" b="1" dirty="0" smtClean="0"/>
              <a:t> </a:t>
            </a:r>
            <a:r>
              <a:rPr lang="en-US" b="1" dirty="0" err="1" smtClean="0"/>
              <a:t>papir</a:t>
            </a:r>
            <a:r>
              <a:rPr lang="en-US" b="1" dirty="0" smtClean="0"/>
              <a:t>, </a:t>
            </a:r>
            <a:r>
              <a:rPr lang="en-US" b="1" dirty="0" err="1" smtClean="0"/>
              <a:t>karton</a:t>
            </a:r>
            <a:r>
              <a:rPr lang="sr-Latn-RS" b="1" dirty="0"/>
              <a:t> </a:t>
            </a:r>
            <a:r>
              <a:rPr lang="sr-Latn-RS" b="1" dirty="0" smtClean="0"/>
              <a:t>itd)</a:t>
            </a:r>
            <a:r>
              <a:rPr lang="en-US" b="1" dirty="0" smtClean="0"/>
              <a:t> </a:t>
            </a:r>
            <a:r>
              <a:rPr lang="en-US" b="1" dirty="0" err="1" smtClean="0"/>
              <a:t>i</a:t>
            </a:r>
            <a:r>
              <a:rPr lang="en-US" b="1" dirty="0" smtClean="0"/>
              <a:t> torus </a:t>
            </a:r>
            <a:r>
              <a:rPr lang="en-US" b="1" dirty="0" err="1" smtClean="0"/>
              <a:t>sa</a:t>
            </a:r>
            <a:r>
              <a:rPr lang="en-US" b="1" dirty="0" smtClean="0"/>
              <a:t> </a:t>
            </a:r>
            <a:r>
              <a:rPr lang="en-US" b="1" dirty="0" err="1" smtClean="0"/>
              <a:t>jezgrom</a:t>
            </a:r>
            <a:r>
              <a:rPr lang="en-US" b="1" dirty="0" smtClean="0"/>
              <a:t> </a:t>
            </a:r>
            <a:r>
              <a:rPr lang="en-US" b="1" dirty="0" err="1" smtClean="0"/>
              <a:t>feromagnetika</a:t>
            </a:r>
            <a:endParaRPr lang="en-US" b="1" dirty="0"/>
          </a:p>
        </p:txBody>
      </p:sp>
    </p:spTree>
    <p:extLst>
      <p:ext uri="{BB962C8B-B14F-4D97-AF65-F5344CB8AC3E}">
        <p14:creationId xmlns:p14="http://schemas.microsoft.com/office/powerpoint/2010/main" val="2262094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4.png"/>
          <p:cNvPicPr>
            <a:picLocks noChangeAspect="1"/>
          </p:cNvPicPr>
          <p:nvPr/>
        </p:nvPicPr>
        <p:blipFill>
          <a:blip r:embed="rId2" cstate="print"/>
          <a:stretch>
            <a:fillRect/>
          </a:stretch>
        </p:blipFill>
        <p:spPr>
          <a:xfrm>
            <a:off x="0" y="776667"/>
            <a:ext cx="9144000" cy="5304666"/>
          </a:xfrm>
          <a:prstGeom prst="rect">
            <a:avLst/>
          </a:prstGeom>
        </p:spPr>
      </p:pic>
    </p:spTree>
    <p:extLst>
      <p:ext uri="{BB962C8B-B14F-4D97-AF65-F5344CB8AC3E}">
        <p14:creationId xmlns:p14="http://schemas.microsoft.com/office/powerpoint/2010/main" val="25812908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676400"/>
            <a:ext cx="8001000" cy="646331"/>
          </a:xfrm>
          <a:prstGeom prst="rect">
            <a:avLst/>
          </a:prstGeom>
          <a:noFill/>
        </p:spPr>
        <p:txBody>
          <a:bodyPr wrap="square" rtlCol="0">
            <a:spAutoFit/>
          </a:bodyPr>
          <a:lstStyle/>
          <a:p>
            <a:r>
              <a:rPr lang="en-US" b="1" dirty="0" err="1" smtClean="0"/>
              <a:t>Za</a:t>
            </a:r>
            <a:r>
              <a:rPr lang="en-US" b="1" dirty="0" smtClean="0"/>
              <a:t> </a:t>
            </a:r>
            <a:r>
              <a:rPr lang="en-US" b="1" dirty="0" err="1" smtClean="0"/>
              <a:t>svaki</a:t>
            </a:r>
            <a:r>
              <a:rPr lang="en-US" b="1" dirty="0" smtClean="0"/>
              <a:t> </a:t>
            </a:r>
            <a:r>
              <a:rPr lang="en-US" b="1" dirty="0" err="1" smtClean="0"/>
              <a:t>kalem</a:t>
            </a:r>
            <a:r>
              <a:rPr lang="en-US" b="1" dirty="0" smtClean="0"/>
              <a:t> se </a:t>
            </a:r>
            <a:r>
              <a:rPr lang="en-US" b="1" dirty="0" err="1" smtClean="0"/>
              <a:t>može</a:t>
            </a:r>
            <a:r>
              <a:rPr lang="en-US" b="1" dirty="0" smtClean="0"/>
              <a:t> </a:t>
            </a:r>
            <a:r>
              <a:rPr lang="en-US" b="1" dirty="0" err="1" smtClean="0"/>
              <a:t>izračunati</a:t>
            </a:r>
            <a:r>
              <a:rPr lang="en-US" b="1" dirty="0" smtClean="0"/>
              <a:t> </a:t>
            </a:r>
            <a:r>
              <a:rPr lang="en-US" b="1" dirty="0" err="1" smtClean="0"/>
              <a:t>magnetna</a:t>
            </a:r>
            <a:r>
              <a:rPr lang="en-US" b="1" dirty="0" smtClean="0"/>
              <a:t> </a:t>
            </a:r>
            <a:r>
              <a:rPr lang="en-US" b="1" dirty="0" err="1" smtClean="0"/>
              <a:t>indukcija</a:t>
            </a:r>
            <a:r>
              <a:rPr lang="en-US" b="1" dirty="0" smtClean="0"/>
              <a:t> (</a:t>
            </a:r>
            <a:r>
              <a:rPr lang="sr-Latn-RS" b="1" dirty="0" smtClean="0"/>
              <a:t>B</a:t>
            </a:r>
            <a:r>
              <a:rPr lang="en-US" b="1" dirty="0" smtClean="0"/>
              <a:t>), </a:t>
            </a:r>
            <a:r>
              <a:rPr lang="en-US" b="1" dirty="0" err="1" smtClean="0"/>
              <a:t>jačina</a:t>
            </a:r>
            <a:r>
              <a:rPr lang="en-US" b="1" dirty="0" smtClean="0"/>
              <a:t> </a:t>
            </a:r>
            <a:r>
              <a:rPr lang="en-US" b="1" dirty="0" err="1" smtClean="0"/>
              <a:t>magnetnog</a:t>
            </a:r>
            <a:r>
              <a:rPr lang="en-US" b="1" dirty="0" smtClean="0"/>
              <a:t> </a:t>
            </a:r>
            <a:r>
              <a:rPr lang="en-US" b="1" dirty="0" err="1" smtClean="0"/>
              <a:t>polja</a:t>
            </a:r>
            <a:r>
              <a:rPr lang="en-US" b="1" dirty="0" smtClean="0"/>
              <a:t> (</a:t>
            </a:r>
            <a:r>
              <a:rPr lang="sr-Latn-RS" b="1" dirty="0" smtClean="0"/>
              <a:t>H</a:t>
            </a:r>
            <a:r>
              <a:rPr lang="en-US" b="1" dirty="0" smtClean="0"/>
              <a:t>), </a:t>
            </a:r>
            <a:r>
              <a:rPr lang="en-US" b="1" dirty="0" err="1" smtClean="0"/>
              <a:t>fluks</a:t>
            </a:r>
            <a:r>
              <a:rPr lang="en-US" b="1" dirty="0" smtClean="0"/>
              <a:t> </a:t>
            </a:r>
            <a:r>
              <a:rPr lang="en-US" b="1" dirty="0" err="1" smtClean="0"/>
              <a:t>kroz</a:t>
            </a:r>
            <a:r>
              <a:rPr lang="en-US" b="1" dirty="0" smtClean="0"/>
              <a:t> </a:t>
            </a:r>
            <a:r>
              <a:rPr lang="en-US" b="1" dirty="0" err="1" smtClean="0"/>
              <a:t>jezgro</a:t>
            </a:r>
            <a:r>
              <a:rPr lang="en-US" b="1" dirty="0" smtClean="0"/>
              <a:t> (</a:t>
            </a:r>
            <a:r>
              <a:rPr lang="sr-Cyrl-BA" b="1" smtClean="0"/>
              <a:t>Ф</a:t>
            </a:r>
            <a:r>
              <a:rPr lang="en-US" b="1" smtClean="0"/>
              <a:t>) </a:t>
            </a:r>
            <a:r>
              <a:rPr lang="en-US" b="1" dirty="0" err="1" smtClean="0"/>
              <a:t>i</a:t>
            </a:r>
            <a:r>
              <a:rPr lang="en-US" b="1" dirty="0" smtClean="0"/>
              <a:t> </a:t>
            </a:r>
            <a:r>
              <a:rPr lang="en-US" b="1" dirty="0" err="1" smtClean="0"/>
              <a:t>induktivnost</a:t>
            </a:r>
            <a:r>
              <a:rPr lang="en-US" b="1" dirty="0" smtClean="0"/>
              <a:t> (L).</a:t>
            </a:r>
            <a:endParaRPr lang="en-US" b="1" dirty="0"/>
          </a:p>
        </p:txBody>
      </p:sp>
      <p:sp>
        <p:nvSpPr>
          <p:cNvPr id="3" name="TextBox 2"/>
          <p:cNvSpPr txBox="1"/>
          <p:nvPr/>
        </p:nvSpPr>
        <p:spPr>
          <a:xfrm>
            <a:off x="761999" y="2819400"/>
            <a:ext cx="7467600" cy="646331"/>
          </a:xfrm>
          <a:prstGeom prst="rect">
            <a:avLst/>
          </a:prstGeom>
          <a:noFill/>
        </p:spPr>
        <p:txBody>
          <a:bodyPr wrap="square" rtlCol="0">
            <a:spAutoFit/>
          </a:bodyPr>
          <a:lstStyle/>
          <a:p>
            <a:r>
              <a:rPr lang="en-US" b="1" dirty="0" err="1" smtClean="0"/>
              <a:t>Kod</a:t>
            </a:r>
            <a:r>
              <a:rPr lang="en-US" b="1" dirty="0" smtClean="0"/>
              <a:t> </a:t>
            </a:r>
            <a:r>
              <a:rPr lang="en-US" b="1" dirty="0" err="1" smtClean="0"/>
              <a:t>torusnog</a:t>
            </a:r>
            <a:r>
              <a:rPr lang="en-US" b="1" dirty="0" smtClean="0"/>
              <a:t> </a:t>
            </a:r>
            <a:r>
              <a:rPr lang="en-US" b="1" dirty="0" err="1" smtClean="0"/>
              <a:t>namotaja</a:t>
            </a:r>
            <a:r>
              <a:rPr lang="en-US" b="1" dirty="0" smtClean="0"/>
              <a:t> </a:t>
            </a:r>
            <a:r>
              <a:rPr lang="en-US" b="1" dirty="0" err="1" smtClean="0"/>
              <a:t>sva</a:t>
            </a:r>
            <a:r>
              <a:rPr lang="en-US" b="1" dirty="0" smtClean="0"/>
              <a:t> </a:t>
            </a:r>
            <a:r>
              <a:rPr lang="en-US" b="1" dirty="0" err="1" smtClean="0"/>
              <a:t>magnetna</a:t>
            </a:r>
            <a:r>
              <a:rPr lang="en-US" b="1" dirty="0" smtClean="0"/>
              <a:t> </a:t>
            </a:r>
            <a:r>
              <a:rPr lang="en-US" b="1" dirty="0" err="1" smtClean="0"/>
              <a:t>indukcija</a:t>
            </a:r>
            <a:r>
              <a:rPr lang="en-US" b="1" dirty="0" smtClean="0"/>
              <a:t> je </a:t>
            </a:r>
            <a:r>
              <a:rPr lang="en-US" b="1" dirty="0" err="1" smtClean="0"/>
              <a:t>koncentrisana</a:t>
            </a:r>
            <a:r>
              <a:rPr lang="en-US" b="1" dirty="0" smtClean="0"/>
              <a:t> u </a:t>
            </a:r>
            <a:r>
              <a:rPr lang="en-US" b="1" dirty="0" err="1" smtClean="0"/>
              <a:t>jezgru.To</a:t>
            </a:r>
            <a:r>
              <a:rPr lang="en-US" b="1" dirty="0" smtClean="0"/>
              <a:t> </a:t>
            </a:r>
            <a:r>
              <a:rPr lang="en-US" b="1" dirty="0" err="1" smtClean="0"/>
              <a:t>nije</a:t>
            </a:r>
            <a:r>
              <a:rPr lang="en-US" b="1" dirty="0" smtClean="0"/>
              <a:t> </a:t>
            </a:r>
            <a:r>
              <a:rPr lang="en-US" b="1" dirty="0" err="1" smtClean="0"/>
              <a:t>slučaj</a:t>
            </a:r>
            <a:r>
              <a:rPr lang="en-US" b="1" dirty="0" smtClean="0"/>
              <a:t> </a:t>
            </a:r>
            <a:r>
              <a:rPr lang="en-US" b="1" dirty="0" err="1" smtClean="0"/>
              <a:t>sa</a:t>
            </a:r>
            <a:r>
              <a:rPr lang="en-US" b="1" dirty="0" smtClean="0"/>
              <a:t> </a:t>
            </a:r>
            <a:r>
              <a:rPr lang="en-US" b="1" dirty="0" err="1" smtClean="0"/>
              <a:t>drugim</a:t>
            </a:r>
            <a:r>
              <a:rPr lang="en-US" b="1" dirty="0" smtClean="0"/>
              <a:t> </a:t>
            </a:r>
            <a:r>
              <a:rPr lang="en-US" b="1" dirty="0" err="1" smtClean="0"/>
              <a:t>kalemovima</a:t>
            </a:r>
            <a:r>
              <a:rPr lang="sr-Latn-RS" b="1" dirty="0" smtClean="0"/>
              <a:t>.</a:t>
            </a:r>
            <a:endParaRPr lang="en-US" b="1" dirty="0"/>
          </a:p>
        </p:txBody>
      </p:sp>
      <p:sp>
        <p:nvSpPr>
          <p:cNvPr id="4" name="TextBox 3"/>
          <p:cNvSpPr txBox="1"/>
          <p:nvPr/>
        </p:nvSpPr>
        <p:spPr>
          <a:xfrm>
            <a:off x="762000" y="3886200"/>
            <a:ext cx="7391400" cy="923330"/>
          </a:xfrm>
          <a:prstGeom prst="rect">
            <a:avLst/>
          </a:prstGeom>
          <a:noFill/>
        </p:spPr>
        <p:txBody>
          <a:bodyPr wrap="square" rtlCol="0">
            <a:spAutoFit/>
          </a:bodyPr>
          <a:lstStyle/>
          <a:p>
            <a:r>
              <a:rPr lang="vi-VN" b="1" dirty="0" smtClean="0">
                <a:latin typeface="Century Gothic" pitchFamily="34" charset="0"/>
              </a:rPr>
              <a:t>Smer magnetne indukcije B određuje se pravilom desne zavojnice u odnosu na smer struje u namotaju.</a:t>
            </a:r>
            <a:r>
              <a:rPr lang="sr-Latn-RS" b="1" dirty="0" smtClean="0">
                <a:latin typeface="Century Gothic" pitchFamily="34" charset="0"/>
              </a:rPr>
              <a:t> Jedinica za magnetnu indukciju je TESLA (T).</a:t>
            </a:r>
            <a:endParaRPr lang="en-US" b="1" dirty="0">
              <a:latin typeface="Copperplate Gothic Bold" pitchFamily="34" charset="0"/>
            </a:endParaRPr>
          </a:p>
        </p:txBody>
      </p:sp>
    </p:spTree>
    <p:extLst>
      <p:ext uri="{BB962C8B-B14F-4D97-AF65-F5344CB8AC3E}">
        <p14:creationId xmlns:p14="http://schemas.microsoft.com/office/powerpoint/2010/main" val="1213525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6546985" cy="523220"/>
          </a:xfrm>
          <a:prstGeom prst="rect">
            <a:avLst/>
          </a:prstGeom>
          <a:noFill/>
        </p:spPr>
        <p:txBody>
          <a:bodyPr wrap="none" rtlCol="0">
            <a:spAutoFit/>
          </a:bodyPr>
          <a:lstStyle/>
          <a:p>
            <a:r>
              <a:rPr lang="sr-Latn-RS" sz="2800" b="1" dirty="0" smtClean="0">
                <a:solidFill>
                  <a:schemeClr val="accent1"/>
                </a:solidFill>
              </a:rPr>
              <a:t>Kalem u kolu prostoperiodične struje</a:t>
            </a:r>
            <a:endParaRPr lang="en-US" sz="2800" dirty="0">
              <a:solidFill>
                <a:schemeClr val="accent1"/>
              </a:solidFill>
            </a:endParaRPr>
          </a:p>
        </p:txBody>
      </p:sp>
      <p:sp>
        <p:nvSpPr>
          <p:cNvPr id="3" name="TextBox 2"/>
          <p:cNvSpPr txBox="1"/>
          <p:nvPr/>
        </p:nvSpPr>
        <p:spPr>
          <a:xfrm>
            <a:off x="381001" y="1447800"/>
            <a:ext cx="8305799" cy="923330"/>
          </a:xfrm>
          <a:prstGeom prst="rect">
            <a:avLst/>
          </a:prstGeom>
          <a:noFill/>
        </p:spPr>
        <p:txBody>
          <a:bodyPr wrap="square" rtlCol="0">
            <a:spAutoFit/>
          </a:bodyPr>
          <a:lstStyle/>
          <a:p>
            <a:pPr algn="ctr"/>
            <a:r>
              <a:rPr lang="en-US" b="1" dirty="0" smtClean="0"/>
              <a:t>Pod </a:t>
            </a:r>
            <a:r>
              <a:rPr lang="en-US" b="1" dirty="0" err="1" smtClean="0"/>
              <a:t>uticajem</a:t>
            </a:r>
            <a:r>
              <a:rPr lang="en-US" b="1" dirty="0" smtClean="0"/>
              <a:t> </a:t>
            </a:r>
            <a:r>
              <a:rPr lang="en-US" b="1" dirty="0" err="1" smtClean="0"/>
              <a:t>napona</a:t>
            </a:r>
            <a:r>
              <a:rPr lang="en-US" b="1" dirty="0" smtClean="0"/>
              <a:t> u </a:t>
            </a:r>
            <a:r>
              <a:rPr lang="en-US" b="1" dirty="0" err="1" smtClean="0"/>
              <a:t>kolu</a:t>
            </a:r>
            <a:r>
              <a:rPr lang="en-US" b="1" dirty="0" smtClean="0"/>
              <a:t> </a:t>
            </a:r>
            <a:r>
              <a:rPr lang="en-US" b="1" dirty="0" err="1" smtClean="0"/>
              <a:t>će</a:t>
            </a:r>
            <a:r>
              <a:rPr lang="en-US" b="1" dirty="0" smtClean="0"/>
              <a:t> se </a:t>
            </a:r>
            <a:r>
              <a:rPr lang="en-US" b="1" dirty="0" err="1" smtClean="0"/>
              <a:t>javljati</a:t>
            </a:r>
            <a:r>
              <a:rPr lang="en-US" b="1" dirty="0" smtClean="0"/>
              <a:t> </a:t>
            </a:r>
            <a:r>
              <a:rPr lang="en-US" b="1" dirty="0" err="1" smtClean="0"/>
              <a:t>struja</a:t>
            </a:r>
            <a:r>
              <a:rPr lang="en-US" b="1" dirty="0" smtClean="0"/>
              <a:t> </a:t>
            </a:r>
            <a:r>
              <a:rPr lang="en-US" b="1" dirty="0" err="1" smtClean="0"/>
              <a:t>koja</a:t>
            </a:r>
            <a:r>
              <a:rPr lang="en-US" b="1" dirty="0" smtClean="0"/>
              <a:t> u </a:t>
            </a:r>
            <a:r>
              <a:rPr lang="en-US" b="1" dirty="0" err="1" smtClean="0"/>
              <a:t>navoju</a:t>
            </a:r>
            <a:r>
              <a:rPr lang="en-US" b="1" dirty="0" smtClean="0"/>
              <a:t> I </a:t>
            </a:r>
            <a:r>
              <a:rPr lang="en-US" b="1" dirty="0" err="1" smtClean="0"/>
              <a:t>oko</a:t>
            </a:r>
            <a:r>
              <a:rPr lang="en-US" b="1" dirty="0" smtClean="0"/>
              <a:t> </a:t>
            </a:r>
            <a:r>
              <a:rPr lang="en-US" b="1" dirty="0" err="1" smtClean="0"/>
              <a:t>njega</a:t>
            </a:r>
            <a:r>
              <a:rPr lang="en-US" b="1" dirty="0" smtClean="0"/>
              <a:t> </a:t>
            </a:r>
            <a:r>
              <a:rPr lang="en-US" b="1" dirty="0" err="1" smtClean="0"/>
              <a:t>stvara</a:t>
            </a:r>
            <a:r>
              <a:rPr lang="en-US" b="1" dirty="0" smtClean="0"/>
              <a:t> </a:t>
            </a:r>
            <a:r>
              <a:rPr lang="en-US" b="1" dirty="0" err="1" smtClean="0"/>
              <a:t>promenljivi</a:t>
            </a:r>
            <a:r>
              <a:rPr lang="en-US" b="1" dirty="0" smtClean="0"/>
              <a:t> </a:t>
            </a:r>
            <a:r>
              <a:rPr lang="en-US" b="1" dirty="0" err="1" smtClean="0"/>
              <a:t>magnetni</a:t>
            </a:r>
            <a:r>
              <a:rPr lang="en-US" b="1" dirty="0" smtClean="0"/>
              <a:t> </a:t>
            </a:r>
            <a:r>
              <a:rPr lang="en-US" b="1" dirty="0" err="1" smtClean="0"/>
              <a:t>fluks</a:t>
            </a:r>
            <a:r>
              <a:rPr lang="en-US" b="1" dirty="0" smtClean="0"/>
              <a:t> </a:t>
            </a:r>
            <a:r>
              <a:rPr lang="en-US" b="1" dirty="0" err="1" smtClean="0"/>
              <a:t>usled</a:t>
            </a:r>
            <a:r>
              <a:rPr lang="en-US" b="1" dirty="0" smtClean="0"/>
              <a:t> </a:t>
            </a:r>
            <a:r>
              <a:rPr lang="en-US" b="1" dirty="0" err="1" smtClean="0"/>
              <a:t>čega</a:t>
            </a:r>
            <a:r>
              <a:rPr lang="en-US" b="1" dirty="0" smtClean="0"/>
              <a:t> se </a:t>
            </a:r>
            <a:r>
              <a:rPr lang="en-US" b="1" dirty="0" err="1" smtClean="0"/>
              <a:t>indukuje</a:t>
            </a:r>
            <a:r>
              <a:rPr lang="en-US" b="1" dirty="0" smtClean="0"/>
              <a:t> </a:t>
            </a:r>
            <a:r>
              <a:rPr lang="en-US" b="1" dirty="0" err="1" smtClean="0"/>
              <a:t>samoindukcija</a:t>
            </a:r>
            <a:r>
              <a:rPr lang="en-US" b="1" dirty="0" smtClean="0"/>
              <a:t> </a:t>
            </a:r>
            <a:r>
              <a:rPr lang="en-US" b="1" dirty="0" err="1" smtClean="0"/>
              <a:t>koja</a:t>
            </a:r>
            <a:r>
              <a:rPr lang="en-US" b="1" dirty="0" smtClean="0"/>
              <a:t> u </a:t>
            </a:r>
            <a:r>
              <a:rPr lang="en-US" b="1" dirty="0" err="1" smtClean="0"/>
              <a:t>svakom</a:t>
            </a:r>
            <a:r>
              <a:rPr lang="en-US" b="1" dirty="0" smtClean="0"/>
              <a:t> </a:t>
            </a:r>
            <a:r>
              <a:rPr lang="en-US" b="1" dirty="0" err="1" smtClean="0"/>
              <a:t>trenutku</a:t>
            </a:r>
            <a:r>
              <a:rPr lang="en-US" b="1" dirty="0" smtClean="0"/>
              <a:t> </a:t>
            </a:r>
            <a:r>
              <a:rPr lang="en-US" b="1" dirty="0" err="1" smtClean="0"/>
              <a:t>drži</a:t>
            </a:r>
            <a:r>
              <a:rPr lang="en-US" b="1" dirty="0" smtClean="0"/>
              <a:t> </a:t>
            </a:r>
            <a:r>
              <a:rPr lang="en-US" b="1" dirty="0" err="1" smtClean="0"/>
              <a:t>dinamičku</a:t>
            </a:r>
            <a:r>
              <a:rPr lang="en-US" b="1" dirty="0" smtClean="0"/>
              <a:t> </a:t>
            </a:r>
            <a:r>
              <a:rPr lang="en-US" b="1" dirty="0" err="1" smtClean="0"/>
              <a:t>ravnotežu</a:t>
            </a:r>
            <a:r>
              <a:rPr lang="en-US" b="1" dirty="0" smtClean="0"/>
              <a:t> </a:t>
            </a:r>
            <a:r>
              <a:rPr lang="en-US" b="1" dirty="0" err="1" smtClean="0"/>
              <a:t>naponu</a:t>
            </a:r>
            <a:r>
              <a:rPr lang="en-US" b="1" dirty="0" smtClean="0"/>
              <a:t>.</a:t>
            </a:r>
            <a:endParaRPr lang="en-US" b="1" dirty="0"/>
          </a:p>
        </p:txBody>
      </p:sp>
      <p:pic>
        <p:nvPicPr>
          <p:cNvPr id="4" name="Picture 3" descr="501E.jpg"/>
          <p:cNvPicPr/>
          <p:nvPr/>
        </p:nvPicPr>
        <p:blipFill>
          <a:blip r:embed="rId2" cstate="print"/>
          <a:srcRect/>
          <a:stretch>
            <a:fillRect/>
          </a:stretch>
        </p:blipFill>
        <p:spPr bwMode="auto">
          <a:xfrm>
            <a:off x="3352801" y="2438400"/>
            <a:ext cx="1524000" cy="1752600"/>
          </a:xfrm>
          <a:prstGeom prst="rect">
            <a:avLst/>
          </a:prstGeom>
          <a:noFill/>
          <a:ln w="9525">
            <a:noFill/>
            <a:miter lim="800000"/>
            <a:headEnd/>
            <a:tailEnd/>
          </a:ln>
        </p:spPr>
      </p:pic>
      <p:pic>
        <p:nvPicPr>
          <p:cNvPr id="5" name="Picture 4" descr="kalem_u_k.p.p.jpg"/>
          <p:cNvPicPr/>
          <p:nvPr/>
        </p:nvPicPr>
        <p:blipFill>
          <a:blip r:embed="rId3" cstate="print"/>
          <a:srcRect/>
          <a:stretch>
            <a:fillRect/>
          </a:stretch>
        </p:blipFill>
        <p:spPr bwMode="auto">
          <a:xfrm>
            <a:off x="6400800" y="152400"/>
            <a:ext cx="2600325" cy="1266825"/>
          </a:xfrm>
          <a:prstGeom prst="rect">
            <a:avLst/>
          </a:prstGeom>
          <a:noFill/>
          <a:ln w="9525">
            <a:noFill/>
            <a:miter lim="800000"/>
            <a:headEnd/>
            <a:tailEnd/>
          </a:ln>
        </p:spPr>
      </p:pic>
      <p:sp>
        <p:nvSpPr>
          <p:cNvPr id="6" name="TextBox 5"/>
          <p:cNvSpPr txBox="1"/>
          <p:nvPr/>
        </p:nvSpPr>
        <p:spPr>
          <a:xfrm>
            <a:off x="381000" y="4191000"/>
            <a:ext cx="7633821" cy="369332"/>
          </a:xfrm>
          <a:prstGeom prst="rect">
            <a:avLst/>
          </a:prstGeom>
          <a:noFill/>
        </p:spPr>
        <p:txBody>
          <a:bodyPr wrap="none" rtlCol="0">
            <a:spAutoFit/>
          </a:bodyPr>
          <a:lstStyle/>
          <a:p>
            <a:pPr algn="ctr"/>
            <a:r>
              <a:rPr lang="pl-PL" b="1" dirty="0" smtClean="0"/>
              <a:t>Struja u svakom trenutku kasni za naponom za ugao od 90 stepeni.</a:t>
            </a:r>
            <a:endParaRPr lang="en-US" b="1" dirty="0"/>
          </a:p>
        </p:txBody>
      </p:sp>
      <p:pic>
        <p:nvPicPr>
          <p:cNvPr id="7" name="Picture 6" descr="faz.i-vrem.dij-L_1.jpg"/>
          <p:cNvPicPr/>
          <p:nvPr/>
        </p:nvPicPr>
        <p:blipFill>
          <a:blip r:embed="rId4" cstate="print"/>
          <a:srcRect/>
          <a:stretch>
            <a:fillRect/>
          </a:stretch>
        </p:blipFill>
        <p:spPr bwMode="auto">
          <a:xfrm>
            <a:off x="1752600" y="4572000"/>
            <a:ext cx="5276215" cy="2103416"/>
          </a:xfrm>
          <a:prstGeom prst="rect">
            <a:avLst/>
          </a:prstGeom>
          <a:noFill/>
          <a:ln w="9525">
            <a:noFill/>
            <a:miter lim="800000"/>
            <a:headEnd/>
            <a:tailEnd/>
          </a:ln>
        </p:spPr>
      </p:pic>
    </p:spTree>
    <p:extLst>
      <p:ext uri="{BB962C8B-B14F-4D97-AF65-F5344CB8AC3E}">
        <p14:creationId xmlns:p14="http://schemas.microsoft.com/office/powerpoint/2010/main" val="17102666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1" y="762000"/>
            <a:ext cx="8001000" cy="646331"/>
          </a:xfrm>
          <a:prstGeom prst="rect">
            <a:avLst/>
          </a:prstGeom>
          <a:noFill/>
        </p:spPr>
        <p:txBody>
          <a:bodyPr wrap="square" rtlCol="0">
            <a:spAutoFit/>
          </a:bodyPr>
          <a:lstStyle/>
          <a:p>
            <a:pPr algn="ctr"/>
            <a:r>
              <a:rPr lang="en-US" b="1" dirty="0" err="1" smtClean="0"/>
              <a:t>Induktivna</a:t>
            </a:r>
            <a:r>
              <a:rPr lang="en-US" b="1" dirty="0" smtClean="0"/>
              <a:t> </a:t>
            </a:r>
            <a:r>
              <a:rPr lang="en-US" b="1" dirty="0" err="1" smtClean="0"/>
              <a:t>otpornost</a:t>
            </a:r>
            <a:r>
              <a:rPr lang="en-US" b="1" dirty="0" smtClean="0"/>
              <a:t>  </a:t>
            </a:r>
            <a:r>
              <a:rPr lang="en-US" b="1" dirty="0" err="1" smtClean="0"/>
              <a:t>izražava</a:t>
            </a:r>
            <a:r>
              <a:rPr lang="en-US" b="1" dirty="0" smtClean="0"/>
              <a:t> </a:t>
            </a:r>
            <a:r>
              <a:rPr lang="en-US" b="1" dirty="0" err="1" smtClean="0"/>
              <a:t>jačinu</a:t>
            </a:r>
            <a:r>
              <a:rPr lang="en-US" b="1" dirty="0" smtClean="0"/>
              <a:t> </a:t>
            </a:r>
            <a:r>
              <a:rPr lang="en-US" b="1" dirty="0" err="1" smtClean="0"/>
              <a:t>reakcije</a:t>
            </a:r>
            <a:r>
              <a:rPr lang="en-US" b="1" dirty="0" smtClean="0"/>
              <a:t> </a:t>
            </a:r>
            <a:r>
              <a:rPr lang="en-US" b="1" dirty="0" err="1" smtClean="0"/>
              <a:t>induktivnosti</a:t>
            </a:r>
            <a:r>
              <a:rPr lang="en-US" b="1" dirty="0" smtClean="0"/>
              <a:t> L </a:t>
            </a:r>
            <a:r>
              <a:rPr lang="en-US" b="1" dirty="0" err="1" smtClean="0"/>
              <a:t>na</a:t>
            </a:r>
            <a:r>
              <a:rPr lang="en-US" b="1" dirty="0" smtClean="0"/>
              <a:t> </a:t>
            </a:r>
            <a:r>
              <a:rPr lang="en-US" b="1" dirty="0" err="1" smtClean="0"/>
              <a:t>proticanje</a:t>
            </a:r>
            <a:r>
              <a:rPr lang="en-US" b="1" dirty="0" smtClean="0"/>
              <a:t> </a:t>
            </a:r>
            <a:r>
              <a:rPr lang="en-US" b="1" dirty="0" err="1" smtClean="0"/>
              <a:t>naizmenične</a:t>
            </a:r>
            <a:r>
              <a:rPr lang="en-US" b="1" dirty="0" smtClean="0"/>
              <a:t> </a:t>
            </a:r>
            <a:r>
              <a:rPr lang="en-US" b="1" dirty="0" err="1" smtClean="0"/>
              <a:t>struje</a:t>
            </a:r>
            <a:r>
              <a:rPr lang="en-US" b="1" dirty="0" smtClean="0"/>
              <a:t> </a:t>
            </a:r>
            <a:r>
              <a:rPr lang="en-US" b="1" dirty="0" err="1" smtClean="0"/>
              <a:t>kružne</a:t>
            </a:r>
            <a:r>
              <a:rPr lang="en-US" b="1" dirty="0" smtClean="0"/>
              <a:t> </a:t>
            </a:r>
            <a:r>
              <a:rPr lang="en-US" b="1" dirty="0" err="1" smtClean="0"/>
              <a:t>učestanosti</a:t>
            </a:r>
            <a:r>
              <a:rPr lang="en-US" b="1" dirty="0" smtClean="0"/>
              <a:t> </a:t>
            </a:r>
            <a:r>
              <a:rPr lang="el-GR" b="1" dirty="0" smtClean="0"/>
              <a:t>ω.</a:t>
            </a:r>
            <a:endParaRPr lang="en-US" b="1" dirty="0"/>
          </a:p>
        </p:txBody>
      </p:sp>
      <p:pic>
        <p:nvPicPr>
          <p:cNvPr id="3" name="Picture 2" descr="502E.jpg"/>
          <p:cNvPicPr/>
          <p:nvPr/>
        </p:nvPicPr>
        <p:blipFill>
          <a:blip r:embed="rId2" cstate="print"/>
          <a:srcRect/>
          <a:stretch>
            <a:fillRect/>
          </a:stretch>
        </p:blipFill>
        <p:spPr bwMode="auto">
          <a:xfrm>
            <a:off x="2514600" y="1600200"/>
            <a:ext cx="3124200" cy="838200"/>
          </a:xfrm>
          <a:prstGeom prst="rect">
            <a:avLst/>
          </a:prstGeom>
          <a:noFill/>
          <a:ln w="9525">
            <a:noFill/>
            <a:miter lim="800000"/>
            <a:headEnd/>
            <a:tailEnd/>
          </a:ln>
        </p:spPr>
      </p:pic>
      <p:sp>
        <p:nvSpPr>
          <p:cNvPr id="4" name="TextBox 3"/>
          <p:cNvSpPr txBox="1"/>
          <p:nvPr/>
        </p:nvSpPr>
        <p:spPr>
          <a:xfrm>
            <a:off x="838200" y="3124200"/>
            <a:ext cx="7532831" cy="369332"/>
          </a:xfrm>
          <a:prstGeom prst="rect">
            <a:avLst/>
          </a:prstGeom>
          <a:noFill/>
        </p:spPr>
        <p:txBody>
          <a:bodyPr wrap="none" rtlCol="0">
            <a:spAutoFit/>
          </a:bodyPr>
          <a:lstStyle/>
          <a:p>
            <a:r>
              <a:rPr lang="en-US" b="1" dirty="0" err="1" smtClean="0"/>
              <a:t>Sve</a:t>
            </a:r>
            <a:r>
              <a:rPr lang="en-US" b="1" dirty="0" smtClean="0"/>
              <a:t> </a:t>
            </a:r>
            <a:r>
              <a:rPr lang="en-US" b="1" dirty="0" err="1" smtClean="0"/>
              <a:t>prikazane</a:t>
            </a:r>
            <a:r>
              <a:rPr lang="en-US" b="1" dirty="0" smtClean="0"/>
              <a:t> </a:t>
            </a:r>
            <a:r>
              <a:rPr lang="en-US" b="1" dirty="0" err="1" smtClean="0"/>
              <a:t>vrednosti</a:t>
            </a:r>
            <a:r>
              <a:rPr lang="en-US" b="1" dirty="0" smtClean="0"/>
              <a:t> </a:t>
            </a:r>
            <a:r>
              <a:rPr lang="en-US" b="1" dirty="0" err="1" smtClean="0"/>
              <a:t>mogu</a:t>
            </a:r>
            <a:r>
              <a:rPr lang="en-US" b="1" dirty="0" smtClean="0"/>
              <a:t> se </a:t>
            </a:r>
            <a:r>
              <a:rPr lang="en-US" b="1" dirty="0" err="1" smtClean="0"/>
              <a:t>izraziti</a:t>
            </a:r>
            <a:r>
              <a:rPr lang="en-US" b="1" dirty="0" smtClean="0"/>
              <a:t> u </a:t>
            </a:r>
            <a:r>
              <a:rPr lang="en-US" b="1" dirty="0" err="1" smtClean="0"/>
              <a:t>kompleksnom</a:t>
            </a:r>
            <a:r>
              <a:rPr lang="en-US" b="1" dirty="0" smtClean="0"/>
              <a:t> </a:t>
            </a:r>
            <a:r>
              <a:rPr lang="en-US" b="1" dirty="0" err="1" smtClean="0"/>
              <a:t>domenu</a:t>
            </a:r>
            <a:r>
              <a:rPr lang="en-US" b="1" dirty="0" smtClean="0"/>
              <a:t>:</a:t>
            </a:r>
            <a:endParaRPr lang="en-US" b="1" dirty="0"/>
          </a:p>
        </p:txBody>
      </p:sp>
      <p:pic>
        <p:nvPicPr>
          <p:cNvPr id="5" name="Picture 4" descr="503E.jpg"/>
          <p:cNvPicPr/>
          <p:nvPr/>
        </p:nvPicPr>
        <p:blipFill>
          <a:blip r:embed="rId3" cstate="print"/>
          <a:srcRect/>
          <a:stretch>
            <a:fillRect/>
          </a:stretch>
        </p:blipFill>
        <p:spPr bwMode="auto">
          <a:xfrm>
            <a:off x="1981200" y="3886200"/>
            <a:ext cx="4572000" cy="2057400"/>
          </a:xfrm>
          <a:prstGeom prst="rect">
            <a:avLst/>
          </a:prstGeom>
          <a:noFill/>
          <a:ln w="9525">
            <a:noFill/>
            <a:miter lim="800000"/>
            <a:headEnd/>
            <a:tailEnd/>
          </a:ln>
        </p:spPr>
      </p:pic>
    </p:spTree>
    <p:extLst>
      <p:ext uri="{BB962C8B-B14F-4D97-AF65-F5344CB8AC3E}">
        <p14:creationId xmlns:p14="http://schemas.microsoft.com/office/powerpoint/2010/main" val="36131418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5820824" cy="523220"/>
          </a:xfrm>
          <a:prstGeom prst="rect">
            <a:avLst/>
          </a:prstGeom>
          <a:noFill/>
        </p:spPr>
        <p:txBody>
          <a:bodyPr wrap="none" rtlCol="0">
            <a:spAutoFit/>
          </a:bodyPr>
          <a:lstStyle/>
          <a:p>
            <a:r>
              <a:rPr lang="pl-PL" sz="2800" b="1" dirty="0" smtClean="0">
                <a:solidFill>
                  <a:schemeClr val="accent1"/>
                </a:solidFill>
              </a:rPr>
              <a:t>Kalem u kolu naizmenične struje</a:t>
            </a:r>
            <a:endParaRPr lang="en-US" sz="2800" b="1" dirty="0">
              <a:solidFill>
                <a:schemeClr val="accent1"/>
              </a:solidFill>
            </a:endParaRPr>
          </a:p>
        </p:txBody>
      </p:sp>
      <p:sp>
        <p:nvSpPr>
          <p:cNvPr id="3" name="TextBox 2"/>
          <p:cNvSpPr txBox="1"/>
          <p:nvPr/>
        </p:nvSpPr>
        <p:spPr>
          <a:xfrm>
            <a:off x="152400" y="1828800"/>
            <a:ext cx="8534400" cy="1200329"/>
          </a:xfrm>
          <a:prstGeom prst="rect">
            <a:avLst/>
          </a:prstGeom>
          <a:noFill/>
        </p:spPr>
        <p:txBody>
          <a:bodyPr wrap="square" rtlCol="0">
            <a:spAutoFit/>
          </a:bodyPr>
          <a:lstStyle/>
          <a:p>
            <a:r>
              <a:rPr lang="en-US" b="1" dirty="0" err="1" smtClean="0"/>
              <a:t>Kada</a:t>
            </a:r>
            <a:r>
              <a:rPr lang="en-US" b="1" dirty="0" smtClean="0"/>
              <a:t> </a:t>
            </a:r>
            <a:r>
              <a:rPr lang="en-US" b="1" dirty="0" err="1" smtClean="0"/>
              <a:t>struja</a:t>
            </a:r>
            <a:r>
              <a:rPr lang="en-US" b="1" dirty="0" smtClean="0"/>
              <a:t> </a:t>
            </a:r>
            <a:r>
              <a:rPr lang="en-US" b="1" dirty="0" err="1" smtClean="0"/>
              <a:t>raste</a:t>
            </a:r>
            <a:r>
              <a:rPr lang="en-US" b="1" dirty="0" smtClean="0"/>
              <a:t> </a:t>
            </a:r>
            <a:r>
              <a:rPr lang="en-US" b="1" dirty="0" err="1" smtClean="0"/>
              <a:t>energija</a:t>
            </a:r>
            <a:r>
              <a:rPr lang="en-US" b="1" dirty="0" smtClean="0"/>
              <a:t> se </a:t>
            </a:r>
            <a:r>
              <a:rPr lang="en-US" b="1" dirty="0" err="1" smtClean="0"/>
              <a:t>iz</a:t>
            </a:r>
            <a:r>
              <a:rPr lang="en-US" b="1" dirty="0" smtClean="0"/>
              <a:t> </a:t>
            </a:r>
            <a:r>
              <a:rPr lang="en-US" b="1" dirty="0" err="1" smtClean="0"/>
              <a:t>generatora</a:t>
            </a:r>
            <a:r>
              <a:rPr lang="en-US" b="1" dirty="0" smtClean="0"/>
              <a:t> </a:t>
            </a:r>
            <a:r>
              <a:rPr lang="en-US" b="1" dirty="0" err="1" smtClean="0"/>
              <a:t>prenosi</a:t>
            </a:r>
            <a:r>
              <a:rPr lang="en-US" b="1" dirty="0" smtClean="0"/>
              <a:t> u </a:t>
            </a:r>
            <a:r>
              <a:rPr lang="en-US" b="1" dirty="0" err="1" smtClean="0"/>
              <a:t>kalem</a:t>
            </a:r>
            <a:r>
              <a:rPr lang="en-US" b="1" dirty="0" smtClean="0"/>
              <a:t> (</a:t>
            </a:r>
            <a:r>
              <a:rPr lang="en-US" b="1" dirty="0" err="1" smtClean="0"/>
              <a:t>tj</a:t>
            </a:r>
            <a:r>
              <a:rPr lang="en-US" b="1" dirty="0" smtClean="0"/>
              <a:t>. u </a:t>
            </a:r>
            <a:r>
              <a:rPr lang="en-US" b="1" dirty="0" err="1" smtClean="0"/>
              <a:t>njegovo</a:t>
            </a:r>
            <a:r>
              <a:rPr lang="en-US" b="1" dirty="0" smtClean="0"/>
              <a:t> </a:t>
            </a:r>
            <a:r>
              <a:rPr lang="en-US" b="1" dirty="0" err="1" smtClean="0"/>
              <a:t>magnetno</a:t>
            </a:r>
            <a:r>
              <a:rPr lang="en-US" b="1" dirty="0" smtClean="0"/>
              <a:t> </a:t>
            </a:r>
            <a:r>
              <a:rPr lang="en-US" b="1" dirty="0" err="1" smtClean="0"/>
              <a:t>polje</a:t>
            </a:r>
            <a:r>
              <a:rPr lang="en-US" b="1" dirty="0" smtClean="0"/>
              <a:t>), a </a:t>
            </a:r>
            <a:r>
              <a:rPr lang="en-US" b="1" dirty="0" err="1" smtClean="0"/>
              <a:t>kada</a:t>
            </a:r>
            <a:r>
              <a:rPr lang="en-US" b="1" dirty="0" smtClean="0"/>
              <a:t> se I </a:t>
            </a:r>
            <a:r>
              <a:rPr lang="en-US" b="1" dirty="0" err="1" smtClean="0"/>
              <a:t>smanjuje</a:t>
            </a:r>
            <a:r>
              <a:rPr lang="en-US" b="1" dirty="0" smtClean="0"/>
              <a:t> </a:t>
            </a:r>
            <a:r>
              <a:rPr lang="en-US" b="1" dirty="0" err="1" smtClean="0"/>
              <a:t>energija</a:t>
            </a:r>
            <a:r>
              <a:rPr lang="en-US" b="1" dirty="0" smtClean="0"/>
              <a:t> se </a:t>
            </a:r>
            <a:r>
              <a:rPr lang="en-US" b="1" dirty="0" err="1" smtClean="0"/>
              <a:t>vraća</a:t>
            </a:r>
            <a:r>
              <a:rPr lang="en-US" b="1" dirty="0" smtClean="0"/>
              <a:t> u generator. U </a:t>
            </a:r>
            <a:r>
              <a:rPr lang="en-US" b="1" dirty="0" err="1" smtClean="0"/>
              <a:t>kalemu</a:t>
            </a:r>
            <a:r>
              <a:rPr lang="en-US" b="1" dirty="0" smtClean="0"/>
              <a:t> se ne </a:t>
            </a:r>
            <a:r>
              <a:rPr lang="en-US" b="1" dirty="0" err="1" smtClean="0"/>
              <a:t>troši</a:t>
            </a:r>
            <a:r>
              <a:rPr lang="en-US" b="1" dirty="0" smtClean="0"/>
              <a:t> </a:t>
            </a:r>
            <a:r>
              <a:rPr lang="en-US" b="1" dirty="0" err="1" smtClean="0"/>
              <a:t>električna</a:t>
            </a:r>
            <a:r>
              <a:rPr lang="en-US" b="1" dirty="0" smtClean="0"/>
              <a:t> </a:t>
            </a:r>
            <a:r>
              <a:rPr lang="en-US" b="1" dirty="0" err="1" smtClean="0"/>
              <a:t>energija</a:t>
            </a:r>
            <a:r>
              <a:rPr lang="en-US" b="1" dirty="0" smtClean="0"/>
              <a:t> </a:t>
            </a:r>
            <a:r>
              <a:rPr lang="en-US" b="1" dirty="0" err="1" smtClean="0"/>
              <a:t>već</a:t>
            </a:r>
            <a:r>
              <a:rPr lang="en-US" b="1" dirty="0" smtClean="0"/>
              <a:t> </a:t>
            </a:r>
            <a:r>
              <a:rPr lang="en-US" b="1" dirty="0" err="1" smtClean="0"/>
              <a:t>samo</a:t>
            </a:r>
            <a:r>
              <a:rPr lang="en-US" b="1" dirty="0" smtClean="0"/>
              <a:t> </a:t>
            </a:r>
            <a:r>
              <a:rPr lang="en-US" b="1" dirty="0" err="1" smtClean="0"/>
              <a:t>prelazi</a:t>
            </a:r>
            <a:r>
              <a:rPr lang="en-US" b="1" dirty="0" smtClean="0"/>
              <a:t> </a:t>
            </a:r>
            <a:r>
              <a:rPr lang="en-US" b="1" dirty="0" err="1" smtClean="0"/>
              <a:t>iz</a:t>
            </a:r>
            <a:r>
              <a:rPr lang="en-US" b="1" dirty="0" smtClean="0"/>
              <a:t> </a:t>
            </a:r>
            <a:r>
              <a:rPr lang="en-US" b="1" dirty="0" err="1" smtClean="0"/>
              <a:t>generatora</a:t>
            </a:r>
            <a:r>
              <a:rPr lang="en-US" b="1" dirty="0" smtClean="0"/>
              <a:t> u </a:t>
            </a:r>
            <a:r>
              <a:rPr lang="en-US" b="1" dirty="0" err="1" smtClean="0"/>
              <a:t>kalem</a:t>
            </a:r>
            <a:r>
              <a:rPr lang="en-US" b="1" dirty="0" smtClean="0"/>
              <a:t> </a:t>
            </a:r>
            <a:r>
              <a:rPr lang="en-US" b="1" dirty="0" err="1" smtClean="0"/>
              <a:t>i</a:t>
            </a:r>
            <a:r>
              <a:rPr lang="en-US" b="1" dirty="0" smtClean="0"/>
              <a:t> </a:t>
            </a:r>
            <a:r>
              <a:rPr lang="en-US" b="1" dirty="0" err="1" smtClean="0"/>
              <a:t>obrnuto</a:t>
            </a:r>
            <a:r>
              <a:rPr lang="en-US" b="1" dirty="0" smtClean="0"/>
              <a:t>. (</a:t>
            </a:r>
            <a:r>
              <a:rPr lang="en-US" b="1" dirty="0" err="1" smtClean="0"/>
              <a:t>namotaj</a:t>
            </a:r>
            <a:r>
              <a:rPr lang="en-US" b="1" dirty="0" smtClean="0"/>
              <a:t> </a:t>
            </a:r>
            <a:r>
              <a:rPr lang="en-US" b="1" dirty="0" err="1" smtClean="0"/>
              <a:t>elektromotora,transformatora</a:t>
            </a:r>
            <a:r>
              <a:rPr lang="en-US" b="1" dirty="0" smtClean="0"/>
              <a:t> </a:t>
            </a:r>
            <a:r>
              <a:rPr lang="en-US" b="1" dirty="0" err="1" smtClean="0"/>
              <a:t>itd</a:t>
            </a:r>
            <a:r>
              <a:rPr lang="en-US" b="1" dirty="0" smtClean="0"/>
              <a:t>.).</a:t>
            </a:r>
            <a:endParaRPr lang="en-US" b="1" dirty="0"/>
          </a:p>
        </p:txBody>
      </p:sp>
      <p:pic>
        <p:nvPicPr>
          <p:cNvPr id="4" name="Picture 3" descr="kalem_u_k.p.p.jpg"/>
          <p:cNvPicPr/>
          <p:nvPr/>
        </p:nvPicPr>
        <p:blipFill>
          <a:blip r:embed="rId2" cstate="print"/>
          <a:stretch>
            <a:fillRect/>
          </a:stretch>
        </p:blipFill>
        <p:spPr>
          <a:xfrm>
            <a:off x="6096000" y="0"/>
            <a:ext cx="2743200" cy="1447800"/>
          </a:xfrm>
          <a:prstGeom prst="rect">
            <a:avLst/>
          </a:prstGeom>
        </p:spPr>
      </p:pic>
      <p:sp>
        <p:nvSpPr>
          <p:cNvPr id="5" name="TextBox 4"/>
          <p:cNvSpPr txBox="1"/>
          <p:nvPr/>
        </p:nvSpPr>
        <p:spPr>
          <a:xfrm>
            <a:off x="228600" y="3276600"/>
            <a:ext cx="8686799" cy="923330"/>
          </a:xfrm>
          <a:prstGeom prst="rect">
            <a:avLst/>
          </a:prstGeom>
          <a:noFill/>
        </p:spPr>
        <p:txBody>
          <a:bodyPr wrap="square" rtlCol="0">
            <a:spAutoFit/>
          </a:bodyPr>
          <a:lstStyle/>
          <a:p>
            <a:r>
              <a:rPr lang="en-US" b="1" dirty="0" err="1" smtClean="0"/>
              <a:t>Kalem</a:t>
            </a:r>
            <a:r>
              <a:rPr lang="en-US" b="1" dirty="0" smtClean="0"/>
              <a:t> je </a:t>
            </a:r>
            <a:r>
              <a:rPr lang="en-US" b="1" dirty="0" err="1" smtClean="0"/>
              <a:t>obično</a:t>
            </a:r>
            <a:r>
              <a:rPr lang="en-US" b="1" dirty="0" smtClean="0"/>
              <a:t> </a:t>
            </a:r>
            <a:r>
              <a:rPr lang="en-US" b="1" dirty="0" err="1" smtClean="0"/>
              <a:t>kombinacija</a:t>
            </a:r>
            <a:r>
              <a:rPr lang="en-US" b="1" dirty="0" smtClean="0"/>
              <a:t> </a:t>
            </a:r>
            <a:r>
              <a:rPr lang="en-US" b="1" dirty="0" err="1" smtClean="0"/>
              <a:t>aktivne</a:t>
            </a:r>
            <a:r>
              <a:rPr lang="en-US" b="1" dirty="0" smtClean="0"/>
              <a:t> </a:t>
            </a:r>
            <a:r>
              <a:rPr lang="en-US" b="1" dirty="0" err="1" smtClean="0"/>
              <a:t>i</a:t>
            </a:r>
            <a:r>
              <a:rPr lang="en-US" b="1" dirty="0" smtClean="0"/>
              <a:t> </a:t>
            </a:r>
            <a:r>
              <a:rPr lang="en-US" b="1" dirty="0" err="1" smtClean="0"/>
              <a:t>reaktivne</a:t>
            </a:r>
            <a:r>
              <a:rPr lang="en-US" b="1" dirty="0" smtClean="0"/>
              <a:t> </a:t>
            </a:r>
            <a:r>
              <a:rPr lang="en-US" b="1" dirty="0" err="1" smtClean="0"/>
              <a:t>otpornosti</a:t>
            </a:r>
            <a:r>
              <a:rPr lang="en-US" b="1" dirty="0" smtClean="0"/>
              <a:t>. on je </a:t>
            </a:r>
            <a:r>
              <a:rPr lang="en-US" b="1" dirty="0" err="1" smtClean="0"/>
              <a:t>namotaj</a:t>
            </a:r>
            <a:r>
              <a:rPr lang="en-US" b="1" dirty="0" smtClean="0"/>
              <a:t> </a:t>
            </a:r>
            <a:r>
              <a:rPr lang="en-US" b="1" dirty="0" err="1" smtClean="0"/>
              <a:t>bakarne</a:t>
            </a:r>
            <a:r>
              <a:rPr lang="en-US" b="1" dirty="0" smtClean="0"/>
              <a:t> </a:t>
            </a:r>
            <a:r>
              <a:rPr lang="en-US" b="1" dirty="0" err="1" smtClean="0"/>
              <a:t>žice</a:t>
            </a:r>
            <a:r>
              <a:rPr lang="en-US" b="1" dirty="0" smtClean="0"/>
              <a:t> </a:t>
            </a:r>
            <a:r>
              <a:rPr lang="en-US" b="1" dirty="0" err="1" smtClean="0"/>
              <a:t>čija</a:t>
            </a:r>
            <a:r>
              <a:rPr lang="en-US" b="1" dirty="0" smtClean="0"/>
              <a:t> </a:t>
            </a:r>
            <a:r>
              <a:rPr lang="en-US" b="1" dirty="0" err="1" smtClean="0"/>
              <a:t>otpornost</a:t>
            </a:r>
            <a:r>
              <a:rPr lang="en-US" b="1" dirty="0" smtClean="0"/>
              <a:t> </a:t>
            </a:r>
            <a:r>
              <a:rPr lang="en-US" b="1" dirty="0" err="1" smtClean="0"/>
              <a:t>obično</a:t>
            </a:r>
            <a:r>
              <a:rPr lang="en-US" b="1" dirty="0" smtClean="0"/>
              <a:t> </a:t>
            </a:r>
            <a:r>
              <a:rPr lang="en-US" b="1" dirty="0" err="1" smtClean="0"/>
              <a:t>nije</a:t>
            </a:r>
            <a:r>
              <a:rPr lang="en-US" b="1" dirty="0" smtClean="0"/>
              <a:t> </a:t>
            </a:r>
            <a:r>
              <a:rPr lang="en-US" b="1" dirty="0" err="1" smtClean="0"/>
              <a:t>zanemarljiva</a:t>
            </a:r>
            <a:r>
              <a:rPr lang="en-US" b="1" dirty="0" smtClean="0"/>
              <a:t>. U </a:t>
            </a:r>
            <a:r>
              <a:rPr lang="en-US" b="1" dirty="0" err="1" smtClean="0"/>
              <a:t>razmatranju</a:t>
            </a:r>
            <a:r>
              <a:rPr lang="en-US" b="1" dirty="0" smtClean="0"/>
              <a:t> </a:t>
            </a:r>
            <a:r>
              <a:rPr lang="en-US" b="1" dirty="0" err="1" smtClean="0"/>
              <a:t>ćemo</a:t>
            </a:r>
            <a:r>
              <a:rPr lang="en-US" b="1" dirty="0" smtClean="0"/>
              <a:t> </a:t>
            </a:r>
            <a:r>
              <a:rPr lang="en-US" b="1" dirty="0" err="1" smtClean="0"/>
              <a:t>uzeti</a:t>
            </a:r>
            <a:r>
              <a:rPr lang="en-US" b="1" dirty="0" smtClean="0"/>
              <a:t> </a:t>
            </a:r>
            <a:r>
              <a:rPr lang="en-US" b="1" dirty="0" err="1" smtClean="0"/>
              <a:t>da</a:t>
            </a:r>
            <a:r>
              <a:rPr lang="en-US" b="1" dirty="0" smtClean="0"/>
              <a:t> je </a:t>
            </a:r>
            <a:r>
              <a:rPr lang="en-US" b="1" dirty="0" err="1" smtClean="0"/>
              <a:t>kalem</a:t>
            </a:r>
            <a:r>
              <a:rPr lang="en-US" b="1" dirty="0" smtClean="0"/>
              <a:t> </a:t>
            </a:r>
            <a:r>
              <a:rPr lang="en-US" b="1" dirty="0" err="1" smtClean="0"/>
              <a:t>idealan</a:t>
            </a:r>
            <a:r>
              <a:rPr lang="en-US" b="1" dirty="0" smtClean="0"/>
              <a:t> </a:t>
            </a:r>
            <a:r>
              <a:rPr lang="en-US" b="1" dirty="0" err="1" smtClean="0"/>
              <a:t>tj</a:t>
            </a:r>
            <a:r>
              <a:rPr lang="en-US" b="1" dirty="0" smtClean="0"/>
              <a:t>. </a:t>
            </a:r>
            <a:r>
              <a:rPr lang="en-US" b="1" dirty="0" err="1" smtClean="0"/>
              <a:t>da</a:t>
            </a:r>
            <a:r>
              <a:rPr lang="en-US" b="1" dirty="0" smtClean="0"/>
              <a:t> mu je </a:t>
            </a:r>
            <a:r>
              <a:rPr lang="en-US" b="1" dirty="0" err="1" smtClean="0"/>
              <a:t>aktivna</a:t>
            </a:r>
            <a:r>
              <a:rPr lang="en-US" b="1" dirty="0" smtClean="0"/>
              <a:t> </a:t>
            </a:r>
            <a:r>
              <a:rPr lang="en-US" b="1" dirty="0" err="1" smtClean="0"/>
              <a:t>otpornost</a:t>
            </a:r>
            <a:r>
              <a:rPr lang="en-US" b="1" dirty="0" smtClean="0"/>
              <a:t> (R) </a:t>
            </a:r>
            <a:r>
              <a:rPr lang="en-US" b="1" dirty="0" err="1" smtClean="0"/>
              <a:t>jednaka</a:t>
            </a:r>
            <a:r>
              <a:rPr lang="en-US" b="1" dirty="0" smtClean="0"/>
              <a:t> </a:t>
            </a:r>
            <a:r>
              <a:rPr lang="en-US" b="1" dirty="0" err="1" smtClean="0"/>
              <a:t>nuli</a:t>
            </a:r>
            <a:r>
              <a:rPr lang="en-US" b="1" dirty="0" smtClean="0"/>
              <a:t>.</a:t>
            </a:r>
            <a:endParaRPr lang="en-US" b="1" dirty="0"/>
          </a:p>
        </p:txBody>
      </p:sp>
      <p:pic>
        <p:nvPicPr>
          <p:cNvPr id="7" name="Picture 6" descr="image002.jpg"/>
          <p:cNvPicPr/>
          <p:nvPr/>
        </p:nvPicPr>
        <p:blipFill>
          <a:blip r:embed="rId3" cstate="print"/>
          <a:stretch>
            <a:fillRect/>
          </a:stretch>
        </p:blipFill>
        <p:spPr>
          <a:xfrm>
            <a:off x="381000" y="4267200"/>
            <a:ext cx="4876800" cy="2590800"/>
          </a:xfrm>
          <a:prstGeom prst="rect">
            <a:avLst/>
          </a:prstGeom>
        </p:spPr>
      </p:pic>
      <p:sp>
        <p:nvSpPr>
          <p:cNvPr id="8" name="Rectangle 7"/>
          <p:cNvSpPr/>
          <p:nvPr/>
        </p:nvSpPr>
        <p:spPr>
          <a:xfrm>
            <a:off x="5562600" y="4800600"/>
            <a:ext cx="3276600" cy="1200329"/>
          </a:xfrm>
          <a:prstGeom prst="rect">
            <a:avLst/>
          </a:prstGeom>
        </p:spPr>
        <p:txBody>
          <a:bodyPr wrap="square">
            <a:spAutoFit/>
          </a:bodyPr>
          <a:lstStyle/>
          <a:p>
            <a:pPr algn="ctr"/>
            <a:r>
              <a:rPr lang="en-US" b="1" dirty="0" err="1" smtClean="0"/>
              <a:t>Trenutne</a:t>
            </a:r>
            <a:r>
              <a:rPr lang="en-US" b="1" dirty="0" smtClean="0"/>
              <a:t> </a:t>
            </a:r>
            <a:r>
              <a:rPr lang="en-US" b="1" dirty="0" err="1" smtClean="0"/>
              <a:t>vrednosti</a:t>
            </a:r>
            <a:r>
              <a:rPr lang="en-US" b="1" dirty="0" smtClean="0"/>
              <a:t> </a:t>
            </a:r>
            <a:r>
              <a:rPr lang="en-US" b="1" dirty="0" err="1" smtClean="0"/>
              <a:t>struje</a:t>
            </a:r>
            <a:r>
              <a:rPr lang="en-US" b="1" dirty="0" smtClean="0"/>
              <a:t>, </a:t>
            </a:r>
            <a:r>
              <a:rPr lang="en-US" b="1" dirty="0" err="1" smtClean="0"/>
              <a:t>napona</a:t>
            </a:r>
            <a:r>
              <a:rPr lang="en-US" b="1" dirty="0" smtClean="0"/>
              <a:t>, </a:t>
            </a:r>
            <a:r>
              <a:rPr lang="en-US" b="1" dirty="0" err="1" smtClean="0"/>
              <a:t>fluksa</a:t>
            </a:r>
            <a:r>
              <a:rPr lang="en-US" b="1" dirty="0" smtClean="0"/>
              <a:t> </a:t>
            </a:r>
            <a:r>
              <a:rPr lang="en-US" b="1" dirty="0" err="1" smtClean="0"/>
              <a:t>i</a:t>
            </a:r>
            <a:r>
              <a:rPr lang="en-US" b="1" dirty="0" smtClean="0"/>
              <a:t> </a:t>
            </a:r>
            <a:r>
              <a:rPr lang="en-US" b="1" dirty="0" err="1" smtClean="0"/>
              <a:t>elektromotorne</a:t>
            </a:r>
            <a:r>
              <a:rPr lang="en-US" b="1" dirty="0" smtClean="0"/>
              <a:t> </a:t>
            </a:r>
            <a:r>
              <a:rPr lang="en-US" b="1" dirty="0" err="1" smtClean="0"/>
              <a:t>sile</a:t>
            </a:r>
            <a:r>
              <a:rPr lang="en-US" b="1" dirty="0" smtClean="0"/>
              <a:t> </a:t>
            </a:r>
            <a:r>
              <a:rPr lang="en-US" b="1" dirty="0" err="1" smtClean="0"/>
              <a:t>kod</a:t>
            </a:r>
            <a:r>
              <a:rPr lang="en-US" b="1" dirty="0" smtClean="0"/>
              <a:t> </a:t>
            </a:r>
            <a:r>
              <a:rPr lang="en-US" b="1" dirty="0" err="1" smtClean="0"/>
              <a:t>kalema</a:t>
            </a:r>
            <a:endParaRPr lang="en-US" b="1" dirty="0"/>
          </a:p>
        </p:txBody>
      </p:sp>
    </p:spTree>
    <p:extLst>
      <p:ext uri="{BB962C8B-B14F-4D97-AF65-F5344CB8AC3E}">
        <p14:creationId xmlns:p14="http://schemas.microsoft.com/office/powerpoint/2010/main" val="32191796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381000"/>
            <a:ext cx="5029200" cy="400110"/>
          </a:xfrm>
          <a:prstGeom prst="rect">
            <a:avLst/>
          </a:prstGeom>
          <a:noFill/>
        </p:spPr>
        <p:txBody>
          <a:bodyPr wrap="square" rtlCol="0">
            <a:spAutoFit/>
          </a:bodyPr>
          <a:lstStyle/>
          <a:p>
            <a:pPr algn="ctr"/>
            <a:r>
              <a:rPr lang="sr-Cyrl-CS" sz="2000" b="1" dirty="0"/>
              <a:t>Ф = </a:t>
            </a:r>
            <a:r>
              <a:rPr lang="sr-Latn-CS" sz="2000" b="1" dirty="0"/>
              <a:t>L·</a:t>
            </a:r>
            <a:r>
              <a:rPr lang="sr-Latn-CS" sz="2000" b="1" i="1" dirty="0"/>
              <a:t>i    ,</a:t>
            </a:r>
            <a:r>
              <a:rPr lang="sr-Latn-CS" sz="2000" b="1" dirty="0"/>
              <a:t>e = -N ∆</a:t>
            </a:r>
            <a:r>
              <a:rPr lang="sr-Cyrl-CS" sz="2000" b="1" dirty="0"/>
              <a:t>Ф/ ∆</a:t>
            </a:r>
            <a:r>
              <a:rPr lang="sr-Latn-CS" sz="2000" b="1" dirty="0"/>
              <a:t>t   ,</a:t>
            </a:r>
            <a:r>
              <a:rPr lang="sr-Latn-CS" sz="2000" b="1" i="1" dirty="0"/>
              <a:t> i = </a:t>
            </a:r>
            <a:r>
              <a:rPr lang="sr-Latn-CS" sz="2000" b="1" dirty="0"/>
              <a:t>Im sinωt</a:t>
            </a:r>
            <a:endParaRPr lang="en-US" sz="2000" dirty="0"/>
          </a:p>
        </p:txBody>
      </p:sp>
      <p:sp>
        <p:nvSpPr>
          <p:cNvPr id="4" name="TextBox 3"/>
          <p:cNvSpPr txBox="1"/>
          <p:nvPr/>
        </p:nvSpPr>
        <p:spPr>
          <a:xfrm>
            <a:off x="457200" y="1143000"/>
            <a:ext cx="8077200" cy="1477328"/>
          </a:xfrm>
          <a:prstGeom prst="rect">
            <a:avLst/>
          </a:prstGeom>
          <a:noFill/>
        </p:spPr>
        <p:txBody>
          <a:bodyPr wrap="square" rtlCol="0">
            <a:spAutoFit/>
          </a:bodyPr>
          <a:lstStyle/>
          <a:p>
            <a:pPr algn="ctr"/>
            <a:r>
              <a:rPr lang="en-US" b="1" dirty="0" smtClean="0"/>
              <a:t>∆</a:t>
            </a:r>
            <a:r>
              <a:rPr lang="sr-Cyrl-BA" b="1" dirty="0" smtClean="0"/>
              <a:t>Ф</a:t>
            </a:r>
            <a:r>
              <a:rPr lang="en-US" b="1" dirty="0" smtClean="0"/>
              <a:t>/ ∆t   -  </a:t>
            </a:r>
            <a:r>
              <a:rPr lang="en-US" b="1" dirty="0" err="1" smtClean="0"/>
              <a:t>brzina</a:t>
            </a:r>
            <a:r>
              <a:rPr lang="en-US" b="1" dirty="0" smtClean="0"/>
              <a:t> </a:t>
            </a:r>
            <a:r>
              <a:rPr lang="en-US" b="1" dirty="0" err="1" smtClean="0"/>
              <a:t>promene</a:t>
            </a:r>
            <a:r>
              <a:rPr lang="en-US" b="1" dirty="0" smtClean="0"/>
              <a:t> </a:t>
            </a:r>
            <a:r>
              <a:rPr lang="en-US" b="1" dirty="0" err="1" smtClean="0"/>
              <a:t>fluksa</a:t>
            </a:r>
            <a:r>
              <a:rPr lang="en-US" b="1" dirty="0" smtClean="0"/>
              <a:t> </a:t>
            </a:r>
            <a:r>
              <a:rPr lang="en-US" b="1" dirty="0" err="1" smtClean="0"/>
              <a:t>kroz</a:t>
            </a:r>
            <a:r>
              <a:rPr lang="en-US" b="1" dirty="0" smtClean="0"/>
              <a:t> </a:t>
            </a:r>
            <a:r>
              <a:rPr lang="en-US" b="1" dirty="0" err="1" smtClean="0"/>
              <a:t>jedan</a:t>
            </a:r>
            <a:r>
              <a:rPr lang="en-US" b="1" dirty="0" smtClean="0"/>
              <a:t> </a:t>
            </a:r>
            <a:r>
              <a:rPr lang="en-US" b="1" dirty="0" err="1" smtClean="0"/>
              <a:t>navojak</a:t>
            </a:r>
            <a:r>
              <a:rPr lang="en-US" b="1" dirty="0" smtClean="0"/>
              <a:t>. </a:t>
            </a:r>
            <a:r>
              <a:rPr lang="en-US" b="1" dirty="0" err="1" smtClean="0"/>
              <a:t>Znak</a:t>
            </a:r>
            <a:r>
              <a:rPr lang="en-US" b="1" dirty="0" smtClean="0"/>
              <a:t> „–“ </a:t>
            </a:r>
            <a:r>
              <a:rPr lang="en-US" b="1" dirty="0" err="1" smtClean="0"/>
              <a:t>označava</a:t>
            </a:r>
            <a:r>
              <a:rPr lang="en-US" b="1" dirty="0" smtClean="0"/>
              <a:t> </a:t>
            </a:r>
            <a:r>
              <a:rPr lang="en-US" b="1" dirty="0" err="1" smtClean="0"/>
              <a:t>da</a:t>
            </a:r>
            <a:r>
              <a:rPr lang="en-US" b="1" dirty="0" smtClean="0"/>
              <a:t> </a:t>
            </a:r>
            <a:r>
              <a:rPr lang="en-US" b="1" dirty="0" err="1" smtClean="0"/>
              <a:t>induktivna</a:t>
            </a:r>
            <a:r>
              <a:rPr lang="en-US" b="1" dirty="0" smtClean="0"/>
              <a:t> </a:t>
            </a:r>
            <a:r>
              <a:rPr lang="en-US" b="1" dirty="0" err="1" smtClean="0"/>
              <a:t>elektromotorna</a:t>
            </a:r>
            <a:r>
              <a:rPr lang="en-US" b="1" dirty="0" smtClean="0"/>
              <a:t> </a:t>
            </a:r>
            <a:r>
              <a:rPr lang="en-US" b="1" dirty="0" err="1" smtClean="0"/>
              <a:t>sila</a:t>
            </a:r>
            <a:r>
              <a:rPr lang="en-US" b="1" dirty="0" smtClean="0"/>
              <a:t> </a:t>
            </a:r>
            <a:r>
              <a:rPr lang="en-US" b="1" dirty="0" err="1" smtClean="0"/>
              <a:t>ima</a:t>
            </a:r>
            <a:r>
              <a:rPr lang="en-US" b="1" dirty="0" smtClean="0"/>
              <a:t> </a:t>
            </a:r>
            <a:r>
              <a:rPr lang="en-US" b="1" dirty="0" err="1" smtClean="0"/>
              <a:t>suprotan</a:t>
            </a:r>
            <a:r>
              <a:rPr lang="en-US" b="1" dirty="0" smtClean="0"/>
              <a:t> </a:t>
            </a:r>
            <a:r>
              <a:rPr lang="en-US" b="1" dirty="0" err="1" smtClean="0"/>
              <a:t>smer</a:t>
            </a:r>
            <a:r>
              <a:rPr lang="en-US" b="1" dirty="0" smtClean="0"/>
              <a:t> </a:t>
            </a:r>
            <a:r>
              <a:rPr lang="en-US" b="1" dirty="0" err="1" smtClean="0"/>
              <a:t>od</a:t>
            </a:r>
            <a:r>
              <a:rPr lang="en-US" b="1" dirty="0" smtClean="0"/>
              <a:t> </a:t>
            </a:r>
            <a:r>
              <a:rPr lang="en-US" b="1" dirty="0" err="1" smtClean="0"/>
              <a:t>uzroka</a:t>
            </a:r>
            <a:r>
              <a:rPr lang="en-US" b="1" dirty="0" smtClean="0"/>
              <a:t> </a:t>
            </a:r>
            <a:r>
              <a:rPr lang="en-US" b="1" dirty="0" err="1" smtClean="0"/>
              <a:t>koji</a:t>
            </a:r>
            <a:r>
              <a:rPr lang="en-US" b="1" dirty="0" smtClean="0"/>
              <a:t> </a:t>
            </a:r>
            <a:r>
              <a:rPr lang="en-US" b="1" dirty="0" err="1" smtClean="0"/>
              <a:t>ju</a:t>
            </a:r>
            <a:r>
              <a:rPr lang="en-US" b="1" dirty="0" smtClean="0"/>
              <a:t> je </a:t>
            </a:r>
            <a:r>
              <a:rPr lang="en-US" b="1" dirty="0" err="1" smtClean="0"/>
              <a:t>stvorio</a:t>
            </a:r>
            <a:r>
              <a:rPr lang="en-US" b="1" dirty="0" smtClean="0"/>
              <a:t>.</a:t>
            </a:r>
          </a:p>
          <a:p>
            <a:pPr algn="ctr"/>
            <a:r>
              <a:rPr lang="en-US" b="1" dirty="0" smtClean="0"/>
              <a:t>- </a:t>
            </a:r>
            <a:r>
              <a:rPr lang="sr-Cyrl-BA" b="1" dirty="0" smtClean="0"/>
              <a:t>Ф</a:t>
            </a:r>
            <a:r>
              <a:rPr lang="en-US" b="1" dirty="0" smtClean="0"/>
              <a:t> </a:t>
            </a:r>
            <a:r>
              <a:rPr lang="en-US" b="1" dirty="0" err="1" smtClean="0"/>
              <a:t>raste</a:t>
            </a:r>
            <a:r>
              <a:rPr lang="en-US" b="1" dirty="0" smtClean="0"/>
              <a:t>, e &lt; 0 </a:t>
            </a:r>
            <a:r>
              <a:rPr lang="en-US" b="1" dirty="0" err="1" smtClean="0"/>
              <a:t>i</a:t>
            </a:r>
            <a:r>
              <a:rPr lang="en-US" b="1" dirty="0" smtClean="0"/>
              <a:t> </a:t>
            </a:r>
            <a:r>
              <a:rPr lang="en-US" b="1" dirty="0" err="1" smtClean="0"/>
              <a:t>suprotstavlja</a:t>
            </a:r>
            <a:r>
              <a:rPr lang="en-US" b="1" dirty="0" smtClean="0"/>
              <a:t> se </a:t>
            </a:r>
            <a:r>
              <a:rPr lang="en-US" b="1" dirty="0" err="1" smtClean="0"/>
              <a:t>porastu</a:t>
            </a:r>
            <a:r>
              <a:rPr lang="en-US" b="1" dirty="0" smtClean="0"/>
              <a:t> </a:t>
            </a:r>
            <a:r>
              <a:rPr lang="en-US" b="1" dirty="0" err="1" smtClean="0"/>
              <a:t>fluksa</a:t>
            </a:r>
            <a:r>
              <a:rPr lang="en-US" b="1" dirty="0" smtClean="0"/>
              <a:t>.</a:t>
            </a:r>
          </a:p>
          <a:p>
            <a:pPr algn="ctr"/>
            <a:endParaRPr lang="en-US" b="1" dirty="0"/>
          </a:p>
        </p:txBody>
      </p:sp>
      <p:pic>
        <p:nvPicPr>
          <p:cNvPr id="5" name="Picture 4" descr="image003.jpg"/>
          <p:cNvPicPr/>
          <p:nvPr/>
        </p:nvPicPr>
        <p:blipFill>
          <a:blip r:embed="rId2" cstate="print"/>
          <a:stretch>
            <a:fillRect/>
          </a:stretch>
        </p:blipFill>
        <p:spPr>
          <a:xfrm>
            <a:off x="533400" y="2743200"/>
            <a:ext cx="2590800" cy="3048000"/>
          </a:xfrm>
          <a:prstGeom prst="rect">
            <a:avLst/>
          </a:prstGeom>
        </p:spPr>
      </p:pic>
      <p:pic>
        <p:nvPicPr>
          <p:cNvPr id="6" name="Picture 5" descr="Untitled25.png"/>
          <p:cNvPicPr/>
          <p:nvPr/>
        </p:nvPicPr>
        <p:blipFill>
          <a:blip r:embed="rId3" cstate="print"/>
          <a:stretch>
            <a:fillRect/>
          </a:stretch>
        </p:blipFill>
        <p:spPr>
          <a:xfrm>
            <a:off x="3581400" y="2743200"/>
            <a:ext cx="4572000" cy="3048000"/>
          </a:xfrm>
          <a:prstGeom prst="rect">
            <a:avLst/>
          </a:prstGeom>
        </p:spPr>
      </p:pic>
    </p:spTree>
    <p:extLst>
      <p:ext uri="{BB962C8B-B14F-4D97-AF65-F5344CB8AC3E}">
        <p14:creationId xmlns:p14="http://schemas.microsoft.com/office/powerpoint/2010/main" val="38167584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Razli</a:t>
            </a:r>
            <a:r>
              <a:rPr lang="sr-Latn-CS" dirty="0"/>
              <a:t>č</a:t>
            </a:r>
            <a:r>
              <a:rPr lang="en-US" dirty="0" err="1" smtClean="0"/>
              <a:t>ite</a:t>
            </a:r>
            <a:r>
              <a:rPr lang="en-US" dirty="0" smtClean="0"/>
              <a:t> </a:t>
            </a:r>
            <a:r>
              <a:rPr lang="en-US" dirty="0" err="1" smtClean="0"/>
              <a:t>vrste</a:t>
            </a:r>
            <a:r>
              <a:rPr lang="en-US" dirty="0" smtClean="0"/>
              <a:t> </a:t>
            </a:r>
            <a:r>
              <a:rPr lang="en-US" dirty="0" err="1" smtClean="0"/>
              <a:t>kalemova</a:t>
            </a:r>
            <a:endParaRPr lang="en-US" dirty="0"/>
          </a:p>
        </p:txBody>
      </p:sp>
      <p:pic>
        <p:nvPicPr>
          <p:cNvPr id="1026" name="Picture 2" descr="C:\Users\HP\Pictures\Viser\EMK16\Razlicite vrste kalemov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666" y="2492896"/>
            <a:ext cx="8097790"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007324"/>
      </p:ext>
    </p:extLst>
  </p:cSld>
  <p:clrMapOvr>
    <a:masterClrMapping/>
  </p:clrMapOvr>
  <p:transition spd="slow">
    <p:push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Latn-CS" b="1" dirty="0" smtClean="0"/>
              <a:t>      KALEMSKA TELA I VRSTE NAMOTAJA</a:t>
            </a:r>
            <a:endParaRPr lang="sr-Latn-CS" b="1" dirty="0"/>
          </a:p>
          <a:p>
            <a:r>
              <a:rPr lang="en-US" dirty="0"/>
              <a:t>Od </a:t>
            </a:r>
            <a:r>
              <a:rPr lang="en-US" dirty="0" err="1"/>
              <a:t>kalemskog</a:t>
            </a:r>
            <a:r>
              <a:rPr lang="en-US" dirty="0"/>
              <a:t> </a:t>
            </a:r>
            <a:r>
              <a:rPr lang="en-US" dirty="0" err="1"/>
              <a:t>tela</a:t>
            </a:r>
            <a:r>
              <a:rPr lang="en-US" dirty="0"/>
              <a:t> </a:t>
            </a:r>
            <a:r>
              <a:rPr lang="en-US" dirty="0" err="1"/>
              <a:t>zavise</a:t>
            </a:r>
            <a:r>
              <a:rPr lang="en-US" dirty="0"/>
              <a:t> i </a:t>
            </a:r>
            <a:r>
              <a:rPr lang="en-US" dirty="0" err="1"/>
              <a:t>karakteristike</a:t>
            </a:r>
            <a:r>
              <a:rPr lang="en-US" dirty="0"/>
              <a:t> </a:t>
            </a:r>
            <a:r>
              <a:rPr lang="en-US" dirty="0" err="1"/>
              <a:t>kalema</a:t>
            </a:r>
            <a:r>
              <a:rPr lang="en-US" dirty="0"/>
              <a:t>.  </a:t>
            </a:r>
            <a:r>
              <a:rPr lang="en-US" dirty="0" err="1"/>
              <a:t>Kalemska</a:t>
            </a:r>
            <a:r>
              <a:rPr lang="en-US" dirty="0"/>
              <a:t> </a:t>
            </a:r>
            <a:r>
              <a:rPr lang="en-US" dirty="0" err="1"/>
              <a:t>tela</a:t>
            </a:r>
            <a:r>
              <a:rPr lang="en-US" dirty="0"/>
              <a:t> </a:t>
            </a:r>
            <a:r>
              <a:rPr lang="en-US" dirty="0" err="1"/>
              <a:t>su</a:t>
            </a:r>
            <a:r>
              <a:rPr lang="en-US" dirty="0"/>
              <a:t> </a:t>
            </a:r>
            <a:r>
              <a:rPr lang="en-US" dirty="0" err="1"/>
              <a:t>obično</a:t>
            </a:r>
            <a:r>
              <a:rPr lang="en-US" dirty="0"/>
              <a:t> </a:t>
            </a:r>
            <a:r>
              <a:rPr lang="en-US" dirty="0" err="1"/>
              <a:t>cilindričnog</a:t>
            </a:r>
            <a:r>
              <a:rPr lang="en-US" dirty="0"/>
              <a:t> </a:t>
            </a:r>
            <a:r>
              <a:rPr lang="en-US" dirty="0" err="1"/>
              <a:t>oblika</a:t>
            </a:r>
            <a:r>
              <a:rPr lang="en-US" dirty="0"/>
              <a:t> </a:t>
            </a:r>
            <a:r>
              <a:rPr lang="en-US" dirty="0" err="1"/>
              <a:t>sa</a:t>
            </a:r>
            <a:r>
              <a:rPr lang="en-US" dirty="0"/>
              <a:t> </a:t>
            </a:r>
            <a:r>
              <a:rPr lang="en-US" dirty="0" err="1"/>
              <a:t>glatkom</a:t>
            </a:r>
            <a:r>
              <a:rPr lang="en-US" dirty="0"/>
              <a:t> </a:t>
            </a:r>
            <a:r>
              <a:rPr lang="en-US" dirty="0" err="1"/>
              <a:t>ili</a:t>
            </a:r>
            <a:r>
              <a:rPr lang="en-US" dirty="0"/>
              <a:t> </a:t>
            </a:r>
            <a:r>
              <a:rPr lang="en-US" dirty="0" err="1"/>
              <a:t>rebrastom</a:t>
            </a:r>
            <a:r>
              <a:rPr lang="en-US" dirty="0"/>
              <a:t> </a:t>
            </a:r>
            <a:r>
              <a:rPr lang="en-US" dirty="0" err="1"/>
              <a:t>površinom</a:t>
            </a:r>
            <a:r>
              <a:rPr lang="en-US" dirty="0"/>
              <a:t> od </a:t>
            </a:r>
            <a:r>
              <a:rPr lang="en-US" dirty="0" err="1"/>
              <a:t>lakoobradivih</a:t>
            </a:r>
            <a:r>
              <a:rPr lang="en-US" dirty="0"/>
              <a:t> </a:t>
            </a:r>
            <a:r>
              <a:rPr lang="en-US" dirty="0" err="1"/>
              <a:t>materijala</a:t>
            </a:r>
            <a:r>
              <a:rPr lang="en-US" dirty="0"/>
              <a:t>, a </a:t>
            </a:r>
            <a:r>
              <a:rPr lang="en-US" dirty="0" err="1"/>
              <a:t>mogu</a:t>
            </a:r>
            <a:r>
              <a:rPr lang="en-US" dirty="0"/>
              <a:t> </a:t>
            </a:r>
            <a:r>
              <a:rPr lang="en-US" dirty="0" err="1"/>
              <a:t>biti</a:t>
            </a:r>
            <a:r>
              <a:rPr lang="en-US" dirty="0"/>
              <a:t> i u </a:t>
            </a:r>
            <a:r>
              <a:rPr lang="en-US" dirty="0" err="1"/>
              <a:t>obliku</a:t>
            </a:r>
            <a:r>
              <a:rPr lang="en-US" dirty="0"/>
              <a:t> </a:t>
            </a:r>
            <a:r>
              <a:rPr lang="en-US" dirty="0" err="1"/>
              <a:t>prizme</a:t>
            </a:r>
            <a:r>
              <a:rPr lang="en-US" dirty="0"/>
              <a:t>, </a:t>
            </a:r>
            <a:r>
              <a:rPr lang="en-US" dirty="0" err="1"/>
              <a:t>posebno</a:t>
            </a:r>
            <a:r>
              <a:rPr lang="en-US" dirty="0"/>
              <a:t> </a:t>
            </a:r>
            <a:r>
              <a:rPr lang="en-US" dirty="0" err="1"/>
              <a:t>ako</a:t>
            </a:r>
            <a:r>
              <a:rPr lang="en-US" dirty="0"/>
              <a:t> se </a:t>
            </a:r>
            <a:r>
              <a:rPr lang="en-US" dirty="0" err="1"/>
              <a:t>radi</a:t>
            </a:r>
            <a:r>
              <a:rPr lang="en-US" dirty="0"/>
              <a:t> o </a:t>
            </a:r>
            <a:r>
              <a:rPr lang="en-US" dirty="0" err="1"/>
              <a:t>kalemovima</a:t>
            </a:r>
            <a:r>
              <a:rPr lang="en-US" dirty="0"/>
              <a:t> </a:t>
            </a:r>
            <a:r>
              <a:rPr lang="en-US" dirty="0" err="1"/>
              <a:t>za</a:t>
            </a:r>
            <a:r>
              <a:rPr lang="en-US" dirty="0"/>
              <a:t> </a:t>
            </a:r>
            <a:r>
              <a:rPr lang="en-US" dirty="0" err="1"/>
              <a:t>površinsko</a:t>
            </a:r>
            <a:r>
              <a:rPr lang="en-US" dirty="0"/>
              <a:t> </a:t>
            </a:r>
            <a:r>
              <a:rPr lang="en-US" dirty="0" err="1"/>
              <a:t>montiranje</a:t>
            </a:r>
            <a:r>
              <a:rPr lang="en-US" dirty="0"/>
              <a:t> (</a:t>
            </a:r>
            <a:r>
              <a:rPr lang="en-US" dirty="0">
                <a:solidFill>
                  <a:srgbClr val="FF0000"/>
                </a:solidFill>
              </a:rPr>
              <a:t>SMD</a:t>
            </a:r>
            <a:r>
              <a:rPr lang="en-US" dirty="0"/>
              <a:t>). </a:t>
            </a:r>
            <a:endParaRPr lang="en-US" b="1" dirty="0"/>
          </a:p>
        </p:txBody>
      </p:sp>
      <p:pic>
        <p:nvPicPr>
          <p:cNvPr id="3074" name="Picture 2" descr="C:\Users\HP\Pictures\Viser\EMK16\Razlicite vrste kalemova sa jezgr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725144"/>
            <a:ext cx="29241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455343"/>
      </p:ext>
    </p:extLst>
  </p:cSld>
  <p:clrMapOvr>
    <a:masterClrMapping/>
  </p:clrMapOvr>
  <p:transition spd="slow">
    <p:push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Primena</a:t>
            </a:r>
            <a:r>
              <a:rPr lang="en-US" dirty="0"/>
              <a:t> </a:t>
            </a:r>
            <a:r>
              <a:rPr lang="en-US" dirty="0" err="1"/>
              <a:t>kalemova</a:t>
            </a:r>
            <a:endParaRPr lang="en-US" dirty="0"/>
          </a:p>
        </p:txBody>
      </p:sp>
      <p:sp>
        <p:nvSpPr>
          <p:cNvPr id="3" name="Content Placeholder 2"/>
          <p:cNvSpPr>
            <a:spLocks noGrp="1"/>
          </p:cNvSpPr>
          <p:nvPr>
            <p:ph idx="1"/>
          </p:nvPr>
        </p:nvSpPr>
        <p:spPr/>
        <p:txBody>
          <a:bodyPr/>
          <a:lstStyle/>
          <a:p>
            <a:r>
              <a:rPr lang="en-US" dirty="0" err="1"/>
              <a:t>Oscilatorna</a:t>
            </a:r>
            <a:r>
              <a:rPr lang="en-US" dirty="0"/>
              <a:t> kola</a:t>
            </a:r>
          </a:p>
          <a:p>
            <a:r>
              <a:rPr lang="en-US" dirty="0" err="1"/>
              <a:t>Filtri</a:t>
            </a:r>
            <a:r>
              <a:rPr lang="en-US" dirty="0"/>
              <a:t> </a:t>
            </a:r>
            <a:r>
              <a:rPr lang="en-US" dirty="0" err="1"/>
              <a:t>za</a:t>
            </a:r>
            <a:r>
              <a:rPr lang="en-US" dirty="0"/>
              <a:t> </a:t>
            </a:r>
            <a:r>
              <a:rPr lang="en-US" dirty="0" err="1"/>
              <a:t>izolovanje</a:t>
            </a:r>
            <a:r>
              <a:rPr lang="en-US" dirty="0"/>
              <a:t> </a:t>
            </a:r>
            <a:r>
              <a:rPr lang="en-US" dirty="0" err="1"/>
              <a:t>signala</a:t>
            </a:r>
            <a:endParaRPr lang="en-US" dirty="0"/>
          </a:p>
          <a:p>
            <a:r>
              <a:rPr lang="en-US" dirty="0"/>
              <a:t>Kao </a:t>
            </a:r>
            <a:r>
              <a:rPr lang="en-US" dirty="0" err="1"/>
              <a:t>oscilator</a:t>
            </a:r>
            <a:r>
              <a:rPr lang="en-US" dirty="0"/>
              <a:t> </a:t>
            </a:r>
            <a:r>
              <a:rPr lang="en-US" dirty="0" err="1"/>
              <a:t>za</a:t>
            </a:r>
            <a:r>
              <a:rPr lang="en-US" dirty="0"/>
              <a:t> </a:t>
            </a:r>
            <a:r>
              <a:rPr lang="en-US" dirty="0" err="1"/>
              <a:t>generisanje</a:t>
            </a:r>
            <a:r>
              <a:rPr lang="en-US" dirty="0"/>
              <a:t> </a:t>
            </a:r>
            <a:r>
              <a:rPr lang="en-US" dirty="0" err="1"/>
              <a:t>sinusoidalnog</a:t>
            </a:r>
            <a:r>
              <a:rPr lang="en-US" dirty="0"/>
              <a:t> </a:t>
            </a:r>
            <a:r>
              <a:rPr lang="en-US" dirty="0" err="1"/>
              <a:t>signala</a:t>
            </a:r>
            <a:endParaRPr lang="en-US" dirty="0"/>
          </a:p>
          <a:p>
            <a:r>
              <a:rPr lang="en-US" dirty="0"/>
              <a:t>U </a:t>
            </a:r>
            <a:r>
              <a:rPr lang="en-US" dirty="0" err="1"/>
              <a:t>transformatorima</a:t>
            </a:r>
            <a:endParaRPr lang="en-US" dirty="0"/>
          </a:p>
          <a:p>
            <a:r>
              <a:rPr lang="en-US" dirty="0"/>
              <a:t>Kao </a:t>
            </a:r>
            <a:r>
              <a:rPr lang="en-US" dirty="0" err="1"/>
              <a:t>prigušnice</a:t>
            </a:r>
            <a:endParaRPr lang="en-US" dirty="0"/>
          </a:p>
        </p:txBody>
      </p:sp>
    </p:spTree>
    <p:extLst>
      <p:ext uri="{BB962C8B-B14F-4D97-AF65-F5344CB8AC3E}">
        <p14:creationId xmlns:p14="http://schemas.microsoft.com/office/powerpoint/2010/main" val="1177236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33600" y="1295400"/>
            <a:ext cx="5029200" cy="830997"/>
          </a:xfrm>
          <a:prstGeom prst="rect">
            <a:avLst/>
          </a:prstGeom>
          <a:noFill/>
        </p:spPr>
        <p:txBody>
          <a:bodyPr wrap="square" rtlCol="0">
            <a:spAutoFit/>
          </a:bodyPr>
          <a:lstStyle/>
          <a:p>
            <a:pPr algn="ctr"/>
            <a:r>
              <a:rPr lang="en-US" sz="2400" u="sng"/>
              <a:t>Vazdušni kondenzatori</a:t>
            </a:r>
            <a:endParaRPr lang="en-US" sz="2400"/>
          </a:p>
          <a:p>
            <a:pPr algn="ctr"/>
            <a:endParaRPr lang="en-US" sz="2400" b="1"/>
          </a:p>
        </p:txBody>
      </p:sp>
      <p:sp>
        <p:nvSpPr>
          <p:cNvPr id="7" name="TextBox 6"/>
          <p:cNvSpPr txBox="1"/>
          <p:nvPr/>
        </p:nvSpPr>
        <p:spPr>
          <a:xfrm>
            <a:off x="990600" y="2438400"/>
            <a:ext cx="7239000" cy="1477328"/>
          </a:xfrm>
          <a:prstGeom prst="rect">
            <a:avLst/>
          </a:prstGeom>
          <a:noFill/>
        </p:spPr>
        <p:txBody>
          <a:bodyPr wrap="square" rtlCol="0">
            <a:spAutoFit/>
          </a:bodyPr>
          <a:lstStyle/>
          <a:p>
            <a:pPr algn="ctr"/>
            <a:r>
              <a:rPr lang="sr-Latn-RS" b="1">
                <a:latin typeface="Times New Roman" panose="02020603050405020304" pitchFamily="18" charset="0"/>
                <a:cs typeface="Times New Roman" panose="02020603050405020304" pitchFamily="18" charset="0"/>
              </a:rPr>
              <a:t>Ovi kondenzatori su bez dielektrika izmedju elektroda. Vrlo su kvalitetni, upotrebljavaju se na visokim frekvencijama. </a:t>
            </a:r>
            <a:endParaRPr lang="en-US" b="1">
              <a:latin typeface="Times New Roman" panose="02020603050405020304" pitchFamily="18" charset="0"/>
              <a:cs typeface="Times New Roman" panose="02020603050405020304" pitchFamily="18" charset="0"/>
            </a:endParaRPr>
          </a:p>
          <a:p>
            <a:pPr algn="ctr"/>
            <a:r>
              <a:rPr lang="sr-Latn-RS" b="1">
                <a:latin typeface="Times New Roman" panose="02020603050405020304" pitchFamily="18" charset="0"/>
                <a:cs typeface="Times New Roman" panose="02020603050405020304" pitchFamily="18" charset="0"/>
              </a:rPr>
              <a:t>Problem kod ovih kondenzatora je u tome što imaju manju kapacitivnost po jedinici površine od drugih kondenzatora.</a:t>
            </a:r>
            <a:endParaRPr lang="en-US" b="1">
              <a:latin typeface="Times New Roman" panose="02020603050405020304" pitchFamily="18" charset="0"/>
              <a:cs typeface="Times New Roman" panose="02020603050405020304" pitchFamily="18" charset="0"/>
            </a:endParaRPr>
          </a:p>
          <a:p>
            <a:pPr algn="ctr"/>
            <a:endParaRPr lang="en-US"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28501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altLang="en-US"/>
              <a:t>Konstrukcije i vrste kalemova</a:t>
            </a:r>
          </a:p>
        </p:txBody>
      </p:sp>
      <p:pic>
        <p:nvPicPr>
          <p:cNvPr id="142340"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533400" y="1371600"/>
            <a:ext cx="7848600" cy="5203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916211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Users\HP\Desktop\Screenshot_6.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340768"/>
            <a:ext cx="7219168" cy="226511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HP\Desktop\Screenshot_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077073"/>
            <a:ext cx="6840760"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724975"/>
      </p:ext>
    </p:extLst>
  </p:cSld>
  <p:clrMapOvr>
    <a:masterClrMapping/>
  </p:clrMapOvr>
  <p:transition spd="slow">
    <p:pull/>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afda.png"/>
          <p:cNvPicPr>
            <a:picLocks noChangeAspect="1"/>
          </p:cNvPicPr>
          <p:nvPr/>
        </p:nvPicPr>
        <p:blipFill>
          <a:blip r:embed="rId2" cstate="print"/>
          <a:stretch>
            <a:fillRect/>
          </a:stretch>
        </p:blipFill>
        <p:spPr>
          <a:xfrm>
            <a:off x="0" y="0"/>
            <a:ext cx="5181600" cy="6858000"/>
          </a:xfrm>
          <a:prstGeom prst="rect">
            <a:avLst/>
          </a:prstGeom>
        </p:spPr>
      </p:pic>
      <p:sp>
        <p:nvSpPr>
          <p:cNvPr id="13" name="TextBox 12"/>
          <p:cNvSpPr txBox="1"/>
          <p:nvPr/>
        </p:nvSpPr>
        <p:spPr>
          <a:xfrm>
            <a:off x="5943600" y="2819400"/>
            <a:ext cx="2895600" cy="1200329"/>
          </a:xfrm>
          <a:prstGeom prst="rect">
            <a:avLst/>
          </a:prstGeom>
          <a:noFill/>
        </p:spPr>
        <p:txBody>
          <a:bodyPr wrap="square" rtlCol="0">
            <a:spAutoFit/>
          </a:bodyPr>
          <a:lstStyle/>
          <a:p>
            <a:pPr algn="ctr"/>
            <a:r>
              <a:rPr lang="sr-Latn-RS" b="1" dirty="0"/>
              <a:t>T</a:t>
            </a:r>
            <a:r>
              <a:rPr lang="en-US" b="1" dirty="0" err="1" smtClean="0"/>
              <a:t>abel</a:t>
            </a:r>
            <a:r>
              <a:rPr lang="sr-Latn-RS" b="1" dirty="0" smtClean="0"/>
              <a:t>a</a:t>
            </a:r>
            <a:r>
              <a:rPr lang="en-US" b="1" dirty="0" smtClean="0"/>
              <a:t> </a:t>
            </a:r>
            <a:r>
              <a:rPr lang="en-US" b="1" dirty="0" err="1" smtClean="0"/>
              <a:t>za</a:t>
            </a:r>
            <a:r>
              <a:rPr lang="en-US" b="1" dirty="0" smtClean="0"/>
              <a:t> </a:t>
            </a:r>
            <a:r>
              <a:rPr lang="en-US" b="1" dirty="0" err="1" smtClean="0"/>
              <a:t>izracunavanje</a:t>
            </a:r>
            <a:r>
              <a:rPr lang="en-US" b="1" dirty="0" smtClean="0"/>
              <a:t> </a:t>
            </a:r>
            <a:r>
              <a:rPr lang="en-US" b="1" dirty="0" err="1" smtClean="0"/>
              <a:t>induktivnosti</a:t>
            </a:r>
            <a:r>
              <a:rPr lang="en-US" b="1" dirty="0" smtClean="0"/>
              <a:t> </a:t>
            </a:r>
            <a:r>
              <a:rPr lang="en-US" b="1" dirty="0" err="1" smtClean="0"/>
              <a:t>za</a:t>
            </a:r>
            <a:r>
              <a:rPr lang="en-US" b="1" dirty="0" smtClean="0"/>
              <a:t> </a:t>
            </a:r>
            <a:r>
              <a:rPr lang="en-US" b="1" dirty="0" err="1" smtClean="0"/>
              <a:t>pojedinacno</a:t>
            </a:r>
            <a:r>
              <a:rPr lang="en-US" b="1" dirty="0" smtClean="0"/>
              <a:t> </a:t>
            </a:r>
            <a:r>
              <a:rPr lang="en-US" b="1" dirty="0" err="1" smtClean="0"/>
              <a:t>napravljene</a:t>
            </a:r>
            <a:r>
              <a:rPr lang="en-US" b="1" dirty="0" smtClean="0"/>
              <a:t> </a:t>
            </a:r>
            <a:r>
              <a:rPr lang="en-US" b="1" dirty="0" err="1" smtClean="0"/>
              <a:t>kalemove</a:t>
            </a:r>
            <a:r>
              <a:rPr lang="en-US" b="1" dirty="0" smtClean="0"/>
              <a:t>:</a:t>
            </a:r>
            <a:endParaRPr lang="en-US" b="1" dirty="0"/>
          </a:p>
        </p:txBody>
      </p:sp>
      <p:pic>
        <p:nvPicPr>
          <p:cNvPr id="14" name="Picture 13" descr="fdsfs.png"/>
          <p:cNvPicPr>
            <a:picLocks noChangeAspect="1"/>
          </p:cNvPicPr>
          <p:nvPr/>
        </p:nvPicPr>
        <p:blipFill>
          <a:blip r:embed="rId3" cstate="print"/>
          <a:stretch>
            <a:fillRect/>
          </a:stretch>
        </p:blipFill>
        <p:spPr>
          <a:xfrm>
            <a:off x="5410200" y="4648201"/>
            <a:ext cx="3733800" cy="2209800"/>
          </a:xfrm>
          <a:prstGeom prst="rect">
            <a:avLst/>
          </a:prstGeom>
        </p:spPr>
      </p:pic>
      <p:pic>
        <p:nvPicPr>
          <p:cNvPr id="15" name="Picture 14" descr="Razlicite vrste kalemova.JPG"/>
          <p:cNvPicPr>
            <a:picLocks noChangeAspect="1"/>
          </p:cNvPicPr>
          <p:nvPr/>
        </p:nvPicPr>
        <p:blipFill>
          <a:blip r:embed="rId4" cstate="print"/>
          <a:stretch>
            <a:fillRect/>
          </a:stretch>
        </p:blipFill>
        <p:spPr>
          <a:xfrm>
            <a:off x="5638800" y="228600"/>
            <a:ext cx="3133725" cy="1838325"/>
          </a:xfrm>
          <a:prstGeom prst="rect">
            <a:avLst/>
          </a:prstGeom>
        </p:spPr>
      </p:pic>
    </p:spTree>
    <p:extLst>
      <p:ext uri="{BB962C8B-B14F-4D97-AF65-F5344CB8AC3E}">
        <p14:creationId xmlns:p14="http://schemas.microsoft.com/office/powerpoint/2010/main" val="20351506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endParaRPr lang="en-US" altLang="en-US"/>
          </a:p>
        </p:txBody>
      </p:sp>
      <p:sp>
        <p:nvSpPr>
          <p:cNvPr id="145411" name="Rectangle 3"/>
          <p:cNvSpPr>
            <a:spLocks noGrp="1" noChangeArrowheads="1"/>
          </p:cNvSpPr>
          <p:nvPr>
            <p:ph type="body" idx="1"/>
          </p:nvPr>
        </p:nvSpPr>
        <p:spPr/>
        <p:txBody>
          <a:bodyPr/>
          <a:lstStyle/>
          <a:p>
            <a:endParaRPr lang="en-US" altLang="en-US"/>
          </a:p>
        </p:txBody>
      </p:sp>
      <p:pic>
        <p:nvPicPr>
          <p:cNvPr id="145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49400"/>
            <a:ext cx="7239000" cy="429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788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2438400"/>
            <a:ext cx="7010400" cy="646331"/>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Ova </a:t>
            </a:r>
            <a:r>
              <a:rPr lang="en-US" b="1" dirty="0" err="1">
                <a:latin typeface="Times New Roman" panose="02020603050405020304" pitchFamily="18" charset="0"/>
                <a:cs typeface="Times New Roman" panose="02020603050405020304" pitchFamily="18" charset="0"/>
              </a:rPr>
              <a:t>vrsta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kondenzatora</a:t>
            </a:r>
            <a:r>
              <a:rPr lang="en-US" b="1" dirty="0">
                <a:latin typeface="Times New Roman" panose="02020603050405020304" pitchFamily="18" charset="0"/>
                <a:cs typeface="Times New Roman" panose="02020603050405020304" pitchFamily="18" charset="0"/>
              </a:rPr>
              <a:t> se </a:t>
            </a:r>
            <a:r>
              <a:rPr lang="en-US" b="1" dirty="0" err="1">
                <a:latin typeface="Times New Roman" panose="02020603050405020304" pitchFamily="18" charset="0"/>
                <a:cs typeface="Times New Roman" panose="02020603050405020304" pitchFamily="18" charset="0"/>
              </a:rPr>
              <a:t>koristi</a:t>
            </a: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za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velike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radne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napone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čak</a:t>
            </a:r>
            <a:r>
              <a:rPr lang="en-US" b="1" dirty="0">
                <a:latin typeface="Times New Roman" panose="02020603050405020304" pitchFamily="18" charset="0"/>
                <a:cs typeface="Times New Roman" panose="02020603050405020304" pitchFamily="18" charset="0"/>
              </a:rPr>
              <a:t> do </a:t>
            </a:r>
            <a:r>
              <a:rPr lang="en-US" b="1" dirty="0" err="1">
                <a:latin typeface="Times New Roman" panose="02020603050405020304" pitchFamily="18" charset="0"/>
                <a:cs typeface="Times New Roman" panose="02020603050405020304" pitchFamily="18" charset="0"/>
              </a:rPr>
              <a:t>sto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kilovolti</a:t>
            </a:r>
            <a:r>
              <a:rPr lang="en-US" b="1" dirty="0">
                <a:latin typeface="Times New Roman" panose="02020603050405020304" pitchFamily="18" charset="0"/>
                <a:cs typeface="Times New Roman" panose="02020603050405020304" pitchFamily="18" charset="0"/>
              </a:rPr>
              <a:t> (100kV). </a:t>
            </a:r>
            <a:r>
              <a:rPr lang="en-US" b="1" dirty="0" err="1">
                <a:latin typeface="Times New Roman" panose="02020603050405020304" pitchFamily="18" charset="0"/>
                <a:cs typeface="Times New Roman" panose="02020603050405020304" pitchFamily="18" charset="0"/>
              </a:rPr>
              <a:t>Poseduju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izolacijsku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otpornost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veliku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toleranciju</a:t>
            </a:r>
            <a:r>
              <a:rPr lang="en-US" b="1" dirty="0" smtClean="0">
                <a:latin typeface="Times New Roman" panose="02020603050405020304" pitchFamily="18" charset="0"/>
                <a:cs typeface="Times New Roman" panose="02020603050405020304" pitchFamily="18" charset="0"/>
              </a:rPr>
              <a:t>.</a:t>
            </a:r>
            <a:endParaRPr lang="sr-Latn-RS" b="1" dirty="0" smtClean="0">
              <a:latin typeface="Times New Roman" panose="02020603050405020304" pitchFamily="18" charset="0"/>
              <a:cs typeface="Times New Roman" panose="02020603050405020304" pitchFamily="18" charset="0"/>
            </a:endParaRPr>
          </a:p>
        </p:txBody>
      </p:sp>
      <p:sp>
        <p:nvSpPr>
          <p:cNvPr id="5" name="TextBox 4"/>
          <p:cNvSpPr txBox="1"/>
          <p:nvPr/>
        </p:nvSpPr>
        <p:spPr>
          <a:xfrm>
            <a:off x="2971800" y="1371600"/>
            <a:ext cx="3200400" cy="461665"/>
          </a:xfrm>
          <a:prstGeom prst="rect">
            <a:avLst/>
          </a:prstGeom>
          <a:noFill/>
        </p:spPr>
        <p:txBody>
          <a:bodyPr wrap="square" rtlCol="0">
            <a:spAutoFit/>
          </a:bodyPr>
          <a:lstStyle/>
          <a:p>
            <a:pPr algn="ctr"/>
            <a:r>
              <a:rPr lang="en-US" sz="2400" b="1">
                <a:latin typeface="Times New Roman" panose="02020603050405020304" pitchFamily="18" charset="0"/>
                <a:cs typeface="Times New Roman" panose="02020603050405020304" pitchFamily="18" charset="0"/>
              </a:rPr>
              <a:t>Papirni kondenzatori</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293800">
            <a:off x="3476178" y="3747290"/>
            <a:ext cx="2153880" cy="1615410"/>
          </a:xfrm>
          <a:prstGeom prst="ellipse">
            <a:avLst/>
          </a:prstGeom>
          <a:ln>
            <a:noFill/>
          </a:ln>
          <a:effectLst>
            <a:softEdge rad="112500"/>
          </a:effectLst>
        </p:spPr>
      </p:pic>
    </p:spTree>
    <p:extLst>
      <p:ext uri="{BB962C8B-B14F-4D97-AF65-F5344CB8AC3E}">
        <p14:creationId xmlns:p14="http://schemas.microsoft.com/office/powerpoint/2010/main" val="11533127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05000" y="1219200"/>
            <a:ext cx="5257800" cy="738664"/>
          </a:xfrm>
          <a:prstGeom prst="rect">
            <a:avLst/>
          </a:prstGeom>
          <a:noFill/>
        </p:spPr>
        <p:txBody>
          <a:bodyPr wrap="square" rtlCol="0">
            <a:spAutoFit/>
          </a:bodyPr>
          <a:lstStyle/>
          <a:p>
            <a:pPr algn="ctr"/>
            <a:r>
              <a:rPr lang="en-US" sz="2400" b="1" u="sng">
                <a:latin typeface="Times New Roman" panose="02020603050405020304" pitchFamily="18" charset="0"/>
                <a:cs typeface="Times New Roman" panose="02020603050405020304" pitchFamily="18" charset="0"/>
              </a:rPr>
              <a:t>Kondenzatori sa metalopapirom</a:t>
            </a:r>
            <a:endParaRPr lang="en-US" sz="2400" b="1">
              <a:latin typeface="Times New Roman" panose="02020603050405020304" pitchFamily="18" charset="0"/>
              <a:cs typeface="Times New Roman" panose="02020603050405020304" pitchFamily="18" charset="0"/>
            </a:endParaRPr>
          </a:p>
          <a:p>
            <a:pPr algn="ctr"/>
            <a:endParaRPr lang="en-US" b="1">
              <a:latin typeface="Times New Roman" panose="02020603050405020304" pitchFamily="18" charset="0"/>
              <a:cs typeface="Times New Roman" panose="02020603050405020304" pitchFamily="18" charset="0"/>
            </a:endParaRPr>
          </a:p>
        </p:txBody>
      </p:sp>
      <p:sp>
        <p:nvSpPr>
          <p:cNvPr id="7" name="TextBox 6"/>
          <p:cNvSpPr txBox="1"/>
          <p:nvPr/>
        </p:nvSpPr>
        <p:spPr>
          <a:xfrm>
            <a:off x="1371600" y="2514600"/>
            <a:ext cx="6705600" cy="1477328"/>
          </a:xfrm>
          <a:prstGeom prst="rect">
            <a:avLst/>
          </a:prstGeom>
          <a:noFill/>
        </p:spPr>
        <p:txBody>
          <a:bodyPr wrap="square" rtlCol="0">
            <a:spAutoFit/>
          </a:bodyPr>
          <a:lstStyle/>
          <a:p>
            <a:pPr algn="ctr"/>
            <a:r>
              <a:rPr lang="en-US" b="1">
                <a:latin typeface="Times New Roman" panose="02020603050405020304" pitchFamily="18" charset="0"/>
                <a:cs typeface="Times New Roman" panose="02020603050405020304" pitchFamily="18" charset="0"/>
              </a:rPr>
              <a:t>Dobija se tako što se na papir kondenzatora napari metal i zajedno se zamota. Ovi kondenzatori poseduju veliku kapacitivnost po jedinici površine, mali faktor gubitaka, metal koji se nalazi uz papir prilikom proboja se istopi, tako da kondenzator nastavlja sa svojim radom.</a:t>
            </a:r>
          </a:p>
        </p:txBody>
      </p:sp>
    </p:spTree>
    <p:extLst>
      <p:ext uri="{BB962C8B-B14F-4D97-AF65-F5344CB8AC3E}">
        <p14:creationId xmlns:p14="http://schemas.microsoft.com/office/powerpoint/2010/main" val="15524693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7400" y="1422956"/>
            <a:ext cx="4953000" cy="461665"/>
          </a:xfrm>
          <a:prstGeom prst="rect">
            <a:avLst/>
          </a:prstGeom>
          <a:noFill/>
        </p:spPr>
        <p:txBody>
          <a:bodyPr wrap="square" rtlCol="0">
            <a:spAutoFit/>
          </a:bodyPr>
          <a:lstStyle/>
          <a:p>
            <a:pPr algn="ctr"/>
            <a:r>
              <a:rPr lang="en-US" sz="2400" b="1">
                <a:latin typeface="Times New Roman" panose="02020603050405020304" pitchFamily="18" charset="0"/>
                <a:cs typeface="Times New Roman" panose="02020603050405020304" pitchFamily="18" charset="0"/>
              </a:rPr>
              <a:t>Kondenzatori sa stirofleksom</a:t>
            </a:r>
          </a:p>
        </p:txBody>
      </p:sp>
      <p:sp>
        <p:nvSpPr>
          <p:cNvPr id="6" name="TextBox 5"/>
          <p:cNvSpPr txBox="1"/>
          <p:nvPr/>
        </p:nvSpPr>
        <p:spPr>
          <a:xfrm>
            <a:off x="1562100" y="2380176"/>
            <a:ext cx="5943600" cy="646331"/>
          </a:xfrm>
          <a:prstGeom prst="rect">
            <a:avLst/>
          </a:prstGeom>
          <a:noFill/>
        </p:spPr>
        <p:txBody>
          <a:bodyPr wrap="square" rtlCol="0">
            <a:spAutoFit/>
          </a:bodyPr>
          <a:lstStyle/>
          <a:p>
            <a:pPr algn="ctr"/>
            <a:r>
              <a:rPr lang="en-US" b="1">
                <a:latin typeface="Times New Roman" panose="02020603050405020304" pitchFamily="18" charset="0"/>
                <a:cs typeface="Times New Roman" panose="02020603050405020304" pitchFamily="18" charset="0"/>
              </a:rPr>
              <a:t>Ovaj tip kondenzatora poseduje male gubitke kao i veoma nizak temperaturni koeficijent.</a:t>
            </a:r>
          </a:p>
        </p:txBody>
      </p:sp>
      <p:sp>
        <p:nvSpPr>
          <p:cNvPr id="7" name="TextBox 6"/>
          <p:cNvSpPr txBox="1"/>
          <p:nvPr/>
        </p:nvSpPr>
        <p:spPr>
          <a:xfrm>
            <a:off x="1981200" y="3431232"/>
            <a:ext cx="5448300" cy="461665"/>
          </a:xfrm>
          <a:prstGeom prst="rect">
            <a:avLst/>
          </a:prstGeom>
          <a:noFill/>
        </p:spPr>
        <p:txBody>
          <a:bodyPr wrap="square" rtlCol="0">
            <a:spAutoFit/>
          </a:bodyPr>
          <a:lstStyle/>
          <a:p>
            <a:pPr algn="ctr"/>
            <a:r>
              <a:rPr lang="sr-Latn-RS" sz="2400" b="1" smtClean="0">
                <a:latin typeface="Times New Roman" panose="02020603050405020304" pitchFamily="18" charset="0"/>
                <a:cs typeface="Times New Roman" panose="02020603050405020304" pitchFamily="18" charset="0"/>
              </a:rPr>
              <a:t>Kondenzatori sa aluminijum silikatom</a:t>
            </a:r>
          </a:p>
        </p:txBody>
      </p:sp>
      <p:sp>
        <p:nvSpPr>
          <p:cNvPr id="8" name="TextBox 7"/>
          <p:cNvSpPr txBox="1"/>
          <p:nvPr/>
        </p:nvSpPr>
        <p:spPr>
          <a:xfrm>
            <a:off x="1752600" y="4114800"/>
            <a:ext cx="5676900" cy="646331"/>
          </a:xfrm>
          <a:prstGeom prst="rect">
            <a:avLst/>
          </a:prstGeom>
          <a:noFill/>
        </p:spPr>
        <p:txBody>
          <a:bodyPr wrap="square" rtlCol="0">
            <a:spAutoFit/>
          </a:bodyPr>
          <a:lstStyle/>
          <a:p>
            <a:pPr algn="ctr"/>
            <a:r>
              <a:rPr lang="pl-PL" b="1">
                <a:latin typeface="Times New Roman" panose="02020603050405020304" pitchFamily="18" charset="0"/>
                <a:cs typeface="Times New Roman" panose="02020603050405020304" pitchFamily="18" charset="0"/>
              </a:rPr>
              <a:t>Imaju nisku toleranciju i veliki radni napon, kao i mali faktor gubitka.</a:t>
            </a:r>
            <a:endParaRPr lang="en-US"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477286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2516</TotalTime>
  <Words>2160</Words>
  <Application>Microsoft Office PowerPoint</Application>
  <PresentationFormat>On-screen Show (4:3)</PresentationFormat>
  <Paragraphs>201</Paragraphs>
  <Slides>63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63</vt:i4>
      </vt:variant>
    </vt:vector>
  </HeadingPairs>
  <TitlesOfParts>
    <vt:vector size="73" baseType="lpstr">
      <vt:lpstr>Arial</vt:lpstr>
      <vt:lpstr>Calibri</vt:lpstr>
      <vt:lpstr>Cambria Math</vt:lpstr>
      <vt:lpstr>Century Gothic</vt:lpstr>
      <vt:lpstr>Constantia</vt:lpstr>
      <vt:lpstr>Copperplate Gothic Bold</vt:lpstr>
      <vt:lpstr>Times New Roman</vt:lpstr>
      <vt:lpstr>Wingdings</vt:lpstr>
      <vt:lpstr>Wingdings 2</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Vezivanje kondenzatora</vt:lpstr>
      <vt:lpstr> Redno vezani kondenzatori</vt:lpstr>
      <vt:lpstr>Paralelno vezani kondenzatori</vt:lpstr>
      <vt:lpstr>Mešovito vezani kondenzatori</vt:lpstr>
      <vt:lpstr>PowerPoint Presentation</vt:lpstr>
      <vt:lpstr>PowerPoint Presentation</vt:lpstr>
      <vt:lpstr>PowerPoint Presentation</vt:lpstr>
      <vt:lpstr>OBELEŽAVANJE KONDEZATORA</vt:lpstr>
      <vt:lpstr>PowerPoint Presentation</vt:lpstr>
      <vt:lpstr>PowerPoint Presentation</vt:lpstr>
      <vt:lpstr>Primena kondenzatora </vt:lpstr>
      <vt:lpstr>PowerPoint Presentation</vt:lpstr>
      <vt:lpstr>Kalemovi</vt:lpstr>
      <vt:lpstr>Osnovni pojmovi o kalemu</vt:lpstr>
      <vt:lpstr>PowerPoint Presentation</vt:lpstr>
      <vt:lpstr>Otkriće elektromagnetne indukcije</vt:lpstr>
      <vt:lpstr>PowerPoint Presentation</vt:lpstr>
      <vt:lpstr>PowerPoint Presentation</vt:lpstr>
      <vt:lpstr>PowerPoint Presentation</vt:lpstr>
      <vt:lpstr>PowerPoint Presentation</vt:lpstr>
      <vt:lpstr>Redna veza kalemova</vt:lpstr>
      <vt:lpstr>Paralelna veza kalemova</vt:lpstr>
      <vt:lpstr>Energija sačuvana u kalemu</vt:lpstr>
      <vt:lpstr>Q-Faktor</vt:lpstr>
      <vt:lpstr>PowerPoint Presentation</vt:lpstr>
      <vt:lpstr>PODELA KALEMOVA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Primena kalemova</vt:lpstr>
      <vt:lpstr>Konstrukcije i vrste kalemova</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Master</dc:creator>
  <cp:lastModifiedBy>verap</cp:lastModifiedBy>
  <cp:revision>31</cp:revision>
  <dcterms:created xsi:type="dcterms:W3CDTF">2006-08-16T00:00:00Z</dcterms:created>
  <dcterms:modified xsi:type="dcterms:W3CDTF">2023-11-21T08:04:02Z</dcterms:modified>
</cp:coreProperties>
</file>