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36"/>
  </p:notesMasterIdLst>
  <p:sldIdLst>
    <p:sldId id="256" r:id="rId2"/>
    <p:sldId id="273" r:id="rId3"/>
    <p:sldId id="288" r:id="rId4"/>
    <p:sldId id="289" r:id="rId5"/>
    <p:sldId id="290" r:id="rId6"/>
    <p:sldId id="313" r:id="rId7"/>
    <p:sldId id="291" r:id="rId8"/>
    <p:sldId id="258" r:id="rId9"/>
    <p:sldId id="259" r:id="rId10"/>
    <p:sldId id="260" r:id="rId11"/>
    <p:sldId id="294" r:id="rId12"/>
    <p:sldId id="315" r:id="rId13"/>
    <p:sldId id="314" r:id="rId14"/>
    <p:sldId id="274" r:id="rId15"/>
    <p:sldId id="261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295" r:id="rId32"/>
    <p:sldId id="296" r:id="rId33"/>
    <p:sldId id="297" r:id="rId34"/>
    <p:sldId id="293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110" d="100"/>
          <a:sy n="110" d="100"/>
        </p:scale>
        <p:origin x="16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952C8B-1487-4E3D-9229-40040DC392F5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E3A3179D-DDD6-4B64-9D3C-135C20B1822D}">
      <dgm:prSet phldrT="[Text]" custT="1"/>
      <dgm:spPr/>
      <dgm:t>
        <a:bodyPr/>
        <a:lstStyle/>
        <a:p>
          <a:r>
            <a:rPr lang="en-US" sz="1600" dirty="0" err="1" smtClean="0"/>
            <a:t>Otpornici</a:t>
          </a:r>
          <a:r>
            <a:rPr lang="en-US" sz="1600" dirty="0" smtClean="0"/>
            <a:t> </a:t>
          </a:r>
          <a:r>
            <a:rPr lang="en-US" sz="1600" dirty="0" err="1" smtClean="0"/>
            <a:t>stalne</a:t>
          </a:r>
          <a:r>
            <a:rPr lang="en-US" sz="1600" dirty="0" smtClean="0"/>
            <a:t> </a:t>
          </a:r>
          <a:r>
            <a:rPr lang="en-US" sz="1600" dirty="0" err="1" smtClean="0"/>
            <a:t>otpornosti</a:t>
          </a:r>
          <a:endParaRPr lang="en-US" sz="1600" dirty="0"/>
        </a:p>
      </dgm:t>
    </dgm:pt>
    <dgm:pt modelId="{2E4915CF-5C4E-495D-AFE4-EC5228B0F66E}" type="parTrans" cxnId="{FC8509FC-979B-4253-B5D8-899F39EAB8F5}">
      <dgm:prSet/>
      <dgm:spPr/>
      <dgm:t>
        <a:bodyPr/>
        <a:lstStyle/>
        <a:p>
          <a:endParaRPr lang="en-US"/>
        </a:p>
      </dgm:t>
    </dgm:pt>
    <dgm:pt modelId="{FFD7289A-8BFF-4E01-BCAE-71F6766F5219}" type="sibTrans" cxnId="{FC8509FC-979B-4253-B5D8-899F39EAB8F5}">
      <dgm:prSet/>
      <dgm:spPr/>
      <dgm:t>
        <a:bodyPr/>
        <a:lstStyle/>
        <a:p>
          <a:endParaRPr lang="en-US"/>
        </a:p>
      </dgm:t>
    </dgm:pt>
    <dgm:pt modelId="{DD02C611-C3BB-41B4-B572-06A3F1CF1D7F}">
      <dgm:prSet phldrT="[Text]" custT="1"/>
      <dgm:spPr/>
      <dgm:t>
        <a:bodyPr/>
        <a:lstStyle/>
        <a:p>
          <a:r>
            <a:rPr lang="en-US" sz="1600" dirty="0" err="1" smtClean="0"/>
            <a:t>Otpornici</a:t>
          </a:r>
          <a:r>
            <a:rPr lang="en-US" sz="1600" dirty="0" smtClean="0"/>
            <a:t> </a:t>
          </a:r>
          <a:r>
            <a:rPr lang="en-US" sz="1600" dirty="0" err="1" smtClean="0"/>
            <a:t>promenljive</a:t>
          </a:r>
          <a:r>
            <a:rPr lang="en-US" sz="1600" dirty="0" smtClean="0"/>
            <a:t> </a:t>
          </a:r>
          <a:r>
            <a:rPr lang="en-US" sz="1600" dirty="0" err="1" smtClean="0"/>
            <a:t>otpornosti</a:t>
          </a:r>
          <a:r>
            <a:rPr lang="en-US" sz="1600" dirty="0" smtClean="0"/>
            <a:t> (</a:t>
          </a:r>
          <a:r>
            <a:rPr lang="en-US" sz="1600" dirty="0" err="1" smtClean="0"/>
            <a:t>potenciometri</a:t>
          </a:r>
          <a:r>
            <a:rPr lang="en-US" sz="1600" dirty="0" smtClean="0"/>
            <a:t>)</a:t>
          </a:r>
          <a:endParaRPr lang="en-US" sz="1600" dirty="0"/>
        </a:p>
      </dgm:t>
    </dgm:pt>
    <dgm:pt modelId="{1AB930BF-0412-4923-838E-98D14696DDE2}" type="parTrans" cxnId="{7048B479-1667-4CF5-84FA-C60A25AB23F9}">
      <dgm:prSet/>
      <dgm:spPr/>
      <dgm:t>
        <a:bodyPr/>
        <a:lstStyle/>
        <a:p>
          <a:endParaRPr lang="en-US"/>
        </a:p>
      </dgm:t>
    </dgm:pt>
    <dgm:pt modelId="{1099DFF5-D86A-4722-8E48-A9F04B243A63}" type="sibTrans" cxnId="{7048B479-1667-4CF5-84FA-C60A25AB23F9}">
      <dgm:prSet/>
      <dgm:spPr/>
      <dgm:t>
        <a:bodyPr/>
        <a:lstStyle/>
        <a:p>
          <a:endParaRPr lang="en-US"/>
        </a:p>
      </dgm:t>
    </dgm:pt>
    <dgm:pt modelId="{041A29A1-62CB-477F-85CE-B57129AA7CDF}">
      <dgm:prSet phldrT="[Text]" custT="1"/>
      <dgm:spPr/>
      <dgm:t>
        <a:bodyPr/>
        <a:lstStyle/>
        <a:p>
          <a:r>
            <a:rPr lang="en-US" sz="1600" dirty="0" err="1" smtClean="0"/>
            <a:t>Nelinearni</a:t>
          </a:r>
          <a:r>
            <a:rPr lang="en-US" sz="1600" dirty="0" smtClean="0"/>
            <a:t> </a:t>
          </a:r>
          <a:r>
            <a:rPr lang="en-US" sz="1600" dirty="0" err="1" smtClean="0"/>
            <a:t>otpornici</a:t>
          </a:r>
          <a:endParaRPr lang="en-US" sz="1600" dirty="0"/>
        </a:p>
      </dgm:t>
    </dgm:pt>
    <dgm:pt modelId="{B570A2EF-41B4-44F9-BBC3-266CC02B8E3C}" type="parTrans" cxnId="{2A6C1D8C-DFD9-4A4E-ADC3-12005FAE12D3}">
      <dgm:prSet/>
      <dgm:spPr/>
      <dgm:t>
        <a:bodyPr/>
        <a:lstStyle/>
        <a:p>
          <a:endParaRPr lang="en-US"/>
        </a:p>
      </dgm:t>
    </dgm:pt>
    <dgm:pt modelId="{3419910E-9E2E-4D78-ADCC-2CBC777BD5F5}" type="sibTrans" cxnId="{2A6C1D8C-DFD9-4A4E-ADC3-12005FAE12D3}">
      <dgm:prSet/>
      <dgm:spPr/>
      <dgm:t>
        <a:bodyPr/>
        <a:lstStyle/>
        <a:p>
          <a:endParaRPr lang="en-US"/>
        </a:p>
      </dgm:t>
    </dgm:pt>
    <dgm:pt modelId="{8D532B5C-21EB-4D6B-A76F-539012D5B10F}" type="pres">
      <dgm:prSet presAssocID="{36952C8B-1487-4E3D-9229-40040DC392F5}" presName="linearFlow" presStyleCnt="0">
        <dgm:presLayoutVars>
          <dgm:dir/>
          <dgm:resizeHandles val="exact"/>
        </dgm:presLayoutVars>
      </dgm:prSet>
      <dgm:spPr/>
    </dgm:pt>
    <dgm:pt modelId="{878BCF30-A8A8-44D4-9808-87D434256AEB}" type="pres">
      <dgm:prSet presAssocID="{E3A3179D-DDD6-4B64-9D3C-135C20B1822D}" presName="composite" presStyleCnt="0"/>
      <dgm:spPr/>
    </dgm:pt>
    <dgm:pt modelId="{DDBCB5D7-D6F7-4CEE-BC30-9FA7A64DFE5A}" type="pres">
      <dgm:prSet presAssocID="{E3A3179D-DDD6-4B64-9D3C-135C20B1822D}" presName="imgShp" presStyleLbl="fgImgPlace1" presStyleIdx="0" presStyleCnt="3" custLinFactX="-42250" custLinFactNeighborX="-100000" custLinFactNeighborY="1313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8711AB0-2D7D-4A0A-A53D-AD7485179546}" type="pres">
      <dgm:prSet presAssocID="{E3A3179D-DDD6-4B64-9D3C-135C20B1822D}" presName="txShp" presStyleLbl="node1" presStyleIdx="0" presStyleCnt="3" custScaleX="35853" custLinFactNeighborX="-55934" custLinFactNeighborY="139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28464-CABC-430A-88B8-7BA0DDB33E9B}" type="pres">
      <dgm:prSet presAssocID="{FFD7289A-8BFF-4E01-BCAE-71F6766F5219}" presName="spacing" presStyleCnt="0"/>
      <dgm:spPr/>
    </dgm:pt>
    <dgm:pt modelId="{EB15AF06-A64B-4374-B24E-10961E8E99D5}" type="pres">
      <dgm:prSet presAssocID="{DD02C611-C3BB-41B4-B572-06A3F1CF1D7F}" presName="composite" presStyleCnt="0"/>
      <dgm:spPr/>
    </dgm:pt>
    <dgm:pt modelId="{03FA8758-ED29-4B1B-8B8D-2FE466D5EF0C}" type="pres">
      <dgm:prSet presAssocID="{DD02C611-C3BB-41B4-B572-06A3F1CF1D7F}" presName="imgShp" presStyleLbl="fgImgPlace1" presStyleIdx="1" presStyleCnt="3" custLinFactNeighborX="36576" custLinFactNeighborY="-536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09E31844-C2BB-43BC-9636-2BD79493D4F7}" type="pres">
      <dgm:prSet presAssocID="{DD02C611-C3BB-41B4-B572-06A3F1CF1D7F}" presName="txShp" presStyleLbl="node1" presStyleIdx="1" presStyleCnt="3" custScaleX="58131" custLinFactNeighborX="-8593" custLinFactNeighborY="-25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8BA3E-A1F9-4516-8FEF-51C5549895BA}" type="pres">
      <dgm:prSet presAssocID="{1099DFF5-D86A-4722-8E48-A9F04B243A63}" presName="spacing" presStyleCnt="0"/>
      <dgm:spPr/>
    </dgm:pt>
    <dgm:pt modelId="{26188E6C-0498-43F7-B996-AE59209EEF77}" type="pres">
      <dgm:prSet presAssocID="{041A29A1-62CB-477F-85CE-B57129AA7CDF}" presName="composite" presStyleCnt="0"/>
      <dgm:spPr/>
    </dgm:pt>
    <dgm:pt modelId="{B1D7F6F1-129E-4485-9B19-D88EF079D015}" type="pres">
      <dgm:prSet presAssocID="{041A29A1-62CB-477F-85CE-B57129AA7CDF}" presName="imgShp" presStyleLbl="fgImgPlace1" presStyleIdx="2" presStyleCnt="3" custLinFactX="82632" custLinFactNeighborX="100000" custLinFactNeighborY="-487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C102756-3868-4E68-B7B8-22A830C180A4}" type="pres">
      <dgm:prSet presAssocID="{041A29A1-62CB-477F-85CE-B57129AA7CDF}" presName="txShp" presStyleLbl="node1" presStyleIdx="2" presStyleCnt="3" custScaleX="57338" custLinFactNeighborX="19194" custLinFactNeighborY="-1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BE3761-39EA-4D62-B526-186ABC71306F}" type="presOf" srcId="{041A29A1-62CB-477F-85CE-B57129AA7CDF}" destId="{4C102756-3868-4E68-B7B8-22A830C180A4}" srcOrd="0" destOrd="0" presId="urn:microsoft.com/office/officeart/2005/8/layout/vList3"/>
    <dgm:cxn modelId="{0CD45B1B-A1B9-4481-85E5-E83BA70E230E}" type="presOf" srcId="{36952C8B-1487-4E3D-9229-40040DC392F5}" destId="{8D532B5C-21EB-4D6B-A76F-539012D5B10F}" srcOrd="0" destOrd="0" presId="urn:microsoft.com/office/officeart/2005/8/layout/vList3"/>
    <dgm:cxn modelId="{7048B479-1667-4CF5-84FA-C60A25AB23F9}" srcId="{36952C8B-1487-4E3D-9229-40040DC392F5}" destId="{DD02C611-C3BB-41B4-B572-06A3F1CF1D7F}" srcOrd="1" destOrd="0" parTransId="{1AB930BF-0412-4923-838E-98D14696DDE2}" sibTransId="{1099DFF5-D86A-4722-8E48-A9F04B243A63}"/>
    <dgm:cxn modelId="{66D8AC4C-E41C-4F0F-BBA2-589F1E445B6E}" type="presOf" srcId="{DD02C611-C3BB-41B4-B572-06A3F1CF1D7F}" destId="{09E31844-C2BB-43BC-9636-2BD79493D4F7}" srcOrd="0" destOrd="0" presId="urn:microsoft.com/office/officeart/2005/8/layout/vList3"/>
    <dgm:cxn modelId="{0DF8C794-E649-4195-A98C-F4FB09B5F86B}" type="presOf" srcId="{E3A3179D-DDD6-4B64-9D3C-135C20B1822D}" destId="{B8711AB0-2D7D-4A0A-A53D-AD7485179546}" srcOrd="0" destOrd="0" presId="urn:microsoft.com/office/officeart/2005/8/layout/vList3"/>
    <dgm:cxn modelId="{FC8509FC-979B-4253-B5D8-899F39EAB8F5}" srcId="{36952C8B-1487-4E3D-9229-40040DC392F5}" destId="{E3A3179D-DDD6-4B64-9D3C-135C20B1822D}" srcOrd="0" destOrd="0" parTransId="{2E4915CF-5C4E-495D-AFE4-EC5228B0F66E}" sibTransId="{FFD7289A-8BFF-4E01-BCAE-71F6766F5219}"/>
    <dgm:cxn modelId="{2A6C1D8C-DFD9-4A4E-ADC3-12005FAE12D3}" srcId="{36952C8B-1487-4E3D-9229-40040DC392F5}" destId="{041A29A1-62CB-477F-85CE-B57129AA7CDF}" srcOrd="2" destOrd="0" parTransId="{B570A2EF-41B4-44F9-BBC3-266CC02B8E3C}" sibTransId="{3419910E-9E2E-4D78-ADCC-2CBC777BD5F5}"/>
    <dgm:cxn modelId="{B7F5705A-FF06-47CC-8E7E-DD0DC9C51D05}" type="presParOf" srcId="{8D532B5C-21EB-4D6B-A76F-539012D5B10F}" destId="{878BCF30-A8A8-44D4-9808-87D434256AEB}" srcOrd="0" destOrd="0" presId="urn:microsoft.com/office/officeart/2005/8/layout/vList3"/>
    <dgm:cxn modelId="{04AC6E38-EBCE-464B-B6D6-9A73D19DA71C}" type="presParOf" srcId="{878BCF30-A8A8-44D4-9808-87D434256AEB}" destId="{DDBCB5D7-D6F7-4CEE-BC30-9FA7A64DFE5A}" srcOrd="0" destOrd="0" presId="urn:microsoft.com/office/officeart/2005/8/layout/vList3"/>
    <dgm:cxn modelId="{50BA45BB-B56F-48E1-8EF6-62B6C2D6D56A}" type="presParOf" srcId="{878BCF30-A8A8-44D4-9808-87D434256AEB}" destId="{B8711AB0-2D7D-4A0A-A53D-AD7485179546}" srcOrd="1" destOrd="0" presId="urn:microsoft.com/office/officeart/2005/8/layout/vList3"/>
    <dgm:cxn modelId="{4265F1EA-A47A-4F35-B299-87D4768CE3C0}" type="presParOf" srcId="{8D532B5C-21EB-4D6B-A76F-539012D5B10F}" destId="{58528464-CABC-430A-88B8-7BA0DDB33E9B}" srcOrd="1" destOrd="0" presId="urn:microsoft.com/office/officeart/2005/8/layout/vList3"/>
    <dgm:cxn modelId="{37EBB050-EAE7-4ED2-A90A-C985FE13869C}" type="presParOf" srcId="{8D532B5C-21EB-4D6B-A76F-539012D5B10F}" destId="{EB15AF06-A64B-4374-B24E-10961E8E99D5}" srcOrd="2" destOrd="0" presId="urn:microsoft.com/office/officeart/2005/8/layout/vList3"/>
    <dgm:cxn modelId="{C9020F4F-30DD-4430-8574-739578334446}" type="presParOf" srcId="{EB15AF06-A64B-4374-B24E-10961E8E99D5}" destId="{03FA8758-ED29-4B1B-8B8D-2FE466D5EF0C}" srcOrd="0" destOrd="0" presId="urn:microsoft.com/office/officeart/2005/8/layout/vList3"/>
    <dgm:cxn modelId="{87200563-F4BC-441C-86CC-E570A3E5BBEB}" type="presParOf" srcId="{EB15AF06-A64B-4374-B24E-10961E8E99D5}" destId="{09E31844-C2BB-43BC-9636-2BD79493D4F7}" srcOrd="1" destOrd="0" presId="urn:microsoft.com/office/officeart/2005/8/layout/vList3"/>
    <dgm:cxn modelId="{4F6E55A5-B416-4FB6-AB22-797BFE60C049}" type="presParOf" srcId="{8D532B5C-21EB-4D6B-A76F-539012D5B10F}" destId="{5018BA3E-A1F9-4516-8FEF-51C5549895BA}" srcOrd="3" destOrd="0" presId="urn:microsoft.com/office/officeart/2005/8/layout/vList3"/>
    <dgm:cxn modelId="{BA79E012-D1E3-4588-A03E-51167000CCC5}" type="presParOf" srcId="{8D532B5C-21EB-4D6B-A76F-539012D5B10F}" destId="{26188E6C-0498-43F7-B996-AE59209EEF77}" srcOrd="4" destOrd="0" presId="urn:microsoft.com/office/officeart/2005/8/layout/vList3"/>
    <dgm:cxn modelId="{3E6B1E67-F0EA-447D-80DE-36039D4FAC26}" type="presParOf" srcId="{26188E6C-0498-43F7-B996-AE59209EEF77}" destId="{B1D7F6F1-129E-4485-9B19-D88EF079D015}" srcOrd="0" destOrd="0" presId="urn:microsoft.com/office/officeart/2005/8/layout/vList3"/>
    <dgm:cxn modelId="{2A2D59BD-B97A-4D6E-B970-3CE5636FE8C6}" type="presParOf" srcId="{26188E6C-0498-43F7-B996-AE59209EEF77}" destId="{4C102756-3868-4E68-B7B8-22A830C180A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11AB0-2D7D-4A0A-A53D-AD7485179546}">
      <dsp:nvSpPr>
        <dsp:cNvPr id="0" name=""/>
        <dsp:cNvSpPr/>
      </dsp:nvSpPr>
      <dsp:spPr>
        <a:xfrm rot="10800000">
          <a:off x="1219182" y="152396"/>
          <a:ext cx="1962121" cy="10755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29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Otpornici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stalne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otpornosti</a:t>
          </a:r>
          <a:endParaRPr lang="en-US" sz="1600" kern="1200" dirty="0"/>
        </a:p>
      </dsp:txBody>
      <dsp:txXfrm rot="10800000">
        <a:off x="1488075" y="152396"/>
        <a:ext cx="1693228" cy="1075574"/>
      </dsp:txXfrm>
    </dsp:sp>
    <dsp:sp modelId="{DDBCB5D7-D6F7-4CEE-BC30-9FA7A64DFE5A}">
      <dsp:nvSpPr>
        <dsp:cNvPr id="0" name=""/>
        <dsp:cNvSpPr/>
      </dsp:nvSpPr>
      <dsp:spPr>
        <a:xfrm>
          <a:off x="457200" y="143630"/>
          <a:ext cx="1075574" cy="107557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31844-C2BB-43BC-9636-2BD79493D4F7}">
      <dsp:nvSpPr>
        <dsp:cNvPr id="0" name=""/>
        <dsp:cNvSpPr/>
      </dsp:nvSpPr>
      <dsp:spPr>
        <a:xfrm rot="10800000">
          <a:off x="2895602" y="1371600"/>
          <a:ext cx="3181325" cy="10755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29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Otpornici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promenljive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otpornosti</a:t>
          </a:r>
          <a:r>
            <a:rPr lang="en-US" sz="1600" kern="1200" dirty="0" smtClean="0"/>
            <a:t> (</a:t>
          </a:r>
          <a:r>
            <a:rPr lang="en-US" sz="1600" kern="1200" dirty="0" err="1" smtClean="0"/>
            <a:t>potenciometri</a:t>
          </a:r>
          <a:r>
            <a:rPr lang="en-US" sz="1600" kern="1200" dirty="0" smtClean="0"/>
            <a:t>)</a:t>
          </a:r>
          <a:endParaRPr lang="en-US" sz="1600" kern="1200" dirty="0"/>
        </a:p>
      </dsp:txBody>
      <dsp:txXfrm rot="10800000">
        <a:off x="3164495" y="1371600"/>
        <a:ext cx="2912432" cy="1075574"/>
      </dsp:txXfrm>
    </dsp:sp>
    <dsp:sp modelId="{03FA8758-ED29-4B1B-8B8D-2FE466D5EF0C}">
      <dsp:nvSpPr>
        <dsp:cNvPr id="0" name=""/>
        <dsp:cNvSpPr/>
      </dsp:nvSpPr>
      <dsp:spPr>
        <a:xfrm>
          <a:off x="2075805" y="1341247"/>
          <a:ext cx="1075574" cy="107557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02756-3868-4E68-B7B8-22A830C180A4}">
      <dsp:nvSpPr>
        <dsp:cNvPr id="0" name=""/>
        <dsp:cNvSpPr/>
      </dsp:nvSpPr>
      <dsp:spPr>
        <a:xfrm rot="10800000">
          <a:off x="4448845" y="2775340"/>
          <a:ext cx="3137927" cy="10755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29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Nelinearni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otpornici</a:t>
          </a:r>
          <a:endParaRPr lang="en-US" sz="1600" kern="1200" dirty="0"/>
        </a:p>
      </dsp:txBody>
      <dsp:txXfrm rot="10800000">
        <a:off x="4717738" y="2775340"/>
        <a:ext cx="2869034" cy="1075574"/>
      </dsp:txXfrm>
    </dsp:sp>
    <dsp:sp modelId="{B1D7F6F1-129E-4485-9B19-D88EF079D015}">
      <dsp:nvSpPr>
        <dsp:cNvPr id="0" name=""/>
        <dsp:cNvSpPr/>
      </dsp:nvSpPr>
      <dsp:spPr>
        <a:xfrm>
          <a:off x="3657596" y="2743202"/>
          <a:ext cx="1075574" cy="107557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9A5D1D3-749C-4AC4-B7FA-A06AF2F116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230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64289-08E7-4BAD-BE9D-2E263F3997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62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1pPr>
            <a:lvl2pPr eaLnBrk="0" hangingPunct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2pPr>
            <a:lvl3pPr eaLnBrk="0" hangingPunct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3pPr>
            <a:lvl4pPr eaLnBrk="0" hangingPunct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4pPr>
            <a:lvl5pPr eaLnBrk="0" hangingPunct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5pPr>
            <a:lvl6pPr marL="2204550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6pPr>
            <a:lvl7pPr marL="2605377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7pPr>
            <a:lvl8pPr marL="3006204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8pPr>
            <a:lvl9pPr marL="3407032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/>
                <a:cs typeface="Droid Sans Fallback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B92664E9-D9C4-40FA-85F3-7D4620F62035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13</a:t>
            </a:fld>
            <a:endParaRPr lang="en-US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3829" y="4002452"/>
            <a:ext cx="5551783" cy="431064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5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829BA-D770-44EF-88F2-D23CA9F2ED3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35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1E1E-709C-400F-BA7D-5AF4D05C3C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C58E-4C0F-4091-B3C2-40A34EC06E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5FF4-05CF-4718-941E-38C4676979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BA906F-C6B2-46B3-A14C-D6F5C49D1C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0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AC06-F032-4803-8A52-CCD4BDF2FE0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62A-F9B9-4A2D-ABF8-141CC7ECF00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6C0A-6CEB-4A1F-9690-F819B008CD1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1F31-D1B5-4509-B0AC-78D8CF4FDB7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5E09-F26A-4A06-9C10-DF581C8D439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D1A2A-E62B-4C54-AFE3-C3C0CB3E69E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B301-822B-4BD2-BC96-FD415DEDEF6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E87011-2C0B-4DB7-A869-B3832003515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1160-82AB-4357-BE3D-58952175895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hr.wikipedia.org/wiki/Slika:Resistors-photo.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/index.php?title=Reostat&amp;action=edit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hr.wikipedia.org/w/index.php?title=Audio_poja%C4%8Dalo&amp;action=edit" TargetMode="External"/><Relationship Id="rId4" Type="http://schemas.openxmlformats.org/officeDocument/2006/relationships/hyperlink" Target="http://hr.wikipedia.org/w/index.php?title=Potenciometar&amp;action=edi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ELEKTROTEHNI</a:t>
            </a:r>
            <a:r>
              <a:rPr lang="sr-Latn-CS" altLang="en-US"/>
              <a:t>ČKE KOMPONENTE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47700" y="123825"/>
          <a:ext cx="7770813" cy="669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2" name="CorelDRAW" r:id="rId3" imgW="5594760" imgH="4823280" progId="CorelDRAW.Graphic.11">
                  <p:embed/>
                </p:oleObj>
              </mc:Choice>
              <mc:Fallback>
                <p:oleObj name="CorelDRAW" r:id="rId3" imgW="5594760" imgH="4823280" progId="CorelDRAW.Graphic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123825"/>
                        <a:ext cx="7770813" cy="669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57200"/>
            <a:ext cx="3855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/>
              <a:t>SMD otpornici </a:t>
            </a:r>
            <a:r>
              <a:rPr lang="sr-Latn-RS" i="1" dirty="0"/>
              <a:t>(</a:t>
            </a:r>
            <a:r>
              <a:rPr lang="sr-Latn-RS" b="1" i="1" dirty="0"/>
              <a:t> S</a:t>
            </a:r>
            <a:r>
              <a:rPr lang="sr-Latn-RS" i="1" dirty="0"/>
              <a:t>urface </a:t>
            </a:r>
            <a:r>
              <a:rPr lang="sr-Latn-RS" b="1" i="1" dirty="0"/>
              <a:t>M</a:t>
            </a:r>
            <a:r>
              <a:rPr lang="sr-Latn-RS" i="1" dirty="0"/>
              <a:t>ount </a:t>
            </a:r>
            <a:r>
              <a:rPr lang="sr-Latn-RS" b="1" i="1" dirty="0"/>
              <a:t>D</a:t>
            </a:r>
            <a:r>
              <a:rPr lang="sr-Latn-RS" i="1" dirty="0"/>
              <a:t>evice)</a:t>
            </a:r>
            <a:endParaRPr lang="en-US" dirty="0"/>
          </a:p>
        </p:txBody>
      </p:sp>
      <p:pic>
        <p:nvPicPr>
          <p:cNvPr id="4098" name="Picture 2" descr="http://www.otpornik.com/blog/wp-content/uploads/2013/03/smd_otpornici_citanje_vrednosti_otpornik.com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35575"/>
            <a:ext cx="8468880" cy="326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4419600"/>
            <a:ext cx="831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/>
              <a:t>Ovi otpornici imaju ispisane numeričke vrednosti na isti način kao kod cilindričnih otpornika.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334000"/>
            <a:ext cx="831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SMD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standardnim</a:t>
            </a:r>
            <a:r>
              <a:rPr lang="en-US" dirty="0" smtClean="0"/>
              <a:t> </a:t>
            </a:r>
            <a:r>
              <a:rPr lang="en-US" dirty="0" err="1" smtClean="0"/>
              <a:t>tolerancijama</a:t>
            </a:r>
            <a:r>
              <a:rPr lang="en-US" dirty="0" smtClean="0"/>
              <a:t>: </a:t>
            </a:r>
            <a:r>
              <a:rPr lang="en-US" dirty="0" err="1" smtClean="0"/>
              <a:t>oznaka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/>
              <a:t> </a:t>
            </a:r>
            <a:r>
              <a:rPr lang="en-US" dirty="0" smtClean="0"/>
              <a:t>3 </a:t>
            </a:r>
            <a:r>
              <a:rPr lang="en-US" dirty="0" err="1" smtClean="0"/>
              <a:t>koda</a:t>
            </a:r>
            <a:endParaRPr lang="en-US" dirty="0" smtClean="0"/>
          </a:p>
          <a:p>
            <a:r>
              <a:rPr lang="en-US" dirty="0" err="1" smtClean="0"/>
              <a:t>Precizni</a:t>
            </a:r>
            <a:r>
              <a:rPr lang="en-US" dirty="0" smtClean="0"/>
              <a:t> SMD </a:t>
            </a:r>
            <a:r>
              <a:rPr lang="en-US" dirty="0" err="1" smtClean="0"/>
              <a:t>otpornici</a:t>
            </a:r>
            <a:r>
              <a:rPr lang="en-US" dirty="0" smtClean="0"/>
              <a:t> : </a:t>
            </a:r>
            <a:r>
              <a:rPr lang="en-US" dirty="0" err="1" smtClean="0"/>
              <a:t>oznacavaju</a:t>
            </a:r>
            <a:r>
              <a:rPr lang="en-US" dirty="0" smtClean="0"/>
              <a:t> se </a:t>
            </a:r>
            <a:r>
              <a:rPr lang="en-US" dirty="0" err="1" smtClean="0"/>
              <a:t>sa</a:t>
            </a:r>
            <a:r>
              <a:rPr lang="en-US" dirty="0" smtClean="0"/>
              <a:t> 4 </a:t>
            </a:r>
            <a:r>
              <a:rPr lang="en-US" dirty="0" err="1" smtClean="0"/>
              <a:t>koda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3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766115"/>
              </p:ext>
            </p:extLst>
          </p:nvPr>
        </p:nvGraphicFramePr>
        <p:xfrm>
          <a:off x="457200" y="2133600"/>
          <a:ext cx="8229600" cy="387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solidFill>
            <a:schemeClr val="bg2">
              <a:lumMod val="5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Vrste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otpornika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289464" y="1447800"/>
            <a:ext cx="5334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724400" y="1447800"/>
            <a:ext cx="609600" cy="190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010400" y="1447800"/>
            <a:ext cx="609600" cy="331816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8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522776"/>
            <a:ext cx="6530400" cy="653829"/>
          </a:xfrm>
        </p:spPr>
        <p:txBody>
          <a:bodyPr tIns="27431"/>
          <a:lstStyle/>
          <a:p>
            <a:pPr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</a:tabLst>
            </a:pPr>
            <a:r>
              <a:rPr lang="en-US" altLang="en-US" sz="3600" u="sng">
                <a:latin typeface="Ubuntu Medium"/>
              </a:rPr>
              <a:t>Fiksni otpornici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504959"/>
            <a:ext cx="8229600" cy="3977698"/>
          </a:xfrm>
        </p:spPr>
        <p:txBody>
          <a:bodyPr lIns="82945" tIns="41473" rIns="82945" bIns="41473"/>
          <a:lstStyle/>
          <a:p>
            <a:pPr marL="391686" indent="-293764" algn="just">
              <a:buSzPct val="45000"/>
              <a:buFont typeface="Wingdings" pitchFamily="2" charset="2"/>
              <a:buChar char="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</a:pPr>
            <a:r>
              <a:rPr lang="en-US" altLang="en-US" smtClean="0">
                <a:latin typeface="Ubuntu Medium"/>
              </a:rPr>
              <a:t>Obično su cilindrični sa aktivnim materijalom u sredini ili na površini cilindra.Otpornici velike snage dolaze u velikim pakovanjema, da disipiraju toplotu, dok su oni u računarima mnogo manji, obično izrađeni u SMD kućištima bez žičanih priključaka.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51850"/>
            <a:ext cx="5420160" cy="326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240" y="4724400"/>
            <a:ext cx="2304000" cy="194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280" y="3505200"/>
            <a:ext cx="2100960" cy="11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512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2819400"/>
            <a:ext cx="8991600" cy="4525963"/>
          </a:xfrm>
        </p:spPr>
        <p:txBody>
          <a:bodyPr/>
          <a:lstStyle/>
          <a:p>
            <a:r>
              <a:rPr lang="pl-PL" altLang="en-US" sz="2400"/>
              <a:t>Proizvode se otpornici tačno određenih vrednosti klasifikovani u tzv. otporne nizove.</a:t>
            </a:r>
          </a:p>
          <a:p>
            <a:r>
              <a:rPr lang="pl-PL" altLang="en-US" sz="2400"/>
              <a:t>Sve ostale vrednosti, kojih nema u okviru datog niza, mogu se realizovati rednom i paralelnom</a:t>
            </a:r>
            <a:r>
              <a:rPr lang="en-US" altLang="en-US" sz="2400"/>
              <a:t> </a:t>
            </a:r>
            <a:r>
              <a:rPr lang="pl-PL" altLang="en-US" sz="2400"/>
              <a:t>vezom postojećih otpornika. U tabeli je dat niz E 12 koji se najviše koristi (deblje</a:t>
            </a:r>
            <a:r>
              <a:rPr lang="en-US" altLang="en-US" sz="2400"/>
              <a:t> </a:t>
            </a:r>
            <a:r>
              <a:rPr lang="pl-PL" altLang="en-US" sz="2400"/>
              <a:t>brojke) a sitnijim brojevima su dopisane dodatne vrednosti niza E 24.</a:t>
            </a:r>
            <a:endParaRPr lang="pl-PL" altLang="en-US" sz="2400" b="1"/>
          </a:p>
          <a:p>
            <a:r>
              <a:rPr lang="pl-PL" altLang="en-US" sz="2800" b="1"/>
              <a:t>1,0  </a:t>
            </a:r>
            <a:r>
              <a:rPr lang="pl-PL" altLang="en-US" sz="2800"/>
              <a:t>1,1  </a:t>
            </a:r>
            <a:r>
              <a:rPr lang="pl-PL" altLang="en-US" sz="2800" b="1"/>
              <a:t>1,2  </a:t>
            </a:r>
            <a:r>
              <a:rPr lang="pl-PL" altLang="en-US" sz="2800"/>
              <a:t>1,3  </a:t>
            </a:r>
            <a:r>
              <a:rPr lang="pl-PL" altLang="en-US" sz="2800" b="1"/>
              <a:t>1,5  </a:t>
            </a:r>
            <a:r>
              <a:rPr lang="pl-PL" altLang="en-US" sz="2800"/>
              <a:t>1,6  </a:t>
            </a:r>
            <a:r>
              <a:rPr lang="pl-PL" altLang="en-US" sz="2800" b="1"/>
              <a:t>1,8  </a:t>
            </a:r>
            <a:r>
              <a:rPr lang="pl-PL" altLang="en-US" sz="2800"/>
              <a:t>2,0  </a:t>
            </a:r>
            <a:r>
              <a:rPr lang="pl-PL" altLang="en-US" sz="2800" b="1"/>
              <a:t>2,2  </a:t>
            </a:r>
            <a:r>
              <a:rPr lang="pl-PL" altLang="en-US" sz="2800"/>
              <a:t>2,4  </a:t>
            </a:r>
            <a:r>
              <a:rPr lang="pl-PL" altLang="en-US" sz="2800" b="1"/>
              <a:t>2,7  </a:t>
            </a:r>
            <a:r>
              <a:rPr lang="pl-PL" altLang="en-US" sz="2800"/>
              <a:t>3,0</a:t>
            </a:r>
            <a:endParaRPr lang="pl-PL" altLang="en-US" sz="2800" b="1"/>
          </a:p>
          <a:p>
            <a:r>
              <a:rPr lang="pl-PL" altLang="en-US" sz="2800" b="1"/>
              <a:t>3,3  </a:t>
            </a:r>
            <a:r>
              <a:rPr lang="pl-PL" altLang="en-US" sz="2800"/>
              <a:t>3,6  </a:t>
            </a:r>
            <a:r>
              <a:rPr lang="pl-PL" altLang="en-US" sz="2800" b="1"/>
              <a:t>3,9  </a:t>
            </a:r>
            <a:r>
              <a:rPr lang="pl-PL" altLang="en-US" sz="2800"/>
              <a:t>4,3  </a:t>
            </a:r>
            <a:r>
              <a:rPr lang="pl-PL" altLang="en-US" sz="2800" b="1"/>
              <a:t>4,7  </a:t>
            </a:r>
            <a:r>
              <a:rPr lang="pl-PL" altLang="en-US" sz="2800"/>
              <a:t>5,1  </a:t>
            </a:r>
            <a:r>
              <a:rPr lang="pl-PL" altLang="en-US" sz="2800" b="1"/>
              <a:t>5,6  </a:t>
            </a:r>
            <a:r>
              <a:rPr lang="pl-PL" altLang="en-US" sz="2800"/>
              <a:t>6,2  </a:t>
            </a:r>
            <a:r>
              <a:rPr lang="pl-PL" altLang="en-US" sz="2800" b="1"/>
              <a:t>6,8  </a:t>
            </a:r>
            <a:r>
              <a:rPr lang="pl-PL" altLang="en-US" sz="2800"/>
              <a:t>7,5  </a:t>
            </a:r>
            <a:r>
              <a:rPr lang="pl-PL" altLang="en-US" sz="2800" b="1"/>
              <a:t>8,2  </a:t>
            </a:r>
            <a:r>
              <a:rPr lang="pl-PL" altLang="en-US" sz="2800"/>
              <a:t>9,1</a:t>
            </a:r>
            <a:endParaRPr lang="en-US" altLang="en-US" sz="2800"/>
          </a:p>
        </p:txBody>
      </p:sp>
      <p:pic>
        <p:nvPicPr>
          <p:cNvPr id="141316" name="Picture 4" descr="Nekoliko tipova otpornika">
            <a:hlinkClick r:id="rId2" tooltip="&quot;Nekoliko tipova otpornika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766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1752600" y="990600"/>
            <a:ext cx="25908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altLang="en-US" sz="2400" b="1">
                <a:solidFill>
                  <a:schemeClr val="bg2"/>
                </a:solidFill>
              </a:rPr>
              <a:t>Fiksni otpornici</a:t>
            </a:r>
            <a:r>
              <a:rPr lang="hr-HR" altLang="en-US"/>
              <a:t>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7" name="Picture 9" descr="r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76400"/>
            <a:ext cx="2692400" cy="190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228600" y="914400"/>
            <a:ext cx="31242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altLang="en-US" sz="2400" b="1">
                <a:solidFill>
                  <a:schemeClr val="bg2"/>
                </a:solidFill>
              </a:rPr>
              <a:t>Promenjivi otpornici</a:t>
            </a:r>
            <a:r>
              <a:rPr lang="hr-HR" altLang="en-US" sz="2400">
                <a:solidFill>
                  <a:schemeClr val="bg2"/>
                </a:solidFill>
              </a:rPr>
              <a:t> </a:t>
            </a:r>
            <a:endParaRPr lang="en-US" altLang="en-US" sz="2400">
              <a:solidFill>
                <a:schemeClr val="bg2"/>
              </a:solidFill>
            </a:endParaRP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609600" y="3124200"/>
            <a:ext cx="34290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altLang="en-US" b="1" i="1">
                <a:hlinkClick r:id="rId3" tooltip="Reostat"/>
              </a:rPr>
              <a:t>Reostat</a:t>
            </a:r>
            <a:r>
              <a:rPr lang="hr-HR" altLang="en-US" b="1"/>
              <a:t>:</a:t>
            </a:r>
            <a:r>
              <a:rPr lang="hr-HR" altLang="en-US"/>
              <a:t> promjenjivi otpornik s dva priključka, jedan fiksni, a drugi klizni. Koristi se za velike struje. </a:t>
            </a:r>
            <a:endParaRPr lang="hr-HR" altLang="en-US" b="1" i="1">
              <a:hlinkClick r:id="rId4" tooltip="Potenciometar"/>
            </a:endParaRPr>
          </a:p>
          <a:p>
            <a:r>
              <a:rPr lang="hr-HR" altLang="en-US" b="1" i="1">
                <a:hlinkClick r:id="rId4" tooltip="Potenciometar"/>
              </a:rPr>
              <a:t>Potenciometar</a:t>
            </a:r>
            <a:r>
              <a:rPr lang="hr-HR" altLang="en-US" b="1"/>
              <a:t>:</a:t>
            </a:r>
            <a:r>
              <a:rPr lang="hr-HR" altLang="en-US"/>
              <a:t> najčešći tip promjenjivog otpornika. Jedna česta primjena je kontrola jačine glasa u </a:t>
            </a:r>
            <a:r>
              <a:rPr lang="hr-HR" altLang="en-US">
                <a:hlinkClick r:id="rId5" tooltip="Audio pojačalo"/>
              </a:rPr>
              <a:t>audio pojačalima</a:t>
            </a:r>
            <a:r>
              <a:rPr lang="hr-HR" altLang="en-US"/>
              <a:t> i ostalim vrstama pojačala.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latin typeface="Baskerville Old Face" pitchFamily="18" charset="0"/>
              </a:rPr>
              <a:t>Vrste</a:t>
            </a:r>
            <a:r>
              <a:rPr lang="en-US" i="1" dirty="0" smtClean="0">
                <a:latin typeface="Baskerville Old Face" pitchFamily="18" charset="0"/>
              </a:rPr>
              <a:t> </a:t>
            </a:r>
            <a:r>
              <a:rPr lang="en-US" i="1" dirty="0" err="1" smtClean="0">
                <a:latin typeface="Baskerville Old Face" pitchFamily="18" charset="0"/>
              </a:rPr>
              <a:t>nekih</a:t>
            </a:r>
            <a:r>
              <a:rPr lang="en-US" i="1" dirty="0" smtClean="0">
                <a:latin typeface="Baskerville Old Face" pitchFamily="18" charset="0"/>
              </a:rPr>
              <a:t> </a:t>
            </a:r>
            <a:r>
              <a:rPr lang="en-US" i="1" dirty="0" err="1" smtClean="0">
                <a:latin typeface="Baskerville Old Face" pitchFamily="18" charset="0"/>
              </a:rPr>
              <a:t>potenciometra</a:t>
            </a:r>
            <a:r>
              <a:rPr lang="en-US" i="1" dirty="0" smtClean="0">
                <a:latin typeface="Baskerville Old Face" pitchFamily="18" charset="0"/>
              </a:rPr>
              <a:t>:</a:t>
            </a:r>
            <a:endParaRPr lang="en-US" i="1" dirty="0">
              <a:latin typeface="Baskerville Old Face" pitchFamily="18" charset="0"/>
            </a:endParaRPr>
          </a:p>
        </p:txBody>
      </p:sp>
      <p:pic>
        <p:nvPicPr>
          <p:cNvPr id="4" name="Content Placeholder 3" descr="w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150214">
            <a:off x="253139" y="2415768"/>
            <a:ext cx="2919664" cy="1981200"/>
          </a:xfrm>
        </p:spPr>
      </p:pic>
      <p:pic>
        <p:nvPicPr>
          <p:cNvPr id="5" name="Picture 4" descr="qw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19845">
            <a:off x="5912729" y="2795432"/>
            <a:ext cx="2781688" cy="2410162"/>
          </a:xfrm>
          <a:prstGeom prst="rect">
            <a:avLst/>
          </a:prstGeom>
        </p:spPr>
      </p:pic>
      <p:pic>
        <p:nvPicPr>
          <p:cNvPr id="6" name="Picture 5" descr="t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8470" y="4198189"/>
            <a:ext cx="3077005" cy="23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60605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203" y="304800"/>
            <a:ext cx="7362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Otpornici promenljive otpornosti</a:t>
            </a:r>
            <a:endParaRPr lang="en-US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obrtn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76600"/>
            <a:ext cx="3124200" cy="2875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24000" y="1447800"/>
            <a:ext cx="1770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dirty="0" smtClean="0"/>
              <a:t>Obrtni</a:t>
            </a:r>
          </a:p>
          <a:p>
            <a:pPr algn="ctr"/>
            <a:r>
              <a:rPr lang="sr-Latn-RS" dirty="0" smtClean="0"/>
              <a:t>potenciometri</a:t>
            </a:r>
            <a:endParaRPr lang="en-US" dirty="0"/>
          </a:p>
        </p:txBody>
      </p:sp>
      <p:pic>
        <p:nvPicPr>
          <p:cNvPr id="5" name="Picture 4" descr="pot.png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914400" y="2057400"/>
            <a:ext cx="2971800" cy="1161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562600" y="1447800"/>
            <a:ext cx="1770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dirty="0" smtClean="0"/>
              <a:t>Trimer</a:t>
            </a:r>
          </a:p>
          <a:p>
            <a:pPr algn="ctr"/>
            <a:r>
              <a:rPr lang="sr-Latn-RS" dirty="0" smtClean="0"/>
              <a:t>potenciometri</a:t>
            </a:r>
            <a:endParaRPr lang="en-US" dirty="0"/>
          </a:p>
        </p:txBody>
      </p:sp>
      <p:pic>
        <p:nvPicPr>
          <p:cNvPr id="7" name="Picture 6" descr="trim.png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876800" y="2057400"/>
            <a:ext cx="3234316" cy="123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trim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276600"/>
            <a:ext cx="3575950" cy="2915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58889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Kontrukcija potenciometra</a:t>
            </a:r>
            <a:endParaRPr lang="en-US" dirty="0"/>
          </a:p>
        </p:txBody>
      </p:sp>
      <p:pic>
        <p:nvPicPr>
          <p:cNvPr id="4" name="Picture 3" descr="konp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33600"/>
            <a:ext cx="4515481" cy="3448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486400" y="2819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Otpornička traka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3581400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Klizni kontakt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4419600"/>
            <a:ext cx="3137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3 električna izvoda (ili više)</a:t>
            </a:r>
            <a:endParaRPr lang="en-US" dirty="0"/>
          </a:p>
        </p:txBody>
      </p:sp>
      <p:cxnSp>
        <p:nvCxnSpPr>
          <p:cNvPr id="9" name="Straight Arrow Connector 8"/>
          <p:cNvCxnSpPr>
            <a:stCxn id="5" idx="1"/>
          </p:cNvCxnSpPr>
          <p:nvPr/>
        </p:nvCxnSpPr>
        <p:spPr>
          <a:xfrm rot="10800000" flipV="1">
            <a:off x="3505200" y="3004066"/>
            <a:ext cx="1981200" cy="2725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1"/>
          </p:cNvCxnSpPr>
          <p:nvPr/>
        </p:nvCxnSpPr>
        <p:spPr>
          <a:xfrm rot="10800000" flipV="1">
            <a:off x="2362200" y="3766066"/>
            <a:ext cx="3124200" cy="1963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1"/>
          </p:cNvCxnSpPr>
          <p:nvPr/>
        </p:nvCxnSpPr>
        <p:spPr>
          <a:xfrm rot="10800000" flipV="1">
            <a:off x="3276600" y="4604266"/>
            <a:ext cx="2209800" cy="120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1"/>
          </p:cNvCxnSpPr>
          <p:nvPr/>
        </p:nvCxnSpPr>
        <p:spPr>
          <a:xfrm rot="10800000" flipV="1">
            <a:off x="2590800" y="4604266"/>
            <a:ext cx="2895600" cy="3487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1"/>
          </p:cNvCxnSpPr>
          <p:nvPr/>
        </p:nvCxnSpPr>
        <p:spPr>
          <a:xfrm rot="10800000" flipV="1">
            <a:off x="1905000" y="4604266"/>
            <a:ext cx="3581400" cy="120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04635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163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4000" dirty="0" smtClean="0">
                <a:solidFill>
                  <a:schemeClr val="accent1">
                    <a:lumMod val="75000"/>
                  </a:schemeClr>
                </a:solidFill>
              </a:rPr>
              <a:t>Конструкција тример потенциометра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64"/>
            <a:ext cx="707236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857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/>
              <a:t>OTPORNICI</a:t>
            </a:r>
            <a:endParaRPr lang="en-US" alt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Osobinu materijala da se suprotstavljaju proticanju električne struje nazivamo električni otpor. </a:t>
            </a:r>
          </a:p>
          <a:p>
            <a:r>
              <a:rPr lang="en-US" altLang="en-US"/>
              <a:t>Eksperimentima je utvrđeno da otpor zavisi od dužine žice, njenog </a:t>
            </a:r>
            <a:r>
              <a:rPr lang="pl-PL" altLang="en-US"/>
              <a:t>poprečnog preseka i vrste materijala. </a:t>
            </a:r>
            <a:endParaRPr lang="en-US" altLang="en-US"/>
          </a:p>
          <a:p>
            <a:pPr>
              <a:buFont typeface="Wingdings" pitchFamily="2" charset="2"/>
              <a:buNone/>
            </a:pPr>
            <a:r>
              <a:rPr lang="en-US" altLang="en-US"/>
              <a:t> 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  </a:t>
            </a: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0292" name="Object 4"/>
          <p:cNvGraphicFramePr>
            <a:graphicFrameLocks noChangeAspect="1"/>
          </p:cNvGraphicFramePr>
          <p:nvPr/>
        </p:nvGraphicFramePr>
        <p:xfrm>
          <a:off x="3359150" y="5181600"/>
          <a:ext cx="121285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8" name="Equation" r:id="rId3" imgW="545760" imgH="393480" progId="Equation.3">
                  <p:embed/>
                </p:oleObj>
              </mc:Choice>
              <mc:Fallback>
                <p:oleObj name="Equation" r:id="rId3" imgW="5457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5181600"/>
                        <a:ext cx="1212850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4029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9494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53000"/>
            <a:ext cx="11652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867400"/>
            <a:ext cx="11255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3048000" cy="2355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dirty="0"/>
              <a:t>NELINEARNI OTPORNICI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857364"/>
            <a:ext cx="528641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213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NTC </a:t>
            </a:r>
            <a:r>
              <a:rPr lang="sr-Latn-CS" altLang="en-US" dirty="0"/>
              <a:t>OTPORNICI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64" y="1714488"/>
            <a:ext cx="478631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392906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sz="2000" dirty="0" smtClean="0"/>
          </a:p>
          <a:p>
            <a:endParaRPr lang="sr-Latn-RS" sz="2000" dirty="0"/>
          </a:p>
          <a:p>
            <a:r>
              <a:rPr lang="vi-VN" sz="2000" dirty="0"/>
              <a:t>To su termistori sa relativno velikim negativnim temperaturnim koeficijentom otpornosti. </a:t>
            </a:r>
          </a:p>
          <a:p>
            <a:r>
              <a:rPr lang="vi-VN" sz="2000" dirty="0"/>
              <a:t>Najčešće se izrađuju os polikristalnih oksidnih poluprovodničkih materijala. Veliku primenu su našli oksidi kobalta, titana, nikla, aluminijuma, mangana, cinka, bakra, hroma, kalaja.</a:t>
            </a:r>
          </a:p>
          <a:p>
            <a:r>
              <a:rPr lang="vi-VN" sz="2000" dirty="0"/>
              <a:t> Obično se upotrebljavaju smese nekoliko oksida, od kojih se, metodom keramičke tehnologije dobija otpornici različitog oblika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739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607223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57158" y="5214950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Na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grafiku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prikazane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temperaturne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karakteristike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različitih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NTC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otpornika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1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PTC </a:t>
            </a:r>
            <a:r>
              <a:rPr lang="sr-Latn-CS" altLang="en-US" dirty="0"/>
              <a:t>OTPORNICI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termistori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velikim</a:t>
            </a:r>
            <a:r>
              <a:rPr lang="en-US" dirty="0"/>
              <a:t> </a:t>
            </a:r>
            <a:r>
              <a:rPr lang="en-US" dirty="0" err="1"/>
              <a:t>pozitivnim</a:t>
            </a:r>
            <a:r>
              <a:rPr lang="en-US" dirty="0"/>
              <a:t> </a:t>
            </a:r>
            <a:r>
              <a:rPr lang="en-US" dirty="0" err="1"/>
              <a:t>temperaturnim</a:t>
            </a:r>
            <a:r>
              <a:rPr lang="en-US" dirty="0"/>
              <a:t> </a:t>
            </a:r>
            <a:r>
              <a:rPr lang="en-US" dirty="0" err="1"/>
              <a:t>koeficijentom</a:t>
            </a:r>
            <a:r>
              <a:rPr lang="en-US" dirty="0"/>
              <a:t> </a:t>
            </a:r>
            <a:r>
              <a:rPr lang="en-US" dirty="0" err="1"/>
              <a:t>otpornosti</a:t>
            </a:r>
            <a:r>
              <a:rPr lang="en-US" dirty="0"/>
              <a:t>. </a:t>
            </a:r>
            <a:r>
              <a:rPr lang="en-US" dirty="0" err="1"/>
              <a:t>Koriste</a:t>
            </a:r>
            <a:r>
              <a:rPr lang="en-US" dirty="0"/>
              <a:t> se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ograničivači</a:t>
            </a:r>
            <a:r>
              <a:rPr lang="en-US" dirty="0"/>
              <a:t> </a:t>
            </a:r>
            <a:r>
              <a:rPr lang="en-US" dirty="0" err="1"/>
              <a:t>struje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limitatori</a:t>
            </a:r>
            <a:r>
              <a:rPr lang="en-US" dirty="0"/>
              <a:t> temperature,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demagnetizaciju</a:t>
            </a:r>
            <a:r>
              <a:rPr lang="en-US" dirty="0"/>
              <a:t> </a:t>
            </a:r>
            <a:r>
              <a:rPr lang="en-US" dirty="0" err="1"/>
              <a:t>kolor</a:t>
            </a:r>
            <a:r>
              <a:rPr lang="en-US" dirty="0"/>
              <a:t> </a:t>
            </a:r>
            <a:r>
              <a:rPr lang="en-US" dirty="0" err="1"/>
              <a:t>katodnih</a:t>
            </a:r>
            <a:r>
              <a:rPr lang="en-US" dirty="0"/>
              <a:t> </a:t>
            </a:r>
            <a:r>
              <a:rPr lang="en-US" dirty="0" err="1"/>
              <a:t>cevi</a:t>
            </a:r>
            <a:r>
              <a:rPr lang="en-US" dirty="0"/>
              <a:t>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zaštitu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regulaciju</a:t>
            </a:r>
            <a:r>
              <a:rPr lang="en-US" dirty="0"/>
              <a:t> </a:t>
            </a:r>
            <a:r>
              <a:rPr lang="en-US" dirty="0" err="1"/>
              <a:t>struja</a:t>
            </a:r>
            <a:r>
              <a:rPr lang="en-US" dirty="0"/>
              <a:t> u </a:t>
            </a:r>
            <a:r>
              <a:rPr lang="en-US" dirty="0" err="1"/>
              <a:t>telefoniji</a:t>
            </a:r>
            <a:r>
              <a:rPr lang="en-US" dirty="0"/>
              <a:t>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zaštitu</a:t>
            </a:r>
            <a:r>
              <a:rPr lang="en-US" dirty="0"/>
              <a:t> </a:t>
            </a:r>
            <a:r>
              <a:rPr lang="en-US" dirty="0" err="1"/>
              <a:t>telefonskih</a:t>
            </a:r>
            <a:r>
              <a:rPr lang="en-US" dirty="0"/>
              <a:t> </a:t>
            </a:r>
            <a:r>
              <a:rPr lang="en-US" dirty="0" err="1"/>
              <a:t>linija</a:t>
            </a:r>
            <a:r>
              <a:rPr lang="en-US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3417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PTC </a:t>
            </a:r>
            <a:r>
              <a:rPr lang="sr-Cyrl-RS" dirty="0" smtClean="0"/>
              <a:t>за прекострујну заштиту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357430"/>
            <a:ext cx="5719557" cy="383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44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PTC za prekostrujnu zaštitu i limitator temperature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500306"/>
            <a:ext cx="6780788" cy="357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Otpornost u odnosu na temperaturu i učestanost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00240"/>
            <a:ext cx="6271687" cy="443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078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 err="1"/>
              <a:t>Varistori</a:t>
            </a:r>
            <a:endParaRPr lang="en-US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50017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otpornici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kod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kojih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otpornost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nelinearno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menja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promenom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jačine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električnog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polja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odnosno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napona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njima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Koriste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za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naponsku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stabilizaciju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posebno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većih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vrednosti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napona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14" name="Picture 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2250" y="2786058"/>
            <a:ext cx="6273022" cy="39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804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686800" cy="1143000"/>
          </a:xfrm>
        </p:spPr>
        <p:txBody>
          <a:bodyPr>
            <a:normAutofit/>
          </a:bodyPr>
          <a:lstStyle/>
          <a:p>
            <a:r>
              <a:rPr lang="en-US" sz="4000" dirty="0" err="1"/>
              <a:t>Naposko-strujna</a:t>
            </a:r>
            <a:r>
              <a:rPr lang="en-US" sz="4000" dirty="0"/>
              <a:t> </a:t>
            </a:r>
            <a:r>
              <a:rPr lang="en-US" sz="4000" dirty="0" err="1"/>
              <a:t>karakteristika</a:t>
            </a:r>
            <a:r>
              <a:rPr lang="en-US" sz="4000" dirty="0"/>
              <a:t> </a:t>
            </a:r>
            <a:r>
              <a:rPr lang="en-US" sz="4000" dirty="0" err="1"/>
              <a:t>varistora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6572296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99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FOTOOTPORNICI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21442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su poluprovodnički otpornici kod kojih se otpornost smanjuje pod uticajem svetlosti. Njihov rad zasnovan je na efektu fotoprovodnosti.</a:t>
            </a:r>
          </a:p>
          <a:p>
            <a:r>
              <a:rPr lang="vi-V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vi-V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Izrađuju se od kadmijum sulfida, kadijum selenida, kadmijum sulfoselenida, cink sulfida a za oblast infracrvenog zračenja od olovo sulfida, indijum antimonida. 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571744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RS" dirty="0" smtClean="0"/>
          </a:p>
          <a:p>
            <a:endParaRPr lang="sr-Cyrl-RS" dirty="0" smtClean="0"/>
          </a:p>
          <a:p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Najčešće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se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otporni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materijal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nanosi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izolacionu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podlogu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a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preko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toga se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pokriva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providnim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materijalom</a:t>
            </a:r>
            <a:r>
              <a:rPr lang="sr-Cyrl-RS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08224"/>
            <a:ext cx="3286116" cy="214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714744" y="4714884"/>
            <a:ext cx="47149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RS" sz="3200" dirty="0"/>
          </a:p>
          <a:p>
            <a:r>
              <a:rPr lang="sr-Cyrl-RS" sz="3200" dirty="0" smtClean="0">
                <a:solidFill>
                  <a:schemeClr val="accent3">
                    <a:lumMod val="50000"/>
                  </a:schemeClr>
                </a:solidFill>
              </a:rPr>
              <a:t>увеличан </a:t>
            </a:r>
            <a:r>
              <a:rPr lang="sr-Cyrl-RS" sz="3200" dirty="0">
                <a:solidFill>
                  <a:schemeClr val="accent3">
                    <a:lumMod val="50000"/>
                  </a:schemeClr>
                </a:solidFill>
              </a:rPr>
              <a:t>фотоотпорник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5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183880" cy="5407152"/>
          </a:xfrm>
        </p:spPr>
        <p:txBody>
          <a:bodyPr>
            <a:normAutofit/>
          </a:bodyPr>
          <a:lstStyle/>
          <a:p>
            <a:pPr algn="ctr"/>
            <a:r>
              <a:rPr lang="vi-VN" dirty="0"/>
              <a:t>Uvod</a:t>
            </a:r>
          </a:p>
          <a:p>
            <a:pPr algn="ctr"/>
            <a:r>
              <a:rPr lang="vi-VN" dirty="0"/>
              <a:t>Otpornik </a:t>
            </a:r>
            <a:r>
              <a:rPr lang="sr-Latn-RS" dirty="0"/>
              <a:t>(</a:t>
            </a:r>
            <a:r>
              <a:rPr lang="sr-Latn-RS" i="1" dirty="0"/>
              <a:t>eng. Resistor</a:t>
            </a:r>
            <a:r>
              <a:rPr lang="sr-Latn-RS" dirty="0"/>
              <a:t>) </a:t>
            </a:r>
            <a:r>
              <a:rPr lang="vi-VN" dirty="0" smtClean="0"/>
              <a:t>je </a:t>
            </a:r>
            <a:r>
              <a:rPr lang="vi-VN" dirty="0"/>
              <a:t>pasivna elektronska komponenta sa dva izvoda (jednim pristupom) koja pruža otpor struji, stvarajući pritom pad napona između priključaka. Pružanje otpora struji kao osnovna osobina otpornika opisuje se električnim otporom . Prema Omovom zakonu električni otpor jednak je padu napona na otporniku podeljenom sa jačinom struje koja protiče kroz otpornik. Drugim rečima, otpor je konstanta srazmere između napona i struje otpornika. Otpornik se koristi kao element električnih mreža i elektronskih uređaja.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3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9988" y="714356"/>
            <a:ext cx="7551102" cy="529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633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latin typeface="Baskerville Old Face" pitchFamily="18" charset="0"/>
              </a:rPr>
              <a:t>Vezivanje</a:t>
            </a:r>
            <a:r>
              <a:rPr lang="en-US" i="1" dirty="0" smtClean="0">
                <a:latin typeface="Baskerville Old Face" pitchFamily="18" charset="0"/>
              </a:rPr>
              <a:t> </a:t>
            </a:r>
            <a:r>
              <a:rPr lang="en-US" i="1" dirty="0" err="1" smtClean="0">
                <a:latin typeface="Baskerville Old Face" pitchFamily="18" charset="0"/>
              </a:rPr>
              <a:t>otpornika</a:t>
            </a:r>
            <a:endParaRPr lang="en-US" i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     -</a:t>
            </a:r>
            <a:r>
              <a:rPr lang="bg-BG" dirty="0" smtClean="0">
                <a:solidFill>
                  <a:schemeClr val="accent1"/>
                </a:solidFill>
              </a:rPr>
              <a:t> U električnom kolu može biti više otpornika koji se mogu povezivati na razne načine.</a:t>
            </a: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-</a:t>
            </a:r>
            <a:r>
              <a:rPr lang="bg-BG" dirty="0" smtClean="0">
                <a:solidFill>
                  <a:schemeClr val="accent1"/>
                </a:solidFill>
              </a:rPr>
              <a:t> Osnovni načini povezivanja su serijsko i paralelno povezivanje.</a:t>
            </a: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-</a:t>
            </a:r>
            <a:r>
              <a:rPr lang="bg-BG" dirty="0" smtClean="0">
                <a:solidFill>
                  <a:schemeClr val="accent1"/>
                </a:solidFill>
              </a:rPr>
              <a:t> Koriš</a:t>
            </a:r>
            <a:r>
              <a:rPr lang="sr-Latn-CS" dirty="0" smtClean="0">
                <a:solidFill>
                  <a:schemeClr val="accent1"/>
                </a:solidFill>
              </a:rPr>
              <a:t>ć</a:t>
            </a:r>
            <a:r>
              <a:rPr lang="bg-BG" dirty="0" smtClean="0">
                <a:solidFill>
                  <a:schemeClr val="accent1"/>
                </a:solidFill>
              </a:rPr>
              <a:t>enjem kombin</a:t>
            </a:r>
            <a:r>
              <a:rPr lang="sr-Latn-CS" dirty="0" smtClean="0">
                <a:solidFill>
                  <a:schemeClr val="accent1"/>
                </a:solidFill>
              </a:rPr>
              <a:t>ov</a:t>
            </a:r>
            <a:r>
              <a:rPr lang="bg-BG" dirty="0" smtClean="0">
                <a:solidFill>
                  <a:schemeClr val="accent1"/>
                </a:solidFill>
              </a:rPr>
              <a:t>anog načina vezivanja, tj. grupi</a:t>
            </a:r>
            <a:r>
              <a:rPr lang="sr-Latn-CS" dirty="0" smtClean="0">
                <a:solidFill>
                  <a:schemeClr val="accent1"/>
                </a:solidFill>
              </a:rPr>
              <a:t>s</a:t>
            </a:r>
            <a:r>
              <a:rPr lang="bg-BG" dirty="0" smtClean="0">
                <a:solidFill>
                  <a:schemeClr val="accent1"/>
                </a:solidFill>
              </a:rPr>
              <a:t>anjem serijskog i paralelnog spoja dobija se tzv. mešovita veza. 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375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latin typeface="Baskerville Old Face" pitchFamily="18" charset="0"/>
              </a:rPr>
              <a:t>Serijska</a:t>
            </a:r>
            <a:r>
              <a:rPr lang="en-US" i="1" dirty="0" smtClean="0">
                <a:latin typeface="Baskerville Old Face" pitchFamily="18" charset="0"/>
              </a:rPr>
              <a:t> </a:t>
            </a:r>
            <a:r>
              <a:rPr lang="en-US" i="1" dirty="0" err="1" smtClean="0">
                <a:latin typeface="Baskerville Old Face" pitchFamily="18" charset="0"/>
              </a:rPr>
              <a:t>veza</a:t>
            </a:r>
            <a:endParaRPr lang="en-US" i="1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-</a:t>
            </a:r>
            <a:r>
              <a:rPr lang="hr-HR" dirty="0" smtClean="0">
                <a:solidFill>
                  <a:schemeClr val="accent1"/>
                </a:solidFill>
              </a:rPr>
              <a:t>Serijska veza otpornika čini skup otpornika kod kojih je kraj prvog otpornika vezan za početak drugog, kraj drugog na početak trećeg itd.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 descr="ad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429000"/>
            <a:ext cx="67818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5354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chemeClr val="accent1"/>
                </a:solidFill>
                <a:latin typeface="Baskerville Old Face" pitchFamily="18" charset="0"/>
              </a:rPr>
              <a:t>Paralelna</a:t>
            </a:r>
            <a:r>
              <a:rPr lang="en-US" i="1" dirty="0" smtClean="0">
                <a:solidFill>
                  <a:schemeClr val="accent1"/>
                </a:solidFill>
                <a:latin typeface="Baskerville Old Face" pitchFamily="18" charset="0"/>
              </a:rPr>
              <a:t> </a:t>
            </a:r>
            <a:r>
              <a:rPr lang="en-US" i="1" dirty="0" err="1" smtClean="0">
                <a:solidFill>
                  <a:schemeClr val="accent1"/>
                </a:solidFill>
                <a:latin typeface="Baskerville Old Face" pitchFamily="18" charset="0"/>
              </a:rPr>
              <a:t>veza</a:t>
            </a:r>
            <a:endParaRPr lang="en-US" i="1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pic>
        <p:nvPicPr>
          <p:cNvPr id="4" name="Content Placeholder 3" descr="w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2971800"/>
            <a:ext cx="5562599" cy="3098887"/>
          </a:xfrm>
        </p:spPr>
      </p:pic>
      <p:sp>
        <p:nvSpPr>
          <p:cNvPr id="5" name="TextBox 4"/>
          <p:cNvSpPr txBox="1"/>
          <p:nvPr/>
        </p:nvSpPr>
        <p:spPr>
          <a:xfrm>
            <a:off x="381000" y="1676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-Na </a:t>
            </a:r>
            <a:r>
              <a:rPr lang="en-US" sz="2400" b="1" dirty="0" err="1" smtClean="0">
                <a:solidFill>
                  <a:schemeClr val="accent1"/>
                </a:solidFill>
              </a:rPr>
              <a:t>slici</a:t>
            </a:r>
            <a:r>
              <a:rPr lang="en-US" sz="2400" b="1" dirty="0" smtClean="0">
                <a:solidFill>
                  <a:schemeClr val="accent1"/>
                </a:solidFill>
              </a:rPr>
              <a:t> je </a:t>
            </a:r>
            <a:r>
              <a:rPr lang="en-US" sz="2400" b="1" dirty="0" err="1" smtClean="0">
                <a:solidFill>
                  <a:schemeClr val="accent1"/>
                </a:solidFill>
              </a:rPr>
              <a:t>prikazana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veza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otpornika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koji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su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paralelno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vezani</a:t>
            </a:r>
            <a:r>
              <a:rPr lang="en-US" sz="2400" b="1" dirty="0" smtClean="0">
                <a:solidFill>
                  <a:schemeClr val="accent1"/>
                </a:solidFill>
              </a:rPr>
              <a:t>: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4056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4602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3200" b="1" dirty="0" smtClean="0"/>
              <a:t>Veze </a:t>
            </a:r>
            <a:r>
              <a:rPr lang="sr-Latn-RS" sz="3200" b="1" dirty="0"/>
              <a:t>između otpornika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81000" y="1840468"/>
            <a:ext cx="2248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/>
              <a:t>Redna veza otpornika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2209800"/>
            <a:ext cx="32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i="1" dirty="0"/>
              <a:t>R</a:t>
            </a:r>
            <a:r>
              <a:rPr lang="sr-Latn-RS" sz="3200" i="1" baseline="-25000" dirty="0"/>
              <a:t>eq</a:t>
            </a:r>
            <a:r>
              <a:rPr lang="sr-Latn-RS" sz="3200" i="1" dirty="0"/>
              <a:t>=R</a:t>
            </a:r>
            <a:r>
              <a:rPr lang="sr-Latn-RS" sz="3200" i="1" baseline="-25000" dirty="0"/>
              <a:t>1</a:t>
            </a:r>
            <a:r>
              <a:rPr lang="sr-Latn-RS" sz="3200" i="1" dirty="0"/>
              <a:t>+R</a:t>
            </a:r>
            <a:r>
              <a:rPr lang="sr-Latn-RS" sz="3200" i="1" baseline="-25000" dirty="0"/>
              <a:t>2</a:t>
            </a:r>
            <a:r>
              <a:rPr lang="sr-Latn-RS" sz="3200" i="1" dirty="0"/>
              <a:t>+....+R</a:t>
            </a:r>
            <a:r>
              <a:rPr lang="sr-Latn-RS" sz="3200" i="1" baseline="-25000" dirty="0"/>
              <a:t>n</a:t>
            </a:r>
            <a:endParaRPr lang="en-US" sz="3200" dirty="0"/>
          </a:p>
        </p:txBody>
      </p:sp>
      <p:pic>
        <p:nvPicPr>
          <p:cNvPr id="5122" name="Picture 2" descr="http://www.otpornik.com/images/tekstovi/komponente/osnovne/20070620otpornik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0" b="25595"/>
          <a:stretch/>
        </p:blipFill>
        <p:spPr bwMode="auto">
          <a:xfrm>
            <a:off x="457199" y="3020291"/>
            <a:ext cx="3743325" cy="48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" y="3886200"/>
            <a:ext cx="2534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/>
              <a:t>Paralelna veza otpornika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7200" y="4269387"/>
                <a:ext cx="3551678" cy="844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1" i="1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sr-Latn-RS" sz="2400" b="1" i="1">
                              <a:latin typeface="Cambria Math"/>
                            </a:rPr>
                            <m:t>𝒆𝒒</m:t>
                          </m:r>
                        </m:sub>
                      </m:sSub>
                      <m:r>
                        <a:rPr lang="sr-Latn-RS" sz="24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1" i="1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sr-Latn-RS" sz="24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||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69387"/>
                <a:ext cx="3551678" cy="844205"/>
              </a:xfrm>
              <a:prstGeom prst="rect">
                <a:avLst/>
              </a:prstGeom>
              <a:blipFill rotWithShape="1">
                <a:blip r:embed="rId4"/>
                <a:stretch>
                  <a:fillRect r="-2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 descr="https://upload.wikimedia.org/wikipedia/commons/2/2a/Resistorsparalle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21" y="5148228"/>
            <a:ext cx="2856894" cy="137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.youtube.com/vi/588jVVsxa0Q/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" t="37220" r="10151" b="15438"/>
          <a:stretch/>
        </p:blipFill>
        <p:spPr bwMode="auto">
          <a:xfrm>
            <a:off x="4610100" y="1924860"/>
            <a:ext cx="3813464" cy="1623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8" name="Picture 8" descr="http://modernengineer.org/wp-content/uploads/2015/06/IMG_237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t="33906" r="27845"/>
          <a:stretch/>
        </p:blipFill>
        <p:spPr bwMode="auto">
          <a:xfrm>
            <a:off x="4973782" y="4269387"/>
            <a:ext cx="3086100" cy="2228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081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/>
          </a:bodyPr>
          <a:lstStyle/>
          <a:p>
            <a:pPr algn="ctr"/>
            <a:r>
              <a:rPr lang="vi-VN" dirty="0"/>
              <a:t>Primena</a:t>
            </a:r>
          </a:p>
          <a:p>
            <a:pPr algn="ctr"/>
            <a:endParaRPr lang="vi-VN" dirty="0"/>
          </a:p>
          <a:p>
            <a:pPr marL="0" indent="0" algn="ctr">
              <a:buNone/>
            </a:pPr>
            <a:r>
              <a:rPr lang="vi-VN" sz="1800" dirty="0"/>
              <a:t>Ako je struja u kolu poznata, tada se otpornik koristi za stvaranje poznate razlike potencijala proporcionalne toj struji. </a:t>
            </a:r>
            <a:endParaRPr lang="sr-Latn-RS" sz="1800" dirty="0" smtClean="0"/>
          </a:p>
          <a:p>
            <a:pPr marL="0" indent="0" algn="ctr">
              <a:buNone/>
            </a:pPr>
            <a:r>
              <a:rPr lang="vi-VN" sz="1800" dirty="0" smtClean="0"/>
              <a:t>Obratno</a:t>
            </a:r>
            <a:r>
              <a:rPr lang="vi-VN" sz="1800" dirty="0"/>
              <a:t>, ukoliko je poznata razlika potencijala između dve tačke u kolu, tada se otpornik može koristiti za stvaranje poznate struje proporcionalne toj razlici potencijala.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76600"/>
            <a:ext cx="6553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8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Idealni</a:t>
            </a:r>
            <a:r>
              <a:rPr lang="en-US" dirty="0"/>
              <a:t> </a:t>
            </a:r>
            <a:r>
              <a:rPr lang="en-US" dirty="0" err="1"/>
              <a:t>otpornik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SI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električnog</a:t>
            </a:r>
            <a:r>
              <a:rPr lang="en-US" dirty="0"/>
              <a:t> </a:t>
            </a:r>
            <a:r>
              <a:rPr lang="en-US" dirty="0" err="1"/>
              <a:t>otpora</a:t>
            </a:r>
            <a:r>
              <a:rPr lang="en-US" dirty="0"/>
              <a:t> je 1   (om). </a:t>
            </a:r>
            <a:endParaRPr lang="sr-Latn-RS" dirty="0" smtClean="0"/>
          </a:p>
          <a:p>
            <a:pPr marL="0" indent="0" algn="ctr">
              <a:buNone/>
            </a:pPr>
            <a:r>
              <a:rPr lang="en-US" dirty="0" err="1" smtClean="0"/>
              <a:t>Komponenta</a:t>
            </a:r>
            <a:r>
              <a:rPr lang="en-US" dirty="0" smtClean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otpor</a:t>
            </a:r>
            <a:r>
              <a:rPr lang="en-US" dirty="0"/>
              <a:t> od 1   (</a:t>
            </a:r>
            <a:r>
              <a:rPr lang="en-US" dirty="0" err="1"/>
              <a:t>oma</a:t>
            </a:r>
            <a:r>
              <a:rPr lang="en-US" dirty="0"/>
              <a:t>)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napon</a:t>
            </a:r>
            <a:r>
              <a:rPr lang="en-US" dirty="0"/>
              <a:t> od 1V (volt)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krajevima</a:t>
            </a:r>
            <a:r>
              <a:rPr lang="en-US" dirty="0"/>
              <a:t> </a:t>
            </a:r>
            <a:r>
              <a:rPr lang="en-US" dirty="0" err="1"/>
              <a:t>elementa</a:t>
            </a:r>
            <a:r>
              <a:rPr lang="en-US" dirty="0"/>
              <a:t> </a:t>
            </a:r>
            <a:r>
              <a:rPr lang="en-US" dirty="0" err="1"/>
              <a:t>daje</a:t>
            </a:r>
            <a:r>
              <a:rPr lang="en-US" dirty="0"/>
              <a:t> </a:t>
            </a:r>
            <a:r>
              <a:rPr lang="en-US" dirty="0" err="1"/>
              <a:t>struju</a:t>
            </a:r>
            <a:r>
              <a:rPr lang="en-US" dirty="0"/>
              <a:t> od 1A (</a:t>
            </a:r>
            <a:r>
              <a:rPr lang="en-US" dirty="0" err="1"/>
              <a:t>ampera</a:t>
            </a:r>
            <a:r>
              <a:rPr lang="en-US" dirty="0"/>
              <a:t>),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ekvivalent</a:t>
            </a:r>
            <a:r>
              <a:rPr lang="en-US" dirty="0"/>
              <a:t> </a:t>
            </a:r>
            <a:r>
              <a:rPr lang="en-US" dirty="0" err="1"/>
              <a:t>toku</a:t>
            </a:r>
            <a:r>
              <a:rPr lang="en-US" dirty="0"/>
              <a:t> od 1 C/s (</a:t>
            </a:r>
            <a:r>
              <a:rPr lang="en-US" dirty="0" err="1"/>
              <a:t>kulona</a:t>
            </a:r>
            <a:r>
              <a:rPr lang="en-US" dirty="0"/>
              <a:t> </a:t>
            </a:r>
            <a:r>
              <a:rPr lang="en-US" dirty="0" err="1"/>
              <a:t>električnog</a:t>
            </a:r>
            <a:r>
              <a:rPr lang="en-US" dirty="0"/>
              <a:t> </a:t>
            </a:r>
            <a:r>
              <a:rPr lang="en-US" dirty="0" err="1"/>
              <a:t>naboja</a:t>
            </a:r>
            <a:r>
              <a:rPr lang="en-US" dirty="0"/>
              <a:t> u </a:t>
            </a:r>
            <a:r>
              <a:rPr lang="en-US" dirty="0" err="1"/>
              <a:t>sekundi</a:t>
            </a:r>
            <a:r>
              <a:rPr lang="en-US" dirty="0"/>
              <a:t>). </a:t>
            </a:r>
            <a:endParaRPr lang="sr-Latn-RS" dirty="0" smtClean="0"/>
          </a:p>
          <a:p>
            <a:pPr marL="0" indent="0" algn="ctr">
              <a:buNone/>
            </a:pPr>
            <a:r>
              <a:rPr lang="en-US" dirty="0" err="1" smtClean="0"/>
              <a:t>Često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višekratnici</a:t>
            </a:r>
            <a:r>
              <a:rPr lang="en-US" dirty="0"/>
              <a:t> </a:t>
            </a:r>
            <a:endParaRPr lang="sr-Latn-RS" dirty="0" smtClean="0"/>
          </a:p>
          <a:p>
            <a:pPr marL="0" indent="0" algn="ctr">
              <a:buNone/>
            </a:pPr>
            <a:r>
              <a:rPr lang="sr-Latn-RS" dirty="0" smtClean="0"/>
              <a:t>K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kiloom</a:t>
            </a:r>
            <a:r>
              <a:rPr lang="en-US" dirty="0"/>
              <a:t> - 1000 </a:t>
            </a:r>
            <a:r>
              <a:rPr lang="en-US" dirty="0" err="1"/>
              <a:t>oma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smtClean="0"/>
              <a:t>M  </a:t>
            </a:r>
            <a:r>
              <a:rPr lang="en-US" dirty="0"/>
              <a:t>(</a:t>
            </a:r>
            <a:r>
              <a:rPr lang="en-US" dirty="0" err="1"/>
              <a:t>megaom</a:t>
            </a:r>
            <a:r>
              <a:rPr lang="en-US" dirty="0"/>
              <a:t> - </a:t>
            </a:r>
            <a:r>
              <a:rPr lang="en-US" dirty="0" err="1"/>
              <a:t>milion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).</a:t>
            </a:r>
          </a:p>
          <a:p>
            <a:pPr marL="0" indent="0" algn="ctr">
              <a:buNone/>
            </a:pP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idealnog</a:t>
            </a:r>
            <a:r>
              <a:rPr lang="en-US" dirty="0"/>
              <a:t> </a:t>
            </a:r>
            <a:r>
              <a:rPr lang="en-US" dirty="0" err="1"/>
              <a:t>otpornika</a:t>
            </a:r>
            <a:r>
              <a:rPr lang="en-US" dirty="0"/>
              <a:t> </a:t>
            </a:r>
            <a:r>
              <a:rPr lang="en-US" dirty="0" err="1"/>
              <a:t>otpor</a:t>
            </a:r>
            <a:r>
              <a:rPr lang="en-US" dirty="0"/>
              <a:t> </a:t>
            </a:r>
            <a:r>
              <a:rPr lang="en-US" dirty="0" err="1"/>
              <a:t>ostaje</a:t>
            </a:r>
            <a:r>
              <a:rPr lang="en-US" dirty="0"/>
              <a:t> </a:t>
            </a:r>
            <a:r>
              <a:rPr lang="en-US" dirty="0" err="1"/>
              <a:t>konstantan</a:t>
            </a:r>
            <a:r>
              <a:rPr lang="en-US" dirty="0"/>
              <a:t> bez </a:t>
            </a:r>
            <a:r>
              <a:rPr lang="en-US" dirty="0" err="1"/>
              <a:t>obzira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dovedeni</a:t>
            </a:r>
            <a:r>
              <a:rPr lang="en-US" dirty="0"/>
              <a:t> </a:t>
            </a:r>
            <a:r>
              <a:rPr lang="en-US" dirty="0" err="1"/>
              <a:t>napon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struju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element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brzinu</a:t>
            </a:r>
            <a:r>
              <a:rPr lang="en-US" dirty="0"/>
              <a:t> </a:t>
            </a:r>
            <a:r>
              <a:rPr lang="en-US" dirty="0" err="1"/>
              <a:t>promene</a:t>
            </a:r>
            <a:r>
              <a:rPr lang="en-US" dirty="0"/>
              <a:t> </a:t>
            </a:r>
            <a:r>
              <a:rPr lang="en-US" dirty="0" err="1"/>
              <a:t>struje</a:t>
            </a:r>
            <a:r>
              <a:rPr lang="en-US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00869" y="2814637"/>
            <a:ext cx="1666875" cy="5791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43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943600" cy="4530725"/>
          </a:xfrm>
        </p:spPr>
        <p:txBody>
          <a:bodyPr/>
          <a:lstStyle/>
          <a:p>
            <a:r>
              <a:rPr lang="vi-VN" altLang="en-US" sz="2400" dirty="0"/>
              <a:t>Georg Simon Om nemački fizičar koji je živeo od 1787 do 1845 godine,. U početku svog naučnog rada proučavao je zakone električnog otpora provodnika. Kasnije objavljuje zakon koji određuje odnos između tri najvažnije električne veličine: jačine struje, napona i otpora, koji je kasnije nazvan Omov zakon, a u njegovu čast jedinici otpora je dat naziv om</a:t>
            </a:r>
            <a:r>
              <a:rPr lang="en-US" altLang="en-US" sz="2400" dirty="0" smtClean="0"/>
              <a:t>(Ω</a:t>
            </a:r>
            <a:r>
              <a:rPr lang="en-US" altLang="en-US" sz="2400" dirty="0"/>
              <a:t>)</a:t>
            </a:r>
            <a:r>
              <a:rPr lang="en-US" altLang="en-US" dirty="0"/>
              <a:t> </a:t>
            </a:r>
          </a:p>
        </p:txBody>
      </p:sp>
      <p:pic>
        <p:nvPicPr>
          <p:cNvPr id="23556" name="Picture 4" descr="фф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33600"/>
            <a:ext cx="21907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82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105400"/>
          </a:xfrm>
        </p:spPr>
        <p:txBody>
          <a:bodyPr>
            <a:normAutofit fontScale="92500"/>
          </a:bodyPr>
          <a:lstStyle/>
          <a:p>
            <a:r>
              <a:rPr lang="vi-VN" dirty="0"/>
              <a:t>Realni otpornik</a:t>
            </a:r>
          </a:p>
          <a:p>
            <a:pPr marL="0" indent="0">
              <a:buNone/>
            </a:pPr>
            <a:r>
              <a:rPr lang="vi-VN" dirty="0"/>
              <a:t>Otpornik ima najveći radni napon i struju iznad koje se otpor može promeniti (u nekom slučajevima i drastično) ili otpornik može biti fizički oštećen (na primer može biti pregrejan ili može pregoreti). Iako neki otpornici imaju određenu naponsku i strujnu klasu, većina se razvrstava prema maksimalnoj snazi koja se određuje prema fizičkoj veličini otpornika. Najčešće klase snage za ugljene i metal-film otpornike su 1/8 W (vata), 1/4 W i 1/2 W. Otpornici izrađeni od metal-filmova i ugljenih filmova su puno temperaturno, i zbog starenja, stabilniji od ugljenih otpornika. Veliki otpornici mogu disipirati više toplote jer imaju veću površinu. Žičani i otpornici omotani keramikom se koriste kada se traži visoki razred snage.</a:t>
            </a:r>
          </a:p>
          <a:p>
            <a:endParaRPr lang="vi-VN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715000"/>
            <a:ext cx="6893479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50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sr-Latn-CS" altLang="en-US"/>
              <a:t>OTPORNICI</a:t>
            </a:r>
            <a:endParaRPr lang="en-US" altLang="en-US"/>
          </a:p>
        </p:txBody>
      </p:sp>
      <p:pic>
        <p:nvPicPr>
          <p:cNvPr id="46093" name="Picture 13" descr="r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675529"/>
            <a:ext cx="4038600" cy="19595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9" name="Picture 9" descr="r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295400"/>
            <a:ext cx="4648200" cy="2246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914400" y="3657600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Otpornici malih snaga</a:t>
            </a: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4648200" y="60198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Otpornici i reostati velikih snaga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94" grpId="0"/>
      <p:bldP spid="460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sr-Latn-CS" altLang="en-US"/>
              <a:t>SNAGA OTPORNIKA</a:t>
            </a:r>
            <a:endParaRPr lang="en-US" altLang="en-US"/>
          </a:p>
        </p:txBody>
      </p:sp>
      <p:pic>
        <p:nvPicPr>
          <p:cNvPr id="48138" name="Picture 10" descr="r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613" y="1827213"/>
            <a:ext cx="2443162" cy="2586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5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800"/>
              <a:t>P </a:t>
            </a:r>
            <a:r>
              <a:rPr lang="sr-Latn-CS" altLang="en-US" sz="2800"/>
              <a:t>= U</a:t>
            </a:r>
            <a:r>
              <a:rPr lang="sr-Latn-CS" altLang="en-US" sz="2800">
                <a:cs typeface="Arial" charset="0"/>
              </a:rPr>
              <a:t>∙I</a:t>
            </a:r>
          </a:p>
          <a:p>
            <a:pPr>
              <a:buFont typeface="Wingdings" pitchFamily="2" charset="2"/>
              <a:buNone/>
            </a:pPr>
            <a:r>
              <a:rPr lang="sr-Latn-CS" altLang="en-US" sz="2800">
                <a:cs typeface="Arial" charset="0"/>
              </a:rPr>
              <a:t>P = R∙I</a:t>
            </a:r>
          </a:p>
          <a:p>
            <a:pPr>
              <a:buFont typeface="Wingdings" pitchFamily="2" charset="2"/>
              <a:buNone/>
            </a:pPr>
            <a:r>
              <a:rPr lang="sr-Latn-CS" altLang="en-US" sz="2800">
                <a:cs typeface="Arial" charset="0"/>
              </a:rPr>
              <a:t>P = U /R</a:t>
            </a:r>
          </a:p>
          <a:p>
            <a:pPr>
              <a:buFont typeface="Wingdings" pitchFamily="2" charset="2"/>
              <a:buNone/>
            </a:pPr>
            <a:r>
              <a:rPr lang="sr-Latn-CS" altLang="en-US" sz="2800"/>
              <a:t>0.25W 0.5W 2W 11W</a:t>
            </a:r>
            <a:endParaRPr lang="en-US" altLang="en-US" sz="2800"/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914400" y="47244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Dimenzije otpornika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5791200" y="2057400"/>
            <a:ext cx="244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altLang="en-US" sz="1400"/>
              <a:t>2</a:t>
            </a:r>
            <a:endParaRPr lang="en-US" altLang="en-US" sz="1400"/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5562600" y="25146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altLang="en-US"/>
              <a:t>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8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8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8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8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8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8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5" grpId="0" build="p"/>
      <p:bldP spid="4813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2863</TotalTime>
  <Words>1048</Words>
  <Application>Microsoft Office PowerPoint</Application>
  <PresentationFormat>On-screen Show (4:3)</PresentationFormat>
  <Paragraphs>100</Paragraphs>
  <Slides>34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Baskerville Old Face</vt:lpstr>
      <vt:lpstr>Calibri</vt:lpstr>
      <vt:lpstr>Cambria Math</vt:lpstr>
      <vt:lpstr>Constantia</vt:lpstr>
      <vt:lpstr>Droid Sans Fallback</vt:lpstr>
      <vt:lpstr>Times New Roman</vt:lpstr>
      <vt:lpstr>Ubuntu Medium</vt:lpstr>
      <vt:lpstr>Wingdings</vt:lpstr>
      <vt:lpstr>Wingdings 2</vt:lpstr>
      <vt:lpstr>Flow</vt:lpstr>
      <vt:lpstr>Equation</vt:lpstr>
      <vt:lpstr>CorelDRAW</vt:lpstr>
      <vt:lpstr>ELEKTROTEHNIČKE KOMPONENTE</vt:lpstr>
      <vt:lpstr>OTPORNICI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OTPORNICI</vt:lpstr>
      <vt:lpstr>SNAGA OTPORNIKA</vt:lpstr>
      <vt:lpstr>PowerPoint Presentation</vt:lpstr>
      <vt:lpstr>PowerPoint Presentation</vt:lpstr>
      <vt:lpstr>Vrste otpornika</vt:lpstr>
      <vt:lpstr>Fiksni otpornici</vt:lpstr>
      <vt:lpstr>PowerPoint Presentation</vt:lpstr>
      <vt:lpstr>PowerPoint Presentation</vt:lpstr>
      <vt:lpstr>Vrste nekih potenciometra:</vt:lpstr>
      <vt:lpstr>PowerPoint Presentation</vt:lpstr>
      <vt:lpstr>Kontrukcija potenciometra</vt:lpstr>
      <vt:lpstr>Конструкција тример потенциометра</vt:lpstr>
      <vt:lpstr>NELINEARNI OTPORNICI</vt:lpstr>
      <vt:lpstr>NTC OTPORNICI</vt:lpstr>
      <vt:lpstr>PowerPoint Presentation</vt:lpstr>
      <vt:lpstr>PTC OTPORNICI</vt:lpstr>
      <vt:lpstr>PTC за прекострујну заштиту</vt:lpstr>
      <vt:lpstr>PTC za prekostrujnu zaštitu i limitator temperature</vt:lpstr>
      <vt:lpstr>Otpornost u odnosu na temperaturu i učestanost</vt:lpstr>
      <vt:lpstr>Varistori</vt:lpstr>
      <vt:lpstr>Naposko-strujna karakteristika varistora</vt:lpstr>
      <vt:lpstr>FOTOOTPORNICI</vt:lpstr>
      <vt:lpstr>PowerPoint Presentation</vt:lpstr>
      <vt:lpstr>Vezivanje otpornika</vt:lpstr>
      <vt:lpstr>Serijska veza</vt:lpstr>
      <vt:lpstr>Paralelna veza</vt:lpstr>
      <vt:lpstr>PowerPoint Presentation</vt:lpstr>
    </vt:vector>
  </TitlesOfParts>
  <Company>FAITH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ELEKTROTEHNIČKE KOMPONENTE</dc:title>
  <dc:creator>Vera</dc:creator>
  <cp:lastModifiedBy>verap</cp:lastModifiedBy>
  <cp:revision>69</cp:revision>
  <dcterms:created xsi:type="dcterms:W3CDTF">2003-05-01T09:20:02Z</dcterms:created>
  <dcterms:modified xsi:type="dcterms:W3CDTF">2023-11-21T07:57:33Z</dcterms:modified>
</cp:coreProperties>
</file>