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9"/>
  </p:notesMasterIdLst>
  <p:sldIdLst>
    <p:sldId id="256" r:id="rId2"/>
    <p:sldId id="384" r:id="rId3"/>
    <p:sldId id="257" r:id="rId4"/>
    <p:sldId id="258" r:id="rId5"/>
    <p:sldId id="259" r:id="rId6"/>
    <p:sldId id="260" r:id="rId7"/>
    <p:sldId id="261" r:id="rId8"/>
    <p:sldId id="265" r:id="rId9"/>
    <p:sldId id="374" r:id="rId10"/>
    <p:sldId id="375" r:id="rId11"/>
    <p:sldId id="376" r:id="rId12"/>
    <p:sldId id="377" r:id="rId13"/>
    <p:sldId id="379" r:id="rId14"/>
    <p:sldId id="380" r:id="rId15"/>
    <p:sldId id="381" r:id="rId16"/>
    <p:sldId id="382" r:id="rId17"/>
    <p:sldId id="383" r:id="rId18"/>
    <p:sldId id="262" r:id="rId19"/>
    <p:sldId id="366" r:id="rId20"/>
    <p:sldId id="282" r:id="rId21"/>
    <p:sldId id="284" r:id="rId22"/>
    <p:sldId id="285" r:id="rId23"/>
    <p:sldId id="367" r:id="rId24"/>
    <p:sldId id="368" r:id="rId25"/>
    <p:sldId id="369" r:id="rId26"/>
    <p:sldId id="286" r:id="rId27"/>
    <p:sldId id="287" r:id="rId28"/>
    <p:sldId id="288" r:id="rId29"/>
    <p:sldId id="289" r:id="rId30"/>
    <p:sldId id="370" r:id="rId31"/>
    <p:sldId id="371" r:id="rId32"/>
    <p:sldId id="372" r:id="rId33"/>
    <p:sldId id="373"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277" r:id="rId111"/>
    <p:sldId id="271" r:id="rId112"/>
    <p:sldId id="272" r:id="rId113"/>
    <p:sldId id="273" r:id="rId114"/>
    <p:sldId id="274" r:id="rId115"/>
    <p:sldId id="278" r:id="rId116"/>
    <p:sldId id="279" r:id="rId117"/>
    <p:sldId id="281" r:id="rId1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4" autoAdjust="0"/>
    <p:restoredTop sz="94660"/>
  </p:normalViewPr>
  <p:slideViewPr>
    <p:cSldViewPr>
      <p:cViewPr varScale="1">
        <p:scale>
          <a:sx n="110" d="100"/>
          <a:sy n="110" d="100"/>
        </p:scale>
        <p:origin x="160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notesMaster" Target="notesMasters/notes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37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3379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006A1567-44C6-450D-AB14-D463C87B01DF}" type="slidenum">
              <a:rPr lang="en-US"/>
              <a:pPr/>
              <a:t>‹#›</a:t>
            </a:fld>
            <a:endParaRPr lang="en-US"/>
          </a:p>
        </p:txBody>
      </p:sp>
    </p:spTree>
    <p:extLst>
      <p:ext uri="{BB962C8B-B14F-4D97-AF65-F5344CB8AC3E}">
        <p14:creationId xmlns:p14="http://schemas.microsoft.com/office/powerpoint/2010/main" val="10794871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3175" y="4267200"/>
            <a:ext cx="9140825" cy="2590800"/>
            <a:chOff x="2" y="2688"/>
            <a:chExt cx="5758" cy="1632"/>
          </a:xfrm>
        </p:grpSpPr>
        <p:sp>
          <p:nvSpPr>
            <p:cNvPr id="5123"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124" name="Group 4"/>
            <p:cNvGrpSpPr>
              <a:grpSpLocks/>
            </p:cNvGrpSpPr>
            <p:nvPr userDrawn="1"/>
          </p:nvGrpSpPr>
          <p:grpSpPr bwMode="auto">
            <a:xfrm>
              <a:off x="3528" y="3715"/>
              <a:ext cx="792" cy="521"/>
              <a:chOff x="3527" y="3715"/>
              <a:chExt cx="792" cy="521"/>
            </a:xfrm>
          </p:grpSpPr>
          <p:sp>
            <p:nvSpPr>
              <p:cNvPr id="5125"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6"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7"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8"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9"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0"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1"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2"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3"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4"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5"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5136" name="Group 16"/>
            <p:cNvGrpSpPr>
              <a:grpSpLocks/>
            </p:cNvGrpSpPr>
            <p:nvPr userDrawn="1"/>
          </p:nvGrpSpPr>
          <p:grpSpPr bwMode="auto">
            <a:xfrm>
              <a:off x="1776" y="3631"/>
              <a:ext cx="1626" cy="683"/>
              <a:chOff x="1776" y="3631"/>
              <a:chExt cx="1626" cy="683"/>
            </a:xfrm>
          </p:grpSpPr>
          <p:sp>
            <p:nvSpPr>
              <p:cNvPr id="5137"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8"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9"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40"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41"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42"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43"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44"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45"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6"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7"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8"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9"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0"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1"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2"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3"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4"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155" name="Group 35"/>
            <p:cNvGrpSpPr>
              <a:grpSpLocks/>
            </p:cNvGrpSpPr>
            <p:nvPr userDrawn="1"/>
          </p:nvGrpSpPr>
          <p:grpSpPr bwMode="auto">
            <a:xfrm>
              <a:off x="4128" y="3360"/>
              <a:ext cx="1351" cy="821"/>
              <a:chOff x="4128" y="3360"/>
              <a:chExt cx="1351" cy="821"/>
            </a:xfrm>
          </p:grpSpPr>
          <p:sp>
            <p:nvSpPr>
              <p:cNvPr id="5156"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7"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8"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9"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0"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1"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2"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3"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4"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5"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6"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7"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68"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69"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70"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71"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72"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5173" name="Group 53"/>
            <p:cNvGrpSpPr>
              <a:grpSpLocks/>
            </p:cNvGrpSpPr>
            <p:nvPr userDrawn="1"/>
          </p:nvGrpSpPr>
          <p:grpSpPr bwMode="auto">
            <a:xfrm>
              <a:off x="5280" y="3024"/>
              <a:ext cx="425" cy="258"/>
              <a:chOff x="5280" y="3024"/>
              <a:chExt cx="425" cy="258"/>
            </a:xfrm>
          </p:grpSpPr>
          <p:sp>
            <p:nvSpPr>
              <p:cNvPr id="5174" name="Freeform 54"/>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5"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6"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7"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8"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9" name="Freeform 59"/>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0"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181" name="Group 61"/>
              <p:cNvGrpSpPr>
                <a:grpSpLocks/>
              </p:cNvGrpSpPr>
              <p:nvPr/>
            </p:nvGrpSpPr>
            <p:grpSpPr bwMode="auto">
              <a:xfrm>
                <a:off x="5381" y="3085"/>
                <a:ext cx="227" cy="132"/>
                <a:chOff x="5381" y="3085"/>
                <a:chExt cx="227" cy="132"/>
              </a:xfrm>
            </p:grpSpPr>
            <p:sp>
              <p:nvSpPr>
                <p:cNvPr id="5182"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83"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84"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85"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5186" name="Rectangle 66"/>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518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smtClean="0"/>
              <a:t>Click to edit Master subtitle style</a:t>
            </a:r>
          </a:p>
        </p:txBody>
      </p:sp>
      <p:sp>
        <p:nvSpPr>
          <p:cNvPr id="5188" name="Rectangle 68"/>
          <p:cNvSpPr>
            <a:spLocks noGrp="1" noChangeArrowheads="1"/>
          </p:cNvSpPr>
          <p:nvPr>
            <p:ph type="dt" sz="quarter" idx="2"/>
          </p:nvPr>
        </p:nvSpPr>
        <p:spPr>
          <a:xfrm>
            <a:off x="457200" y="6248400"/>
            <a:ext cx="2133600" cy="457200"/>
          </a:xfrm>
        </p:spPr>
        <p:txBody>
          <a:bodyPr/>
          <a:lstStyle>
            <a:lvl1pPr>
              <a:defRPr/>
            </a:lvl1pPr>
          </a:lstStyle>
          <a:p>
            <a:endParaRPr lang="en-US"/>
          </a:p>
        </p:txBody>
      </p:sp>
      <p:sp>
        <p:nvSpPr>
          <p:cNvPr id="5189" name="Rectangle 69"/>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5190" name="Rectangle 70"/>
          <p:cNvSpPr>
            <a:spLocks noGrp="1" noChangeArrowheads="1"/>
          </p:cNvSpPr>
          <p:nvPr>
            <p:ph type="sldNum" sz="quarter" idx="4"/>
          </p:nvPr>
        </p:nvSpPr>
        <p:spPr>
          <a:xfrm>
            <a:off x="6553200" y="6248400"/>
            <a:ext cx="2133600" cy="457200"/>
          </a:xfrm>
        </p:spPr>
        <p:txBody>
          <a:bodyPr/>
          <a:lstStyle>
            <a:lvl1pPr>
              <a:defRPr/>
            </a:lvl1pPr>
          </a:lstStyle>
          <a:p>
            <a:fld id="{BAD5BB2C-ECEA-4C8A-A8E5-9639001C1DB2}"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9618FF-E3A1-4B33-94B2-E3EA0386E355}" type="slidenum">
              <a:rPr lang="en-US"/>
              <a:pPr/>
              <a:t>‹#›</a:t>
            </a:fld>
            <a:endParaRPr lang="en-US"/>
          </a:p>
        </p:txBody>
      </p:sp>
    </p:spTree>
    <p:extLst>
      <p:ext uri="{BB962C8B-B14F-4D97-AF65-F5344CB8AC3E}">
        <p14:creationId xmlns:p14="http://schemas.microsoft.com/office/powerpoint/2010/main" val="3174978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4B8A66-9820-4DAC-89FD-5AD5F25AFAA8}" type="slidenum">
              <a:rPr lang="en-US"/>
              <a:pPr/>
              <a:t>‹#›</a:t>
            </a:fld>
            <a:endParaRPr lang="en-US"/>
          </a:p>
        </p:txBody>
      </p:sp>
    </p:spTree>
    <p:extLst>
      <p:ext uri="{BB962C8B-B14F-4D97-AF65-F5344CB8AC3E}">
        <p14:creationId xmlns:p14="http://schemas.microsoft.com/office/powerpoint/2010/main" val="1053344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F8EA1B4-6EF6-4FE1-996C-C4CD5036BA1C}" type="slidenum">
              <a:rPr lang="en-US"/>
              <a:pPr/>
              <a:t>‹#›</a:t>
            </a:fld>
            <a:endParaRPr lang="en-US"/>
          </a:p>
        </p:txBody>
      </p:sp>
    </p:spTree>
    <p:extLst>
      <p:ext uri="{BB962C8B-B14F-4D97-AF65-F5344CB8AC3E}">
        <p14:creationId xmlns:p14="http://schemas.microsoft.com/office/powerpoint/2010/main" val="1767947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48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F6CF2F3A-01A4-409D-8AC3-4333218263D7}" type="slidenum">
              <a:rPr lang="en-US"/>
              <a:pPr/>
              <a:t>‹#›</a:t>
            </a:fld>
            <a:endParaRPr lang="en-US"/>
          </a:p>
        </p:txBody>
      </p:sp>
    </p:spTree>
    <p:extLst>
      <p:ext uri="{BB962C8B-B14F-4D97-AF65-F5344CB8AC3E}">
        <p14:creationId xmlns:p14="http://schemas.microsoft.com/office/powerpoint/2010/main" val="3882189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992F8C-76B9-469C-B4D1-6E34554DD8DA}" type="slidenum">
              <a:rPr lang="en-US"/>
              <a:pPr/>
              <a:t>‹#›</a:t>
            </a:fld>
            <a:endParaRPr lang="en-US"/>
          </a:p>
        </p:txBody>
      </p:sp>
    </p:spTree>
    <p:extLst>
      <p:ext uri="{BB962C8B-B14F-4D97-AF65-F5344CB8AC3E}">
        <p14:creationId xmlns:p14="http://schemas.microsoft.com/office/powerpoint/2010/main" val="2389583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19686B-427A-41A0-A220-8C446041133D}" type="slidenum">
              <a:rPr lang="en-US"/>
              <a:pPr/>
              <a:t>‹#›</a:t>
            </a:fld>
            <a:endParaRPr lang="en-US"/>
          </a:p>
        </p:txBody>
      </p:sp>
    </p:spTree>
    <p:extLst>
      <p:ext uri="{BB962C8B-B14F-4D97-AF65-F5344CB8AC3E}">
        <p14:creationId xmlns:p14="http://schemas.microsoft.com/office/powerpoint/2010/main" val="1229188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C209514-C355-4CE7-B3AE-283152084580}" type="slidenum">
              <a:rPr lang="en-US"/>
              <a:pPr/>
              <a:t>‹#›</a:t>
            </a:fld>
            <a:endParaRPr lang="en-US"/>
          </a:p>
        </p:txBody>
      </p:sp>
    </p:spTree>
    <p:extLst>
      <p:ext uri="{BB962C8B-B14F-4D97-AF65-F5344CB8AC3E}">
        <p14:creationId xmlns:p14="http://schemas.microsoft.com/office/powerpoint/2010/main" val="37012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72AC627-E44B-43CB-A345-A00342DF60AD}" type="slidenum">
              <a:rPr lang="en-US"/>
              <a:pPr/>
              <a:t>‹#›</a:t>
            </a:fld>
            <a:endParaRPr lang="en-US"/>
          </a:p>
        </p:txBody>
      </p:sp>
    </p:spTree>
    <p:extLst>
      <p:ext uri="{BB962C8B-B14F-4D97-AF65-F5344CB8AC3E}">
        <p14:creationId xmlns:p14="http://schemas.microsoft.com/office/powerpoint/2010/main" val="3219628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E271895-D42F-4911-A147-F439FBFF3CB8}" type="slidenum">
              <a:rPr lang="en-US"/>
              <a:pPr/>
              <a:t>‹#›</a:t>
            </a:fld>
            <a:endParaRPr lang="en-US"/>
          </a:p>
        </p:txBody>
      </p:sp>
    </p:spTree>
    <p:extLst>
      <p:ext uri="{BB962C8B-B14F-4D97-AF65-F5344CB8AC3E}">
        <p14:creationId xmlns:p14="http://schemas.microsoft.com/office/powerpoint/2010/main" val="1730379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85ECDBC-99DD-40E7-B339-AFB0A8B55C39}" type="slidenum">
              <a:rPr lang="en-US"/>
              <a:pPr/>
              <a:t>‹#›</a:t>
            </a:fld>
            <a:endParaRPr lang="en-US"/>
          </a:p>
        </p:txBody>
      </p:sp>
    </p:spTree>
    <p:extLst>
      <p:ext uri="{BB962C8B-B14F-4D97-AF65-F5344CB8AC3E}">
        <p14:creationId xmlns:p14="http://schemas.microsoft.com/office/powerpoint/2010/main" val="41108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67BC85-DD3C-47A6-A265-F6C9F67F6F7D}" type="slidenum">
              <a:rPr lang="en-US"/>
              <a:pPr/>
              <a:t>‹#›</a:t>
            </a:fld>
            <a:endParaRPr lang="en-US"/>
          </a:p>
        </p:txBody>
      </p:sp>
    </p:spTree>
    <p:extLst>
      <p:ext uri="{BB962C8B-B14F-4D97-AF65-F5344CB8AC3E}">
        <p14:creationId xmlns:p14="http://schemas.microsoft.com/office/powerpoint/2010/main" val="2126346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7F2EEF6-64F5-471E-8219-CFB5DE88AAAB}" type="slidenum">
              <a:rPr lang="en-US"/>
              <a:pPr/>
              <a:t>‹#›</a:t>
            </a:fld>
            <a:endParaRPr lang="en-US"/>
          </a:p>
        </p:txBody>
      </p:sp>
    </p:spTree>
    <p:extLst>
      <p:ext uri="{BB962C8B-B14F-4D97-AF65-F5344CB8AC3E}">
        <p14:creationId xmlns:p14="http://schemas.microsoft.com/office/powerpoint/2010/main" val="1817655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099" name="Group 3"/>
          <p:cNvGrpSpPr>
            <a:grpSpLocks/>
          </p:cNvGrpSpPr>
          <p:nvPr/>
        </p:nvGrpSpPr>
        <p:grpSpPr bwMode="auto">
          <a:xfrm>
            <a:off x="3175" y="4267200"/>
            <a:ext cx="9140825" cy="2590800"/>
            <a:chOff x="2" y="2688"/>
            <a:chExt cx="5758" cy="1632"/>
          </a:xfrm>
        </p:grpSpPr>
        <p:sp>
          <p:nvSpPr>
            <p:cNvPr id="4100" name="Freeform 4"/>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101" name="Group 5"/>
            <p:cNvGrpSpPr>
              <a:grpSpLocks/>
            </p:cNvGrpSpPr>
            <p:nvPr userDrawn="1"/>
          </p:nvGrpSpPr>
          <p:grpSpPr bwMode="auto">
            <a:xfrm>
              <a:off x="3528" y="3715"/>
              <a:ext cx="792" cy="521"/>
              <a:chOff x="3527" y="3715"/>
              <a:chExt cx="792" cy="521"/>
            </a:xfrm>
          </p:grpSpPr>
          <p:sp>
            <p:nvSpPr>
              <p:cNvPr id="410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7"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9"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0"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1"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4113" name="Group 17"/>
            <p:cNvGrpSpPr>
              <a:grpSpLocks/>
            </p:cNvGrpSpPr>
            <p:nvPr userDrawn="1"/>
          </p:nvGrpSpPr>
          <p:grpSpPr bwMode="auto">
            <a:xfrm>
              <a:off x="1776" y="3631"/>
              <a:ext cx="1626" cy="683"/>
              <a:chOff x="1776" y="3631"/>
              <a:chExt cx="1626" cy="683"/>
            </a:xfrm>
          </p:grpSpPr>
          <p:sp>
            <p:nvSpPr>
              <p:cNvPr id="411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2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2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22"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3"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4"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5"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6"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8"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9"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0"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1"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32" name="Group 36"/>
            <p:cNvGrpSpPr>
              <a:grpSpLocks/>
            </p:cNvGrpSpPr>
            <p:nvPr userDrawn="1"/>
          </p:nvGrpSpPr>
          <p:grpSpPr bwMode="auto">
            <a:xfrm>
              <a:off x="4128" y="3360"/>
              <a:ext cx="1351" cy="821"/>
              <a:chOff x="4128" y="3360"/>
              <a:chExt cx="1351" cy="821"/>
            </a:xfrm>
          </p:grpSpPr>
          <p:sp>
            <p:nvSpPr>
              <p:cNvPr id="4133"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4"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5"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6"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7"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8"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9"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0"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1"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2"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3"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4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4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4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4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4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4150" name="Group 54"/>
            <p:cNvGrpSpPr>
              <a:grpSpLocks/>
            </p:cNvGrpSpPr>
            <p:nvPr userDrawn="1"/>
          </p:nvGrpSpPr>
          <p:grpSpPr bwMode="auto">
            <a:xfrm>
              <a:off x="5280" y="3024"/>
              <a:ext cx="425" cy="258"/>
              <a:chOff x="5280" y="3024"/>
              <a:chExt cx="425" cy="258"/>
            </a:xfrm>
          </p:grpSpPr>
          <p:sp>
            <p:nvSpPr>
              <p:cNvPr id="4151" name="Freeform 55"/>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2"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3"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4"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5"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6" name="Freeform 60"/>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7"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158" name="Group 62"/>
              <p:cNvGrpSpPr>
                <a:grpSpLocks/>
              </p:cNvGrpSpPr>
              <p:nvPr/>
            </p:nvGrpSpPr>
            <p:grpSpPr bwMode="auto">
              <a:xfrm>
                <a:off x="5381" y="3085"/>
                <a:ext cx="227" cy="132"/>
                <a:chOff x="5381" y="3085"/>
                <a:chExt cx="227" cy="132"/>
              </a:xfrm>
            </p:grpSpPr>
            <p:sp>
              <p:nvSpPr>
                <p:cNvPr id="4159"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60"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61"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62"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4163" name="Rectangle 67"/>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64" name="Rectangle 68"/>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65" name="Rectangle 69"/>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a:p>
        </p:txBody>
      </p:sp>
      <p:sp>
        <p:nvSpPr>
          <p:cNvPr id="4166" name="Rectangle 70"/>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p>
        </p:txBody>
      </p:sp>
      <p:sp>
        <p:nvSpPr>
          <p:cNvPr id="4167" name="Rectangle 71"/>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CA1AA49B-44F9-42EE-9486-548B5E15827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par>
    </p:tnLst>
  </p:timing>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80000"/>
        <a:buFont typeface="Wingdings" panose="05000000000000000000" pitchFamily="2" charset="2"/>
        <a:buChar char="Ø"/>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anose="05000000000000000000" pitchFamily="2" charset="2"/>
        <a:buChar char="l"/>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50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8.png"/><Relationship Id="rId5" Type="http://schemas.openxmlformats.org/officeDocument/2006/relationships/oleObject" Target="../embeddings/oleObject2.bin"/><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image" Target="../media/image21.wmf"/></Relationships>
</file>

<file path=ppt/slides/_rels/slide28.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3.wmf"/><Relationship Id="rId5" Type="http://schemas.openxmlformats.org/officeDocument/2006/relationships/oleObject" Target="../embeddings/oleObject8.bin"/><Relationship Id="rId4" Type="http://schemas.openxmlformats.org/officeDocument/2006/relationships/image" Target="../media/image22.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0.wmf"/><Relationship Id="rId5" Type="http://schemas.openxmlformats.org/officeDocument/2006/relationships/oleObject" Target="../embeddings/oleObject13.bin"/><Relationship Id="rId4" Type="http://schemas.openxmlformats.org/officeDocument/2006/relationships/image" Target="../media/image29.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2.wmf"/><Relationship Id="rId5" Type="http://schemas.openxmlformats.org/officeDocument/2006/relationships/oleObject" Target="../embeddings/oleObject15.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17.bin"/></Relationships>
</file>

<file path=ppt/slides/_rels/slide3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8.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48.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50.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51.w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53.w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55.wmf"/></Relationships>
</file>

<file path=ppt/slides/_rels/slide7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57.wmf"/></Relationships>
</file>

<file path=ppt/slides/_rels/slide76.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62.wmf"/></Relationships>
</file>

<file path=ppt/slides/_rels/slide86.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685800" y="2420938"/>
            <a:ext cx="7772400" cy="1008062"/>
          </a:xfrm>
        </p:spPr>
        <p:txBody>
          <a:bodyPr/>
          <a:lstStyle/>
          <a:p>
            <a:r>
              <a:rPr lang="sr-Latn-CS">
                <a:solidFill>
                  <a:srgbClr val="F4EF1A"/>
                </a:solidFill>
                <a:effectLst/>
              </a:rPr>
              <a:t>SUPERPROVODNICI</a:t>
            </a:r>
            <a:endParaRPr lang="en-US">
              <a:solidFill>
                <a:srgbClr val="F4EF1A"/>
              </a:solidFill>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result for суперпроводник"/>
          <p:cNvPicPr>
            <a:picLocks noGrp="1"/>
          </p:cNvPicPr>
          <p:nvPr>
            <p:ph idx="1"/>
          </p:nvPr>
        </p:nvPicPr>
        <p:blipFill>
          <a:blip r:embed="rId2"/>
          <a:srcRect/>
          <a:stretch>
            <a:fillRect/>
          </a:stretch>
        </p:blipFill>
        <p:spPr bwMode="auto">
          <a:xfrm>
            <a:off x="1295400" y="1905000"/>
            <a:ext cx="6400800" cy="3810000"/>
          </a:xfrm>
          <a:prstGeom prst="rect">
            <a:avLst/>
          </a:prstGeom>
          <a:noFill/>
          <a:ln w="9525">
            <a:noFill/>
            <a:miter lim="800000"/>
            <a:headEnd/>
            <a:tailEnd/>
          </a:ln>
        </p:spPr>
      </p:pic>
    </p:spTree>
    <p:extLst>
      <p:ext uri="{BB962C8B-B14F-4D97-AF65-F5344CB8AC3E}">
        <p14:creationId xmlns:p14="http://schemas.microsoft.com/office/powerpoint/2010/main" val="244764010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sr-Latn-CS" sz="2800"/>
              <a:t>Meki feromagnetni materijali</a:t>
            </a:r>
            <a:endParaRPr lang="en-US" sz="2800"/>
          </a:p>
        </p:txBody>
      </p:sp>
      <p:sp>
        <p:nvSpPr>
          <p:cNvPr id="118787" name="Rectangle 3"/>
          <p:cNvSpPr>
            <a:spLocks noGrp="1" noChangeArrowheads="1"/>
          </p:cNvSpPr>
          <p:nvPr>
            <p:ph type="body" idx="1"/>
          </p:nvPr>
        </p:nvSpPr>
        <p:spPr>
          <a:xfrm>
            <a:off x="457200" y="5791200"/>
            <a:ext cx="8229600" cy="563563"/>
          </a:xfrm>
        </p:spPr>
        <p:txBody>
          <a:bodyPr/>
          <a:lstStyle/>
          <a:p>
            <a:pPr algn="ctr">
              <a:lnSpc>
                <a:spcPct val="80000"/>
              </a:lnSpc>
              <a:buFont typeface="Wingdings" panose="05000000000000000000" pitchFamily="2" charset="2"/>
              <a:buNone/>
            </a:pPr>
            <a:r>
              <a:rPr lang="es-ES_tradnl" sz="2000"/>
              <a:t>Kriva magnetizovanja dinamolima sa 2 % Si i trafo-lima sa 4% Si. </a:t>
            </a:r>
            <a:endParaRPr lang="sr-Latn-CS" sz="2000"/>
          </a:p>
          <a:p>
            <a:pPr algn="ctr">
              <a:lnSpc>
                <a:spcPct val="80000"/>
              </a:lnSpc>
              <a:buFont typeface="Wingdings" panose="05000000000000000000" pitchFamily="2" charset="2"/>
              <a:buNone/>
            </a:pPr>
            <a:r>
              <a:rPr lang="es-ES_tradnl" sz="2000"/>
              <a:t>Debljina lima je 0.5 mm</a:t>
            </a:r>
            <a:r>
              <a:rPr lang="en-US" sz="2000"/>
              <a:t> </a:t>
            </a:r>
          </a:p>
        </p:txBody>
      </p:sp>
      <p:pic>
        <p:nvPicPr>
          <p:cNvPr id="118788" name="Picture 4" descr="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1524000"/>
            <a:ext cx="322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sr-Latn-CS" sz="2800"/>
              <a:t>Meki feromagnetni materijali</a:t>
            </a:r>
            <a:endParaRPr lang="en-US" sz="2800"/>
          </a:p>
        </p:txBody>
      </p:sp>
      <p:pic>
        <p:nvPicPr>
          <p:cNvPr id="119811" name="Picture 3" descr="14"/>
          <p:cNvPicPr>
            <a:picLocks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1905000" y="1676400"/>
            <a:ext cx="4843463" cy="2033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9812" name="Picture 4" descr="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962400"/>
            <a:ext cx="276225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3" name="Text Box 5"/>
          <p:cNvSpPr txBox="1">
            <a:spLocks noChangeArrowheads="1"/>
          </p:cNvSpPr>
          <p:nvPr/>
        </p:nvSpPr>
        <p:spPr bwMode="auto">
          <a:xfrm>
            <a:off x="2979738" y="4724400"/>
            <a:ext cx="6164262"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r-Latn-CS" sz="2000">
                <a:latin typeface="Garamond" panose="02020404030301010803" pitchFamily="18" charset="0"/>
              </a:rPr>
              <a:t> Feromagnetne osobine legure permaloj i gvožđa armko</a:t>
            </a:r>
          </a:p>
          <a:p>
            <a:r>
              <a:rPr lang="sr-Latn-CS" sz="2000">
                <a:latin typeface="Garamond" panose="02020404030301010803" pitchFamily="18" charset="0"/>
              </a:rPr>
              <a:t>1-gvožđe armko</a:t>
            </a:r>
          </a:p>
          <a:p>
            <a:r>
              <a:rPr lang="sr-Latn-CS" sz="2000">
                <a:latin typeface="Garamond" panose="02020404030301010803" pitchFamily="18" charset="0"/>
              </a:rPr>
              <a:t>2-legura permaloj (78.5% Ni)</a:t>
            </a:r>
          </a:p>
          <a:p>
            <a:r>
              <a:rPr lang="sr-Latn-CS" sz="2000">
                <a:latin typeface="Garamond" panose="02020404030301010803" pitchFamily="18" charset="0"/>
              </a:rPr>
              <a:t>a)kriva magnetizovanja; b)histerezisni ciklusi;</a:t>
            </a:r>
          </a:p>
          <a:p>
            <a:r>
              <a:rPr lang="sr-Latn-CS" sz="2000">
                <a:latin typeface="Garamond" panose="02020404030301010803" pitchFamily="18" charset="0"/>
              </a:rPr>
              <a:t> c)zavisnost relativne magnetne permeabilnosti od indukacije</a:t>
            </a:r>
            <a:endParaRPr lang="en-US" sz="2000">
              <a:latin typeface="Garamond" panose="02020404030301010803" pitchFamily="18" charset="0"/>
            </a:endParaRP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sr-Latn-CS" sz="2800"/>
              <a:t>Meki feromagnetni materijali</a:t>
            </a:r>
            <a:endParaRPr lang="en-US" sz="2800"/>
          </a:p>
        </p:txBody>
      </p:sp>
      <p:sp>
        <p:nvSpPr>
          <p:cNvPr id="120835" name="Rectangle 3"/>
          <p:cNvSpPr>
            <a:spLocks noGrp="1" noChangeArrowheads="1"/>
          </p:cNvSpPr>
          <p:nvPr>
            <p:ph type="body" idx="1"/>
          </p:nvPr>
        </p:nvSpPr>
        <p:spPr/>
        <p:txBody>
          <a:bodyPr/>
          <a:lstStyle/>
          <a:p>
            <a:pPr>
              <a:buFont typeface="Wingdings" panose="05000000000000000000" pitchFamily="2" charset="2"/>
              <a:buNone/>
            </a:pPr>
            <a:r>
              <a:rPr lang="sr-Latn-CS" sz="2400"/>
              <a:t>	Među legurama gvožđa i kobalta, kao meki feromagnetni materijali najpoznatija je legura koja sadrži 50% gvožđa i 50% kobalta, i koja se naziva </a:t>
            </a:r>
            <a:r>
              <a:rPr lang="sr-Latn-CS" sz="2400" b="1"/>
              <a:t>permendur</a:t>
            </a:r>
            <a:r>
              <a:rPr lang="sr-Latn-CS" sz="2400"/>
              <a:t>. </a:t>
            </a:r>
            <a:endParaRPr lang="en-US" sz="2400"/>
          </a:p>
        </p:txBody>
      </p:sp>
      <p:pic>
        <p:nvPicPr>
          <p:cNvPr id="120836" name="Picture 4" descr="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200400"/>
            <a:ext cx="24384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7" name="Text Box 5"/>
          <p:cNvSpPr txBox="1">
            <a:spLocks noChangeArrowheads="1"/>
          </p:cNvSpPr>
          <p:nvPr/>
        </p:nvSpPr>
        <p:spPr bwMode="auto">
          <a:xfrm>
            <a:off x="2667000" y="56388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latin typeface="Garamond" panose="02020404030301010803" pitchFamily="18" charset="0"/>
              </a:rPr>
              <a:t>Histerezisni ciklus perminvara </a:t>
            </a: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sr-Latn-CS" sz="2800"/>
              <a:t>Tvrdi feromagnetni materijali</a:t>
            </a:r>
            <a:endParaRPr lang="en-US" sz="2800"/>
          </a:p>
        </p:txBody>
      </p:sp>
      <p:sp>
        <p:nvSpPr>
          <p:cNvPr id="121859" name="Rectangle 3"/>
          <p:cNvSpPr>
            <a:spLocks noGrp="1" noChangeArrowheads="1"/>
          </p:cNvSpPr>
          <p:nvPr>
            <p:ph type="body" idx="1"/>
          </p:nvPr>
        </p:nvSpPr>
        <p:spPr/>
        <p:txBody>
          <a:bodyPr/>
          <a:lstStyle/>
          <a:p>
            <a:pPr>
              <a:buFont typeface="Wingdings" panose="05000000000000000000" pitchFamily="2" charset="2"/>
              <a:buNone/>
            </a:pPr>
            <a:r>
              <a:rPr lang="sr-Latn-CS" sz="2400"/>
              <a:t>	Tvrdi feromagnetni materijali se primenjuju skoro isključivo za izradu stalnih magneta, te se stoga karakterišu na prethono opisan specifičan način. Same tvrde feromagnetne materijale moguće je podeliti prema hemijskom sastavu, veličini koercitivnog polja ili prema tehnološkom postupki izrade. Na osnovu hemijskog sastava, tvrdi feromagnetni materijali se dele na </a:t>
            </a:r>
            <a:r>
              <a:rPr lang="sr-Latn-CS" sz="2400" b="1"/>
              <a:t>magnetizovane čelike</a:t>
            </a:r>
            <a:r>
              <a:rPr lang="sr-Latn-CS" sz="2400"/>
              <a:t> i različite vrste </a:t>
            </a:r>
            <a:r>
              <a:rPr lang="sr-Latn-CS" sz="2400" b="1"/>
              <a:t>legura</a:t>
            </a:r>
            <a:r>
              <a:rPr lang="sr-Latn-CS" sz="2400"/>
              <a:t>, kao što su legure: gvožđa, nikla i aluminijuma; gvožđa, aluminijuma, nikla i kobalta; bakra, nikla i gvožđa; gvožđa, kobalta i vanadijuma; gvožđa, kobalta i molibdena; platine i gvožđa; platine i kobalta; srebra, mangana i aluminijuma; mangana i bizmuta; mangana, aluminijuma i metala retke zemlje.</a:t>
            </a:r>
            <a:endParaRPr lang="en-US" sz="2400"/>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sr-Latn-CS" sz="3200"/>
              <a:t>Tvrdi feromagnetni materijali</a:t>
            </a:r>
            <a:endParaRPr lang="en-US" sz="3200"/>
          </a:p>
        </p:txBody>
      </p:sp>
      <p:sp>
        <p:nvSpPr>
          <p:cNvPr id="122883" name="Rectangle 3"/>
          <p:cNvSpPr>
            <a:spLocks noGrp="1" noChangeArrowheads="1"/>
          </p:cNvSpPr>
          <p:nvPr>
            <p:ph type="body" idx="1"/>
          </p:nvPr>
        </p:nvSpPr>
        <p:spPr>
          <a:xfrm>
            <a:off x="457200" y="5486400"/>
            <a:ext cx="8229600" cy="639763"/>
          </a:xfrm>
        </p:spPr>
        <p:txBody>
          <a:bodyPr/>
          <a:lstStyle/>
          <a:p>
            <a:pPr algn="ctr">
              <a:lnSpc>
                <a:spcPct val="80000"/>
              </a:lnSpc>
              <a:buFont typeface="Wingdings" panose="05000000000000000000" pitchFamily="2" charset="2"/>
              <a:buNone/>
            </a:pPr>
            <a:r>
              <a:rPr lang="sr-Latn-CS" sz="2000"/>
              <a:t>Magnetne osobine magneta alniko izrađenih levenjem i sinterovanjem</a:t>
            </a:r>
          </a:p>
          <a:p>
            <a:pPr algn="ctr">
              <a:lnSpc>
                <a:spcPct val="80000"/>
              </a:lnSpc>
              <a:buFont typeface="Wingdings" panose="05000000000000000000" pitchFamily="2" charset="2"/>
              <a:buNone/>
            </a:pPr>
            <a:r>
              <a:rPr lang="sr-Latn-CS" sz="2000"/>
              <a:t>(L = dobijen livenjem, S = dobijen sinterovanjem)</a:t>
            </a:r>
            <a:endParaRPr lang="en-US" sz="2000"/>
          </a:p>
        </p:txBody>
      </p:sp>
      <p:pic>
        <p:nvPicPr>
          <p:cNvPr id="1228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362200"/>
            <a:ext cx="7696200"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sr-Latn-CS" sz="2800"/>
              <a:t>Ferimagnetni materijali</a:t>
            </a:r>
            <a:endParaRPr lang="en-US" sz="2800"/>
          </a:p>
        </p:txBody>
      </p:sp>
      <p:sp>
        <p:nvSpPr>
          <p:cNvPr id="123907" name="Rectangle 3"/>
          <p:cNvSpPr>
            <a:spLocks noGrp="1" noChangeArrowheads="1"/>
          </p:cNvSpPr>
          <p:nvPr>
            <p:ph type="body" idx="1"/>
          </p:nvPr>
        </p:nvSpPr>
        <p:spPr>
          <a:xfrm>
            <a:off x="457200" y="3352800"/>
            <a:ext cx="8229600" cy="2773363"/>
          </a:xfrm>
        </p:spPr>
        <p:txBody>
          <a:bodyPr/>
          <a:lstStyle/>
          <a:p>
            <a:r>
              <a:rPr lang="sr-Latn-CS" sz="2800" b="1"/>
              <a:t>Meki ferimagnetni materijali</a:t>
            </a:r>
          </a:p>
          <a:p>
            <a:pPr>
              <a:buFont typeface="Wingdings" panose="05000000000000000000" pitchFamily="2" charset="2"/>
              <a:buNone/>
            </a:pPr>
            <a:endParaRPr lang="sr-Latn-CS" sz="2800" b="1"/>
          </a:p>
          <a:p>
            <a:r>
              <a:rPr lang="sr-Latn-CS" sz="2800" b="1"/>
              <a:t>Tvrdi ferimagnetni materijali</a:t>
            </a:r>
            <a:endParaRPr lang="en-US" sz="2800" b="1"/>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sr-Latn-CS" sz="2800"/>
              <a:t>Meki ferimagnetni materijali</a:t>
            </a:r>
            <a:br>
              <a:rPr lang="sr-Latn-CS" sz="2800"/>
            </a:br>
            <a:endParaRPr lang="en-US" sz="2800"/>
          </a:p>
        </p:txBody>
      </p:sp>
      <p:sp>
        <p:nvSpPr>
          <p:cNvPr id="124931" name="Rectangle 3"/>
          <p:cNvSpPr>
            <a:spLocks noGrp="1" noChangeArrowheads="1"/>
          </p:cNvSpPr>
          <p:nvPr>
            <p:ph type="body" idx="1"/>
          </p:nvPr>
        </p:nvSpPr>
        <p:spPr>
          <a:xfrm>
            <a:off x="457200" y="1905000"/>
            <a:ext cx="8229600" cy="4221163"/>
          </a:xfrm>
        </p:spPr>
        <p:txBody>
          <a:bodyPr/>
          <a:lstStyle/>
          <a:p>
            <a:pPr>
              <a:buFont typeface="Wingdings" panose="05000000000000000000" pitchFamily="2" charset="2"/>
              <a:buNone/>
            </a:pPr>
            <a:r>
              <a:rPr lang="sr-Latn-CS" sz="2800" b="1"/>
              <a:t>	Meki ferimagnetni materijali</a:t>
            </a:r>
            <a:r>
              <a:rPr lang="sr-Latn-CS" sz="2800"/>
              <a:t> imaju kristalnu strukturu sličnu spinelu. To je prirodni mineral, sastava MgOAl2O3. Elementarana ćelija spinela, prikazana na slici, sadrži 32 jona kiseonika, 8 jona magnezijuma i 16 jona aluminijuma, tako raspoređenih da se joni magnezijuma i aluminjuma nalaze između kiseonika. Joni magnezijuma pritom zauzimaju tetraedarski položaj, a joni aluminijuma oktaedarski položaj.</a:t>
            </a:r>
            <a:endParaRPr lang="en-US" sz="2800"/>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sr-Latn-CS" sz="3200"/>
              <a:t>Meki ferimagnetni materijali</a:t>
            </a:r>
            <a:br>
              <a:rPr lang="sr-Latn-CS" sz="3200"/>
            </a:br>
            <a:endParaRPr lang="en-US" sz="3200"/>
          </a:p>
        </p:txBody>
      </p:sp>
      <p:pic>
        <p:nvPicPr>
          <p:cNvPr id="125955" name="Picture 3" descr="18"/>
          <p:cNvPicPr>
            <a:picLocks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2133600" y="2286000"/>
            <a:ext cx="4833938" cy="2417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5956" name="Text Box 4"/>
          <p:cNvSpPr txBox="1">
            <a:spLocks noChangeArrowheads="1"/>
          </p:cNvSpPr>
          <p:nvPr/>
        </p:nvSpPr>
        <p:spPr bwMode="auto">
          <a:xfrm>
            <a:off x="2514600" y="5029200"/>
            <a:ext cx="42195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ctr">
              <a:buFontTx/>
              <a:buAutoNum type="alphaLcParenR"/>
            </a:pPr>
            <a:r>
              <a:rPr lang="pl-PL">
                <a:latin typeface="Garamond" panose="02020404030301010803" pitchFamily="18" charset="0"/>
              </a:rPr>
              <a:t>Normalna kristalna struktura sspinela, </a:t>
            </a:r>
          </a:p>
          <a:p>
            <a:pPr algn="ctr">
              <a:buFontTx/>
              <a:buAutoNum type="alphaLcParenR"/>
            </a:pPr>
            <a:r>
              <a:rPr lang="pl-PL">
                <a:latin typeface="Garamond" panose="02020404030301010803" pitchFamily="18" charset="0"/>
              </a:rPr>
              <a:t>b) tetraedarski položaj jona magnetizma i </a:t>
            </a:r>
          </a:p>
          <a:p>
            <a:pPr algn="ctr">
              <a:buFontTx/>
              <a:buAutoNum type="alphaLcParenR"/>
            </a:pPr>
            <a:r>
              <a:rPr lang="pl-PL">
                <a:latin typeface="Garamond" panose="02020404030301010803" pitchFamily="18" charset="0"/>
              </a:rPr>
              <a:t>c) okdeadorski položaj jona aluminijuma</a:t>
            </a:r>
            <a:endParaRPr lang="en-US">
              <a:latin typeface="Garamond" panose="02020404030301010803" pitchFamily="18" charset="0"/>
            </a:endParaRP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sr-Latn-CS" sz="2800"/>
              <a:t>Tvrdi ferimagnetni materijali</a:t>
            </a:r>
            <a:endParaRPr lang="en-US" sz="2800"/>
          </a:p>
        </p:txBody>
      </p:sp>
      <p:sp>
        <p:nvSpPr>
          <p:cNvPr id="126979" name="Rectangle 3"/>
          <p:cNvSpPr>
            <a:spLocks noGrp="1" noChangeArrowheads="1"/>
          </p:cNvSpPr>
          <p:nvPr>
            <p:ph type="body" idx="1"/>
          </p:nvPr>
        </p:nvSpPr>
        <p:spPr>
          <a:xfrm>
            <a:off x="457200" y="1981200"/>
            <a:ext cx="8229600" cy="4144963"/>
          </a:xfrm>
        </p:spPr>
        <p:txBody>
          <a:bodyPr/>
          <a:lstStyle/>
          <a:p>
            <a:pPr>
              <a:buFont typeface="Wingdings" panose="05000000000000000000" pitchFamily="2" charset="2"/>
              <a:buNone/>
            </a:pPr>
            <a:r>
              <a:rPr lang="sr-Latn-CS" sz="2800" b="1"/>
              <a:t>	Tvrdi ferimagnetni materijali</a:t>
            </a:r>
            <a:r>
              <a:rPr lang="sr-Latn-CS" sz="2800"/>
              <a:t> imaju heksagonalnu kristalnu rešetku. Struktura tvrdih ferimagnetnih materijala slična je strukturi magnetoplumbita, sastava BaOx6Fe2O3, čija je polovina elementarna ćelije prikazana na Slici 3.35. Druga polovina se dobije kao lik u horizontalnom ogledalu, postavljenom na gornji ili donji bazis prve polovine.</a:t>
            </a:r>
            <a:endParaRPr lang="en-US" sz="2800"/>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sr-Latn-CS" sz="2800"/>
              <a:t>Magnetodielektrični materijali</a:t>
            </a:r>
            <a:r>
              <a:rPr lang="en-US" sz="2800"/>
              <a:t> </a:t>
            </a:r>
          </a:p>
        </p:txBody>
      </p:sp>
      <p:sp>
        <p:nvSpPr>
          <p:cNvPr id="128003" name="Rectangle 3"/>
          <p:cNvSpPr>
            <a:spLocks noGrp="1" noChangeArrowheads="1"/>
          </p:cNvSpPr>
          <p:nvPr>
            <p:ph type="body" idx="1"/>
          </p:nvPr>
        </p:nvSpPr>
        <p:spPr>
          <a:xfrm>
            <a:off x="457200" y="2209800"/>
            <a:ext cx="8229600" cy="3916363"/>
          </a:xfrm>
        </p:spPr>
        <p:txBody>
          <a:bodyPr/>
          <a:lstStyle/>
          <a:p>
            <a:pPr>
              <a:buFont typeface="Wingdings" panose="05000000000000000000" pitchFamily="2" charset="2"/>
              <a:buNone/>
            </a:pPr>
            <a:r>
              <a:rPr lang="sr-Latn-CS" sz="2400"/>
              <a:t>	Osnovne karakteristike svih magnetodielektričnih materijala su mala magnetna permeabilnst i mali gubici usled vihornih struja. To se postiže presovanjem praha mekih feromagnetnih materijala sa dielektričnim materijalima. Sama tehnologija dobijanja magnetodielektričnih materijala, odnosno željenih jezgara od njih, podrazumeva pripremu praha mekog feromagnetnog materijala, njegovo mešanje sa izolacionim materijalom, presovanjem smeše i oblikovanje, uz eventualnu termičku obradu.</a:t>
            </a:r>
            <a:r>
              <a:rPr lang="en-US" sz="2400"/>
              <a:t>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elated image"/>
          <p:cNvPicPr>
            <a:picLocks noGrp="1"/>
          </p:cNvPicPr>
          <p:nvPr>
            <p:ph idx="1"/>
          </p:nvPr>
        </p:nvPicPr>
        <p:blipFill>
          <a:blip r:embed="rId2"/>
          <a:srcRect/>
          <a:stretch>
            <a:fillRect/>
          </a:stretch>
        </p:blipFill>
        <p:spPr bwMode="auto">
          <a:xfrm>
            <a:off x="1524000" y="1905000"/>
            <a:ext cx="6172200" cy="4267200"/>
          </a:xfrm>
          <a:prstGeom prst="rect">
            <a:avLst/>
          </a:prstGeom>
          <a:noFill/>
          <a:ln w="9525">
            <a:noFill/>
            <a:miter lim="800000"/>
            <a:headEnd/>
            <a:tailEnd/>
          </a:ln>
        </p:spPr>
      </p:pic>
    </p:spTree>
    <p:extLst>
      <p:ext uri="{BB962C8B-B14F-4D97-AF65-F5344CB8AC3E}">
        <p14:creationId xmlns:p14="http://schemas.microsoft.com/office/powerpoint/2010/main" val="212211605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052513"/>
            <a:ext cx="8464550" cy="4929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250825" y="549275"/>
            <a:ext cx="8229600" cy="919163"/>
          </a:xfrm>
        </p:spPr>
        <p:txBody>
          <a:bodyPr/>
          <a:lstStyle/>
          <a:p>
            <a:r>
              <a:rPr lang="sl-SI">
                <a:solidFill>
                  <a:srgbClr val="FFFF00"/>
                </a:solidFill>
              </a:rPr>
              <a:t>Histerezisna petlja</a:t>
            </a:r>
            <a:endParaRPr lang="en-US">
              <a:solidFill>
                <a:srgbClr val="FFFF00"/>
              </a:solidFill>
            </a:endParaRPr>
          </a:p>
        </p:txBody>
      </p:sp>
      <p:pic>
        <p:nvPicPr>
          <p:cNvPr id="27656" name="Picture 8" descr="BD21313_"/>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50825" y="260350"/>
            <a:ext cx="8497888" cy="500063"/>
          </a:xfrm>
        </p:spPr>
      </p:pic>
      <p:sp>
        <p:nvSpPr>
          <p:cNvPr id="27666" name="Rectangle 18"/>
          <p:cNvSpPr>
            <a:spLocks noChangeArrowheads="1"/>
          </p:cNvSpPr>
          <p:nvPr/>
        </p:nvSpPr>
        <p:spPr bwMode="auto">
          <a:xfrm>
            <a:off x="4781550" y="1484313"/>
            <a:ext cx="43624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000" b="1"/>
              <a:t>B - magnetna indukcija</a:t>
            </a:r>
            <a:endParaRPr lang="sr-Latn-CS" sz="2000" b="1"/>
          </a:p>
          <a:p>
            <a:r>
              <a:rPr lang="en-US" sz="2000" b="1"/>
              <a:t>H – magnetno polje</a:t>
            </a:r>
            <a:endParaRPr lang="sl-SI" sz="2000" b="1"/>
          </a:p>
          <a:p>
            <a:pPr eaLnBrk="1" hangingPunct="1"/>
            <a:r>
              <a:rPr lang="sl-SI" sz="2000" b="1"/>
              <a:t>Br - </a:t>
            </a:r>
            <a:r>
              <a:rPr lang="sl-SI" sz="2000"/>
              <a:t>remanentna ili zaostala indukcija</a:t>
            </a:r>
          </a:p>
          <a:p>
            <a:pPr eaLnBrk="1" hangingPunct="1"/>
            <a:r>
              <a:rPr lang="sl-SI" sz="2000"/>
              <a:t>Hc - koercitivno polje</a:t>
            </a:r>
            <a:r>
              <a:rPr lang="en-US" sz="2000"/>
              <a:t>  </a:t>
            </a:r>
          </a:p>
        </p:txBody>
      </p:sp>
      <p:pic>
        <p:nvPicPr>
          <p:cNvPr id="27667"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838450"/>
            <a:ext cx="7416800" cy="4019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0" y="260350"/>
            <a:ext cx="9144000" cy="6597650"/>
          </a:xfrm>
        </p:spPr>
        <p:txBody>
          <a:bodyPr/>
          <a:lstStyle/>
          <a:p>
            <a:pPr>
              <a:lnSpc>
                <a:spcPct val="80000"/>
              </a:lnSpc>
            </a:pPr>
            <a:r>
              <a:rPr lang="sl-SI" sz="2800">
                <a:solidFill>
                  <a:srgbClr val="FFFF00"/>
                </a:solidFill>
              </a:rPr>
              <a:t>Prema obliku histerezisne petlje može se izvršiti i podela magnetnih materijala na:</a:t>
            </a:r>
          </a:p>
          <a:p>
            <a:pPr>
              <a:lnSpc>
                <a:spcPct val="80000"/>
              </a:lnSpc>
              <a:buFont typeface="Wingdings" panose="05000000000000000000" pitchFamily="2" charset="2"/>
              <a:buNone/>
            </a:pPr>
            <a:r>
              <a:rPr lang="sl-SI" sz="2800">
                <a:solidFill>
                  <a:srgbClr val="FFFF00"/>
                </a:solidFill>
              </a:rPr>
              <a:t>  a) </a:t>
            </a:r>
            <a:r>
              <a:rPr lang="sl-SI" sz="2800" b="1">
                <a:solidFill>
                  <a:srgbClr val="FFFF00"/>
                </a:solidFill>
              </a:rPr>
              <a:t>magnetno meke </a:t>
            </a:r>
            <a:r>
              <a:rPr lang="sl-SI" sz="2800">
                <a:solidFill>
                  <a:srgbClr val="FFFF00"/>
                </a:solidFill>
              </a:rPr>
              <a:t>- kod kojih je histerezisna petlja uzana,  uspravljena i manje površine, sa relativno malim koercitivnim poljem (Hc&lt;1000 A/m), velikom remanentnom indukcijom i velikom magnetnom propustfjivošču. </a:t>
            </a:r>
            <a:r>
              <a:rPr lang="sl-SI" sz="2800" i="1">
                <a:solidFill>
                  <a:srgbClr val="FFFF00"/>
                </a:solidFill>
              </a:rPr>
              <a:t>U </a:t>
            </a:r>
            <a:r>
              <a:rPr lang="sl-SI" sz="2800">
                <a:solidFill>
                  <a:srgbClr val="FFFF00"/>
                </a:solidFill>
              </a:rPr>
              <a:t>ovu grupu spadaju: čisto gvožde Fe, čelik (meki), Fe-Si, Fe-Ni, magnetodielektrici </a:t>
            </a:r>
          </a:p>
          <a:p>
            <a:pPr>
              <a:lnSpc>
                <a:spcPct val="80000"/>
              </a:lnSpc>
              <a:buFont typeface="Wingdings" panose="05000000000000000000" pitchFamily="2" charset="2"/>
              <a:buNone/>
            </a:pPr>
            <a:r>
              <a:rPr lang="sl-SI" sz="2800">
                <a:solidFill>
                  <a:srgbClr val="FFFF00"/>
                </a:solidFill>
              </a:rPr>
              <a:t>   i feriti (Co, Ni - koji se ne </a:t>
            </a:r>
          </a:p>
          <a:p>
            <a:pPr>
              <a:lnSpc>
                <a:spcPct val="80000"/>
              </a:lnSpc>
              <a:buFont typeface="Wingdings" panose="05000000000000000000" pitchFamily="2" charset="2"/>
              <a:buNone/>
            </a:pPr>
            <a:r>
              <a:rPr lang="sl-SI" sz="2800">
                <a:solidFill>
                  <a:srgbClr val="FFFF00"/>
                </a:solidFill>
              </a:rPr>
              <a:t>   koriste čisti);</a:t>
            </a:r>
          </a:p>
          <a:p>
            <a:pPr>
              <a:lnSpc>
                <a:spcPct val="80000"/>
              </a:lnSpc>
              <a:buFont typeface="Wingdings" panose="05000000000000000000" pitchFamily="2" charset="2"/>
              <a:buNone/>
            </a:pPr>
            <a:r>
              <a:rPr lang="sl-SI" sz="2800">
                <a:solidFill>
                  <a:srgbClr val="FFFF00"/>
                </a:solidFill>
              </a:rPr>
              <a:t>   b) </a:t>
            </a:r>
            <a:r>
              <a:rPr lang="sl-SI" sz="2800" b="1">
                <a:solidFill>
                  <a:srgbClr val="FFFF00"/>
                </a:solidFill>
              </a:rPr>
              <a:t>magnetno tvrde </a:t>
            </a:r>
            <a:r>
              <a:rPr lang="sl-SI" sz="2800">
                <a:solidFill>
                  <a:srgbClr val="FFFF00"/>
                </a:solidFill>
              </a:rPr>
              <a:t>- koji imaju</a:t>
            </a:r>
          </a:p>
          <a:p>
            <a:pPr>
              <a:lnSpc>
                <a:spcPct val="80000"/>
              </a:lnSpc>
              <a:buFont typeface="Wingdings" panose="05000000000000000000" pitchFamily="2" charset="2"/>
              <a:buNone/>
            </a:pPr>
            <a:r>
              <a:rPr lang="sl-SI" sz="2800">
                <a:solidFill>
                  <a:srgbClr val="FFFF00"/>
                </a:solidFill>
              </a:rPr>
              <a:t>   veču površinu histerezisne petlje </a:t>
            </a:r>
          </a:p>
          <a:p>
            <a:pPr>
              <a:lnSpc>
                <a:spcPct val="80000"/>
              </a:lnSpc>
              <a:buFont typeface="Wingdings" panose="05000000000000000000" pitchFamily="2" charset="2"/>
              <a:buNone/>
            </a:pPr>
            <a:r>
              <a:rPr lang="sl-SI" sz="2800">
                <a:solidFill>
                  <a:srgbClr val="FFFF00"/>
                </a:solidFill>
              </a:rPr>
              <a:t>  (time i veče gubitke), i veče </a:t>
            </a:r>
          </a:p>
          <a:p>
            <a:pPr>
              <a:lnSpc>
                <a:spcPct val="80000"/>
              </a:lnSpc>
              <a:buFont typeface="Wingdings" panose="05000000000000000000" pitchFamily="2" charset="2"/>
              <a:buNone/>
            </a:pPr>
            <a:r>
              <a:rPr lang="sl-SI" sz="2800">
                <a:solidFill>
                  <a:srgbClr val="FFFF00"/>
                </a:solidFill>
              </a:rPr>
              <a:t>  koercitivno polje (Hc&gt;1000 A/m). </a:t>
            </a:r>
          </a:p>
          <a:p>
            <a:pPr>
              <a:lnSpc>
                <a:spcPct val="80000"/>
              </a:lnSpc>
              <a:buFont typeface="Wingdings" panose="05000000000000000000" pitchFamily="2" charset="2"/>
              <a:buNone/>
            </a:pPr>
            <a:r>
              <a:rPr lang="sl-SI" sz="2800">
                <a:solidFill>
                  <a:srgbClr val="FFFF00"/>
                </a:solidFill>
              </a:rPr>
              <a:t>  Tu spadaju: Alniko </a:t>
            </a:r>
            <a:r>
              <a:rPr lang="pl-PL" sz="2800">
                <a:solidFill>
                  <a:srgbClr val="FFFF00"/>
                </a:solidFill>
              </a:rPr>
              <a:t>I, </a:t>
            </a:r>
            <a:r>
              <a:rPr lang="sl-SI" sz="2800">
                <a:solidFill>
                  <a:srgbClr val="FFFF00"/>
                </a:solidFill>
              </a:rPr>
              <a:t>Alniko </a:t>
            </a:r>
            <a:r>
              <a:rPr lang="pl-PL" sz="2800">
                <a:solidFill>
                  <a:srgbClr val="FFFF00"/>
                </a:solidFill>
              </a:rPr>
              <a:t>V, </a:t>
            </a:r>
          </a:p>
          <a:p>
            <a:pPr>
              <a:lnSpc>
                <a:spcPct val="80000"/>
              </a:lnSpc>
              <a:buFont typeface="Wingdings" panose="05000000000000000000" pitchFamily="2" charset="2"/>
              <a:buNone/>
            </a:pPr>
            <a:r>
              <a:rPr lang="sl-SI" sz="2800">
                <a:solidFill>
                  <a:srgbClr val="FFFF00"/>
                </a:solidFill>
              </a:rPr>
              <a:t>  Hromčelik, kobaltni čelik i dr.</a:t>
            </a:r>
            <a:endParaRPr lang="en-US" sz="2800">
              <a:solidFill>
                <a:srgbClr val="FFFF00"/>
              </a:solidFill>
            </a:endParaRPr>
          </a:p>
        </p:txBody>
      </p:sp>
      <p:pic>
        <p:nvPicPr>
          <p:cNvPr id="28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5700" y="3716338"/>
            <a:ext cx="290830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0" y="1052513"/>
            <a:ext cx="9144000" cy="5805487"/>
          </a:xfrm>
        </p:spPr>
        <p:txBody>
          <a:bodyPr/>
          <a:lstStyle/>
          <a:p>
            <a:r>
              <a:rPr lang="sl-SI">
                <a:solidFill>
                  <a:srgbClr val="FFFF00"/>
                </a:solidFill>
              </a:rPr>
              <a:t>Ponašanje magnetnih materijala jako zavisi od temperature, jer je magnetna propustljivost temperaturno zavisna. Ta zavisnost je nelinearna i prilično složena.</a:t>
            </a:r>
          </a:p>
          <a:p>
            <a:r>
              <a:rPr lang="sl-SI">
                <a:solidFill>
                  <a:srgbClr val="FFFF00"/>
                </a:solidFill>
              </a:rPr>
              <a:t> Pri nekim vrednostima temperature koje se nazivaju kritičnim temperaturama Tc (Kirijeva temperatura) feromagnetna tela naglo gube magnetna svojstva i postaju paramagnetici. </a:t>
            </a:r>
          </a:p>
          <a:p>
            <a:r>
              <a:rPr lang="sl-SI">
                <a:solidFill>
                  <a:srgbClr val="FFFF00"/>
                </a:solidFill>
              </a:rPr>
              <a:t>Hlađenjem tela magnetna svojstva im se ponovo vraćaju.</a:t>
            </a:r>
            <a:endParaRPr lang="en-US">
              <a:solidFill>
                <a:srgbClr val="FFFF00"/>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323850" y="692150"/>
            <a:ext cx="8362950" cy="5434013"/>
          </a:xfrm>
        </p:spPr>
        <p:txBody>
          <a:bodyPr/>
          <a:lstStyle/>
          <a:p>
            <a:r>
              <a:rPr lang="sl-SI">
                <a:solidFill>
                  <a:srgbClr val="FFFF00"/>
                </a:solidFill>
              </a:rPr>
              <a:t>Uspešna primena nekog magnetnog materijala zavisi će od njegove magnetne propustljivosti, oblika krive magnečenja, histerezisnog ciklusa, remanentne indukcije, indukcije zasičenja, koercitivnog polja, gubitaka, električne otpornosti i kritične (Kirijeve) temperature. </a:t>
            </a:r>
          </a:p>
          <a:p>
            <a:r>
              <a:rPr lang="sl-SI">
                <a:solidFill>
                  <a:srgbClr val="FFFF00"/>
                </a:solidFill>
              </a:rPr>
              <a:t>Koja </a:t>
            </a:r>
            <a:r>
              <a:rPr lang="sr-Latn-CS">
                <a:solidFill>
                  <a:srgbClr val="FFFF00"/>
                </a:solidFill>
              </a:rPr>
              <a:t>ć</a:t>
            </a:r>
            <a:r>
              <a:rPr lang="sl-SI">
                <a:solidFill>
                  <a:srgbClr val="FFFF00"/>
                </a:solidFill>
              </a:rPr>
              <a:t>e karakteristika imati ključnu ulogu zavisi će od konkretnog slučaja primene i to će diktirati izbor  odredenog materijala.</a:t>
            </a:r>
            <a:endParaRPr lang="en-US">
              <a:solidFill>
                <a:srgbClr val="FFFF00"/>
              </a:solidFil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463" y="681038"/>
            <a:ext cx="5945187" cy="5883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0"/>
            <a:ext cx="5924550" cy="2952750"/>
          </a:xfrm>
          <a:prstGeom prst="rect">
            <a:avLst/>
          </a:prstGeom>
          <a:noFill/>
          <a:extLst>
            <a:ext uri="{909E8E84-426E-40DD-AFC4-6F175D3DCCD1}">
              <a14:hiddenFill xmlns:a14="http://schemas.microsoft.com/office/drawing/2010/main">
                <a:solidFill>
                  <a:srgbClr val="FFFFFF"/>
                </a:solidFill>
              </a14:hiddenFill>
            </a:ext>
          </a:extLst>
        </p:spPr>
      </p:pic>
      <p:pic>
        <p:nvPicPr>
          <p:cNvPr id="389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5175" y="3962400"/>
            <a:ext cx="5838825"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11838" cy="2781300"/>
          </a:xfrm>
          <a:prstGeom prst="rect">
            <a:avLst/>
          </a:prstGeom>
          <a:noFill/>
          <a:extLst>
            <a:ext uri="{909E8E84-426E-40DD-AFC4-6F175D3DCCD1}">
              <a14:hiddenFill xmlns:a14="http://schemas.microsoft.com/office/drawing/2010/main">
                <a:solidFill>
                  <a:srgbClr val="FFFFFF"/>
                </a:solidFill>
              </a14:hiddenFill>
            </a:ext>
          </a:extLst>
        </p:spPr>
      </p:pic>
      <p:pic>
        <p:nvPicPr>
          <p:cNvPr id="409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75" y="4048125"/>
            <a:ext cx="5953125" cy="2809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result for суперпроводник"/>
          <p:cNvPicPr>
            <a:picLocks noGrp="1"/>
          </p:cNvPicPr>
          <p:nvPr>
            <p:ph idx="1"/>
          </p:nvPr>
        </p:nvPicPr>
        <p:blipFill>
          <a:blip r:embed="rId2"/>
          <a:srcRect/>
          <a:stretch>
            <a:fillRect/>
          </a:stretch>
        </p:blipFill>
        <p:spPr bwMode="auto">
          <a:xfrm>
            <a:off x="1600200" y="2124869"/>
            <a:ext cx="5943600" cy="3476625"/>
          </a:xfrm>
          <a:prstGeom prst="rect">
            <a:avLst/>
          </a:prstGeom>
          <a:noFill/>
          <a:ln w="9525">
            <a:noFill/>
            <a:miter lim="800000"/>
            <a:headEnd/>
            <a:tailEnd/>
          </a:ln>
        </p:spPr>
      </p:pic>
    </p:spTree>
    <p:extLst>
      <p:ext uri="{BB962C8B-B14F-4D97-AF65-F5344CB8AC3E}">
        <p14:creationId xmlns:p14="http://schemas.microsoft.com/office/powerpoint/2010/main" val="2634097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2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sr-Cyrl-RS" dirty="0" smtClean="0"/>
              <a:t>Занимљивости </a:t>
            </a: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716016" y="4005064"/>
            <a:ext cx="3320960" cy="1831717"/>
          </a:xfrm>
        </p:spPr>
      </p:pic>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812408" y="1613018"/>
            <a:ext cx="3266478" cy="2176022"/>
          </a:xfrm>
        </p:spPr>
      </p:pic>
      <p:sp>
        <p:nvSpPr>
          <p:cNvPr id="8" name="TextBox 7"/>
          <p:cNvSpPr txBox="1"/>
          <p:nvPr/>
        </p:nvSpPr>
        <p:spPr>
          <a:xfrm>
            <a:off x="676253" y="1412776"/>
            <a:ext cx="3456384" cy="3046988"/>
          </a:xfrm>
          <a:prstGeom prst="rect">
            <a:avLst/>
          </a:prstGeom>
          <a:noFill/>
        </p:spPr>
        <p:txBody>
          <a:bodyPr wrap="square" rtlCol="0">
            <a:spAutoFit/>
          </a:bodyPr>
          <a:lstStyle/>
          <a:p>
            <a:r>
              <a:rPr lang="sr-Cyrl-RS" sz="1600" b="1" dirty="0">
                <a:solidFill>
                  <a:schemeClr val="accent4">
                    <a:lumMod val="50000"/>
                  </a:schemeClr>
                </a:solidFill>
              </a:rPr>
              <a:t>Топли суперпроводници </a:t>
            </a:r>
            <a:endParaRPr lang="en-US" sz="1600" dirty="0">
              <a:solidFill>
                <a:schemeClr val="accent4">
                  <a:lumMod val="50000"/>
                </a:schemeClr>
              </a:solidFill>
            </a:endParaRPr>
          </a:p>
          <a:p>
            <a:r>
              <a:rPr lang="sr-Cyrl-RS" sz="1600" b="1" dirty="0">
                <a:solidFill>
                  <a:schemeClr val="accent4">
                    <a:lumMod val="50000"/>
                  </a:schemeClr>
                </a:solidFill>
              </a:rPr>
              <a:t> </a:t>
            </a:r>
            <a:endParaRPr lang="en-US" sz="1600" dirty="0">
              <a:solidFill>
                <a:schemeClr val="accent4">
                  <a:lumMod val="50000"/>
                </a:schemeClr>
              </a:solidFill>
            </a:endParaRPr>
          </a:p>
          <a:p>
            <a:r>
              <a:rPr lang="en-US" sz="1600" dirty="0" err="1">
                <a:solidFill>
                  <a:schemeClr val="accent4">
                    <a:lumMod val="50000"/>
                  </a:schemeClr>
                </a:solidFill>
              </a:rPr>
              <a:t>Овај</a:t>
            </a:r>
            <a:r>
              <a:rPr lang="en-US" sz="1600" dirty="0">
                <a:solidFill>
                  <a:schemeClr val="accent4">
                    <a:lumMod val="50000"/>
                  </a:schemeClr>
                </a:solidFill>
              </a:rPr>
              <a:t> </a:t>
            </a:r>
            <a:r>
              <a:rPr lang="en-US" sz="1600" dirty="0" err="1">
                <a:solidFill>
                  <a:schemeClr val="accent4">
                    <a:lumMod val="50000"/>
                  </a:schemeClr>
                </a:solidFill>
              </a:rPr>
              <a:t>феномен</a:t>
            </a:r>
            <a:r>
              <a:rPr lang="en-US" sz="1600" dirty="0">
                <a:solidFill>
                  <a:schemeClr val="accent4">
                    <a:lumMod val="50000"/>
                  </a:schemeClr>
                </a:solidFill>
              </a:rPr>
              <a:t> </a:t>
            </a:r>
            <a:r>
              <a:rPr lang="en-US" sz="1600" dirty="0" err="1">
                <a:solidFill>
                  <a:schemeClr val="accent4">
                    <a:lumMod val="50000"/>
                  </a:schemeClr>
                </a:solidFill>
              </a:rPr>
              <a:t>може</a:t>
            </a:r>
            <a:r>
              <a:rPr lang="en-US" sz="1600" dirty="0">
                <a:solidFill>
                  <a:schemeClr val="accent4">
                    <a:lumMod val="50000"/>
                  </a:schemeClr>
                </a:solidFill>
              </a:rPr>
              <a:t> </a:t>
            </a:r>
            <a:r>
              <a:rPr lang="en-US" sz="1600" dirty="0" err="1">
                <a:solidFill>
                  <a:schemeClr val="accent4">
                    <a:lumMod val="50000"/>
                  </a:schemeClr>
                </a:solidFill>
              </a:rPr>
              <a:t>бити</a:t>
            </a:r>
            <a:r>
              <a:rPr lang="en-US" sz="1600" dirty="0">
                <a:solidFill>
                  <a:schemeClr val="accent4">
                    <a:lumMod val="50000"/>
                  </a:schemeClr>
                </a:solidFill>
              </a:rPr>
              <a:t> </a:t>
            </a:r>
            <a:r>
              <a:rPr lang="en-US" sz="1600" dirty="0" err="1">
                <a:solidFill>
                  <a:schemeClr val="accent4">
                    <a:lumMod val="50000"/>
                  </a:schemeClr>
                </a:solidFill>
              </a:rPr>
              <a:t>детектовсн</a:t>
            </a:r>
            <a:r>
              <a:rPr lang="en-US" sz="1600" dirty="0">
                <a:solidFill>
                  <a:schemeClr val="accent4">
                    <a:lumMod val="50000"/>
                  </a:schemeClr>
                </a:solidFill>
              </a:rPr>
              <a:t> и </a:t>
            </a:r>
            <a:r>
              <a:rPr lang="en-US" sz="1600" dirty="0" err="1">
                <a:solidFill>
                  <a:schemeClr val="accent4">
                    <a:lumMod val="50000"/>
                  </a:schemeClr>
                </a:solidFill>
              </a:rPr>
              <a:t>измерен</a:t>
            </a:r>
            <a:r>
              <a:rPr lang="en-US" sz="1600" dirty="0">
                <a:solidFill>
                  <a:schemeClr val="accent4">
                    <a:lumMod val="50000"/>
                  </a:schemeClr>
                </a:solidFill>
              </a:rPr>
              <a:t>, </a:t>
            </a:r>
            <a:r>
              <a:rPr lang="en-US" sz="1600" dirty="0" err="1">
                <a:solidFill>
                  <a:schemeClr val="accent4">
                    <a:lumMod val="50000"/>
                  </a:schemeClr>
                </a:solidFill>
              </a:rPr>
              <a:t>али</a:t>
            </a:r>
            <a:r>
              <a:rPr lang="en-US" sz="1600" dirty="0">
                <a:solidFill>
                  <a:schemeClr val="accent4">
                    <a:lumMod val="50000"/>
                  </a:schemeClr>
                </a:solidFill>
              </a:rPr>
              <a:t> </a:t>
            </a:r>
            <a:r>
              <a:rPr lang="en-US" sz="1600" dirty="0" err="1">
                <a:solidFill>
                  <a:schemeClr val="accent4">
                    <a:lumMod val="50000"/>
                  </a:schemeClr>
                </a:solidFill>
              </a:rPr>
              <a:t>не</a:t>
            </a:r>
            <a:r>
              <a:rPr lang="en-US" sz="1600" dirty="0">
                <a:solidFill>
                  <a:schemeClr val="accent4">
                    <a:lumMod val="50000"/>
                  </a:schemeClr>
                </a:solidFill>
              </a:rPr>
              <a:t> </a:t>
            </a:r>
            <a:r>
              <a:rPr lang="en-US" sz="1600" dirty="0" err="1">
                <a:solidFill>
                  <a:schemeClr val="accent4">
                    <a:lumMod val="50000"/>
                  </a:schemeClr>
                </a:solidFill>
              </a:rPr>
              <a:t>би</a:t>
            </a:r>
            <a:r>
              <a:rPr lang="en-US" sz="1600" dirty="0">
                <a:solidFill>
                  <a:schemeClr val="accent4">
                    <a:lumMod val="50000"/>
                  </a:schemeClr>
                </a:solidFill>
              </a:rPr>
              <a:t> </a:t>
            </a:r>
            <a:r>
              <a:rPr lang="en-US" sz="1600" dirty="0" err="1">
                <a:solidFill>
                  <a:schemeClr val="accent4">
                    <a:lumMod val="50000"/>
                  </a:schemeClr>
                </a:solidFill>
              </a:rPr>
              <a:t>требало</a:t>
            </a:r>
            <a:r>
              <a:rPr lang="en-US" sz="1600" dirty="0">
                <a:solidFill>
                  <a:schemeClr val="accent4">
                    <a:lumMod val="50000"/>
                  </a:schemeClr>
                </a:solidFill>
              </a:rPr>
              <a:t> </a:t>
            </a:r>
            <a:r>
              <a:rPr lang="en-US" sz="1600" dirty="0" err="1">
                <a:solidFill>
                  <a:schemeClr val="accent4">
                    <a:lumMod val="50000"/>
                  </a:schemeClr>
                </a:solidFill>
              </a:rPr>
              <a:t>да</a:t>
            </a:r>
            <a:r>
              <a:rPr lang="en-US" sz="1600" dirty="0">
                <a:solidFill>
                  <a:schemeClr val="accent4">
                    <a:lumMod val="50000"/>
                  </a:schemeClr>
                </a:solidFill>
              </a:rPr>
              <a:t> </a:t>
            </a:r>
            <a:r>
              <a:rPr lang="en-US" sz="1600" dirty="0" err="1">
                <a:solidFill>
                  <a:schemeClr val="accent4">
                    <a:lumMod val="50000"/>
                  </a:schemeClr>
                </a:solidFill>
              </a:rPr>
              <a:t>се</a:t>
            </a:r>
            <a:r>
              <a:rPr lang="en-US" sz="1600" dirty="0">
                <a:solidFill>
                  <a:schemeClr val="accent4">
                    <a:lumMod val="50000"/>
                  </a:schemeClr>
                </a:solidFill>
              </a:rPr>
              <a:t> </a:t>
            </a:r>
            <a:r>
              <a:rPr lang="en-US" sz="1600" dirty="0" err="1">
                <a:solidFill>
                  <a:schemeClr val="accent4">
                    <a:lumMod val="50000"/>
                  </a:schemeClr>
                </a:solidFill>
              </a:rPr>
              <a:t>догађа</a:t>
            </a:r>
            <a:r>
              <a:rPr lang="en-US" sz="1600" dirty="0">
                <a:solidFill>
                  <a:schemeClr val="accent4">
                    <a:lumMod val="50000"/>
                  </a:schemeClr>
                </a:solidFill>
              </a:rPr>
              <a:t>. </a:t>
            </a:r>
            <a:r>
              <a:rPr lang="en-US" sz="1600" dirty="0" err="1">
                <a:solidFill>
                  <a:schemeClr val="accent4">
                    <a:lumMod val="50000"/>
                  </a:schemeClr>
                </a:solidFill>
              </a:rPr>
              <a:t>Према</a:t>
            </a:r>
            <a:r>
              <a:rPr lang="en-US" sz="1600" dirty="0">
                <a:solidFill>
                  <a:schemeClr val="accent4">
                    <a:lumMod val="50000"/>
                  </a:schemeClr>
                </a:solidFill>
              </a:rPr>
              <a:t> </a:t>
            </a:r>
            <a:r>
              <a:rPr lang="en-US" sz="1600" dirty="0" err="1">
                <a:solidFill>
                  <a:schemeClr val="accent4">
                    <a:lumMod val="50000"/>
                  </a:schemeClr>
                </a:solidFill>
              </a:rPr>
              <a:t>најбо</a:t>
            </a:r>
            <a:r>
              <a:rPr lang="sr-Cyrl-RS" sz="1600" dirty="0">
                <a:solidFill>
                  <a:schemeClr val="accent4">
                    <a:lumMod val="50000"/>
                  </a:schemeClr>
                </a:solidFill>
              </a:rPr>
              <a:t>љ</a:t>
            </a:r>
            <a:r>
              <a:rPr lang="en-US" sz="1600" dirty="0" err="1">
                <a:solidFill>
                  <a:schemeClr val="accent4">
                    <a:lumMod val="50000"/>
                  </a:schemeClr>
                </a:solidFill>
              </a:rPr>
              <a:t>им</a:t>
            </a:r>
            <a:r>
              <a:rPr lang="en-US" sz="1600" dirty="0">
                <a:solidFill>
                  <a:schemeClr val="accent4">
                    <a:lumMod val="50000"/>
                  </a:schemeClr>
                </a:solidFill>
              </a:rPr>
              <a:t> </a:t>
            </a:r>
            <a:r>
              <a:rPr lang="en-US" sz="1600" dirty="0" err="1">
                <a:solidFill>
                  <a:schemeClr val="accent4">
                    <a:lumMod val="50000"/>
                  </a:schemeClr>
                </a:solidFill>
              </a:rPr>
              <a:t>теоријама</a:t>
            </a:r>
            <a:r>
              <a:rPr lang="en-US" sz="1600" dirty="0">
                <a:solidFill>
                  <a:schemeClr val="accent4">
                    <a:lumMod val="50000"/>
                  </a:schemeClr>
                </a:solidFill>
              </a:rPr>
              <a:t> </a:t>
            </a:r>
            <a:r>
              <a:rPr lang="en-US" sz="1600" dirty="0" err="1">
                <a:solidFill>
                  <a:schemeClr val="accent4">
                    <a:lumMod val="50000"/>
                  </a:schemeClr>
                </a:solidFill>
              </a:rPr>
              <a:t>суперпроводности</a:t>
            </a:r>
            <a:r>
              <a:rPr lang="en-US" sz="1600" dirty="0">
                <a:solidFill>
                  <a:schemeClr val="accent4">
                    <a:lumMod val="50000"/>
                  </a:schemeClr>
                </a:solidFill>
              </a:rPr>
              <a:t>, </a:t>
            </a:r>
            <a:r>
              <a:rPr lang="en-US" sz="1600" dirty="0" err="1">
                <a:solidFill>
                  <a:schemeClr val="accent4">
                    <a:lumMod val="50000"/>
                  </a:schemeClr>
                </a:solidFill>
              </a:rPr>
              <a:t>овај</a:t>
            </a:r>
            <a:r>
              <a:rPr lang="en-US" sz="1600" dirty="0">
                <a:solidFill>
                  <a:schemeClr val="accent4">
                    <a:lumMod val="50000"/>
                  </a:schemeClr>
                </a:solidFill>
              </a:rPr>
              <a:t> </a:t>
            </a:r>
            <a:r>
              <a:rPr lang="en-US" sz="1600" dirty="0" err="1">
                <a:solidFill>
                  <a:schemeClr val="accent4">
                    <a:lumMod val="50000"/>
                  </a:schemeClr>
                </a:solidFill>
              </a:rPr>
              <a:t>феномен</a:t>
            </a:r>
            <a:r>
              <a:rPr lang="en-US" sz="1600" dirty="0">
                <a:solidFill>
                  <a:schemeClr val="accent4">
                    <a:lumMod val="50000"/>
                  </a:schemeClr>
                </a:solidFill>
              </a:rPr>
              <a:t> </a:t>
            </a:r>
            <a:r>
              <a:rPr lang="en-US" sz="1600" dirty="0" err="1">
                <a:solidFill>
                  <a:schemeClr val="accent4">
                    <a:lumMod val="50000"/>
                  </a:schemeClr>
                </a:solidFill>
              </a:rPr>
              <a:t>не</a:t>
            </a:r>
            <a:r>
              <a:rPr lang="en-US" sz="1600" dirty="0">
                <a:solidFill>
                  <a:schemeClr val="accent4">
                    <a:lumMod val="50000"/>
                  </a:schemeClr>
                </a:solidFill>
              </a:rPr>
              <a:t> </a:t>
            </a:r>
            <a:r>
              <a:rPr lang="en-US" sz="1600" dirty="0" err="1">
                <a:solidFill>
                  <a:schemeClr val="accent4">
                    <a:lumMod val="50000"/>
                  </a:schemeClr>
                </a:solidFill>
              </a:rPr>
              <a:t>може</a:t>
            </a:r>
            <a:r>
              <a:rPr lang="en-US" sz="1600" dirty="0">
                <a:solidFill>
                  <a:schemeClr val="accent4">
                    <a:lumMod val="50000"/>
                  </a:schemeClr>
                </a:solidFill>
              </a:rPr>
              <a:t> </a:t>
            </a:r>
            <a:r>
              <a:rPr lang="en-US" sz="1600" dirty="0" err="1">
                <a:solidFill>
                  <a:schemeClr val="accent4">
                    <a:lumMod val="50000"/>
                  </a:schemeClr>
                </a:solidFill>
              </a:rPr>
              <a:t>бити</a:t>
            </a:r>
            <a:r>
              <a:rPr lang="en-US" sz="1600" dirty="0">
                <a:solidFill>
                  <a:schemeClr val="accent4">
                    <a:lumMod val="50000"/>
                  </a:schemeClr>
                </a:solidFill>
              </a:rPr>
              <a:t> </a:t>
            </a:r>
            <a:r>
              <a:rPr lang="en-US" sz="1600" dirty="0" err="1">
                <a:solidFill>
                  <a:schemeClr val="accent4">
                    <a:lumMod val="50000"/>
                  </a:schemeClr>
                </a:solidFill>
              </a:rPr>
              <a:t>могућ</a:t>
            </a:r>
            <a:r>
              <a:rPr lang="en-US" sz="1600" dirty="0">
                <a:solidFill>
                  <a:schemeClr val="accent4">
                    <a:lumMod val="50000"/>
                  </a:schemeClr>
                </a:solidFill>
              </a:rPr>
              <a:t> </a:t>
            </a:r>
            <a:r>
              <a:rPr lang="en-US" sz="1600" dirty="0" err="1">
                <a:solidFill>
                  <a:schemeClr val="accent4">
                    <a:lumMod val="50000"/>
                  </a:schemeClr>
                </a:solidFill>
              </a:rPr>
              <a:t>на</a:t>
            </a:r>
            <a:r>
              <a:rPr lang="en-US" sz="1600" dirty="0">
                <a:solidFill>
                  <a:schemeClr val="accent4">
                    <a:lumMod val="50000"/>
                  </a:schemeClr>
                </a:solidFill>
              </a:rPr>
              <a:t> </a:t>
            </a:r>
            <a:r>
              <a:rPr lang="en-US" sz="1600" dirty="0" err="1">
                <a:solidFill>
                  <a:schemeClr val="accent4">
                    <a:lumMod val="50000"/>
                  </a:schemeClr>
                </a:solidFill>
              </a:rPr>
              <a:t>температурама</a:t>
            </a:r>
            <a:r>
              <a:rPr lang="en-US" sz="1600" dirty="0">
                <a:solidFill>
                  <a:schemeClr val="accent4">
                    <a:lumMod val="50000"/>
                  </a:schemeClr>
                </a:solidFill>
              </a:rPr>
              <a:t> </a:t>
            </a:r>
            <a:r>
              <a:rPr lang="en-US" sz="1600" dirty="0" err="1">
                <a:solidFill>
                  <a:schemeClr val="accent4">
                    <a:lumMod val="50000"/>
                  </a:schemeClr>
                </a:solidFill>
              </a:rPr>
              <a:t>изнад</a:t>
            </a:r>
            <a:r>
              <a:rPr lang="en-US" sz="1600" dirty="0">
                <a:solidFill>
                  <a:schemeClr val="accent4">
                    <a:lumMod val="50000"/>
                  </a:schemeClr>
                </a:solidFill>
              </a:rPr>
              <a:t> 30 К. </a:t>
            </a:r>
            <a:r>
              <a:rPr lang="en-US" sz="1600" dirty="0" err="1">
                <a:solidFill>
                  <a:schemeClr val="accent4">
                    <a:lumMod val="50000"/>
                  </a:schemeClr>
                </a:solidFill>
              </a:rPr>
              <a:t>Ипак</a:t>
            </a:r>
            <a:r>
              <a:rPr lang="en-US" sz="1600" dirty="0">
                <a:solidFill>
                  <a:schemeClr val="accent4">
                    <a:lumMod val="50000"/>
                  </a:schemeClr>
                </a:solidFill>
              </a:rPr>
              <a:t>, </a:t>
            </a:r>
            <a:r>
              <a:rPr lang="en-US" sz="1600" dirty="0" err="1">
                <a:solidFill>
                  <a:schemeClr val="accent4">
                    <a:lumMod val="50000"/>
                  </a:schemeClr>
                </a:solidFill>
              </a:rPr>
              <a:t>неки</a:t>
            </a:r>
            <a:r>
              <a:rPr lang="en-US" sz="1600" dirty="0">
                <a:solidFill>
                  <a:schemeClr val="accent4">
                    <a:lumMod val="50000"/>
                  </a:schemeClr>
                </a:solidFill>
              </a:rPr>
              <a:t> </a:t>
            </a:r>
            <a:r>
              <a:rPr lang="en-US" sz="1600" dirty="0" err="1">
                <a:solidFill>
                  <a:schemeClr val="accent4">
                    <a:lumMod val="50000"/>
                  </a:schemeClr>
                </a:solidFill>
              </a:rPr>
              <a:t>суперпроводници</a:t>
            </a:r>
            <a:r>
              <a:rPr lang="en-US" sz="1600" dirty="0">
                <a:solidFill>
                  <a:schemeClr val="accent4">
                    <a:lumMod val="50000"/>
                  </a:schemeClr>
                </a:solidFill>
              </a:rPr>
              <a:t> </a:t>
            </a:r>
            <a:r>
              <a:rPr lang="en-US" sz="1600" dirty="0" err="1">
                <a:solidFill>
                  <a:schemeClr val="accent4">
                    <a:lumMod val="50000"/>
                  </a:schemeClr>
                </a:solidFill>
              </a:rPr>
              <a:t>раде</a:t>
            </a:r>
            <a:r>
              <a:rPr lang="en-US" sz="1600" dirty="0">
                <a:solidFill>
                  <a:schemeClr val="accent4">
                    <a:lumMod val="50000"/>
                  </a:schemeClr>
                </a:solidFill>
              </a:rPr>
              <a:t> </a:t>
            </a:r>
            <a:r>
              <a:rPr lang="en-US" sz="1600" dirty="0" err="1">
                <a:solidFill>
                  <a:schemeClr val="accent4">
                    <a:lumMod val="50000"/>
                  </a:schemeClr>
                </a:solidFill>
              </a:rPr>
              <a:t>перфектно</a:t>
            </a:r>
            <a:r>
              <a:rPr lang="en-US" sz="1600" dirty="0">
                <a:solidFill>
                  <a:schemeClr val="accent4">
                    <a:lumMod val="50000"/>
                  </a:schemeClr>
                </a:solidFill>
              </a:rPr>
              <a:t> </a:t>
            </a:r>
            <a:r>
              <a:rPr lang="en-US" sz="1600" dirty="0" err="1">
                <a:solidFill>
                  <a:schemeClr val="accent4">
                    <a:lumMod val="50000"/>
                  </a:schemeClr>
                </a:solidFill>
              </a:rPr>
              <a:t>на</a:t>
            </a:r>
            <a:r>
              <a:rPr lang="en-US" sz="1600" dirty="0">
                <a:solidFill>
                  <a:schemeClr val="accent4">
                    <a:lumMod val="50000"/>
                  </a:schemeClr>
                </a:solidFill>
              </a:rPr>
              <a:t> 77 К.</a:t>
            </a:r>
          </a:p>
          <a:p>
            <a:r>
              <a:rPr lang="en-US" sz="1600" dirty="0">
                <a:solidFill>
                  <a:schemeClr val="accent4">
                    <a:lumMod val="50000"/>
                  </a:schemeClr>
                </a:solidFill>
              </a:rPr>
              <a:t> </a:t>
            </a:r>
            <a:r>
              <a:rPr lang="en-US" sz="1600" dirty="0" smtClean="0">
                <a:solidFill>
                  <a:schemeClr val="accent4">
                    <a:lumMod val="50000"/>
                  </a:schemeClr>
                </a:solidFill>
              </a:rPr>
              <a:t>.</a:t>
            </a:r>
            <a:endParaRPr lang="en-US" sz="1600" dirty="0">
              <a:solidFill>
                <a:schemeClr val="accent4">
                  <a:lumMod val="50000"/>
                </a:schemeClr>
              </a:solidFill>
            </a:endParaRPr>
          </a:p>
        </p:txBody>
      </p:sp>
    </p:spTree>
    <p:extLst>
      <p:ext uri="{BB962C8B-B14F-4D97-AF65-F5344CB8AC3E}">
        <p14:creationId xmlns:p14="http://schemas.microsoft.com/office/powerpoint/2010/main" val="293752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000"/>
                                        <p:tgtEl>
                                          <p:spTgt spid="8">
                                            <p:txEl>
                                              <p:pRg st="0" end="0"/>
                                            </p:txEl>
                                          </p:spTgt>
                                        </p:tgtEl>
                                      </p:cBhvr>
                                    </p:animEffect>
                                    <p:anim calcmode="lin" valueType="num">
                                      <p:cBhvr>
                                        <p:cTn id="1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1000"/>
                                        <p:tgtEl>
                                          <p:spTgt spid="8">
                                            <p:txEl>
                                              <p:pRg st="1" end="1"/>
                                            </p:txEl>
                                          </p:spTgt>
                                        </p:tgtEl>
                                      </p:cBhvr>
                                    </p:animEffect>
                                    <p:anim calcmode="lin" valueType="num">
                                      <p:cBhvr>
                                        <p:cTn id="16"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fade">
                                      <p:cBhvr>
                                        <p:cTn id="25" dur="1000"/>
                                        <p:tgtEl>
                                          <p:spTgt spid="8">
                                            <p:txEl>
                                              <p:pRg st="3" end="3"/>
                                            </p:txEl>
                                          </p:spTgt>
                                        </p:tgtEl>
                                      </p:cBhvr>
                                    </p:animEffect>
                                    <p:anim calcmode="lin" valueType="num">
                                      <p:cBhvr>
                                        <p:cTn id="2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750"/>
                                        <p:tgtEl>
                                          <p:spTgt spid="6"/>
                                        </p:tgtEl>
                                      </p:cBhvr>
                                    </p:animEffect>
                                    <p:anim calcmode="lin" valueType="num">
                                      <p:cBhvr>
                                        <p:cTn id="32" dur="750" fill="hold"/>
                                        <p:tgtEl>
                                          <p:spTgt spid="6"/>
                                        </p:tgtEl>
                                        <p:attrNameLst>
                                          <p:attrName>ppt_x</p:attrName>
                                        </p:attrNameLst>
                                      </p:cBhvr>
                                      <p:tavLst>
                                        <p:tav tm="0">
                                          <p:val>
                                            <p:strVal val="#ppt_x"/>
                                          </p:val>
                                        </p:tav>
                                        <p:tav tm="100000">
                                          <p:val>
                                            <p:strVal val="#ppt_x"/>
                                          </p:val>
                                        </p:tav>
                                      </p:tavLst>
                                    </p:anim>
                                    <p:anim calcmode="lin" valueType="num">
                                      <p:cBhvr>
                                        <p:cTn id="33" dur="75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2750"/>
                            </p:stCondLst>
                            <p:childTnLst>
                              <p:par>
                                <p:cTn id="35" presetID="42"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750"/>
                                        <p:tgtEl>
                                          <p:spTgt spid="7"/>
                                        </p:tgtEl>
                                      </p:cBhvr>
                                    </p:animEffect>
                                    <p:anim calcmode="lin" valueType="num">
                                      <p:cBhvr>
                                        <p:cTn id="38" dur="750" fill="hold"/>
                                        <p:tgtEl>
                                          <p:spTgt spid="7"/>
                                        </p:tgtEl>
                                        <p:attrNameLst>
                                          <p:attrName>ppt_x</p:attrName>
                                        </p:attrNameLst>
                                      </p:cBhvr>
                                      <p:tavLst>
                                        <p:tav tm="0">
                                          <p:val>
                                            <p:strVal val="#ppt_x"/>
                                          </p:val>
                                        </p:tav>
                                        <p:tav tm="100000">
                                          <p:val>
                                            <p:strVal val="#ppt_x"/>
                                          </p:val>
                                        </p:tav>
                                      </p:tavLst>
                                    </p:anim>
                                    <p:anim calcmode="lin" valueType="num">
                                      <p:cBhvr>
                                        <p:cTn id="39"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2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19678" y="1700808"/>
            <a:ext cx="3403676" cy="2232248"/>
          </a:xfrm>
        </p:spPr>
      </p:pic>
      <p:sp>
        <p:nvSpPr>
          <p:cNvPr id="4" name="Content Placeholder 3"/>
          <p:cNvSpPr>
            <a:spLocks noGrp="1"/>
          </p:cNvSpPr>
          <p:nvPr>
            <p:ph sz="half" idx="2"/>
          </p:nvPr>
        </p:nvSpPr>
        <p:spPr/>
        <p:txBody>
          <a:bodyPr>
            <a:noAutofit/>
          </a:bodyPr>
          <a:lstStyle/>
          <a:p>
            <a:r>
              <a:rPr lang="sr-Cyrl-CS" sz="2000" dirty="0">
                <a:solidFill>
                  <a:schemeClr val="accent4">
                    <a:lumMod val="50000"/>
                  </a:schemeClr>
                </a:solidFill>
              </a:rPr>
              <a:t>Суперпроводници на високим температурама данас се почињу примењивати у базним станицама за мобилне телефоне или возове који левитирају изнад шина уз помоћ магнета.</a:t>
            </a:r>
            <a:endParaRPr lang="en-US" sz="2000" dirty="0">
              <a:solidFill>
                <a:schemeClr val="accent4">
                  <a:lumMod val="50000"/>
                </a:schemeClr>
              </a:solidFill>
            </a:endParaRPr>
          </a:p>
          <a:p>
            <a:r>
              <a:rPr lang="sr-Cyrl-CS" sz="2000" dirty="0">
                <a:solidFill>
                  <a:schemeClr val="accent4">
                    <a:lumMod val="50000"/>
                  </a:schemeClr>
                </a:solidFill>
              </a:rPr>
              <a:t>Једна од потенцијално значајних примена суперпроводника јесте у изради енергетских суперпроводних каблова који би у будућности могли донети велике уштеде у преносу електричне </a:t>
            </a:r>
            <a:r>
              <a:rPr lang="sr-Cyrl-CS" sz="2200" dirty="0">
                <a:solidFill>
                  <a:schemeClr val="accent4">
                    <a:lumMod val="50000"/>
                  </a:schemeClr>
                </a:solidFill>
              </a:rPr>
              <a:t>енергије.</a:t>
            </a:r>
            <a:endParaRPr lang="en-US" sz="2200" dirty="0">
              <a:solidFill>
                <a:schemeClr val="accent4">
                  <a:lumMod val="50000"/>
                </a:schemeClr>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4293096"/>
            <a:ext cx="3456384" cy="2191516"/>
          </a:xfrm>
          <a:prstGeom prst="rect">
            <a:avLst/>
          </a:prstGeom>
        </p:spPr>
      </p:pic>
    </p:spTree>
    <p:extLst>
      <p:ext uri="{BB962C8B-B14F-4D97-AF65-F5344CB8AC3E}">
        <p14:creationId xmlns:p14="http://schemas.microsoft.com/office/powerpoint/2010/main" val="349497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53" presetClass="entr" presetSubtype="16"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4">
                                            <p:txEl>
                                              <p:pRg st="0" end="0"/>
                                            </p:txEl>
                                          </p:spTgt>
                                        </p:tgtEl>
                                      </p:cBhvr>
                                    </p:animEffect>
                                  </p:childTnLst>
                                </p:cTn>
                              </p:par>
                              <p:par>
                                <p:cTn id="16" presetID="53" presetClass="entr" presetSubtype="16"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p:cTn id="18"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4">
                                            <p:txEl>
                                              <p:pRg st="1" end="1"/>
                                            </p:txEl>
                                          </p:spTgt>
                                        </p:tgtEl>
                                      </p:cBhvr>
                                    </p:animEffect>
                                  </p:childTnLst>
                                </p:cTn>
                              </p:par>
                            </p:childTnLst>
                          </p:cTn>
                        </p:par>
                        <p:par>
                          <p:cTn id="21" fill="hold">
                            <p:stCondLst>
                              <p:cond delay="1000"/>
                            </p:stCondLst>
                            <p:childTnLst>
                              <p:par>
                                <p:cTn id="22" presetID="31"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childTnLst>
                          </p:cTn>
                        </p:par>
                        <p:par>
                          <p:cTn id="28" fill="hold">
                            <p:stCondLst>
                              <p:cond delay="2000"/>
                            </p:stCondLst>
                            <p:childTnLst>
                              <p:par>
                                <p:cTn id="29" presetID="31"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2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61070" y="980728"/>
            <a:ext cx="3966592" cy="2717116"/>
          </a:xfrm>
        </p:spPr>
      </p:pic>
      <p:sp>
        <p:nvSpPr>
          <p:cNvPr id="4" name="Content Placeholder 3"/>
          <p:cNvSpPr>
            <a:spLocks noGrp="1"/>
          </p:cNvSpPr>
          <p:nvPr>
            <p:ph sz="half" idx="2"/>
          </p:nvPr>
        </p:nvSpPr>
        <p:spPr>
          <a:xfrm>
            <a:off x="4601375" y="1412776"/>
            <a:ext cx="4038600" cy="4525963"/>
          </a:xfrm>
        </p:spPr>
        <p:txBody>
          <a:bodyPr>
            <a:normAutofit fontScale="92500" lnSpcReduction="20000"/>
          </a:bodyPr>
          <a:lstStyle/>
          <a:p>
            <a:r>
              <a:rPr lang="en-US" sz="1800" dirty="0" err="1">
                <a:solidFill>
                  <a:schemeClr val="accent4">
                    <a:lumMod val="50000"/>
                  </a:schemeClr>
                </a:solidFill>
              </a:rPr>
              <a:t>Fizičari</a:t>
            </a:r>
            <a:r>
              <a:rPr lang="en-US" sz="1800" dirty="0">
                <a:solidFill>
                  <a:schemeClr val="accent4">
                    <a:lumMod val="50000"/>
                  </a:schemeClr>
                </a:solidFill>
              </a:rPr>
              <a:t>, a </a:t>
            </a:r>
            <a:r>
              <a:rPr lang="en-US" sz="1800" dirty="0" err="1">
                <a:solidFill>
                  <a:schemeClr val="accent4">
                    <a:lumMod val="50000"/>
                  </a:schemeClr>
                </a:solidFill>
              </a:rPr>
              <a:t>i</a:t>
            </a:r>
            <a:r>
              <a:rPr lang="en-US" sz="1800" dirty="0">
                <a:solidFill>
                  <a:schemeClr val="accent4">
                    <a:lumMod val="50000"/>
                  </a:schemeClr>
                </a:solidFill>
              </a:rPr>
              <a:t> </a:t>
            </a:r>
            <a:r>
              <a:rPr lang="en-US" sz="1800" dirty="0" err="1">
                <a:solidFill>
                  <a:schemeClr val="accent4">
                    <a:lumMod val="50000"/>
                  </a:schemeClr>
                </a:solidFill>
              </a:rPr>
              <a:t>mnogi</a:t>
            </a:r>
            <a:r>
              <a:rPr lang="en-US" sz="1800" dirty="0">
                <a:solidFill>
                  <a:schemeClr val="accent4">
                    <a:lumMod val="50000"/>
                  </a:schemeClr>
                </a:solidFill>
              </a:rPr>
              <a:t> </a:t>
            </a:r>
            <a:r>
              <a:rPr lang="en-US" sz="1800" dirty="0" err="1">
                <a:solidFill>
                  <a:schemeClr val="accent4">
                    <a:lumMod val="50000"/>
                  </a:schemeClr>
                </a:solidFill>
              </a:rPr>
              <a:t>drugi</a:t>
            </a:r>
            <a:r>
              <a:rPr lang="en-US" sz="1800" dirty="0">
                <a:solidFill>
                  <a:schemeClr val="accent4">
                    <a:lumMod val="50000"/>
                  </a:schemeClr>
                </a:solidFill>
              </a:rPr>
              <a:t>, </a:t>
            </a:r>
            <a:r>
              <a:rPr lang="en-US" sz="1800" dirty="0" err="1">
                <a:solidFill>
                  <a:schemeClr val="accent4">
                    <a:lumMod val="50000"/>
                  </a:schemeClr>
                </a:solidFill>
              </a:rPr>
              <a:t>širom</a:t>
            </a:r>
            <a:r>
              <a:rPr lang="en-US" sz="1800" dirty="0">
                <a:solidFill>
                  <a:schemeClr val="accent4">
                    <a:lumMod val="50000"/>
                  </a:schemeClr>
                </a:solidFill>
              </a:rPr>
              <a:t> </a:t>
            </a:r>
            <a:r>
              <a:rPr lang="en-US" sz="1800" dirty="0" err="1">
                <a:solidFill>
                  <a:schemeClr val="accent4">
                    <a:lumMod val="50000"/>
                  </a:schemeClr>
                </a:solidFill>
              </a:rPr>
              <a:t>sveta</a:t>
            </a:r>
            <a:r>
              <a:rPr lang="en-US" sz="1800" dirty="0">
                <a:solidFill>
                  <a:schemeClr val="accent4">
                    <a:lumMod val="50000"/>
                  </a:schemeClr>
                </a:solidFill>
              </a:rPr>
              <a:t> </a:t>
            </a:r>
            <a:r>
              <a:rPr lang="en-US" sz="1800" dirty="0" err="1">
                <a:solidFill>
                  <a:schemeClr val="accent4">
                    <a:lumMod val="50000"/>
                  </a:schemeClr>
                </a:solidFill>
              </a:rPr>
              <a:t>polako</a:t>
            </a:r>
            <a:r>
              <a:rPr lang="en-US" sz="1800" dirty="0">
                <a:solidFill>
                  <a:schemeClr val="accent4">
                    <a:lumMod val="50000"/>
                  </a:schemeClr>
                </a:solidFill>
              </a:rPr>
              <a:t> </a:t>
            </a:r>
            <a:r>
              <a:rPr lang="en-US" sz="1800" dirty="0" err="1">
                <a:solidFill>
                  <a:schemeClr val="accent4">
                    <a:lumMod val="50000"/>
                  </a:schemeClr>
                </a:solidFill>
              </a:rPr>
              <a:t>odbrojavaju</a:t>
            </a:r>
            <a:r>
              <a:rPr lang="en-US" sz="1800" dirty="0">
                <a:solidFill>
                  <a:schemeClr val="accent4">
                    <a:lumMod val="50000"/>
                  </a:schemeClr>
                </a:solidFill>
              </a:rPr>
              <a:t> </a:t>
            </a:r>
            <a:r>
              <a:rPr lang="en-US" sz="1800" dirty="0" err="1">
                <a:solidFill>
                  <a:schemeClr val="accent4">
                    <a:lumMod val="50000"/>
                  </a:schemeClr>
                </a:solidFill>
              </a:rPr>
              <a:t>dana</a:t>
            </a:r>
            <a:r>
              <a:rPr lang="en-US" sz="1800" dirty="0">
                <a:solidFill>
                  <a:schemeClr val="accent4">
                    <a:lumMod val="50000"/>
                  </a:schemeClr>
                </a:solidFill>
              </a:rPr>
              <a:t> do </a:t>
            </a:r>
            <a:r>
              <a:rPr lang="en-US" sz="1800" dirty="0" err="1">
                <a:solidFill>
                  <a:schemeClr val="accent4">
                    <a:lumMod val="50000"/>
                  </a:schemeClr>
                </a:solidFill>
              </a:rPr>
              <a:t>uključivanja</a:t>
            </a:r>
            <a:r>
              <a:rPr lang="en-US" sz="1800" dirty="0">
                <a:solidFill>
                  <a:schemeClr val="accent4">
                    <a:lumMod val="50000"/>
                  </a:schemeClr>
                </a:solidFill>
              </a:rPr>
              <a:t> </a:t>
            </a:r>
            <a:r>
              <a:rPr lang="en-US" sz="1800" dirty="0" err="1">
                <a:solidFill>
                  <a:schemeClr val="accent4">
                    <a:lumMod val="50000"/>
                  </a:schemeClr>
                </a:solidFill>
              </a:rPr>
              <a:t>najkompleksnije</a:t>
            </a:r>
            <a:r>
              <a:rPr lang="en-US" sz="1800" dirty="0">
                <a:solidFill>
                  <a:schemeClr val="accent4">
                    <a:lumMod val="50000"/>
                  </a:schemeClr>
                </a:solidFill>
              </a:rPr>
              <a:t> </a:t>
            </a:r>
            <a:r>
              <a:rPr lang="en-US" sz="1800" dirty="0" err="1">
                <a:solidFill>
                  <a:schemeClr val="accent4">
                    <a:lumMod val="50000"/>
                  </a:schemeClr>
                </a:solidFill>
              </a:rPr>
              <a:t>i</a:t>
            </a:r>
            <a:r>
              <a:rPr lang="en-US" sz="1800" dirty="0">
                <a:solidFill>
                  <a:schemeClr val="accent4">
                    <a:lumMod val="50000"/>
                  </a:schemeClr>
                </a:solidFill>
              </a:rPr>
              <a:t> </a:t>
            </a:r>
            <a:r>
              <a:rPr lang="en-US" sz="1800" dirty="0" err="1">
                <a:solidFill>
                  <a:schemeClr val="accent4">
                    <a:lumMod val="50000"/>
                  </a:schemeClr>
                </a:solidFill>
              </a:rPr>
              <a:t>najsavršenije</a:t>
            </a:r>
            <a:r>
              <a:rPr lang="en-US" sz="1800" dirty="0">
                <a:solidFill>
                  <a:schemeClr val="accent4">
                    <a:lumMod val="50000"/>
                  </a:schemeClr>
                </a:solidFill>
              </a:rPr>
              <a:t> </a:t>
            </a:r>
            <a:r>
              <a:rPr lang="en-US" sz="1800" dirty="0" err="1">
                <a:solidFill>
                  <a:schemeClr val="accent4">
                    <a:lumMod val="50000"/>
                  </a:schemeClr>
                </a:solidFill>
              </a:rPr>
              <a:t>mašine</a:t>
            </a:r>
            <a:r>
              <a:rPr lang="en-US" sz="1800" dirty="0">
                <a:solidFill>
                  <a:schemeClr val="accent4">
                    <a:lumMod val="50000"/>
                  </a:schemeClr>
                </a:solidFill>
              </a:rPr>
              <a:t> </a:t>
            </a:r>
            <a:r>
              <a:rPr lang="en-US" sz="1800" dirty="0" err="1">
                <a:solidFill>
                  <a:schemeClr val="accent4">
                    <a:lumMod val="50000"/>
                  </a:schemeClr>
                </a:solidFill>
              </a:rPr>
              <a:t>koju</a:t>
            </a:r>
            <a:r>
              <a:rPr lang="en-US" sz="1800" dirty="0">
                <a:solidFill>
                  <a:schemeClr val="accent4">
                    <a:lumMod val="50000"/>
                  </a:schemeClr>
                </a:solidFill>
              </a:rPr>
              <a:t> je </a:t>
            </a:r>
            <a:r>
              <a:rPr lang="en-US" sz="1800" dirty="0" err="1">
                <a:solidFill>
                  <a:schemeClr val="accent4">
                    <a:lumMod val="50000"/>
                  </a:schemeClr>
                </a:solidFill>
              </a:rPr>
              <a:t>čovek</a:t>
            </a:r>
            <a:r>
              <a:rPr lang="en-US" sz="1800" dirty="0">
                <a:solidFill>
                  <a:schemeClr val="accent4">
                    <a:lumMod val="50000"/>
                  </a:schemeClr>
                </a:solidFill>
              </a:rPr>
              <a:t> </a:t>
            </a:r>
            <a:r>
              <a:rPr lang="en-US" sz="1800" dirty="0" err="1">
                <a:solidFill>
                  <a:schemeClr val="accent4">
                    <a:lumMod val="50000"/>
                  </a:schemeClr>
                </a:solidFill>
              </a:rPr>
              <a:t>ikada</a:t>
            </a:r>
            <a:r>
              <a:rPr lang="en-US" sz="1800" dirty="0">
                <a:solidFill>
                  <a:schemeClr val="accent4">
                    <a:lumMod val="50000"/>
                  </a:schemeClr>
                </a:solidFill>
              </a:rPr>
              <a:t> </a:t>
            </a:r>
            <a:r>
              <a:rPr lang="en-US" sz="1800" dirty="0" err="1">
                <a:solidFill>
                  <a:schemeClr val="accent4">
                    <a:lumMod val="50000"/>
                  </a:schemeClr>
                </a:solidFill>
              </a:rPr>
              <a:t>napravio</a:t>
            </a:r>
            <a:r>
              <a:rPr lang="en-US" sz="1800" dirty="0">
                <a:solidFill>
                  <a:schemeClr val="accent4">
                    <a:lumMod val="50000"/>
                  </a:schemeClr>
                </a:solidFill>
              </a:rPr>
              <a:t>. </a:t>
            </a:r>
            <a:r>
              <a:rPr lang="en-US" sz="1800" dirty="0" err="1">
                <a:solidFill>
                  <a:schemeClr val="accent4">
                    <a:lumMod val="50000"/>
                  </a:schemeClr>
                </a:solidFill>
              </a:rPr>
              <a:t>Projekat</a:t>
            </a:r>
            <a:r>
              <a:rPr lang="en-US" sz="1800" dirty="0">
                <a:solidFill>
                  <a:schemeClr val="accent4">
                    <a:lumMod val="50000"/>
                  </a:schemeClr>
                </a:solidFill>
              </a:rPr>
              <a:t> </a:t>
            </a:r>
            <a:r>
              <a:rPr lang="en-US" sz="1800" dirty="0" err="1">
                <a:solidFill>
                  <a:schemeClr val="accent4">
                    <a:lumMod val="50000"/>
                  </a:schemeClr>
                </a:solidFill>
              </a:rPr>
              <a:t>vredan</a:t>
            </a:r>
            <a:r>
              <a:rPr lang="en-US" sz="1800" dirty="0">
                <a:solidFill>
                  <a:schemeClr val="accent4">
                    <a:lumMod val="50000"/>
                  </a:schemeClr>
                </a:solidFill>
              </a:rPr>
              <a:t> </a:t>
            </a:r>
            <a:r>
              <a:rPr lang="en-US" sz="1800" dirty="0" err="1">
                <a:solidFill>
                  <a:schemeClr val="accent4">
                    <a:lumMod val="50000"/>
                  </a:schemeClr>
                </a:solidFill>
              </a:rPr>
              <a:t>preko</a:t>
            </a:r>
            <a:r>
              <a:rPr lang="en-US" sz="1800" dirty="0">
                <a:solidFill>
                  <a:schemeClr val="accent4">
                    <a:lumMod val="50000"/>
                  </a:schemeClr>
                </a:solidFill>
              </a:rPr>
              <a:t> 8 </a:t>
            </a:r>
            <a:r>
              <a:rPr lang="en-US" sz="1800" dirty="0" err="1">
                <a:solidFill>
                  <a:schemeClr val="accent4">
                    <a:lumMod val="50000"/>
                  </a:schemeClr>
                </a:solidFill>
              </a:rPr>
              <a:t>milijardi</a:t>
            </a:r>
            <a:r>
              <a:rPr lang="en-US" sz="1800" dirty="0">
                <a:solidFill>
                  <a:schemeClr val="accent4">
                    <a:lumMod val="50000"/>
                  </a:schemeClr>
                </a:solidFill>
              </a:rPr>
              <a:t> </a:t>
            </a:r>
            <a:r>
              <a:rPr lang="en-US" sz="1800" dirty="0" err="1">
                <a:solidFill>
                  <a:schemeClr val="accent4">
                    <a:lumMod val="50000"/>
                  </a:schemeClr>
                </a:solidFill>
              </a:rPr>
              <a:t>dolara</a:t>
            </a:r>
            <a:r>
              <a:rPr lang="en-US" sz="1800" dirty="0">
                <a:solidFill>
                  <a:schemeClr val="accent4">
                    <a:lumMod val="50000"/>
                  </a:schemeClr>
                </a:solidFill>
              </a:rPr>
              <a:t>, </a:t>
            </a:r>
            <a:r>
              <a:rPr lang="en-US" sz="1800" dirty="0" err="1">
                <a:solidFill>
                  <a:schemeClr val="accent4">
                    <a:lumMod val="50000"/>
                  </a:schemeClr>
                </a:solidFill>
              </a:rPr>
              <a:t>hiljade</a:t>
            </a:r>
            <a:r>
              <a:rPr lang="en-US" sz="1800" dirty="0">
                <a:solidFill>
                  <a:schemeClr val="accent4">
                    <a:lumMod val="50000"/>
                  </a:schemeClr>
                </a:solidFill>
              </a:rPr>
              <a:t> </a:t>
            </a:r>
            <a:r>
              <a:rPr lang="en-US" sz="1800" dirty="0" err="1">
                <a:solidFill>
                  <a:schemeClr val="accent4">
                    <a:lumMod val="50000"/>
                  </a:schemeClr>
                </a:solidFill>
              </a:rPr>
              <a:t>naučnika</a:t>
            </a:r>
            <a:r>
              <a:rPr lang="en-US" sz="1800" dirty="0">
                <a:solidFill>
                  <a:schemeClr val="accent4">
                    <a:lumMod val="50000"/>
                  </a:schemeClr>
                </a:solidFill>
              </a:rPr>
              <a:t>, </a:t>
            </a:r>
            <a:r>
              <a:rPr lang="en-US" sz="1800" dirty="0" err="1">
                <a:solidFill>
                  <a:schemeClr val="accent4">
                    <a:lumMod val="50000"/>
                  </a:schemeClr>
                </a:solidFill>
              </a:rPr>
              <a:t>inžinjera</a:t>
            </a:r>
            <a:r>
              <a:rPr lang="en-US" sz="1800" dirty="0">
                <a:solidFill>
                  <a:schemeClr val="accent4">
                    <a:lumMod val="50000"/>
                  </a:schemeClr>
                </a:solidFill>
              </a:rPr>
              <a:t>, </a:t>
            </a:r>
            <a:r>
              <a:rPr lang="en-US" sz="1800" dirty="0" err="1">
                <a:solidFill>
                  <a:schemeClr val="accent4">
                    <a:lumMod val="50000"/>
                  </a:schemeClr>
                </a:solidFill>
              </a:rPr>
              <a:t>tehničara</a:t>
            </a:r>
            <a:r>
              <a:rPr lang="en-US" sz="1800" dirty="0">
                <a:solidFill>
                  <a:schemeClr val="accent4">
                    <a:lumMod val="50000"/>
                  </a:schemeClr>
                </a:solidFill>
              </a:rPr>
              <a:t>, </a:t>
            </a:r>
            <a:r>
              <a:rPr lang="en-US" sz="1800" dirty="0" err="1">
                <a:solidFill>
                  <a:schemeClr val="accent4">
                    <a:lumMod val="50000"/>
                  </a:schemeClr>
                </a:solidFill>
              </a:rPr>
              <a:t>majstora</a:t>
            </a:r>
            <a:r>
              <a:rPr lang="en-US" sz="1800" dirty="0">
                <a:solidFill>
                  <a:schemeClr val="accent4">
                    <a:lumMod val="50000"/>
                  </a:schemeClr>
                </a:solidFill>
              </a:rPr>
              <a:t> </a:t>
            </a:r>
            <a:r>
              <a:rPr lang="en-US" sz="1800" dirty="0" err="1">
                <a:solidFill>
                  <a:schemeClr val="accent4">
                    <a:lumMod val="50000"/>
                  </a:schemeClr>
                </a:solidFill>
              </a:rPr>
              <a:t>radilo</a:t>
            </a:r>
            <a:r>
              <a:rPr lang="en-US" sz="1800" dirty="0">
                <a:solidFill>
                  <a:schemeClr val="accent4">
                    <a:lumMod val="50000"/>
                  </a:schemeClr>
                </a:solidFill>
              </a:rPr>
              <a:t> je </a:t>
            </a:r>
            <a:r>
              <a:rPr lang="en-US" sz="1800" dirty="0" err="1">
                <a:solidFill>
                  <a:schemeClr val="accent4">
                    <a:lumMod val="50000"/>
                  </a:schemeClr>
                </a:solidFill>
              </a:rPr>
              <a:t>godinama</a:t>
            </a:r>
            <a:r>
              <a:rPr lang="en-US" sz="1800" dirty="0">
                <a:solidFill>
                  <a:schemeClr val="accent4">
                    <a:lumMod val="50000"/>
                  </a:schemeClr>
                </a:solidFill>
              </a:rPr>
              <a:t> </a:t>
            </a:r>
            <a:r>
              <a:rPr lang="en-US" sz="1800" dirty="0" err="1">
                <a:solidFill>
                  <a:schemeClr val="accent4">
                    <a:lumMod val="50000"/>
                  </a:schemeClr>
                </a:solidFill>
              </a:rPr>
              <a:t>na</a:t>
            </a:r>
            <a:r>
              <a:rPr lang="en-US" sz="1800" dirty="0">
                <a:solidFill>
                  <a:schemeClr val="accent4">
                    <a:lumMod val="50000"/>
                  </a:schemeClr>
                </a:solidFill>
              </a:rPr>
              <a:t> </a:t>
            </a:r>
            <a:r>
              <a:rPr lang="en-US" sz="1800" dirty="0" err="1">
                <a:solidFill>
                  <a:schemeClr val="accent4">
                    <a:lumMod val="50000"/>
                  </a:schemeClr>
                </a:solidFill>
              </a:rPr>
              <a:t>toj</a:t>
            </a:r>
            <a:r>
              <a:rPr lang="en-US" sz="1800" dirty="0">
                <a:solidFill>
                  <a:schemeClr val="accent4">
                    <a:lumMod val="50000"/>
                  </a:schemeClr>
                </a:solidFill>
              </a:rPr>
              <a:t> </a:t>
            </a:r>
            <a:r>
              <a:rPr lang="en-US" sz="1800" dirty="0" err="1">
                <a:solidFill>
                  <a:schemeClr val="accent4">
                    <a:lumMod val="50000"/>
                  </a:schemeClr>
                </a:solidFill>
              </a:rPr>
              <a:t>mašini</a:t>
            </a:r>
            <a:r>
              <a:rPr lang="en-US" sz="1800" dirty="0">
                <a:solidFill>
                  <a:schemeClr val="accent4">
                    <a:lumMod val="50000"/>
                  </a:schemeClr>
                </a:solidFill>
              </a:rPr>
              <a:t>. </a:t>
            </a:r>
            <a:r>
              <a:rPr lang="en-US" sz="1800" dirty="0" err="1">
                <a:solidFill>
                  <a:schemeClr val="accent4">
                    <a:lumMod val="50000"/>
                  </a:schemeClr>
                </a:solidFill>
              </a:rPr>
              <a:t>Konačno</a:t>
            </a:r>
            <a:r>
              <a:rPr lang="en-US" sz="1800" dirty="0">
                <a:solidFill>
                  <a:schemeClr val="accent4">
                    <a:lumMod val="50000"/>
                  </a:schemeClr>
                </a:solidFill>
              </a:rPr>
              <a:t>, </a:t>
            </a:r>
            <a:r>
              <a:rPr lang="en-US" sz="1800" dirty="0" err="1">
                <a:solidFill>
                  <a:schemeClr val="accent4">
                    <a:lumMod val="50000"/>
                  </a:schemeClr>
                </a:solidFill>
              </a:rPr>
              <a:t>bliži</a:t>
            </a:r>
            <a:r>
              <a:rPr lang="en-US" sz="1800" dirty="0">
                <a:solidFill>
                  <a:schemeClr val="accent4">
                    <a:lumMod val="50000"/>
                  </a:schemeClr>
                </a:solidFill>
              </a:rPr>
              <a:t> se </a:t>
            </a:r>
            <a:r>
              <a:rPr lang="en-US" sz="1800" dirty="0" err="1">
                <a:solidFill>
                  <a:schemeClr val="accent4">
                    <a:lumMod val="50000"/>
                  </a:schemeClr>
                </a:solidFill>
              </a:rPr>
              <a:t>i</a:t>
            </a:r>
            <a:r>
              <a:rPr lang="en-US" sz="1800" dirty="0">
                <a:solidFill>
                  <a:schemeClr val="accent4">
                    <a:lumMod val="50000"/>
                  </a:schemeClr>
                </a:solidFill>
              </a:rPr>
              <a:t> </a:t>
            </a:r>
            <a:r>
              <a:rPr lang="en-US" sz="1800" dirty="0" err="1">
                <a:solidFill>
                  <a:schemeClr val="accent4">
                    <a:lumMod val="50000"/>
                  </a:schemeClr>
                </a:solidFill>
              </a:rPr>
              <a:t>taj</a:t>
            </a:r>
            <a:r>
              <a:rPr lang="en-US" sz="1800" dirty="0">
                <a:solidFill>
                  <a:schemeClr val="accent4">
                    <a:lumMod val="50000"/>
                  </a:schemeClr>
                </a:solidFill>
              </a:rPr>
              <a:t> </a:t>
            </a:r>
            <a:r>
              <a:rPr lang="en-US" sz="1800" dirty="0" err="1">
                <a:solidFill>
                  <a:schemeClr val="accent4">
                    <a:lumMod val="50000"/>
                  </a:schemeClr>
                </a:solidFill>
              </a:rPr>
              <a:t>trenutak</a:t>
            </a:r>
            <a:r>
              <a:rPr lang="en-US" sz="1800" dirty="0">
                <a:solidFill>
                  <a:schemeClr val="accent4">
                    <a:lumMod val="50000"/>
                  </a:schemeClr>
                </a:solidFill>
              </a:rPr>
              <a:t> </a:t>
            </a:r>
            <a:r>
              <a:rPr lang="en-US" sz="1800" dirty="0" err="1">
                <a:solidFill>
                  <a:schemeClr val="accent4">
                    <a:lumMod val="50000"/>
                  </a:schemeClr>
                </a:solidFill>
              </a:rPr>
              <a:t>kada</a:t>
            </a:r>
            <a:r>
              <a:rPr lang="en-US" sz="1800" dirty="0">
                <a:solidFill>
                  <a:schemeClr val="accent4">
                    <a:lumMod val="50000"/>
                  </a:schemeClr>
                </a:solidFill>
              </a:rPr>
              <a:t> </a:t>
            </a:r>
            <a:r>
              <a:rPr lang="en-US" sz="1800" dirty="0" err="1">
                <a:solidFill>
                  <a:schemeClr val="accent4">
                    <a:lumMod val="50000"/>
                  </a:schemeClr>
                </a:solidFill>
              </a:rPr>
              <a:t>će</a:t>
            </a:r>
            <a:r>
              <a:rPr lang="en-US" sz="1800" dirty="0">
                <a:solidFill>
                  <a:schemeClr val="accent4">
                    <a:lumMod val="50000"/>
                  </a:schemeClr>
                </a:solidFill>
              </a:rPr>
              <a:t> </a:t>
            </a:r>
            <a:r>
              <a:rPr lang="en-US" sz="1800" dirty="0" err="1">
                <a:solidFill>
                  <a:schemeClr val="accent4">
                    <a:lumMod val="50000"/>
                  </a:schemeClr>
                </a:solidFill>
              </a:rPr>
              <a:t>najsnažniji</a:t>
            </a:r>
            <a:r>
              <a:rPr lang="en-US" sz="1800" dirty="0">
                <a:solidFill>
                  <a:schemeClr val="accent4">
                    <a:lumMod val="50000"/>
                  </a:schemeClr>
                </a:solidFill>
              </a:rPr>
              <a:t> </a:t>
            </a:r>
            <a:r>
              <a:rPr lang="en-US" sz="1800" dirty="0" err="1">
                <a:solidFill>
                  <a:schemeClr val="accent4">
                    <a:lumMod val="50000"/>
                  </a:schemeClr>
                </a:solidFill>
              </a:rPr>
              <a:t>akcelerator</a:t>
            </a:r>
            <a:r>
              <a:rPr lang="en-US" sz="1800" dirty="0">
                <a:solidFill>
                  <a:schemeClr val="accent4">
                    <a:lumMod val="50000"/>
                  </a:schemeClr>
                </a:solidFill>
              </a:rPr>
              <a:t> </a:t>
            </a:r>
            <a:r>
              <a:rPr lang="en-US" sz="1800" dirty="0" err="1">
                <a:solidFill>
                  <a:schemeClr val="accent4">
                    <a:lumMod val="50000"/>
                  </a:schemeClr>
                </a:solidFill>
              </a:rPr>
              <a:t>čestica</a:t>
            </a:r>
            <a:r>
              <a:rPr lang="en-US" sz="1800" dirty="0">
                <a:solidFill>
                  <a:schemeClr val="accent4">
                    <a:lumMod val="50000"/>
                  </a:schemeClr>
                </a:solidFill>
              </a:rPr>
              <a:t> LHC, u </a:t>
            </a:r>
            <a:r>
              <a:rPr lang="en-US" sz="1800" dirty="0" smtClean="0">
                <a:solidFill>
                  <a:schemeClr val="accent4">
                    <a:lumMod val="50000"/>
                  </a:schemeClr>
                </a:solidFill>
              </a:rPr>
              <a:t>CERN-u </a:t>
            </a:r>
            <a:r>
              <a:rPr lang="en-US" sz="1800" dirty="0" err="1">
                <a:solidFill>
                  <a:schemeClr val="accent4">
                    <a:lumMod val="50000"/>
                  </a:schemeClr>
                </a:solidFill>
              </a:rPr>
              <a:t>početi</a:t>
            </a:r>
            <a:r>
              <a:rPr lang="en-US" sz="1800" dirty="0">
                <a:solidFill>
                  <a:schemeClr val="accent4">
                    <a:lumMod val="50000"/>
                  </a:schemeClr>
                </a:solidFill>
              </a:rPr>
              <a:t> </a:t>
            </a:r>
            <a:r>
              <a:rPr lang="en-US" sz="1800" dirty="0" err="1">
                <a:solidFill>
                  <a:schemeClr val="accent4">
                    <a:lumMod val="50000"/>
                  </a:schemeClr>
                </a:solidFill>
              </a:rPr>
              <a:t>sa</a:t>
            </a:r>
            <a:r>
              <a:rPr lang="en-US" sz="1800" dirty="0">
                <a:solidFill>
                  <a:schemeClr val="accent4">
                    <a:lumMod val="50000"/>
                  </a:schemeClr>
                </a:solidFill>
              </a:rPr>
              <a:t> </a:t>
            </a:r>
            <a:r>
              <a:rPr lang="en-US" sz="1800" dirty="0" err="1">
                <a:solidFill>
                  <a:schemeClr val="accent4">
                    <a:lumMod val="50000"/>
                  </a:schemeClr>
                </a:solidFill>
              </a:rPr>
              <a:t>radom</a:t>
            </a:r>
            <a:r>
              <a:rPr lang="en-US" sz="1800" dirty="0" smtClean="0">
                <a:solidFill>
                  <a:schemeClr val="accent4">
                    <a:lumMod val="50000"/>
                  </a:schemeClr>
                </a:solidFill>
              </a:rPr>
              <a:t>.</a:t>
            </a:r>
            <a:r>
              <a:rPr lang="sr-Cyrl-RS" sz="1800" dirty="0" smtClean="0">
                <a:solidFill>
                  <a:schemeClr val="accent4">
                    <a:lumMod val="50000"/>
                  </a:schemeClr>
                </a:solidFill>
              </a:rPr>
              <a:t>   </a:t>
            </a:r>
          </a:p>
          <a:p>
            <a:r>
              <a:rPr lang="en-US" sz="1800" dirty="0" err="1">
                <a:solidFill>
                  <a:schemeClr val="accent4">
                    <a:lumMod val="50000"/>
                  </a:schemeClr>
                </a:solidFill>
              </a:rPr>
              <a:t>Kroz</a:t>
            </a:r>
            <a:r>
              <a:rPr lang="en-US" sz="1800" dirty="0">
                <a:solidFill>
                  <a:schemeClr val="accent4">
                    <a:lumMod val="50000"/>
                  </a:schemeClr>
                </a:solidFill>
              </a:rPr>
              <a:t> </a:t>
            </a:r>
            <a:r>
              <a:rPr lang="en-US" sz="1800" dirty="0" err="1">
                <a:solidFill>
                  <a:schemeClr val="accent4">
                    <a:lumMod val="50000"/>
                  </a:schemeClr>
                </a:solidFill>
              </a:rPr>
              <a:t>centar</a:t>
            </a:r>
            <a:r>
              <a:rPr lang="en-US" sz="1800" dirty="0">
                <a:solidFill>
                  <a:schemeClr val="accent4">
                    <a:lumMod val="50000"/>
                  </a:schemeClr>
                </a:solidFill>
              </a:rPr>
              <a:t> </a:t>
            </a:r>
            <a:r>
              <a:rPr lang="en-US" sz="1800" dirty="0" err="1">
                <a:solidFill>
                  <a:schemeClr val="accent4">
                    <a:lumMod val="50000"/>
                  </a:schemeClr>
                </a:solidFill>
              </a:rPr>
              <a:t>ovih</a:t>
            </a:r>
            <a:r>
              <a:rPr lang="en-US" sz="1800" dirty="0">
                <a:solidFill>
                  <a:schemeClr val="accent4">
                    <a:lumMod val="50000"/>
                  </a:schemeClr>
                </a:solidFill>
              </a:rPr>
              <a:t> </a:t>
            </a:r>
            <a:r>
              <a:rPr lang="en-US" sz="1800" dirty="0" err="1">
                <a:solidFill>
                  <a:schemeClr val="accent4">
                    <a:lumMod val="50000"/>
                  </a:schemeClr>
                </a:solidFill>
              </a:rPr>
              <a:t>velikih</a:t>
            </a:r>
            <a:r>
              <a:rPr lang="en-US" sz="1800" dirty="0">
                <a:solidFill>
                  <a:schemeClr val="accent4">
                    <a:lumMod val="50000"/>
                  </a:schemeClr>
                </a:solidFill>
              </a:rPr>
              <a:t> </a:t>
            </a:r>
            <a:r>
              <a:rPr lang="en-US" sz="1800" dirty="0" err="1">
                <a:solidFill>
                  <a:schemeClr val="accent4">
                    <a:lumMod val="50000"/>
                  </a:schemeClr>
                </a:solidFill>
              </a:rPr>
              <a:t>superprovodnih</a:t>
            </a:r>
            <a:r>
              <a:rPr lang="en-US" sz="1800" dirty="0">
                <a:solidFill>
                  <a:schemeClr val="accent4">
                    <a:lumMod val="50000"/>
                  </a:schemeClr>
                </a:solidFill>
              </a:rPr>
              <a:t> </a:t>
            </a:r>
            <a:r>
              <a:rPr lang="en-US" sz="1800" dirty="0" err="1">
                <a:solidFill>
                  <a:schemeClr val="accent4">
                    <a:lumMod val="50000"/>
                  </a:schemeClr>
                </a:solidFill>
              </a:rPr>
              <a:t>elektromagneta</a:t>
            </a:r>
            <a:r>
              <a:rPr lang="en-US" sz="1800" dirty="0">
                <a:solidFill>
                  <a:schemeClr val="accent4">
                    <a:lumMod val="50000"/>
                  </a:schemeClr>
                </a:solidFill>
              </a:rPr>
              <a:t> </a:t>
            </a:r>
            <a:r>
              <a:rPr lang="en-US" sz="1800" dirty="0" err="1">
                <a:solidFill>
                  <a:schemeClr val="accent4">
                    <a:lumMod val="50000"/>
                  </a:schemeClr>
                </a:solidFill>
              </a:rPr>
              <a:t>prolaze</a:t>
            </a:r>
            <a:r>
              <a:rPr lang="en-US" sz="1800" dirty="0">
                <a:solidFill>
                  <a:schemeClr val="accent4">
                    <a:lumMod val="50000"/>
                  </a:schemeClr>
                </a:solidFill>
              </a:rPr>
              <a:t> </a:t>
            </a:r>
            <a:r>
              <a:rPr lang="en-US" sz="1800" dirty="0" err="1">
                <a:solidFill>
                  <a:schemeClr val="accent4">
                    <a:lumMod val="50000"/>
                  </a:schemeClr>
                </a:solidFill>
              </a:rPr>
              <a:t>cevi</a:t>
            </a:r>
            <a:r>
              <a:rPr lang="en-US" sz="1800" dirty="0">
                <a:solidFill>
                  <a:schemeClr val="accent4">
                    <a:lumMod val="50000"/>
                  </a:schemeClr>
                </a:solidFill>
              </a:rPr>
              <a:t> u </a:t>
            </a:r>
            <a:r>
              <a:rPr lang="en-US" sz="1800" dirty="0" err="1">
                <a:solidFill>
                  <a:schemeClr val="accent4">
                    <a:lumMod val="50000"/>
                  </a:schemeClr>
                </a:solidFill>
              </a:rPr>
              <a:t>kojima</a:t>
            </a:r>
            <a:r>
              <a:rPr lang="en-US" sz="1800" dirty="0">
                <a:solidFill>
                  <a:schemeClr val="accent4">
                    <a:lumMod val="50000"/>
                  </a:schemeClr>
                </a:solidFill>
              </a:rPr>
              <a:t> se </a:t>
            </a:r>
            <a:r>
              <a:rPr lang="en-US" sz="1800" dirty="0" err="1">
                <a:solidFill>
                  <a:schemeClr val="accent4">
                    <a:lumMod val="50000"/>
                  </a:schemeClr>
                </a:solidFill>
              </a:rPr>
              <a:t>obrzavaju</a:t>
            </a:r>
            <a:r>
              <a:rPr lang="en-US" sz="1800" dirty="0">
                <a:solidFill>
                  <a:schemeClr val="accent4">
                    <a:lumMod val="50000"/>
                  </a:schemeClr>
                </a:solidFill>
              </a:rPr>
              <a:t> </a:t>
            </a:r>
            <a:r>
              <a:rPr lang="en-US" sz="1800" dirty="0" err="1">
                <a:solidFill>
                  <a:schemeClr val="accent4">
                    <a:lumMod val="50000"/>
                  </a:schemeClr>
                </a:solidFill>
              </a:rPr>
              <a:t>hadroni</a:t>
            </a:r>
            <a:r>
              <a:rPr lang="en-US" sz="1800" dirty="0">
                <a:solidFill>
                  <a:schemeClr val="accent4">
                    <a:lumMod val="50000"/>
                  </a:schemeClr>
                </a:solidFill>
              </a:rPr>
              <a:t> (</a:t>
            </a:r>
            <a:r>
              <a:rPr lang="en-US" sz="1800" dirty="0" err="1">
                <a:solidFill>
                  <a:schemeClr val="accent4">
                    <a:lumMod val="50000"/>
                  </a:schemeClr>
                </a:solidFill>
              </a:rPr>
              <a:t>protoni</a:t>
            </a:r>
            <a:r>
              <a:rPr lang="en-US" sz="1800" dirty="0">
                <a:solidFill>
                  <a:schemeClr val="accent4">
                    <a:lumMod val="50000"/>
                  </a:schemeClr>
                </a:solidFill>
              </a:rPr>
              <a:t>, </a:t>
            </a:r>
            <a:r>
              <a:rPr lang="en-US" sz="1800" dirty="0" err="1">
                <a:solidFill>
                  <a:schemeClr val="accent4">
                    <a:lumMod val="50000"/>
                  </a:schemeClr>
                </a:solidFill>
              </a:rPr>
              <a:t>antiprotoni</a:t>
            </a:r>
            <a:r>
              <a:rPr lang="en-US" sz="1800" dirty="0">
                <a:solidFill>
                  <a:schemeClr val="accent4">
                    <a:lumMod val="50000"/>
                  </a:schemeClr>
                </a:solidFill>
              </a:rPr>
              <a:t> </a:t>
            </a:r>
            <a:r>
              <a:rPr lang="en-US" sz="1800" dirty="0" err="1">
                <a:solidFill>
                  <a:schemeClr val="accent4">
                    <a:lumMod val="50000"/>
                  </a:schemeClr>
                </a:solidFill>
              </a:rPr>
              <a:t>i</a:t>
            </a:r>
            <a:r>
              <a:rPr lang="en-US" sz="1800" dirty="0">
                <a:solidFill>
                  <a:schemeClr val="accent4">
                    <a:lumMod val="50000"/>
                  </a:schemeClr>
                </a:solidFill>
              </a:rPr>
              <a:t> </a:t>
            </a:r>
            <a:r>
              <a:rPr lang="en-US" sz="1800" dirty="0" err="1">
                <a:solidFill>
                  <a:schemeClr val="accent4">
                    <a:lumMod val="50000"/>
                  </a:schemeClr>
                </a:solidFill>
              </a:rPr>
              <a:t>druge</a:t>
            </a:r>
            <a:r>
              <a:rPr lang="en-US" sz="1800" dirty="0">
                <a:solidFill>
                  <a:schemeClr val="accent4">
                    <a:lumMod val="50000"/>
                  </a:schemeClr>
                </a:solidFill>
              </a:rPr>
              <a:t> </a:t>
            </a:r>
            <a:r>
              <a:rPr lang="en-US" sz="1800" dirty="0" err="1">
                <a:solidFill>
                  <a:schemeClr val="accent4">
                    <a:lumMod val="50000"/>
                  </a:schemeClr>
                </a:solidFill>
              </a:rPr>
              <a:t>teže</a:t>
            </a:r>
            <a:r>
              <a:rPr lang="en-US" sz="1800" dirty="0">
                <a:solidFill>
                  <a:schemeClr val="accent4">
                    <a:lumMod val="50000"/>
                  </a:schemeClr>
                </a:solidFill>
              </a:rPr>
              <a:t> </a:t>
            </a:r>
            <a:r>
              <a:rPr lang="en-US" sz="1800" dirty="0" err="1">
                <a:solidFill>
                  <a:schemeClr val="accent4">
                    <a:lumMod val="50000"/>
                  </a:schemeClr>
                </a:solidFill>
              </a:rPr>
              <a:t>čestice</a:t>
            </a:r>
            <a:r>
              <a:rPr lang="en-US" sz="1800" dirty="0">
                <a:solidFill>
                  <a:schemeClr val="accent4">
                    <a:lumMod val="50000"/>
                  </a:schemeClr>
                </a:solidFill>
              </a:rPr>
              <a:t>). </a:t>
            </a:r>
            <a:r>
              <a:rPr lang="en-US" sz="1800" dirty="0" err="1">
                <a:solidFill>
                  <a:schemeClr val="accent4">
                    <a:lumMod val="50000"/>
                  </a:schemeClr>
                </a:solidFill>
              </a:rPr>
              <a:t>Superprovodnost</a:t>
            </a:r>
            <a:r>
              <a:rPr lang="en-US" sz="1800" dirty="0">
                <a:solidFill>
                  <a:schemeClr val="accent4">
                    <a:lumMod val="50000"/>
                  </a:schemeClr>
                </a:solidFill>
              </a:rPr>
              <a:t> se </a:t>
            </a:r>
            <a:r>
              <a:rPr lang="en-US" sz="1800" dirty="0" err="1">
                <a:solidFill>
                  <a:schemeClr val="accent4">
                    <a:lumMod val="50000"/>
                  </a:schemeClr>
                </a:solidFill>
              </a:rPr>
              <a:t>postiže</a:t>
            </a:r>
            <a:r>
              <a:rPr lang="en-US" sz="1800" dirty="0">
                <a:solidFill>
                  <a:schemeClr val="accent4">
                    <a:lumMod val="50000"/>
                  </a:schemeClr>
                </a:solidFill>
              </a:rPr>
              <a:t> </a:t>
            </a:r>
            <a:r>
              <a:rPr lang="en-US" sz="1800" dirty="0" err="1">
                <a:solidFill>
                  <a:schemeClr val="accent4">
                    <a:lumMod val="50000"/>
                  </a:schemeClr>
                </a:solidFill>
              </a:rPr>
              <a:t>tečnim</a:t>
            </a:r>
            <a:r>
              <a:rPr lang="en-US" sz="1800" dirty="0">
                <a:solidFill>
                  <a:schemeClr val="accent4">
                    <a:lumMod val="50000"/>
                  </a:schemeClr>
                </a:solidFill>
              </a:rPr>
              <a:t> </a:t>
            </a:r>
            <a:r>
              <a:rPr lang="en-US" sz="1800" dirty="0" err="1">
                <a:solidFill>
                  <a:schemeClr val="accent4">
                    <a:lumMod val="50000"/>
                  </a:schemeClr>
                </a:solidFill>
              </a:rPr>
              <a:t>helijumom</a:t>
            </a:r>
            <a:r>
              <a:rPr lang="en-US" sz="1800" dirty="0">
                <a:solidFill>
                  <a:schemeClr val="accent4">
                    <a:lumMod val="50000"/>
                  </a:schemeClr>
                </a:solidFill>
              </a:rPr>
              <a:t>, </a:t>
            </a:r>
            <a:r>
              <a:rPr lang="en-US" sz="1800" dirty="0" err="1">
                <a:solidFill>
                  <a:schemeClr val="accent4">
                    <a:lumMod val="50000"/>
                  </a:schemeClr>
                </a:solidFill>
              </a:rPr>
              <a:t>na</a:t>
            </a:r>
            <a:r>
              <a:rPr lang="en-US" sz="1800" dirty="0">
                <a:solidFill>
                  <a:schemeClr val="accent4">
                    <a:lumMod val="50000"/>
                  </a:schemeClr>
                </a:solidFill>
              </a:rPr>
              <a:t> </a:t>
            </a:r>
            <a:r>
              <a:rPr lang="en-US" sz="1800" dirty="0" err="1">
                <a:solidFill>
                  <a:schemeClr val="accent4">
                    <a:lumMod val="50000"/>
                  </a:schemeClr>
                </a:solidFill>
              </a:rPr>
              <a:t>temperaturi</a:t>
            </a:r>
            <a:r>
              <a:rPr lang="en-US" sz="1800" dirty="0">
                <a:solidFill>
                  <a:schemeClr val="accent4">
                    <a:lumMod val="50000"/>
                  </a:schemeClr>
                </a:solidFill>
              </a:rPr>
              <a:t> </a:t>
            </a:r>
            <a:r>
              <a:rPr lang="en-US" sz="1800" dirty="0" err="1">
                <a:solidFill>
                  <a:schemeClr val="accent4">
                    <a:lumMod val="50000"/>
                  </a:schemeClr>
                </a:solidFill>
              </a:rPr>
              <a:t>koja</a:t>
            </a:r>
            <a:r>
              <a:rPr lang="en-US" sz="1800" dirty="0">
                <a:solidFill>
                  <a:schemeClr val="accent4">
                    <a:lumMod val="50000"/>
                  </a:schemeClr>
                </a:solidFill>
              </a:rPr>
              <a:t> je </a:t>
            </a:r>
            <a:r>
              <a:rPr lang="en-US" sz="1800" dirty="0" err="1">
                <a:solidFill>
                  <a:schemeClr val="accent4">
                    <a:lumMod val="50000"/>
                  </a:schemeClr>
                </a:solidFill>
              </a:rPr>
              <a:t>skoro</a:t>
            </a:r>
            <a:r>
              <a:rPr lang="en-US" sz="1800" dirty="0">
                <a:solidFill>
                  <a:schemeClr val="accent4">
                    <a:lumMod val="50000"/>
                  </a:schemeClr>
                </a:solidFill>
              </a:rPr>
              <a:t> </a:t>
            </a:r>
            <a:r>
              <a:rPr lang="en-US" sz="1800" dirty="0" err="1">
                <a:solidFill>
                  <a:schemeClr val="accent4">
                    <a:lumMod val="50000"/>
                  </a:schemeClr>
                </a:solidFill>
              </a:rPr>
              <a:t>jednaka</a:t>
            </a:r>
            <a:r>
              <a:rPr lang="en-US" sz="1800" dirty="0">
                <a:solidFill>
                  <a:schemeClr val="accent4">
                    <a:lumMod val="50000"/>
                  </a:schemeClr>
                </a:solidFill>
              </a:rPr>
              <a:t> </a:t>
            </a:r>
            <a:r>
              <a:rPr lang="en-US" sz="1800" dirty="0" err="1">
                <a:solidFill>
                  <a:schemeClr val="accent4">
                    <a:lumMod val="50000"/>
                  </a:schemeClr>
                </a:solidFill>
              </a:rPr>
              <a:t>apsolutnoj</a:t>
            </a:r>
            <a:r>
              <a:rPr lang="en-US" sz="1800" dirty="0">
                <a:solidFill>
                  <a:schemeClr val="accent4">
                    <a:lumMod val="50000"/>
                  </a:schemeClr>
                </a:solidFill>
              </a:rPr>
              <a:t> </a:t>
            </a:r>
            <a:r>
              <a:rPr lang="en-US" sz="1800" dirty="0" err="1">
                <a:solidFill>
                  <a:schemeClr val="accent4">
                    <a:lumMod val="50000"/>
                  </a:schemeClr>
                </a:solidFill>
              </a:rPr>
              <a:t>nuli</a:t>
            </a:r>
            <a:r>
              <a:rPr lang="en-US" sz="1800" dirty="0">
                <a:solidFill>
                  <a:schemeClr val="accent4">
                    <a:lumMod val="50000"/>
                  </a:schemeClr>
                </a:solidFill>
              </a:rPr>
              <a:t>.</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3933056"/>
            <a:ext cx="3721596" cy="2301187"/>
          </a:xfrm>
          <a:prstGeom prst="rect">
            <a:avLst/>
          </a:prstGeom>
        </p:spPr>
      </p:pic>
    </p:spTree>
    <p:extLst>
      <p:ext uri="{BB962C8B-B14F-4D97-AF65-F5344CB8AC3E}">
        <p14:creationId xmlns:p14="http://schemas.microsoft.com/office/powerpoint/2010/main" val="423587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heel(1)">
                                      <p:cBhvr>
                                        <p:cTn id="10" dur="2000"/>
                                        <p:tgtEl>
                                          <p:spTgt spid="4">
                                            <p:txEl>
                                              <p:pRg st="1" end="1"/>
                                            </p:txEl>
                                          </p:spTgt>
                                        </p:tgtEl>
                                      </p:cBhvr>
                                    </p:animEffect>
                                  </p:childTnLst>
                                </p:cTn>
                              </p:par>
                            </p:childTnLst>
                          </p:cTn>
                        </p:par>
                        <p:par>
                          <p:cTn id="11" fill="hold">
                            <p:stCondLst>
                              <p:cond delay="2000"/>
                            </p:stCondLst>
                            <p:childTnLst>
                              <p:par>
                                <p:cTn id="12" presetID="3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par>
                          <p:cTn id="18" fill="hold">
                            <p:stCondLst>
                              <p:cond delay="3000"/>
                            </p:stCondLst>
                            <p:childTnLst>
                              <p:par>
                                <p:cTn id="19" presetID="31"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3000" dirty="0" smtClean="0"/>
              <a:t> </a:t>
            </a:r>
            <a:r>
              <a:rPr lang="sr-Latn-RS" sz="3000" dirty="0"/>
              <a:t>Superprovodne žice i kablovi</a:t>
            </a:r>
            <a:endParaRPr lang="en-US" sz="3000" dirty="0"/>
          </a:p>
        </p:txBody>
      </p:sp>
      <p:sp>
        <p:nvSpPr>
          <p:cNvPr id="3" name="Content Placeholder 2"/>
          <p:cNvSpPr>
            <a:spLocks noGrp="1"/>
          </p:cNvSpPr>
          <p:nvPr>
            <p:ph idx="1"/>
          </p:nvPr>
        </p:nvSpPr>
        <p:spPr/>
        <p:txBody>
          <a:bodyPr>
            <a:normAutofit/>
          </a:bodyPr>
          <a:lstStyle/>
          <a:p>
            <a:r>
              <a:rPr lang="en-US" sz="1800" dirty="0"/>
              <a:t>Debljine superprovodnih vlakana su ~ 10</a:t>
            </a:r>
            <a:r>
              <a:rPr lang="sr-Latn-RS" sz="1800" dirty="0"/>
              <a:t>-</a:t>
            </a:r>
            <a:r>
              <a:rPr lang="en-US" sz="1800" dirty="0"/>
              <a:t>100 μm, pri čemu u jednoj superprovodnoj žici može biti stotinu pa i hiljadu vlakana. Superprovodne žice dalje se mogu upredati u formi kabla ili pletenica.</a:t>
            </a:r>
          </a:p>
        </p:txBody>
      </p:sp>
      <p:pic>
        <p:nvPicPr>
          <p:cNvPr id="4" name="Picture 3"/>
          <p:cNvPicPr>
            <a:picLocks noChangeAspect="1"/>
          </p:cNvPicPr>
          <p:nvPr/>
        </p:nvPicPr>
        <p:blipFill>
          <a:blip r:embed="rId2"/>
          <a:stretch>
            <a:fillRect/>
          </a:stretch>
        </p:blipFill>
        <p:spPr>
          <a:xfrm>
            <a:off x="5163213" y="3804199"/>
            <a:ext cx="2131205" cy="2006405"/>
          </a:xfrm>
          <a:prstGeom prst="rect">
            <a:avLst/>
          </a:prstGeom>
        </p:spPr>
      </p:pic>
    </p:spTree>
    <p:extLst>
      <p:ext uri="{BB962C8B-B14F-4D97-AF65-F5344CB8AC3E}">
        <p14:creationId xmlns:p14="http://schemas.microsoft.com/office/powerpoint/2010/main" val="3791966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599" y="260648"/>
            <a:ext cx="8534401" cy="4407408"/>
          </a:xfrm>
        </p:spPr>
        <p:txBody>
          <a:bodyPr/>
          <a:lstStyle/>
          <a:p>
            <a:r>
              <a:rPr lang="pl-PL" dirty="0"/>
              <a:t>Jos jedna primena superprovodnika je je i zastiti zivotne </a:t>
            </a:r>
            <a:r>
              <a:rPr lang="pl-PL" dirty="0" smtClean="0"/>
              <a:t>sredine</a:t>
            </a:r>
          </a:p>
          <a:p>
            <a:r>
              <a:rPr lang="sr-Latn-RS" dirty="0" smtClean="0"/>
              <a:t>Primenom superprovodnika, termoelektrana,hidroelektranama, nuklearnim </a:t>
            </a:r>
            <a:r>
              <a:rPr lang="sr-Latn-RS" dirty="0"/>
              <a:t>elektranama ugljen-dioksid bi godisnje bio manji za 53 miliona </a:t>
            </a:r>
            <a:r>
              <a:rPr lang="sr-Latn-RS" dirty="0" smtClean="0"/>
              <a:t>tona</a:t>
            </a:r>
          </a:p>
          <a:p>
            <a:endParaRPr lang="sr-Latn-R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933056"/>
            <a:ext cx="6172200" cy="284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380999" y="-171400"/>
            <a:ext cx="8229600" cy="1139825"/>
          </a:xfrm>
        </p:spPr>
        <p:txBody>
          <a:bodyPr/>
          <a:lstStyle/>
          <a:p>
            <a:endParaRPr lang="en-US"/>
          </a:p>
        </p:txBody>
      </p:sp>
    </p:spTree>
    <p:extLst>
      <p:ext uri="{BB962C8B-B14F-4D97-AF65-F5344CB8AC3E}">
        <p14:creationId xmlns:p14="http://schemas.microsoft.com/office/powerpoint/2010/main" val="2796365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ctrTitle"/>
          </p:nvPr>
        </p:nvSpPr>
        <p:spPr>
          <a:xfrm>
            <a:off x="685800" y="2349500"/>
            <a:ext cx="7772400" cy="1079500"/>
          </a:xfrm>
        </p:spPr>
        <p:txBody>
          <a:bodyPr/>
          <a:lstStyle/>
          <a:p>
            <a:r>
              <a:rPr lang="sr-Latn-CS" sz="4800" b="1">
                <a:solidFill>
                  <a:srgbClr val="FFFF00"/>
                </a:solidFill>
              </a:rPr>
              <a:t>MAGNETNI MATERIJALI</a:t>
            </a:r>
            <a:endParaRPr lang="en-US" sz="4800" b="1">
              <a:solidFill>
                <a:srgbClr val="FFFF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body" idx="1"/>
          </p:nvPr>
        </p:nvSpPr>
        <p:spPr>
          <a:xfrm>
            <a:off x="250825" y="620713"/>
            <a:ext cx="8435975" cy="5505450"/>
          </a:xfrm>
        </p:spPr>
        <p:txBody>
          <a:bodyPr/>
          <a:lstStyle/>
          <a:p>
            <a:pPr>
              <a:lnSpc>
                <a:spcPct val="90000"/>
              </a:lnSpc>
            </a:pPr>
            <a:r>
              <a:rPr lang="sl-SI" sz="2800">
                <a:solidFill>
                  <a:srgbClr val="FFFF00"/>
                </a:solidFill>
              </a:rPr>
              <a:t>Svi materijali imaju u manjoj ili većoj meri magnetna svojstva. </a:t>
            </a:r>
            <a:endParaRPr lang="en-US" sz="2800">
              <a:solidFill>
                <a:srgbClr val="FFFF00"/>
              </a:solidFill>
            </a:endParaRPr>
          </a:p>
          <a:p>
            <a:pPr>
              <a:lnSpc>
                <a:spcPct val="90000"/>
              </a:lnSpc>
            </a:pPr>
            <a:r>
              <a:rPr lang="sl-SI" sz="2800">
                <a:solidFill>
                  <a:srgbClr val="FFFF00"/>
                </a:solidFill>
              </a:rPr>
              <a:t>Magnetne osobne materijala su posledica uzajamnog dejstva magnetnih momenata atoma i molekula koji potiču od:</a:t>
            </a:r>
          </a:p>
          <a:p>
            <a:pPr>
              <a:lnSpc>
                <a:spcPct val="90000"/>
              </a:lnSpc>
              <a:buFont typeface="Wingdings" panose="05000000000000000000" pitchFamily="2" charset="2"/>
              <a:buNone/>
            </a:pPr>
            <a:r>
              <a:rPr lang="en-US" sz="2800">
                <a:solidFill>
                  <a:srgbClr val="FFFF00"/>
                </a:solidFill>
              </a:rPr>
              <a:t>    </a:t>
            </a:r>
            <a:r>
              <a:rPr lang="sl-SI" sz="2800">
                <a:solidFill>
                  <a:srgbClr val="FFFF00"/>
                </a:solidFill>
              </a:rPr>
              <a:t>- magnetnih momenata usled kretanja elektrona po orbitama (orbitalnih magnetnih momenata),</a:t>
            </a:r>
          </a:p>
          <a:p>
            <a:pPr>
              <a:lnSpc>
                <a:spcPct val="90000"/>
              </a:lnSpc>
              <a:buFont typeface="Wingdings" panose="05000000000000000000" pitchFamily="2" charset="2"/>
              <a:buNone/>
            </a:pPr>
            <a:r>
              <a:rPr lang="en-US" sz="2800">
                <a:solidFill>
                  <a:srgbClr val="FFFF00"/>
                </a:solidFill>
              </a:rPr>
              <a:t>    </a:t>
            </a:r>
            <a:r>
              <a:rPr lang="sl-SI" sz="2800">
                <a:solidFill>
                  <a:srgbClr val="FFFF00"/>
                </a:solidFill>
              </a:rPr>
              <a:t>- momenata usled sopstvene rotacije (magnetnih momenata spina) elektrona i</a:t>
            </a:r>
          </a:p>
          <a:p>
            <a:pPr>
              <a:lnSpc>
                <a:spcPct val="90000"/>
              </a:lnSpc>
              <a:buFont typeface="Wingdings" panose="05000000000000000000" pitchFamily="2" charset="2"/>
              <a:buNone/>
            </a:pPr>
            <a:r>
              <a:rPr lang="en-US" sz="2800">
                <a:solidFill>
                  <a:srgbClr val="FFFF00"/>
                </a:solidFill>
              </a:rPr>
              <a:t>    </a:t>
            </a:r>
            <a:r>
              <a:rPr lang="sl-SI" sz="2800">
                <a:solidFill>
                  <a:srgbClr val="FFFF00"/>
                </a:solidFill>
              </a:rPr>
              <a:t>- magnetnih momenata koji potiču od ostalih čestica u atomima (spinovi jezgra atoma), koji su, uglavnom, zanemarljivi.</a:t>
            </a:r>
            <a:endParaRPr lang="en-US" sz="2800">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268760"/>
            <a:ext cx="8407893" cy="4834129"/>
          </a:xfrm>
        </p:spPr>
        <p:txBody>
          <a:bodyPr>
            <a:normAutofit/>
          </a:bodyPr>
          <a:lstStyle/>
          <a:p>
            <a:r>
              <a:rPr lang="sr-Latn-RS" sz="2600" dirty="0" smtClean="0"/>
              <a:t>1911. godine </a:t>
            </a:r>
            <a:r>
              <a:rPr lang="sr-Latn-RS" sz="2600" dirty="0"/>
              <a:t>superprovodnost je otkrio </a:t>
            </a:r>
            <a:r>
              <a:rPr lang="sr-Latn-RS" sz="2600" dirty="0" smtClean="0"/>
              <a:t>holandski </a:t>
            </a:r>
            <a:r>
              <a:rPr lang="sr-Latn-RS" sz="2600" dirty="0"/>
              <a:t>fizicar Heike Kamerling </a:t>
            </a:r>
            <a:r>
              <a:rPr lang="sr-Latn-RS" sz="2600" dirty="0" smtClean="0"/>
              <a:t>Onnes</a:t>
            </a:r>
          </a:p>
          <a:p>
            <a:r>
              <a:rPr lang="sr-Latn-RS" sz="2600" dirty="0" smtClean="0"/>
              <a:t>Kada </a:t>
            </a:r>
            <a:r>
              <a:rPr lang="sr-Latn-RS" sz="2600" dirty="0"/>
              <a:t>je ohladio </a:t>
            </a:r>
            <a:r>
              <a:rPr lang="sr-Latn-RS" sz="2600" dirty="0" smtClean="0"/>
              <a:t>živu </a:t>
            </a:r>
            <a:r>
              <a:rPr lang="sr-Latn-RS" sz="2600" dirty="0"/>
              <a:t>na temperaturu tecnog helijuma 4 </a:t>
            </a:r>
            <a:r>
              <a:rPr lang="sr-Latn-RS" sz="2600" dirty="0" smtClean="0"/>
              <a:t>stepena, </a:t>
            </a:r>
            <a:r>
              <a:rPr lang="sr-Latn-RS" sz="2600" dirty="0"/>
              <a:t>njegova otpornost je </a:t>
            </a:r>
            <a:r>
              <a:rPr lang="sr-Latn-RS" sz="2600" dirty="0" smtClean="0"/>
              <a:t>nestala</a:t>
            </a:r>
          </a:p>
          <a:p>
            <a:r>
              <a:rPr lang="sr-Latn-RS" sz="2600" dirty="0" smtClean="0"/>
              <a:t>Kasnije </a:t>
            </a:r>
            <a:r>
              <a:rPr lang="sr-Latn-RS" sz="2600" dirty="0"/>
              <a:t>1913. godine</a:t>
            </a:r>
            <a:r>
              <a:rPr lang="sr-Latn-RS" sz="2600" dirty="0" smtClean="0"/>
              <a:t>. </a:t>
            </a:r>
            <a:r>
              <a:rPr lang="sr-Latn-RS" sz="2600" dirty="0"/>
              <a:t>o</a:t>
            </a:r>
            <a:r>
              <a:rPr lang="sr-Latn-RS" sz="2600" dirty="0" smtClean="0"/>
              <a:t>svojio je </a:t>
            </a:r>
            <a:r>
              <a:rPr lang="sr-Latn-RS" sz="2600" dirty="0"/>
              <a:t>Nobelovu nagradu za ovo </a:t>
            </a:r>
            <a:r>
              <a:rPr lang="sr-Latn-RS" sz="2600" dirty="0" smtClean="0"/>
              <a:t>otkrice</a:t>
            </a:r>
            <a:endParaRPr lang="sr-Latn-RS" sz="2600" dirty="0"/>
          </a:p>
        </p:txBody>
      </p:sp>
      <p:sp>
        <p:nvSpPr>
          <p:cNvPr id="3" name="Title 2"/>
          <p:cNvSpPr>
            <a:spLocks noGrp="1"/>
          </p:cNvSpPr>
          <p:nvPr>
            <p:ph type="title"/>
          </p:nvPr>
        </p:nvSpPr>
        <p:spPr/>
        <p:txBody>
          <a:bodyPr/>
          <a:lstStyle/>
          <a:p>
            <a:r>
              <a:rPr lang="sr-Latn-RS" dirty="0" smtClean="0"/>
              <a:t>Istorija superprovodnika</a:t>
            </a:r>
            <a:endParaRPr lang="sr-Latn-R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058683"/>
            <a:ext cx="4567098" cy="2771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Kamerlingh_Onnes_signed.jpg"/>
          <p:cNvPicPr>
            <a:picLocks noChangeAspect="1"/>
          </p:cNvPicPr>
          <p:nvPr/>
        </p:nvPicPr>
        <p:blipFill>
          <a:blip r:embed="rId3" cstate="print"/>
          <a:stretch>
            <a:fillRect/>
          </a:stretch>
        </p:blipFill>
        <p:spPr>
          <a:xfrm>
            <a:off x="380999" y="4058683"/>
            <a:ext cx="2678833" cy="2682685"/>
          </a:xfrm>
          <a:prstGeom prst="rect">
            <a:avLst/>
          </a:prstGeom>
        </p:spPr>
      </p:pic>
    </p:spTree>
    <p:extLst>
      <p:ext uri="{BB962C8B-B14F-4D97-AF65-F5344CB8AC3E}">
        <p14:creationId xmlns:p14="http://schemas.microsoft.com/office/powerpoint/2010/main" val="85653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457200" y="304800"/>
            <a:ext cx="8507413" cy="6553200"/>
          </a:xfrm>
        </p:spPr>
        <p:txBody>
          <a:bodyPr/>
          <a:lstStyle/>
          <a:p>
            <a:pPr algn="ctr">
              <a:lnSpc>
                <a:spcPct val="80000"/>
              </a:lnSpc>
              <a:buFont typeface="Wingdings" panose="05000000000000000000" pitchFamily="2" charset="2"/>
              <a:buNone/>
            </a:pPr>
            <a:r>
              <a:rPr lang="sr-Latn-CS" sz="2000" b="1"/>
              <a:t> Uvod</a:t>
            </a:r>
            <a:endParaRPr lang="sr-Latn-CS" sz="2000"/>
          </a:p>
          <a:p>
            <a:pPr>
              <a:lnSpc>
                <a:spcPct val="80000"/>
              </a:lnSpc>
              <a:buFont typeface="Wingdings" panose="05000000000000000000" pitchFamily="2" charset="2"/>
              <a:buNone/>
            </a:pPr>
            <a:r>
              <a:rPr lang="sr-Latn-CS" sz="2000"/>
              <a:t>        Pod magnetnim osobinama materijala podrazumevamo sve mikroskopske i makroskopske manifestacije odziva materijala na dejstvo magnetnog polja.</a:t>
            </a:r>
          </a:p>
          <a:p>
            <a:pPr>
              <a:lnSpc>
                <a:spcPct val="80000"/>
              </a:lnSpc>
              <a:buFont typeface="Wingdings" panose="05000000000000000000" pitchFamily="2" charset="2"/>
              <a:buNone/>
            </a:pPr>
            <a:r>
              <a:rPr lang="sr-Latn-CS" sz="2000"/>
              <a:t>        Odziv materijala na magnetno polje karakterišemo veličinom koju nazivamo magnetna susceptibilnost.</a:t>
            </a:r>
          </a:p>
          <a:p>
            <a:pPr>
              <a:lnSpc>
                <a:spcPct val="80000"/>
              </a:lnSpc>
              <a:buFont typeface="Wingdings" panose="05000000000000000000" pitchFamily="2" charset="2"/>
              <a:buNone/>
            </a:pPr>
            <a:r>
              <a:rPr lang="sr-Latn-CS" sz="2000"/>
              <a:t>       Prema znaku i veličini magnetne susceptibilnosti materijale delimo na dijamagnetne,paramagnetne i feromagnetne.</a:t>
            </a:r>
          </a:p>
          <a:p>
            <a:pPr>
              <a:lnSpc>
                <a:spcPct val="80000"/>
              </a:lnSpc>
              <a:buFont typeface="Wingdings" panose="05000000000000000000" pitchFamily="2" charset="2"/>
              <a:buNone/>
            </a:pPr>
            <a:r>
              <a:rPr lang="sr-Latn-CS" sz="2000"/>
              <a:t>        Feromagnetni materijali se dele još na feromagnetne,ferimagnetne i antiferomagnetne.</a:t>
            </a:r>
          </a:p>
          <a:p>
            <a:pPr>
              <a:lnSpc>
                <a:spcPct val="80000"/>
              </a:lnSpc>
              <a:buFont typeface="Wingdings" panose="05000000000000000000" pitchFamily="2" charset="2"/>
              <a:buNone/>
            </a:pPr>
            <a:r>
              <a:rPr lang="sr-Latn-CS" sz="2000"/>
              <a:t>        Tvrdi feromagnetni materijali se primenjuju skoro isključivo za izradu stalnih magneta.</a:t>
            </a:r>
          </a:p>
          <a:p>
            <a:pPr>
              <a:lnSpc>
                <a:spcPct val="80000"/>
              </a:lnSpc>
              <a:buFont typeface="Wingdings" panose="05000000000000000000" pitchFamily="2" charset="2"/>
              <a:buNone/>
            </a:pPr>
            <a:r>
              <a:rPr lang="sr-Latn-CS" sz="2000"/>
              <a:t>        Meki feromagnetni materijali su specifični po tome što imaju uzak histerezisni ciklus, male gubitke usled histerezisa i veliku permeabilnost.</a:t>
            </a:r>
          </a:p>
          <a:p>
            <a:pPr>
              <a:lnSpc>
                <a:spcPct val="80000"/>
              </a:lnSpc>
              <a:buFont typeface="Wingdings" panose="05000000000000000000" pitchFamily="2" charset="2"/>
              <a:buNone/>
            </a:pPr>
            <a:r>
              <a:rPr lang="sr-Latn-CS" sz="2000"/>
              <a:t>         Ferimagnetni materijali (feritni materijali, feriti) razlikuju se od feromagnetnih materijala specifičnom otpornošću većom od 10  do 10  puta i njoj odgovarajućim negativnim linearnim termičkim koeficijentom.</a:t>
            </a:r>
          </a:p>
          <a:p>
            <a:pPr>
              <a:lnSpc>
                <a:spcPct val="80000"/>
              </a:lnSpc>
              <a:buFont typeface="Wingdings" panose="05000000000000000000" pitchFamily="2" charset="2"/>
              <a:buNone/>
            </a:pPr>
            <a:r>
              <a:rPr lang="sr-Latn-CS" sz="2000"/>
              <a:t>          Meki ferimagnetni materijali imaju kristalnu strukturu sličnu spinelu.</a:t>
            </a:r>
          </a:p>
          <a:p>
            <a:pPr>
              <a:lnSpc>
                <a:spcPct val="80000"/>
              </a:lnSpc>
              <a:buFont typeface="Wingdings" panose="05000000000000000000" pitchFamily="2" charset="2"/>
              <a:buNone/>
            </a:pPr>
            <a:r>
              <a:rPr lang="sr-Latn-CS" sz="2000"/>
              <a:t>          Tvrdi ferimagnetni materijali imaju heksagonalnu kristalnu rešetku.</a:t>
            </a:r>
          </a:p>
          <a:p>
            <a:pPr>
              <a:lnSpc>
                <a:spcPct val="80000"/>
              </a:lnSpc>
              <a:buFont typeface="Wingdings" panose="05000000000000000000" pitchFamily="2" charset="2"/>
              <a:buNone/>
            </a:pPr>
            <a:r>
              <a:rPr lang="sr-Latn-CS" sz="2000"/>
              <a:t>          Osnovne karakteristike svih magnetodielektričnih materijala su mala magnetna permeabilnst i mali gubici usled vihornih struja.</a:t>
            </a:r>
            <a:endParaRPr lang="en-US" sz="200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2800"/>
              <a:t>Osobine magnetnih materijala</a:t>
            </a:r>
          </a:p>
        </p:txBody>
      </p:sp>
      <p:sp>
        <p:nvSpPr>
          <p:cNvPr id="45059" name="Rectangle 3"/>
          <p:cNvSpPr>
            <a:spLocks noGrp="1" noChangeArrowheads="1"/>
          </p:cNvSpPr>
          <p:nvPr>
            <p:ph type="body" idx="1"/>
          </p:nvPr>
        </p:nvSpPr>
        <p:spPr>
          <a:xfrm>
            <a:off x="457200" y="2743200"/>
            <a:ext cx="8229600" cy="3382963"/>
          </a:xfrm>
        </p:spPr>
        <p:txBody>
          <a:bodyPr/>
          <a:lstStyle/>
          <a:p>
            <a:r>
              <a:rPr lang="en-US"/>
              <a:t>Magnetna struktura materijala</a:t>
            </a:r>
          </a:p>
          <a:p>
            <a:r>
              <a:rPr lang="en-US"/>
              <a:t>Magnetne osobine dijamagnetnih materijala</a:t>
            </a:r>
          </a:p>
          <a:p>
            <a:r>
              <a:rPr lang="en-US"/>
              <a:t>Magnetne osobine paramagnetnih materijala</a:t>
            </a:r>
          </a:p>
          <a:p>
            <a:r>
              <a:rPr lang="en-US"/>
              <a:t>Magnetne osobine feromagnetnih materijala</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2800">
                <a:effectLst/>
              </a:rPr>
              <a:t>Magnetna struktura materije</a:t>
            </a:r>
          </a:p>
        </p:txBody>
      </p:sp>
      <p:sp>
        <p:nvSpPr>
          <p:cNvPr id="46083" name="Rectangle 3"/>
          <p:cNvSpPr>
            <a:spLocks noGrp="1" noChangeArrowheads="1"/>
          </p:cNvSpPr>
          <p:nvPr>
            <p:ph type="body" idx="1"/>
          </p:nvPr>
        </p:nvSpPr>
        <p:spPr>
          <a:xfrm>
            <a:off x="457200" y="2438400"/>
            <a:ext cx="8229600" cy="3687763"/>
          </a:xfrm>
        </p:spPr>
        <p:txBody>
          <a:bodyPr/>
          <a:lstStyle/>
          <a:p>
            <a:pPr>
              <a:buFont typeface="Wingdings" panose="05000000000000000000" pitchFamily="2" charset="2"/>
              <a:buNone/>
            </a:pPr>
            <a:r>
              <a:rPr lang="en-US"/>
              <a:t>		</a:t>
            </a:r>
            <a:r>
              <a:rPr lang="sr-Latn-CS" sz="2800"/>
              <a:t>Elektron koji kruži po orbiti atoma predstavlja k</a:t>
            </a:r>
            <a:r>
              <a:rPr lang="en-US" sz="2800"/>
              <a:t>ru</a:t>
            </a:r>
            <a:r>
              <a:rPr lang="sr-Latn-CS" sz="2800"/>
              <a:t>žnu struju. Prema zakonima elektrodinamike, toj struji odgovara magnetni momenat određen izrazom:</a:t>
            </a:r>
            <a:endParaRPr lang="sr-Latn-CS" sz="2800" b="1"/>
          </a:p>
          <a:p>
            <a:pPr algn="ctr">
              <a:buFont typeface="Wingdings" panose="05000000000000000000" pitchFamily="2" charset="2"/>
              <a:buNone/>
            </a:pPr>
            <a:r>
              <a:rPr lang="sr-Latn-CS" sz="2800" b="1"/>
              <a:t>m</a:t>
            </a:r>
            <a:r>
              <a:rPr lang="sr-Latn-CS" sz="2800"/>
              <a:t>= </a:t>
            </a:r>
            <a:r>
              <a:rPr lang="sr-Latn-CS" sz="2800" i="1"/>
              <a:t>I </a:t>
            </a:r>
            <a:r>
              <a:rPr lang="sr-Latn-CS" sz="2800" b="1"/>
              <a:t>S</a:t>
            </a:r>
            <a:endParaRPr lang="en-US" sz="2800" b="1"/>
          </a:p>
          <a:p>
            <a:pPr>
              <a:buFont typeface="Wingdings" panose="05000000000000000000" pitchFamily="2" charset="2"/>
              <a:buNone/>
            </a:pPr>
            <a:r>
              <a:rPr lang="en-US" sz="2800"/>
              <a:t>I- ja</a:t>
            </a:r>
            <a:r>
              <a:rPr lang="sr-Latn-CS" sz="2800"/>
              <a:t>čina struje</a:t>
            </a:r>
          </a:p>
          <a:p>
            <a:pPr>
              <a:buFont typeface="Wingdings" panose="05000000000000000000" pitchFamily="2" charset="2"/>
              <a:buNone/>
            </a:pPr>
            <a:r>
              <a:rPr lang="sr-Latn-CS" sz="2800" b="1"/>
              <a:t>S</a:t>
            </a:r>
            <a:r>
              <a:rPr lang="sr-Latn-CS" sz="2800"/>
              <a:t>-vektor površine koju opisuje ta struja</a:t>
            </a:r>
            <a:r>
              <a:rPr lang="en-US" sz="2800"/>
              <a:t> </a:t>
            </a:r>
            <a:r>
              <a:rPr lang="sr-Latn-CS" sz="2800"/>
              <a:t>	</a:t>
            </a:r>
            <a:r>
              <a:rPr lang="en-US" sz="2800"/>
              <a:t>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body" idx="1"/>
          </p:nvPr>
        </p:nvSpPr>
        <p:spPr>
          <a:xfrm>
            <a:off x="395288" y="476250"/>
            <a:ext cx="8291512" cy="5649913"/>
          </a:xfrm>
        </p:spPr>
        <p:txBody>
          <a:bodyPr/>
          <a:lstStyle/>
          <a:p>
            <a:r>
              <a:rPr lang="sl-SI">
                <a:solidFill>
                  <a:srgbClr val="FFFF00"/>
                </a:solidFill>
              </a:rPr>
              <a:t>Magnetna uređenost nekog materijala karakteriše se vezom izmedu vektora magnetne indukcije B, magnetnog polja H i vektora magnetizacije M .</a:t>
            </a:r>
            <a:endParaRPr lang="en-US">
              <a:solidFill>
                <a:srgbClr val="FFFF00"/>
              </a:solidFill>
            </a:endParaRPr>
          </a:p>
        </p:txBody>
      </p:sp>
      <p:sp>
        <p:nvSpPr>
          <p:cNvPr id="130051" name="Rectangle 3"/>
          <p:cNvSpPr>
            <a:spLocks noChangeArrowheads="1"/>
          </p:cNvSpPr>
          <p:nvPr/>
        </p:nvSpPr>
        <p:spPr bwMode="auto">
          <a:xfrm>
            <a:off x="0" y="3154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052" name="Rectangle 4"/>
          <p:cNvSpPr>
            <a:spLocks noChangeArrowheads="1"/>
          </p:cNvSpPr>
          <p:nvPr/>
        </p:nvSpPr>
        <p:spPr bwMode="auto">
          <a:xfrm>
            <a:off x="0" y="3430588"/>
            <a:ext cx="2651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sz="1200">
                <a:cs typeface="Times New Roman" panose="02020603050405020304" pitchFamily="18" charset="0"/>
              </a:rPr>
              <a:t> </a:t>
            </a:r>
            <a:r>
              <a:rPr lang="en-US" sz="1100"/>
              <a:t> </a:t>
            </a:r>
            <a:endParaRPr lang="en-US"/>
          </a:p>
        </p:txBody>
      </p:sp>
      <p:sp>
        <p:nvSpPr>
          <p:cNvPr id="130053" name="Text Box 5"/>
          <p:cNvSpPr txBox="1">
            <a:spLocks noChangeArrowheads="1"/>
          </p:cNvSpPr>
          <p:nvPr/>
        </p:nvSpPr>
        <p:spPr bwMode="auto">
          <a:xfrm>
            <a:off x="2195513" y="4797425"/>
            <a:ext cx="41767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b="1"/>
          </a:p>
        </p:txBody>
      </p:sp>
      <p:sp>
        <p:nvSpPr>
          <p:cNvPr id="13005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055" name="Rectangle 7"/>
          <p:cNvSpPr>
            <a:spLocks noChangeArrowheads="1"/>
          </p:cNvSpPr>
          <p:nvPr/>
        </p:nvSpPr>
        <p:spPr bwMode="auto">
          <a:xfrm>
            <a:off x="0" y="276225"/>
            <a:ext cx="2651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sz="1200">
                <a:cs typeface="Times New Roman" panose="02020603050405020304" pitchFamily="18" charset="0"/>
              </a:rPr>
              <a:t> </a:t>
            </a:r>
            <a:r>
              <a:rPr lang="en-US" sz="1100"/>
              <a:t> </a:t>
            </a:r>
            <a:endParaRPr lang="en-US"/>
          </a:p>
        </p:txBody>
      </p:sp>
      <p:graphicFrame>
        <p:nvGraphicFramePr>
          <p:cNvPr id="130056" name="Object 8"/>
          <p:cNvGraphicFramePr>
            <a:graphicFrameLocks noChangeAspect="1"/>
          </p:cNvGraphicFramePr>
          <p:nvPr/>
        </p:nvGraphicFramePr>
        <p:xfrm>
          <a:off x="468313" y="2924175"/>
          <a:ext cx="2808287" cy="741363"/>
        </p:xfrm>
        <a:graphic>
          <a:graphicData uri="http://schemas.openxmlformats.org/presentationml/2006/ole">
            <mc:AlternateContent xmlns:mc="http://schemas.openxmlformats.org/markup-compatibility/2006">
              <mc:Choice xmlns:v="urn:schemas-microsoft-com:vml" Requires="v">
                <p:oleObj spid="_x0000_s130061" name="Bitmap Image" r:id="rId3" imgW="2057143" imgH="542857" progId="Paint.Picture">
                  <p:embed/>
                </p:oleObj>
              </mc:Choice>
              <mc:Fallback>
                <p:oleObj name="Bitmap Image" r:id="rId3" imgW="2057143" imgH="542857" progId="Paint.Picture">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924175"/>
                        <a:ext cx="2808287" cy="74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0057" name="Text Box 9"/>
          <p:cNvSpPr txBox="1">
            <a:spLocks noChangeArrowheads="1"/>
          </p:cNvSpPr>
          <p:nvPr/>
        </p:nvSpPr>
        <p:spPr bwMode="auto">
          <a:xfrm>
            <a:off x="3563938" y="3716338"/>
            <a:ext cx="5580062"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t>B - magnetna indukcija</a:t>
            </a:r>
          </a:p>
          <a:p>
            <a:pPr>
              <a:spcBef>
                <a:spcPct val="50000"/>
              </a:spcBef>
            </a:pPr>
            <a:r>
              <a:rPr lang="en-US" sz="2000" b="1"/>
              <a:t>H – magnetno polje</a:t>
            </a:r>
          </a:p>
          <a:p>
            <a:pPr>
              <a:spcBef>
                <a:spcPct val="50000"/>
              </a:spcBef>
            </a:pPr>
            <a:r>
              <a:rPr lang="en-US" sz="2000" b="1"/>
              <a:t>M – vektor magnetizacije</a:t>
            </a:r>
          </a:p>
          <a:p>
            <a:pPr>
              <a:spcBef>
                <a:spcPct val="50000"/>
              </a:spcBef>
            </a:pPr>
            <a:r>
              <a:rPr lang="el-GR" sz="2000" b="1" i="1">
                <a:cs typeface="Arial" panose="020B0604020202020204" pitchFamily="34" charset="0"/>
              </a:rPr>
              <a:t>μ</a:t>
            </a:r>
            <a:r>
              <a:rPr lang="en-US" sz="2000" b="1" i="1">
                <a:cs typeface="Arial" panose="020B0604020202020204" pitchFamily="34" charset="0"/>
              </a:rPr>
              <a:t> – </a:t>
            </a:r>
            <a:r>
              <a:rPr lang="en-US" sz="2000" b="1">
                <a:cs typeface="Arial" panose="020B0604020202020204" pitchFamily="34" charset="0"/>
              </a:rPr>
              <a:t>magnetska</a:t>
            </a:r>
            <a:r>
              <a:rPr lang="en-US" sz="2000" b="1" i="1">
                <a:cs typeface="Arial" panose="020B0604020202020204" pitchFamily="34" charset="0"/>
              </a:rPr>
              <a:t> </a:t>
            </a:r>
            <a:r>
              <a:rPr lang="en-US" sz="2000" b="1">
                <a:cs typeface="Arial" panose="020B0604020202020204" pitchFamily="34" charset="0"/>
              </a:rPr>
              <a:t>permeabilnost materijala</a:t>
            </a:r>
            <a:endParaRPr lang="el-GR" sz="2000" b="1">
              <a:cs typeface="Arial" panose="020B0604020202020204" pitchFamily="34" charset="0"/>
            </a:endParaRPr>
          </a:p>
        </p:txBody>
      </p:sp>
      <p:graphicFrame>
        <p:nvGraphicFramePr>
          <p:cNvPr id="130058" name="Object 10"/>
          <p:cNvGraphicFramePr>
            <a:graphicFrameLocks noChangeAspect="1"/>
          </p:cNvGraphicFramePr>
          <p:nvPr/>
        </p:nvGraphicFramePr>
        <p:xfrm>
          <a:off x="900113" y="5373688"/>
          <a:ext cx="1368425" cy="492125"/>
        </p:xfrm>
        <a:graphic>
          <a:graphicData uri="http://schemas.openxmlformats.org/presentationml/2006/ole">
            <mc:AlternateContent xmlns:mc="http://schemas.openxmlformats.org/markup-compatibility/2006">
              <mc:Choice xmlns:v="urn:schemas-microsoft-com:vml" Requires="v">
                <p:oleObj spid="_x0000_s130062" name="Bitmap Image" r:id="rId5" imgW="609524" imgH="219222" progId="Paint.Picture">
                  <p:embed/>
                </p:oleObj>
              </mc:Choice>
              <mc:Fallback>
                <p:oleObj name="Bitmap Image" r:id="rId5" imgW="609524" imgH="219222" progId="Paint.Picture">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5373688"/>
                        <a:ext cx="136842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0059" name="Rectangle 11"/>
          <p:cNvSpPr>
            <a:spLocks noChangeArrowheads="1"/>
          </p:cNvSpPr>
          <p:nvPr/>
        </p:nvSpPr>
        <p:spPr bwMode="auto">
          <a:xfrm>
            <a:off x="3276600" y="5568950"/>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sl-SI" sz="2000" i="1"/>
              <a:t>μ</a:t>
            </a:r>
            <a:r>
              <a:rPr lang="sl-SI" sz="1200" i="1"/>
              <a:t>0</a:t>
            </a:r>
            <a:r>
              <a:rPr lang="en-US" b="1"/>
              <a:t>  - magnetska permeabilnost vakuma</a:t>
            </a:r>
          </a:p>
          <a:p>
            <a:pPr eaLnBrk="1" hangingPunct="1"/>
            <a:r>
              <a:rPr lang="sl-SI" sz="2000" b="1" i="1"/>
              <a:t>μ</a:t>
            </a:r>
            <a:r>
              <a:rPr lang="sl-SI" sz="1400" b="1" i="1"/>
              <a:t>r</a:t>
            </a:r>
            <a:r>
              <a:rPr lang="en-US" sz="1400" b="1"/>
              <a:t>  </a:t>
            </a:r>
            <a:r>
              <a:rPr lang="en-US" b="1"/>
              <a:t>- relativna magnetska permeabilnost materijala</a:t>
            </a:r>
          </a:p>
        </p:txBody>
      </p:sp>
      <p:sp>
        <p:nvSpPr>
          <p:cNvPr id="130060" name="Rectangle 12"/>
          <p:cNvSpPr>
            <a:spLocks noChangeArrowheads="1"/>
          </p:cNvSpPr>
          <p:nvPr/>
        </p:nvSpPr>
        <p:spPr bwMode="auto">
          <a:xfrm>
            <a:off x="1979613" y="6237288"/>
            <a:ext cx="75961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sl-SI" i="1"/>
              <a:t>μ=const</a:t>
            </a:r>
            <a:r>
              <a:rPr lang="en-US" b="1"/>
              <a:t>  za </a:t>
            </a:r>
            <a:r>
              <a:rPr lang="sl-SI" b="1"/>
              <a:t>linearne materijale (dijamagnetske i paramagnetske) </a:t>
            </a:r>
            <a:endParaRPr lang="en-US"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5" y="438150"/>
            <a:ext cx="8923338" cy="5983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body" idx="1"/>
          </p:nvPr>
        </p:nvSpPr>
        <p:spPr>
          <a:xfrm>
            <a:off x="0" y="549275"/>
            <a:ext cx="9144000" cy="6119813"/>
          </a:xfrm>
        </p:spPr>
        <p:txBody>
          <a:bodyPr/>
          <a:lstStyle/>
          <a:p>
            <a:pPr>
              <a:lnSpc>
                <a:spcPct val="80000"/>
              </a:lnSpc>
            </a:pPr>
            <a:r>
              <a:rPr lang="en-US" sz="2800">
                <a:solidFill>
                  <a:srgbClr val="FFFF00"/>
                </a:solidFill>
              </a:rPr>
              <a:t>S</a:t>
            </a:r>
            <a:r>
              <a:rPr lang="sl-SI" sz="2800">
                <a:solidFill>
                  <a:srgbClr val="FFFF00"/>
                </a:solidFill>
              </a:rPr>
              <a:t>a aspekta magnetnih osobina svi materijali se mogu podeliti na</a:t>
            </a:r>
            <a:r>
              <a:rPr lang="sr-Cyrl-CS" sz="2800">
                <a:solidFill>
                  <a:srgbClr val="FFFF00"/>
                </a:solidFill>
              </a:rPr>
              <a:t>:</a:t>
            </a:r>
            <a:endParaRPr lang="sr-Latn-CS" sz="2800">
              <a:solidFill>
                <a:srgbClr val="FFFF00"/>
              </a:solidFill>
            </a:endParaRPr>
          </a:p>
          <a:p>
            <a:pPr>
              <a:lnSpc>
                <a:spcPct val="80000"/>
              </a:lnSpc>
              <a:buFont typeface="Wingdings" panose="05000000000000000000" pitchFamily="2" charset="2"/>
              <a:buNone/>
            </a:pPr>
            <a:r>
              <a:rPr lang="sr-Latn-CS" sz="2800">
                <a:solidFill>
                  <a:srgbClr val="FFFF00"/>
                </a:solidFill>
              </a:rPr>
              <a:t>   </a:t>
            </a:r>
            <a:r>
              <a:rPr lang="sr-Cyrl-CS" sz="2800">
                <a:solidFill>
                  <a:srgbClr val="FFFF00"/>
                </a:solidFill>
              </a:rPr>
              <a:t>- </a:t>
            </a:r>
            <a:r>
              <a:rPr lang="sl-SI" sz="2800">
                <a:solidFill>
                  <a:srgbClr val="FFFF00"/>
                </a:solidFill>
              </a:rPr>
              <a:t>linearne  </a:t>
            </a:r>
            <a:endParaRPr lang="sr-Cyrl-CS" sz="2800">
              <a:solidFill>
                <a:srgbClr val="FFFF00"/>
              </a:solidFill>
            </a:endParaRPr>
          </a:p>
          <a:p>
            <a:pPr>
              <a:lnSpc>
                <a:spcPct val="80000"/>
              </a:lnSpc>
              <a:buFont typeface="Wingdings" panose="05000000000000000000" pitchFamily="2" charset="2"/>
              <a:buNone/>
            </a:pPr>
            <a:r>
              <a:rPr lang="sr-Cyrl-CS" sz="2800">
                <a:solidFill>
                  <a:srgbClr val="FFFF00"/>
                </a:solidFill>
              </a:rPr>
              <a:t>  </a:t>
            </a:r>
            <a:r>
              <a:rPr lang="sl-SI" sz="2800">
                <a:solidFill>
                  <a:srgbClr val="FFFF00"/>
                </a:solidFill>
              </a:rPr>
              <a:t> - nelinearne materijale.</a:t>
            </a:r>
            <a:endParaRPr lang="sr-Latn-CS" sz="2800">
              <a:solidFill>
                <a:srgbClr val="FFFF00"/>
              </a:solidFill>
            </a:endParaRPr>
          </a:p>
          <a:p>
            <a:pPr>
              <a:lnSpc>
                <a:spcPct val="80000"/>
              </a:lnSpc>
            </a:pPr>
            <a:r>
              <a:rPr lang="sr-Latn-CS" sz="2800">
                <a:solidFill>
                  <a:srgbClr val="FFFF00"/>
                </a:solidFill>
              </a:rPr>
              <a:t>Prema </a:t>
            </a:r>
            <a:r>
              <a:rPr lang="sl-SI" sz="2800">
                <a:solidFill>
                  <a:srgbClr val="FFFF00"/>
                </a:solidFill>
              </a:rPr>
              <a:t>magnetskim momentima atoma, dele se na:</a:t>
            </a:r>
          </a:p>
          <a:p>
            <a:pPr>
              <a:lnSpc>
                <a:spcPct val="80000"/>
              </a:lnSpc>
              <a:buFont typeface="Wingdings" panose="05000000000000000000" pitchFamily="2" charset="2"/>
              <a:buNone/>
            </a:pPr>
            <a:r>
              <a:rPr lang="sr-Latn-CS" sz="2800">
                <a:solidFill>
                  <a:srgbClr val="FFFF00"/>
                </a:solidFill>
              </a:rPr>
              <a:t>    - </a:t>
            </a:r>
            <a:r>
              <a:rPr lang="sl-SI" sz="2800" b="1">
                <a:solidFill>
                  <a:srgbClr val="FFFF00"/>
                </a:solidFill>
              </a:rPr>
              <a:t>dijamagnetske, </a:t>
            </a:r>
            <a:r>
              <a:rPr lang="sl-SI" sz="2800">
                <a:solidFill>
                  <a:srgbClr val="FFFF00"/>
                </a:solidFill>
              </a:rPr>
              <a:t>gde ne postoje stalni magnetni momenti kod atoma </a:t>
            </a:r>
          </a:p>
          <a:p>
            <a:pPr>
              <a:lnSpc>
                <a:spcPct val="80000"/>
              </a:lnSpc>
              <a:buFont typeface="Wingdings" panose="05000000000000000000" pitchFamily="2" charset="2"/>
              <a:buNone/>
            </a:pPr>
            <a:r>
              <a:rPr lang="sl-SI" sz="2800">
                <a:solidFill>
                  <a:srgbClr val="FFFF00"/>
                </a:solidFill>
              </a:rPr>
              <a:t>    - materijale gde postoje izraženi magnetni momenti kod atoma, a koji u zavisnosti od karaktera medusobnog dejstva izmedu tih momenata se nazivaju: paramagnetni, feromagnetni, antiferomagnetni i ferimagnetni materijali.</a:t>
            </a:r>
            <a:endParaRPr lang="en-US" sz="2800">
              <a:solidFill>
                <a:srgbClr val="FFFF00"/>
              </a:solidFill>
            </a:endParaRPr>
          </a:p>
          <a:p>
            <a:pPr>
              <a:lnSpc>
                <a:spcPct val="80000"/>
              </a:lnSpc>
            </a:pPr>
            <a:endParaRPr lang="sr-Cyrl-CS" sz="2800">
              <a:solidFill>
                <a:srgbClr val="FFFF00"/>
              </a:solidFill>
            </a:endParaRPr>
          </a:p>
          <a:p>
            <a:pPr>
              <a:lnSpc>
                <a:spcPct val="80000"/>
              </a:lnSpc>
              <a:buFont typeface="Wingdings" panose="05000000000000000000" pitchFamily="2" charset="2"/>
              <a:buNone/>
            </a:pPr>
            <a:endParaRPr lang="sr-Cyrl-CS" sz="2800">
              <a:solidFill>
                <a:srgbClr val="FFFF00"/>
              </a:solidFill>
            </a:endParaRPr>
          </a:p>
          <a:p>
            <a:pPr>
              <a:lnSpc>
                <a:spcPct val="80000"/>
              </a:lnSpc>
              <a:buFont typeface="Wingdings" panose="05000000000000000000" pitchFamily="2" charset="2"/>
              <a:buNone/>
            </a:pPr>
            <a:r>
              <a:rPr lang="sr-Cyrl-CS" sz="2400">
                <a:solidFill>
                  <a:srgbClr val="FFFF00"/>
                </a:solidFill>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2800">
                <a:effectLst/>
              </a:rPr>
              <a:t>Magnetna struktura materije</a:t>
            </a:r>
          </a:p>
        </p:txBody>
      </p:sp>
      <p:sp>
        <p:nvSpPr>
          <p:cNvPr id="47107" name="Rectangle 3"/>
          <p:cNvSpPr>
            <a:spLocks noGrp="1" noChangeArrowheads="1"/>
          </p:cNvSpPr>
          <p:nvPr>
            <p:ph type="body" idx="1"/>
          </p:nvPr>
        </p:nvSpPr>
        <p:spPr/>
        <p:txBody>
          <a:bodyPr/>
          <a:lstStyle/>
          <a:p>
            <a:pPr lvl="1">
              <a:buFont typeface="Wingdings" panose="05000000000000000000" pitchFamily="2" charset="2"/>
              <a:buNone/>
            </a:pPr>
            <a:r>
              <a:rPr lang="sr-Latn-CS"/>
              <a:t>	Nezavisno od kretanja po orbiti, svaki atomski elektron se ponaša kao da se neprekidno vrti oko svoje sopstvene ose</a:t>
            </a:r>
            <a:r>
              <a:rPr lang="en-US"/>
              <a:t> </a:t>
            </a:r>
            <a:endParaRPr lang="sr-Latn-CS"/>
          </a:p>
          <a:p>
            <a:pPr algn="ctr">
              <a:buFont typeface="Wingdings" panose="05000000000000000000" pitchFamily="2" charset="2"/>
              <a:buNone/>
            </a:pPr>
            <a:endParaRPr lang="en-US"/>
          </a:p>
        </p:txBody>
      </p:sp>
      <p:pic>
        <p:nvPicPr>
          <p:cNvPr id="471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432175"/>
            <a:ext cx="3124200"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2800">
                <a:effectLst/>
              </a:rPr>
              <a:t>Magnetna struktura materije</a:t>
            </a:r>
          </a:p>
        </p:txBody>
      </p:sp>
      <p:sp>
        <p:nvSpPr>
          <p:cNvPr id="48131" name="Rectangle 3"/>
          <p:cNvSpPr>
            <a:spLocks noGrp="1" noChangeArrowheads="1"/>
          </p:cNvSpPr>
          <p:nvPr>
            <p:ph type="body" idx="1"/>
          </p:nvPr>
        </p:nvSpPr>
        <p:spPr/>
        <p:txBody>
          <a:bodyPr/>
          <a:lstStyle/>
          <a:p>
            <a:pPr>
              <a:buFont typeface="Wingdings" panose="05000000000000000000" pitchFamily="2" charset="2"/>
              <a:buNone/>
            </a:pPr>
            <a:r>
              <a:rPr lang="sr-Latn-CS"/>
              <a:t>	</a:t>
            </a:r>
            <a:r>
              <a:rPr lang="sr-Latn-CS" sz="2800"/>
              <a:t>To svojstvo se naziva, kao što smo već rekli, spin, i predstavlja kvantnomehanički fenomen. Teorijskim i eksperimentalnim putem se dobija da je moment količine kretanja elektrona usled spina:</a:t>
            </a:r>
          </a:p>
          <a:p>
            <a:pPr algn="ctr">
              <a:buFont typeface="Wingdings" panose="05000000000000000000" pitchFamily="2" charset="2"/>
              <a:buNone/>
            </a:pPr>
            <a:endParaRPr lang="en-US" sz="2800"/>
          </a:p>
          <a:p>
            <a:pPr algn="ctr">
              <a:buFont typeface="Wingdings" panose="05000000000000000000" pitchFamily="2" charset="2"/>
              <a:buNone/>
            </a:pPr>
            <a:r>
              <a:rPr lang="en-US" sz="2800"/>
              <a:t>	</a:t>
            </a:r>
          </a:p>
          <a:p>
            <a:pPr algn="ctr">
              <a:buFont typeface="Wingdings" panose="05000000000000000000" pitchFamily="2" charset="2"/>
              <a:buNone/>
            </a:pPr>
            <a:r>
              <a:rPr lang="en-US" sz="2800"/>
              <a:t>		</a:t>
            </a:r>
          </a:p>
          <a:p>
            <a:pPr>
              <a:buFont typeface="Wingdings" panose="05000000000000000000" pitchFamily="2" charset="2"/>
              <a:buNone/>
            </a:pPr>
            <a:r>
              <a:rPr lang="en-US" i="1">
                <a:latin typeface="Times New Roman" panose="02020603050405020304" pitchFamily="18" charset="0"/>
              </a:rPr>
              <a:t>h</a:t>
            </a:r>
            <a:r>
              <a:rPr lang="sr-Latn-CS"/>
              <a:t>-Plankova konstanta</a:t>
            </a:r>
            <a:r>
              <a:rPr lang="en-US"/>
              <a:t> </a:t>
            </a:r>
          </a:p>
        </p:txBody>
      </p:sp>
      <p:sp>
        <p:nvSpPr>
          <p:cNvPr id="481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8133" name="Object 5"/>
          <p:cNvGraphicFramePr>
            <a:graphicFrameLocks noChangeAspect="1"/>
          </p:cNvGraphicFramePr>
          <p:nvPr/>
        </p:nvGraphicFramePr>
        <p:xfrm>
          <a:off x="0" y="0"/>
          <a:ext cx="485775" cy="390525"/>
        </p:xfrm>
        <a:graphic>
          <a:graphicData uri="http://schemas.openxmlformats.org/presentationml/2006/ole">
            <mc:AlternateContent xmlns:mc="http://schemas.openxmlformats.org/markup-compatibility/2006">
              <mc:Choice xmlns:v="urn:schemas-microsoft-com:vml" Requires="v">
                <p:oleObj spid="_x0000_s48142" name="Microsoft Equation 3.0" r:id="rId3" imgW="482391" imgH="393529" progId="Equation.3">
                  <p:embed/>
                </p:oleObj>
              </mc:Choice>
              <mc:Fallback>
                <p:oleObj name="Microsoft Equation 3.0" r:id="rId3" imgW="482391" imgH="393529"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8577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34" name="Rectangle 6"/>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813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8136" name="Object 8"/>
          <p:cNvGraphicFramePr>
            <a:graphicFrameLocks noChangeAspect="1"/>
          </p:cNvGraphicFramePr>
          <p:nvPr/>
        </p:nvGraphicFramePr>
        <p:xfrm>
          <a:off x="0" y="0"/>
          <a:ext cx="485775" cy="390525"/>
        </p:xfrm>
        <a:graphic>
          <a:graphicData uri="http://schemas.openxmlformats.org/presentationml/2006/ole">
            <mc:AlternateContent xmlns:mc="http://schemas.openxmlformats.org/markup-compatibility/2006">
              <mc:Choice xmlns:v="urn:schemas-microsoft-com:vml" Requires="v">
                <p:oleObj spid="_x0000_s48143" name="Microsoft Equation 3.0" r:id="rId5" imgW="482391" imgH="393529" progId="Equation.3">
                  <p:embed/>
                </p:oleObj>
              </mc:Choice>
              <mc:Fallback>
                <p:oleObj name="Microsoft Equation 3.0" r:id="rId5" imgW="482391" imgH="393529"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8577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37"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8138" name="Object 10"/>
          <p:cNvGraphicFramePr>
            <a:graphicFrameLocks noChangeAspect="1"/>
          </p:cNvGraphicFramePr>
          <p:nvPr/>
        </p:nvGraphicFramePr>
        <p:xfrm>
          <a:off x="0" y="0"/>
          <a:ext cx="485775" cy="390525"/>
        </p:xfrm>
        <a:graphic>
          <a:graphicData uri="http://schemas.openxmlformats.org/presentationml/2006/ole">
            <mc:AlternateContent xmlns:mc="http://schemas.openxmlformats.org/markup-compatibility/2006">
              <mc:Choice xmlns:v="urn:schemas-microsoft-com:vml" Requires="v">
                <p:oleObj spid="_x0000_s48144" name="Equation" r:id="rId6" imgW="482391" imgH="393529" progId="Equation.3">
                  <p:embed/>
                </p:oleObj>
              </mc:Choice>
              <mc:Fallback>
                <p:oleObj name="Equation" r:id="rId6" imgW="482391" imgH="393529"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8577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39"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8140"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8141" name="Object 13"/>
          <p:cNvGraphicFramePr>
            <a:graphicFrameLocks noChangeAspect="1"/>
          </p:cNvGraphicFramePr>
          <p:nvPr/>
        </p:nvGraphicFramePr>
        <p:xfrm>
          <a:off x="3505200" y="3733800"/>
          <a:ext cx="1447800" cy="1163638"/>
        </p:xfrm>
        <a:graphic>
          <a:graphicData uri="http://schemas.openxmlformats.org/presentationml/2006/ole">
            <mc:AlternateContent xmlns:mc="http://schemas.openxmlformats.org/markup-compatibility/2006">
              <mc:Choice xmlns:v="urn:schemas-microsoft-com:vml" Requires="v">
                <p:oleObj spid="_x0000_s48145" name="Equation" r:id="rId7" imgW="482391" imgH="393529" progId="Equation.3">
                  <p:embed/>
                </p:oleObj>
              </mc:Choice>
              <mc:Fallback>
                <p:oleObj name="Equation" r:id="rId7" imgW="482391" imgH="393529" progId="Equation.3">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733800"/>
                        <a:ext cx="1447800" cy="1163638"/>
                      </a:xfrm>
                      <a:prstGeom prst="rect">
                        <a:avLst/>
                      </a:prstGeom>
                      <a:solidFill>
                        <a:schemeClr val="tx1"/>
                      </a:solidFill>
                      <a:ln w="9525">
                        <a:solidFill>
                          <a:schemeClr val="tx1"/>
                        </a:solidFill>
                        <a:miter lim="800000"/>
                        <a:headEnd/>
                        <a:tailEnd/>
                      </a:ln>
                    </p:spPr>
                  </p:pic>
                </p:oleObj>
              </mc:Fallback>
            </mc:AlternateContent>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2800">
                <a:effectLst/>
              </a:rPr>
              <a:t>Magnetna struktura materije</a:t>
            </a:r>
          </a:p>
        </p:txBody>
      </p:sp>
      <p:sp>
        <p:nvSpPr>
          <p:cNvPr id="49155" name="Rectangle 3"/>
          <p:cNvSpPr>
            <a:spLocks noGrp="1" noChangeArrowheads="1"/>
          </p:cNvSpPr>
          <p:nvPr>
            <p:ph type="body" idx="1"/>
          </p:nvPr>
        </p:nvSpPr>
        <p:spPr/>
        <p:txBody>
          <a:bodyPr/>
          <a:lstStyle/>
          <a:p>
            <a:pPr>
              <a:lnSpc>
                <a:spcPct val="80000"/>
              </a:lnSpc>
              <a:buFont typeface="Wingdings" panose="05000000000000000000" pitchFamily="2" charset="2"/>
              <a:buNone/>
            </a:pPr>
            <a:r>
              <a:rPr lang="en-US" sz="2400"/>
              <a:t>	</a:t>
            </a:r>
            <a:r>
              <a:rPr lang="sr-Latn-CS" sz="2400"/>
              <a:t>Prema algeberskom znaku magnetne susceptibilnosti, linearni magnetni materijali se dela na paramgnetne i dijamagnetne. Materijali sa negativnom magnetnom susceptibilnošću nazivaju se </a:t>
            </a:r>
            <a:r>
              <a:rPr lang="sr-Latn-CS" sz="2400" b="1"/>
              <a:t>dijamagnetni</a:t>
            </a:r>
            <a:r>
              <a:rPr lang="sr-Latn-CS" sz="2400"/>
              <a:t>, a materijali sa pozitivnom magnetnom susceptibilnošću </a:t>
            </a:r>
            <a:r>
              <a:rPr lang="sr-Latn-CS" sz="2400" b="1"/>
              <a:t>paramagnetni</a:t>
            </a:r>
            <a:r>
              <a:rPr lang="sr-Latn-CS" sz="2400"/>
              <a:t>. Na osnovu izraza</a:t>
            </a:r>
            <a:r>
              <a:rPr lang="en-US" sz="2400"/>
              <a:t>:</a:t>
            </a:r>
            <a:r>
              <a:rPr lang="sr-Latn-CS" sz="2400"/>
              <a:t> </a:t>
            </a:r>
            <a:endParaRPr lang="en-US" sz="2400"/>
          </a:p>
          <a:p>
            <a:pPr>
              <a:lnSpc>
                <a:spcPct val="80000"/>
              </a:lnSpc>
              <a:buFont typeface="Wingdings" panose="05000000000000000000" pitchFamily="2" charset="2"/>
              <a:buNone/>
            </a:pPr>
            <a:r>
              <a:rPr lang="en-US" sz="2400"/>
              <a:t>					</a:t>
            </a:r>
          </a:p>
          <a:p>
            <a:pPr>
              <a:lnSpc>
                <a:spcPct val="80000"/>
              </a:lnSpc>
              <a:buFont typeface="Wingdings" panose="05000000000000000000" pitchFamily="2" charset="2"/>
              <a:buNone/>
            </a:pPr>
            <a:r>
              <a:rPr lang="en-US" sz="2400"/>
              <a:t>					i		</a:t>
            </a:r>
          </a:p>
          <a:p>
            <a:pPr>
              <a:lnSpc>
                <a:spcPct val="80000"/>
              </a:lnSpc>
              <a:buFont typeface="Wingdings" panose="05000000000000000000" pitchFamily="2" charset="2"/>
              <a:buNone/>
            </a:pPr>
            <a:endParaRPr lang="en-US" sz="2400"/>
          </a:p>
          <a:p>
            <a:pPr>
              <a:lnSpc>
                <a:spcPct val="80000"/>
              </a:lnSpc>
              <a:buFont typeface="Wingdings" panose="05000000000000000000" pitchFamily="2" charset="2"/>
              <a:buNone/>
            </a:pPr>
            <a:r>
              <a:rPr lang="en-US" sz="2400"/>
              <a:t>Dobijamo:</a:t>
            </a:r>
          </a:p>
          <a:p>
            <a:pPr>
              <a:lnSpc>
                <a:spcPct val="80000"/>
              </a:lnSpc>
              <a:buFont typeface="Wingdings" panose="05000000000000000000" pitchFamily="2" charset="2"/>
              <a:buNone/>
            </a:pPr>
            <a:endParaRPr lang="en-US" sz="2400"/>
          </a:p>
          <a:p>
            <a:pPr>
              <a:lnSpc>
                <a:spcPct val="80000"/>
              </a:lnSpc>
              <a:buFont typeface="Wingdings" panose="05000000000000000000" pitchFamily="2" charset="2"/>
              <a:buNone/>
            </a:pPr>
            <a:r>
              <a:rPr lang="en-US" sz="2400"/>
              <a:t>	</a:t>
            </a:r>
          </a:p>
          <a:p>
            <a:pPr>
              <a:lnSpc>
                <a:spcPct val="80000"/>
              </a:lnSpc>
              <a:buFont typeface="Wingdings" panose="05000000000000000000" pitchFamily="2" charset="2"/>
              <a:buNone/>
            </a:pPr>
            <a:r>
              <a:rPr lang="sr-Latn-CS" sz="2400"/>
              <a:t>gde je Ur = 1 + Xm –relativna magnetna permeabilnost materijala</a:t>
            </a:r>
            <a:r>
              <a:rPr lang="en-US" sz="2400"/>
              <a:t> </a:t>
            </a:r>
          </a:p>
        </p:txBody>
      </p:sp>
      <p:sp>
        <p:nvSpPr>
          <p:cNvPr id="4915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9157" name="Object 5"/>
          <p:cNvGraphicFramePr>
            <a:graphicFrameLocks noChangeAspect="1"/>
          </p:cNvGraphicFramePr>
          <p:nvPr/>
        </p:nvGraphicFramePr>
        <p:xfrm>
          <a:off x="2362200" y="3352800"/>
          <a:ext cx="1447800" cy="739775"/>
        </p:xfrm>
        <a:graphic>
          <a:graphicData uri="http://schemas.openxmlformats.org/presentationml/2006/ole">
            <mc:AlternateContent xmlns:mc="http://schemas.openxmlformats.org/markup-compatibility/2006">
              <mc:Choice xmlns:v="urn:schemas-microsoft-com:vml" Requires="v">
                <p:oleObj spid="_x0000_s49162" name="Equation" r:id="rId3" imgW="837836" imgH="431613" progId="Equation.3">
                  <p:embed/>
                </p:oleObj>
              </mc:Choice>
              <mc:Fallback>
                <p:oleObj name="Equation" r:id="rId3" imgW="837836" imgH="431613"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352800"/>
                        <a:ext cx="1447800" cy="739775"/>
                      </a:xfrm>
                      <a:prstGeom prst="rect">
                        <a:avLst/>
                      </a:prstGeom>
                      <a:solidFill>
                        <a:schemeClr val="tx1"/>
                      </a:solidFill>
                    </p:spPr>
                  </p:pic>
                </p:oleObj>
              </mc:Fallback>
            </mc:AlternateContent>
          </a:graphicData>
        </a:graphic>
      </p:graphicFrame>
      <p:sp>
        <p:nvSpPr>
          <p:cNvPr id="4915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9159" name="Object 7"/>
          <p:cNvGraphicFramePr>
            <a:graphicFrameLocks noChangeAspect="1"/>
          </p:cNvGraphicFramePr>
          <p:nvPr/>
        </p:nvGraphicFramePr>
        <p:xfrm>
          <a:off x="4800600" y="3429000"/>
          <a:ext cx="1600200" cy="533400"/>
        </p:xfrm>
        <a:graphic>
          <a:graphicData uri="http://schemas.openxmlformats.org/presentationml/2006/ole">
            <mc:AlternateContent xmlns:mc="http://schemas.openxmlformats.org/markup-compatibility/2006">
              <mc:Choice xmlns:v="urn:schemas-microsoft-com:vml" Requires="v">
                <p:oleObj spid="_x0000_s49163" name="Equation" r:id="rId5" imgW="685800" imgH="228600" progId="Equation.3">
                  <p:embed/>
                </p:oleObj>
              </mc:Choice>
              <mc:Fallback>
                <p:oleObj name="Equation" r:id="rId5" imgW="685800" imgH="2286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429000"/>
                        <a:ext cx="1600200" cy="533400"/>
                      </a:xfrm>
                      <a:prstGeom prst="rect">
                        <a:avLst/>
                      </a:prstGeom>
                      <a:solidFill>
                        <a:schemeClr val="tx1"/>
                      </a:solidFill>
                    </p:spPr>
                  </p:pic>
                </p:oleObj>
              </mc:Fallback>
            </mc:AlternateContent>
          </a:graphicData>
        </a:graphic>
      </p:graphicFrame>
      <p:sp>
        <p:nvSpPr>
          <p:cNvPr id="4916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9161" name="Object 9"/>
          <p:cNvGraphicFramePr>
            <a:graphicFrameLocks noChangeAspect="1"/>
          </p:cNvGraphicFramePr>
          <p:nvPr/>
        </p:nvGraphicFramePr>
        <p:xfrm>
          <a:off x="2895600" y="4724400"/>
          <a:ext cx="3152775" cy="422275"/>
        </p:xfrm>
        <a:graphic>
          <a:graphicData uri="http://schemas.openxmlformats.org/presentationml/2006/ole">
            <mc:AlternateContent xmlns:mc="http://schemas.openxmlformats.org/markup-compatibility/2006">
              <mc:Choice xmlns:v="urn:schemas-microsoft-com:vml" Requires="v">
                <p:oleObj spid="_x0000_s49164" name="Equation" r:id="rId7" imgW="1701800" imgH="228600" progId="Equation.3">
                  <p:embed/>
                </p:oleObj>
              </mc:Choice>
              <mc:Fallback>
                <p:oleObj name="Equation" r:id="rId7" imgW="1701800" imgH="22860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4724400"/>
                        <a:ext cx="3152775" cy="422275"/>
                      </a:xfrm>
                      <a:prstGeom prst="rect">
                        <a:avLst/>
                      </a:prstGeom>
                      <a:solidFill>
                        <a:schemeClr val="tx1"/>
                      </a:solidFill>
                    </p:spPr>
                  </p:pic>
                </p:oleObj>
              </mc:Fallback>
            </mc:AlternateContent>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sr-Latn-CS" sz="2800"/>
              <a:t>Magnetne osobine dijamagnetnih materijala</a:t>
            </a:r>
            <a:r>
              <a:rPr lang="en-US" sz="2800"/>
              <a:t> </a:t>
            </a:r>
          </a:p>
        </p:txBody>
      </p:sp>
      <p:sp>
        <p:nvSpPr>
          <p:cNvPr id="50179" name="Rectangle 3"/>
          <p:cNvSpPr>
            <a:spLocks noGrp="1" noChangeArrowheads="1"/>
          </p:cNvSpPr>
          <p:nvPr>
            <p:ph type="body" idx="1"/>
          </p:nvPr>
        </p:nvSpPr>
        <p:spPr>
          <a:xfrm>
            <a:off x="468313" y="1125538"/>
            <a:ext cx="8516937" cy="5534025"/>
          </a:xfrm>
        </p:spPr>
        <p:txBody>
          <a:bodyPr/>
          <a:lstStyle/>
          <a:p>
            <a:pPr>
              <a:buFont typeface="Wingdings" panose="05000000000000000000" pitchFamily="2" charset="2"/>
              <a:buNone/>
            </a:pPr>
            <a:r>
              <a:rPr lang="en-US" sz="2800"/>
              <a:t>	</a:t>
            </a:r>
            <a:r>
              <a:rPr lang="sr-Latn-CS" sz="2800"/>
              <a:t>Sama pojava dijamagnetizma je odraz tendecije naelektrisanja, na mikroskopskom nivou materije, da svojim kretanjem, delimično spreči prodiranje spoljašnjeg magnetnog polja u nju. Ta pojava je analogna makroskopskoj pojavi, poznatoj kao Lencov zakon, prema kojoj spoljašnje magnetno polje svojom promenom u nekom provoedniku indukuje struju koja se suprotstavlja toj promeni. Pošto struje subatomskih čestica teku u električno bezotpornoj sredini, dijamagnetizam materijala se nepromenljivo manifiestuje onoliko dugo koliko se on nalazi u nepromenljivom spoljašnjem magnetnom polju.</a:t>
            </a:r>
            <a:r>
              <a:rPr lang="en-US" sz="2800"/>
              <a:t> </a:t>
            </a:r>
          </a:p>
          <a:p>
            <a:pPr algn="ctr">
              <a:buFont typeface="Wingdings" panose="05000000000000000000" pitchFamily="2" charset="2"/>
              <a:buNone/>
            </a:pPr>
            <a:endParaRPr lang="en-US" sz="280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404813"/>
            <a:ext cx="8435975" cy="5721350"/>
          </a:xfrm>
        </p:spPr>
        <p:txBody>
          <a:bodyPr/>
          <a:lstStyle/>
          <a:p>
            <a:r>
              <a:rPr lang="sl-SI" sz="2800" dirty="0">
                <a:solidFill>
                  <a:srgbClr val="F4EF1A"/>
                </a:solidFill>
                <a:effectLst/>
              </a:rPr>
              <a:t>Materijali koji provode električnu struju bez gubitaka nazivaju se superprovodnici.</a:t>
            </a:r>
            <a:endParaRPr lang="it-IT" sz="2800" dirty="0">
              <a:solidFill>
                <a:srgbClr val="F4EF1A"/>
              </a:solidFill>
              <a:effectLst/>
            </a:endParaRPr>
          </a:p>
          <a:p>
            <a:r>
              <a:rPr lang="it-IT" sz="2800" dirty="0">
                <a:solidFill>
                  <a:srgbClr val="F4EF1A"/>
                </a:solidFill>
                <a:effectLst/>
              </a:rPr>
              <a:t>Pojava superprovodnosti primećena je na vrlo niskim temperaturama, bliskim apsolutnoj nuli</a:t>
            </a:r>
            <a:endParaRPr lang="sr-Latn-CS" sz="2800" dirty="0">
              <a:solidFill>
                <a:srgbClr val="F4EF1A"/>
              </a:solidFill>
              <a:effectLst/>
            </a:endParaRPr>
          </a:p>
          <a:p>
            <a:pPr>
              <a:buFont typeface="Wingdings" panose="05000000000000000000" pitchFamily="2" charset="2"/>
              <a:buNone/>
            </a:pPr>
            <a:r>
              <a:rPr lang="sr-Latn-CS" sz="2800" dirty="0">
                <a:solidFill>
                  <a:srgbClr val="F4EF1A"/>
                </a:solidFill>
                <a:effectLst/>
              </a:rPr>
              <a:t>  </a:t>
            </a:r>
            <a:r>
              <a:rPr lang="it-IT" sz="2800" dirty="0">
                <a:solidFill>
                  <a:srgbClr val="F4EF1A"/>
                </a:solidFill>
                <a:effectLst/>
              </a:rPr>
              <a:t> (T = 0 K) ili bolje reći na temperaturi tečnog helijuma (T = 4,2 K). </a:t>
            </a:r>
          </a:p>
          <a:p>
            <a:r>
              <a:rPr lang="it-IT" sz="2800" dirty="0">
                <a:solidFill>
                  <a:srgbClr val="F4EF1A"/>
                </a:solidFill>
                <a:effectLst/>
              </a:rPr>
              <a:t>Pokazalo se u međuvremenu da ove temperature, koje se nazivaju i kritične temperature, za pojedine superprovodne materijale, mogu biti i znatno više</a:t>
            </a:r>
          </a:p>
          <a:p>
            <a:pPr>
              <a:buFont typeface="Wingdings" panose="05000000000000000000" pitchFamily="2" charset="2"/>
              <a:buNone/>
            </a:pPr>
            <a:r>
              <a:rPr lang="it-IT" sz="2800" dirty="0">
                <a:solidFill>
                  <a:srgbClr val="F4EF1A"/>
                </a:solidFill>
                <a:effectLst/>
              </a:rPr>
              <a:t>   (TKr = 23,2 K za Nb</a:t>
            </a:r>
            <a:r>
              <a:rPr lang="it-IT" sz="2000" dirty="0">
                <a:solidFill>
                  <a:srgbClr val="F4EF1A"/>
                </a:solidFill>
                <a:effectLst/>
              </a:rPr>
              <a:t>3</a:t>
            </a:r>
            <a:r>
              <a:rPr lang="it-IT" sz="2800" dirty="0">
                <a:solidFill>
                  <a:srgbClr val="F4EF1A"/>
                </a:solidFill>
                <a:effectLst/>
              </a:rPr>
              <a:t>Ge   </a:t>
            </a:r>
          </a:p>
          <a:p>
            <a:pPr>
              <a:buFont typeface="Wingdings" panose="05000000000000000000" pitchFamily="2" charset="2"/>
              <a:buNone/>
            </a:pPr>
            <a:r>
              <a:rPr lang="it-IT" sz="2800" dirty="0">
                <a:solidFill>
                  <a:srgbClr val="F4EF1A"/>
                </a:solidFill>
                <a:effectLst/>
              </a:rPr>
              <a:t>    TKr = 100 K za </a:t>
            </a:r>
            <a:r>
              <a:rPr lang="it-IT" sz="2800" dirty="0" smtClean="0">
                <a:solidFill>
                  <a:srgbClr val="F4EF1A"/>
                </a:solidFill>
                <a:effectLst/>
              </a:rPr>
              <a:t>superprovodne</a:t>
            </a:r>
            <a:endParaRPr lang="sr-Latn-RS" sz="2800" dirty="0" smtClean="0">
              <a:solidFill>
                <a:srgbClr val="F4EF1A"/>
              </a:solidFill>
              <a:effectLst/>
            </a:endParaRPr>
          </a:p>
          <a:p>
            <a:pPr>
              <a:buFont typeface="Wingdings" panose="05000000000000000000" pitchFamily="2" charset="2"/>
              <a:buNone/>
            </a:pPr>
            <a:r>
              <a:rPr lang="it-IT" sz="2800" dirty="0" smtClean="0">
                <a:solidFill>
                  <a:srgbClr val="F4EF1A"/>
                </a:solidFill>
                <a:effectLst/>
              </a:rPr>
              <a:t> </a:t>
            </a:r>
            <a:r>
              <a:rPr lang="it-IT" sz="2800" dirty="0">
                <a:solidFill>
                  <a:srgbClr val="F4EF1A"/>
                </a:solidFill>
                <a:effectLst/>
              </a:rPr>
              <a:t>kermaike.)</a:t>
            </a:r>
            <a:endParaRPr lang="en-US" sz="2800" dirty="0">
              <a:solidFill>
                <a:srgbClr val="F4EF1A"/>
              </a:solidFill>
              <a:effectLst/>
            </a:endParaRPr>
          </a:p>
          <a:p>
            <a:pPr>
              <a:buFont typeface="Wingdings" panose="05000000000000000000" pitchFamily="2" charset="2"/>
              <a:buNone/>
            </a:pPr>
            <a:endParaRPr lang="en-US" sz="2800" dirty="0"/>
          </a:p>
        </p:txBody>
      </p:sp>
      <p:pic>
        <p:nvPicPr>
          <p:cNvPr id="5" name="Picture 4" descr="rho-vs-t.png"/>
          <p:cNvPicPr>
            <a:picLocks noChangeAspect="1"/>
          </p:cNvPicPr>
          <p:nvPr/>
        </p:nvPicPr>
        <p:blipFill>
          <a:blip r:embed="rId2" cstate="print"/>
          <a:stretch>
            <a:fillRect/>
          </a:stretch>
        </p:blipFill>
        <p:spPr>
          <a:xfrm>
            <a:off x="6420730" y="4581128"/>
            <a:ext cx="2714644" cy="219467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1"/>
          </p:nvPr>
        </p:nvSpPr>
        <p:spPr>
          <a:xfrm>
            <a:off x="323850" y="765175"/>
            <a:ext cx="8507413" cy="5865813"/>
          </a:xfrm>
        </p:spPr>
        <p:txBody>
          <a:bodyPr/>
          <a:lstStyle/>
          <a:p>
            <a:r>
              <a:rPr lang="sl-SI" b="1">
                <a:solidFill>
                  <a:srgbClr val="FFFF00"/>
                </a:solidFill>
              </a:rPr>
              <a:t>Dijamagnetna tela </a:t>
            </a:r>
            <a:r>
              <a:rPr lang="sl-SI">
                <a:solidFill>
                  <a:srgbClr val="FFFF00"/>
                </a:solidFill>
              </a:rPr>
              <a:t>imaju svojstvo slabog magnećenja u magnetnom polju i to u obrnutom smeru od smera dejstva polja, tj. negativno je, vrlo slabo i srazmerno jačini polja. </a:t>
            </a:r>
          </a:p>
          <a:p>
            <a:r>
              <a:rPr lang="sl-SI">
                <a:solidFill>
                  <a:srgbClr val="FFFF00"/>
                </a:solidFill>
              </a:rPr>
              <a:t>U ovu grupu materijala spadaju: bizmut, bakar, olovo, antimon, srebro, zlato, živa. voda, skoro sve organske materije, elementarni gasovi (osim kiseonika) i nemetali.</a:t>
            </a:r>
            <a:endParaRPr lang="en-US">
              <a:solidFill>
                <a:srgbClr val="FFFF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body" sz="half" idx="1"/>
          </p:nvPr>
        </p:nvSpPr>
        <p:spPr/>
        <p:txBody>
          <a:bodyPr/>
          <a:lstStyle/>
          <a:p>
            <a:pPr>
              <a:buFont typeface="Wingdings" panose="05000000000000000000" pitchFamily="2" charset="2"/>
              <a:buNone/>
            </a:pPr>
            <a:r>
              <a:rPr lang="sr-Latn-CS" sz="2800">
                <a:solidFill>
                  <a:srgbClr val="E9F31F"/>
                </a:solidFill>
                <a:effectLst/>
              </a:rPr>
              <a:t>Magnetski momenti  u jednodimenzionom modelu kod</a:t>
            </a:r>
            <a:r>
              <a:rPr lang="sr-Cyrl-CS" sz="2800">
                <a:solidFill>
                  <a:srgbClr val="E9F31F"/>
                </a:solidFill>
                <a:effectLst/>
              </a:rPr>
              <a:t>:</a:t>
            </a:r>
          </a:p>
          <a:p>
            <a:pPr>
              <a:buFont typeface="Wingdings" panose="05000000000000000000" pitchFamily="2" charset="2"/>
              <a:buNone/>
            </a:pPr>
            <a:r>
              <a:rPr lang="sr-Latn-CS" sz="2800" i="1">
                <a:solidFill>
                  <a:srgbClr val="E9F31F"/>
                </a:solidFill>
                <a:effectLst/>
              </a:rPr>
              <a:t>a</a:t>
            </a:r>
            <a:r>
              <a:rPr lang="sr-Latn-CS" sz="2800">
                <a:solidFill>
                  <a:srgbClr val="E9F31F"/>
                </a:solidFill>
                <a:effectLst/>
              </a:rPr>
              <a:t>) paramagnetskog,</a:t>
            </a:r>
            <a:endParaRPr lang="sr-Cyrl-CS" sz="2800">
              <a:solidFill>
                <a:srgbClr val="E9F31F"/>
              </a:solidFill>
              <a:effectLst/>
            </a:endParaRPr>
          </a:p>
          <a:p>
            <a:pPr>
              <a:buFont typeface="Wingdings" panose="05000000000000000000" pitchFamily="2" charset="2"/>
              <a:buNone/>
            </a:pPr>
            <a:r>
              <a:rPr lang="sr-Latn-CS" sz="2800" i="1">
                <a:solidFill>
                  <a:srgbClr val="E9F31F"/>
                </a:solidFill>
                <a:effectLst/>
              </a:rPr>
              <a:t>b</a:t>
            </a:r>
            <a:r>
              <a:rPr lang="sr-Latn-CS" sz="2800">
                <a:solidFill>
                  <a:srgbClr val="E9F31F"/>
                </a:solidFill>
                <a:effectLst/>
              </a:rPr>
              <a:t>) feromagnetskog, </a:t>
            </a:r>
            <a:endParaRPr lang="sr-Cyrl-CS" sz="2800">
              <a:solidFill>
                <a:srgbClr val="E9F31F"/>
              </a:solidFill>
              <a:effectLst/>
            </a:endParaRPr>
          </a:p>
          <a:p>
            <a:pPr>
              <a:buFont typeface="Wingdings" panose="05000000000000000000" pitchFamily="2" charset="2"/>
              <a:buNone/>
            </a:pPr>
            <a:r>
              <a:rPr lang="sr-Latn-CS" sz="2800" i="1">
                <a:solidFill>
                  <a:srgbClr val="E9F31F"/>
                </a:solidFill>
                <a:effectLst/>
              </a:rPr>
              <a:t>c</a:t>
            </a:r>
            <a:r>
              <a:rPr lang="sr-Latn-CS" sz="2800">
                <a:solidFill>
                  <a:srgbClr val="E9F31F"/>
                </a:solidFill>
                <a:effectLst/>
              </a:rPr>
              <a:t>)</a:t>
            </a:r>
            <a:r>
              <a:rPr lang="sr-Cyrl-CS" sz="2800">
                <a:solidFill>
                  <a:srgbClr val="E9F31F"/>
                </a:solidFill>
                <a:effectLst/>
              </a:rPr>
              <a:t> </a:t>
            </a:r>
            <a:r>
              <a:rPr lang="sr-Latn-CS" sz="2800">
                <a:solidFill>
                  <a:srgbClr val="E9F31F"/>
                </a:solidFill>
                <a:effectLst/>
              </a:rPr>
              <a:t>antiferomagnetskog </a:t>
            </a:r>
            <a:endParaRPr lang="sr-Cyrl-CS" sz="2800">
              <a:solidFill>
                <a:srgbClr val="E9F31F"/>
              </a:solidFill>
              <a:effectLst/>
            </a:endParaRPr>
          </a:p>
          <a:p>
            <a:pPr>
              <a:buFont typeface="Wingdings" panose="05000000000000000000" pitchFamily="2" charset="2"/>
              <a:buNone/>
            </a:pPr>
            <a:r>
              <a:rPr lang="sr-Latn-CS" sz="2800" i="1">
                <a:solidFill>
                  <a:srgbClr val="E9F31F"/>
                </a:solidFill>
                <a:effectLst/>
              </a:rPr>
              <a:t>d</a:t>
            </a:r>
            <a:r>
              <a:rPr lang="sr-Latn-CS" sz="2800">
                <a:solidFill>
                  <a:srgbClr val="E9F31F"/>
                </a:solidFill>
                <a:effectLst/>
              </a:rPr>
              <a:t>) ferimagnetskog </a:t>
            </a:r>
            <a:r>
              <a:rPr lang="sr-Cyrl-CS" sz="2800">
                <a:solidFill>
                  <a:srgbClr val="E9F31F"/>
                </a:solidFill>
                <a:effectLst/>
              </a:rPr>
              <a:t>     </a:t>
            </a:r>
            <a:r>
              <a:rPr lang="sr-Latn-CS" sz="2800">
                <a:solidFill>
                  <a:srgbClr val="E9F31F"/>
                </a:solidFill>
                <a:effectLst/>
              </a:rPr>
              <a:t>materijala.</a:t>
            </a:r>
            <a:endParaRPr lang="en-US" sz="2800">
              <a:solidFill>
                <a:srgbClr val="E9F31F"/>
              </a:solidFill>
              <a:effectLst/>
            </a:endParaRPr>
          </a:p>
          <a:p>
            <a:endParaRPr lang="en-US" sz="2800"/>
          </a:p>
        </p:txBody>
      </p:sp>
      <p:pic>
        <p:nvPicPr>
          <p:cNvPr id="134147" name="Picture 3" descr="sl2"/>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11688" y="1412875"/>
            <a:ext cx="3944937" cy="5111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body" idx="1"/>
          </p:nvPr>
        </p:nvSpPr>
        <p:spPr>
          <a:xfrm>
            <a:off x="0" y="1052513"/>
            <a:ext cx="9144000" cy="5805487"/>
          </a:xfrm>
        </p:spPr>
        <p:txBody>
          <a:bodyPr/>
          <a:lstStyle/>
          <a:p>
            <a:r>
              <a:rPr lang="sl-SI" b="1">
                <a:solidFill>
                  <a:srgbClr val="FFFF00"/>
                </a:solidFill>
              </a:rPr>
              <a:t>Paramagnetna tela </a:t>
            </a:r>
            <a:r>
              <a:rPr lang="sl-SI">
                <a:solidFill>
                  <a:srgbClr val="FFFF00"/>
                </a:solidFill>
              </a:rPr>
              <a:t>magnetišu se u smeru polja magnećenja i magnećenje im je srazmerno jačini tog polja. </a:t>
            </a:r>
          </a:p>
          <a:p>
            <a:r>
              <a:rPr lang="sl-SI">
                <a:solidFill>
                  <a:srgbClr val="FFFF00"/>
                </a:solidFill>
              </a:rPr>
              <a:t>Njihovo magnećenje je relativno slabo i nestaje sa prestankom dejstva polja. </a:t>
            </a:r>
          </a:p>
          <a:p>
            <a:r>
              <a:rPr lang="sl-SI">
                <a:solidFill>
                  <a:srgbClr val="FFFF00"/>
                </a:solidFill>
              </a:rPr>
              <a:t>U paramagnetne materijale spadaju aluminijum, hrom, mangan, volfram, platina, kalaj, natrijum, legure na bazi hroma, mangana i vanadijuma.</a:t>
            </a:r>
            <a:endParaRPr lang="en-US">
              <a:solidFill>
                <a:srgbClr val="FFFF00"/>
              </a:solidFill>
            </a:endParaRPr>
          </a:p>
        </p:txBody>
      </p:sp>
      <p:graphicFrame>
        <p:nvGraphicFramePr>
          <p:cNvPr id="135171" name="Object 3"/>
          <p:cNvGraphicFramePr>
            <a:graphicFrameLocks noChangeAspect="1"/>
          </p:cNvGraphicFramePr>
          <p:nvPr/>
        </p:nvGraphicFramePr>
        <p:xfrm>
          <a:off x="6505575" y="5781675"/>
          <a:ext cx="2638425" cy="1076325"/>
        </p:xfrm>
        <a:graphic>
          <a:graphicData uri="http://schemas.openxmlformats.org/presentationml/2006/ole">
            <mc:AlternateContent xmlns:mc="http://schemas.openxmlformats.org/markup-compatibility/2006">
              <mc:Choice xmlns:v="urn:schemas-microsoft-com:vml" Requires="v">
                <p:oleObj spid="_x0000_s135172" name="Bitmap Image" r:id="rId3" imgW="2638095" imgH="1076475" progId="Paint.Picture">
                  <p:embed/>
                </p:oleObj>
              </mc:Choice>
              <mc:Fallback>
                <p:oleObj name="Bitmap Image" r:id="rId3" imgW="2638095" imgH="1076475"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575" y="5781675"/>
                        <a:ext cx="2638425"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body" idx="1"/>
          </p:nvPr>
        </p:nvSpPr>
        <p:spPr>
          <a:xfrm>
            <a:off x="250825" y="549275"/>
            <a:ext cx="8893175" cy="6048375"/>
          </a:xfrm>
        </p:spPr>
        <p:txBody>
          <a:bodyPr/>
          <a:lstStyle/>
          <a:p>
            <a:r>
              <a:rPr lang="sl-SI" b="1">
                <a:solidFill>
                  <a:srgbClr val="FFFF00"/>
                </a:solidFill>
              </a:rPr>
              <a:t>Tela od feromagnetnog materijala </a:t>
            </a:r>
            <a:r>
              <a:rPr lang="sl-SI">
                <a:solidFill>
                  <a:srgbClr val="FFFF00"/>
                </a:solidFill>
              </a:rPr>
              <a:t>mogu se lako namagnetisati i njihovo magnećenje može dostići veliku jačinu čak i pri malim vrednostima magnetnog polja. </a:t>
            </a:r>
          </a:p>
          <a:p>
            <a:r>
              <a:rPr lang="sl-SI">
                <a:solidFill>
                  <a:srgbClr val="FFFF00"/>
                </a:solidFill>
              </a:rPr>
              <a:t>Imaju tu osobinu da zadržavaju jedan deo magnećenja i tako postaju trajni ili permanentni magneti. </a:t>
            </a:r>
          </a:p>
          <a:p>
            <a:r>
              <a:rPr lang="sl-SI">
                <a:solidFill>
                  <a:srgbClr val="FFFF00"/>
                </a:solidFill>
              </a:rPr>
              <a:t>U grupu feromagnetnih materijala spadaju: gvožde, čelik, kobalt, nikl, magnetni oksid gvožda (magnetit). Imaju najveću tehničku primenu.</a:t>
            </a:r>
            <a:endParaRPr lang="en-US">
              <a:solidFill>
                <a:srgbClr val="FFFF00"/>
              </a:solidFill>
            </a:endParaRPr>
          </a:p>
        </p:txBody>
      </p:sp>
      <p:graphicFrame>
        <p:nvGraphicFramePr>
          <p:cNvPr id="136195" name="Object 3"/>
          <p:cNvGraphicFramePr>
            <a:graphicFrameLocks noChangeAspect="1"/>
          </p:cNvGraphicFramePr>
          <p:nvPr/>
        </p:nvGraphicFramePr>
        <p:xfrm>
          <a:off x="6781800" y="5810250"/>
          <a:ext cx="2362200" cy="1047750"/>
        </p:xfrm>
        <a:graphic>
          <a:graphicData uri="http://schemas.openxmlformats.org/presentationml/2006/ole">
            <mc:AlternateContent xmlns:mc="http://schemas.openxmlformats.org/markup-compatibility/2006">
              <mc:Choice xmlns:v="urn:schemas-microsoft-com:vml" Requires="v">
                <p:oleObj spid="_x0000_s136196" name="Bitmap Image" r:id="rId3" imgW="2362530" imgH="1047619" progId="Paint.Picture">
                  <p:embed/>
                </p:oleObj>
              </mc:Choice>
              <mc:Fallback>
                <p:oleObj name="Bitmap Image" r:id="rId3" imgW="2362530" imgH="1047619"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5810250"/>
                        <a:ext cx="236220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sr-Latn-CS" sz="2800"/>
              <a:t>Magnetne osobine dijamagnetnih materijala</a:t>
            </a:r>
            <a:endParaRPr lang="en-US" sz="2800"/>
          </a:p>
        </p:txBody>
      </p:sp>
      <p:pic>
        <p:nvPicPr>
          <p:cNvPr id="51203"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62000" y="2133600"/>
            <a:ext cx="7620000" cy="310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4" name="Text Box 4"/>
          <p:cNvSpPr txBox="1">
            <a:spLocks noChangeArrowheads="1"/>
          </p:cNvSpPr>
          <p:nvPr/>
        </p:nvSpPr>
        <p:spPr bwMode="auto">
          <a:xfrm>
            <a:off x="1014413" y="5386388"/>
            <a:ext cx="72437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sr-Latn-CS" sz="2000">
                <a:latin typeface="Garamond" panose="02020404030301010803" pitchFamily="18" charset="0"/>
              </a:rPr>
              <a:t>Elektron u atomu vodonika: a) u odsustvu spoljašnjeg magnetnog polja,</a:t>
            </a:r>
            <a:endParaRPr lang="en-US" sz="2000">
              <a:latin typeface="Garamond" panose="02020404030301010803" pitchFamily="18" charset="0"/>
            </a:endParaRPr>
          </a:p>
          <a:p>
            <a:pPr algn="ctr"/>
            <a:r>
              <a:rPr lang="sr-Latn-CS" sz="2000">
                <a:latin typeface="Garamond" panose="02020404030301010803" pitchFamily="18" charset="0"/>
              </a:rPr>
              <a:t> b) u spoljašnjem magnetnom polju</a:t>
            </a:r>
            <a:endParaRPr lang="en-US" sz="2000">
              <a:latin typeface="Garamond" panose="02020404030301010803" pitchFamily="18"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sr-Latn-CS" sz="2800"/>
              <a:t>Magnetne osobine dijamagnetnih materijala</a:t>
            </a:r>
            <a:endParaRPr lang="en-US" sz="2800"/>
          </a:p>
        </p:txBody>
      </p:sp>
      <p:sp>
        <p:nvSpPr>
          <p:cNvPr id="52227" name="Rectangle 3"/>
          <p:cNvSpPr>
            <a:spLocks noGrp="1" noChangeArrowheads="1"/>
          </p:cNvSpPr>
          <p:nvPr>
            <p:ph type="body" idx="1"/>
          </p:nvPr>
        </p:nvSpPr>
        <p:spPr/>
        <p:txBody>
          <a:bodyPr/>
          <a:lstStyle/>
          <a:p>
            <a:pPr>
              <a:buFont typeface="Wingdings" panose="05000000000000000000" pitchFamily="2" charset="2"/>
              <a:buNone/>
            </a:pPr>
            <a:r>
              <a:rPr lang="en-US"/>
              <a:t>	</a:t>
            </a:r>
            <a:r>
              <a:rPr lang="sr-Latn-CS" sz="2800"/>
              <a:t>Kod atoma vodonika elektron mase </a:t>
            </a:r>
            <a:r>
              <a:rPr lang="sr-Latn-CS" sz="2800" b="1" i="1"/>
              <a:t>m</a:t>
            </a:r>
            <a:r>
              <a:rPr lang="sr-Latn-CS" sz="2800"/>
              <a:t>e i naelektrisanja </a:t>
            </a:r>
            <a:r>
              <a:rPr lang="sr-Latn-CS" sz="2800" i="1"/>
              <a:t>e</a:t>
            </a:r>
            <a:r>
              <a:rPr lang="sr-Latn-CS" sz="2800"/>
              <a:t>, kruži oko jezgra brzinom</a:t>
            </a:r>
            <a:r>
              <a:rPr lang="sr-Latn-CS" sz="2800" i="1"/>
              <a:t> v</a:t>
            </a:r>
            <a:r>
              <a:rPr lang="sr-Latn-CS" sz="2800"/>
              <a:t>, po kuržnici poluprečnika </a:t>
            </a:r>
            <a:r>
              <a:rPr lang="sr-Latn-CS" sz="2800" b="1"/>
              <a:t>r</a:t>
            </a:r>
            <a:r>
              <a:rPr lang="sr-Latn-CS" sz="2800"/>
              <a:t>, određenog ravnotežom Kulonove sile </a:t>
            </a:r>
            <a:r>
              <a:rPr lang="sr-Latn-CS" sz="2800" b="1"/>
              <a:t>F</a:t>
            </a:r>
            <a:r>
              <a:rPr lang="sr-Latn-CS" sz="2800"/>
              <a:t>e i centrifugalne sile </a:t>
            </a:r>
            <a:r>
              <a:rPr lang="sr-Latn-CS" sz="2800" b="1"/>
              <a:t>F</a:t>
            </a:r>
            <a:r>
              <a:rPr lang="sr-Latn-CS" sz="2800"/>
              <a:t>0, intenziteta:</a:t>
            </a:r>
            <a:r>
              <a:rPr lang="en-US"/>
              <a:t> </a:t>
            </a:r>
          </a:p>
          <a:p>
            <a:pPr>
              <a:buFont typeface="Wingdings" panose="05000000000000000000" pitchFamily="2" charset="2"/>
              <a:buNone/>
            </a:pPr>
            <a:endParaRPr lang="en-US"/>
          </a:p>
        </p:txBody>
      </p:sp>
      <p:sp>
        <p:nvSpPr>
          <p:cNvPr id="52228" name="Rectangle 4"/>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2229" name="Object 5"/>
          <p:cNvGraphicFramePr>
            <a:graphicFrameLocks noChangeAspect="1"/>
          </p:cNvGraphicFramePr>
          <p:nvPr/>
        </p:nvGraphicFramePr>
        <p:xfrm>
          <a:off x="3505200" y="3733800"/>
          <a:ext cx="1895475" cy="1046163"/>
        </p:xfrm>
        <a:graphic>
          <a:graphicData uri="http://schemas.openxmlformats.org/presentationml/2006/ole">
            <mc:AlternateContent xmlns:mc="http://schemas.openxmlformats.org/markup-compatibility/2006">
              <mc:Choice xmlns:v="urn:schemas-microsoft-com:vml" Requires="v">
                <p:oleObj spid="_x0000_s52232" name="Equation" r:id="rId3" imgW="825500" imgH="457200" progId="Equation.3">
                  <p:embed/>
                </p:oleObj>
              </mc:Choice>
              <mc:Fallback>
                <p:oleObj name="Equation" r:id="rId3" imgW="825500" imgH="457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733800"/>
                        <a:ext cx="1895475" cy="1046163"/>
                      </a:xfrm>
                      <a:prstGeom prst="rect">
                        <a:avLst/>
                      </a:prstGeom>
                      <a:solidFill>
                        <a:schemeClr val="tx1"/>
                      </a:solidFill>
                    </p:spPr>
                  </p:pic>
                </p:oleObj>
              </mc:Fallback>
            </mc:AlternateContent>
          </a:graphicData>
        </a:graphic>
      </p:graphicFrame>
      <p:sp>
        <p:nvSpPr>
          <p:cNvPr id="52230" name="Rectangle 6"/>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2231" name="Object 7"/>
          <p:cNvGraphicFramePr>
            <a:graphicFrameLocks noChangeAspect="1"/>
          </p:cNvGraphicFramePr>
          <p:nvPr/>
        </p:nvGraphicFramePr>
        <p:xfrm>
          <a:off x="3276600" y="5257800"/>
          <a:ext cx="2257425" cy="746125"/>
        </p:xfrm>
        <a:graphic>
          <a:graphicData uri="http://schemas.openxmlformats.org/presentationml/2006/ole">
            <mc:AlternateContent xmlns:mc="http://schemas.openxmlformats.org/markup-compatibility/2006">
              <mc:Choice xmlns:v="urn:schemas-microsoft-com:vml" Requires="v">
                <p:oleObj spid="_x0000_s52233" name="Equation" r:id="rId5" imgW="1270000" imgH="419100" progId="Equation.3">
                  <p:embed/>
                </p:oleObj>
              </mc:Choice>
              <mc:Fallback>
                <p:oleObj name="Equation" r:id="rId5" imgW="1270000" imgH="4191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5257800"/>
                        <a:ext cx="2257425" cy="746125"/>
                      </a:xfrm>
                      <a:prstGeom prst="rect">
                        <a:avLst/>
                      </a:prstGeom>
                      <a:solidFill>
                        <a:schemeClr val="tx1"/>
                      </a:solidFill>
                    </p:spPr>
                  </p:pic>
                </p:oleObj>
              </mc:Fallback>
            </mc:AlternateContent>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sr-Latn-CS" sz="2800"/>
              <a:t>Magnetne osobine dijamagnetnih materijala</a:t>
            </a:r>
            <a:endParaRPr lang="en-US" sz="2800"/>
          </a:p>
        </p:txBody>
      </p:sp>
      <p:sp>
        <p:nvSpPr>
          <p:cNvPr id="53251" name="Rectangle 3"/>
          <p:cNvSpPr>
            <a:spLocks noGrp="1" noChangeArrowheads="1"/>
          </p:cNvSpPr>
          <p:nvPr>
            <p:ph type="body" idx="1"/>
          </p:nvPr>
        </p:nvSpPr>
        <p:spPr>
          <a:xfrm>
            <a:off x="457200" y="2362200"/>
            <a:ext cx="8229600" cy="3763963"/>
          </a:xfrm>
        </p:spPr>
        <p:txBody>
          <a:bodyPr/>
          <a:lstStyle/>
          <a:p>
            <a:pPr>
              <a:buFont typeface="Wingdings" panose="05000000000000000000" pitchFamily="2" charset="2"/>
              <a:buNone/>
            </a:pPr>
            <a:r>
              <a:rPr lang="en-US"/>
              <a:t>	</a:t>
            </a:r>
            <a:r>
              <a:rPr lang="sr-Latn-CS" sz="2800"/>
              <a:t>Kada se atom vodonika unese u spoljašnje magnetno polje vektora magnetne indukcije</a:t>
            </a:r>
            <a:r>
              <a:rPr lang="sr-Latn-CS" sz="2800" b="1"/>
              <a:t> B</a:t>
            </a:r>
            <a:r>
              <a:rPr lang="sr-Latn-CS" sz="2800"/>
              <a:t>, na elektron će dodatno delovati i Lorencova sila:</a:t>
            </a:r>
            <a:endParaRPr lang="sr-Latn-CS" sz="2800" b="1"/>
          </a:p>
          <a:p>
            <a:pPr algn="ctr">
              <a:buFont typeface="Wingdings" panose="05000000000000000000" pitchFamily="2" charset="2"/>
              <a:buNone/>
            </a:pPr>
            <a:endParaRPr lang="en-US" sz="2800" b="1"/>
          </a:p>
          <a:p>
            <a:pPr algn="ctr">
              <a:buFont typeface="Wingdings" panose="05000000000000000000" pitchFamily="2" charset="2"/>
              <a:buNone/>
            </a:pPr>
            <a:endParaRPr lang="en-US" sz="2800" b="1"/>
          </a:p>
          <a:p>
            <a:pPr algn="ctr">
              <a:buFont typeface="Wingdings" panose="05000000000000000000" pitchFamily="2" charset="2"/>
              <a:buNone/>
            </a:pPr>
            <a:r>
              <a:rPr lang="sr-Latn-CS" sz="2800" b="1"/>
              <a:t>F</a:t>
            </a:r>
            <a:r>
              <a:rPr lang="sr-Latn-CS" sz="2800"/>
              <a:t>m = -</a:t>
            </a:r>
            <a:r>
              <a:rPr lang="sr-Latn-CS" sz="2800" i="1"/>
              <a:t>e</a:t>
            </a:r>
            <a:r>
              <a:rPr lang="sr-Latn-CS" sz="2800"/>
              <a:t>( </a:t>
            </a:r>
            <a:r>
              <a:rPr lang="sr-Latn-CS" sz="2800" b="1"/>
              <a:t>v</a:t>
            </a:r>
            <a:r>
              <a:rPr lang="sr-Latn-CS" sz="2800"/>
              <a:t> x </a:t>
            </a:r>
            <a:r>
              <a:rPr lang="sr-Latn-CS" sz="2800" b="1"/>
              <a:t>B </a:t>
            </a:r>
            <a:r>
              <a:rPr lang="sr-Latn-CS" sz="2800"/>
              <a:t>)</a:t>
            </a:r>
            <a:r>
              <a:rPr lang="en-US" sz="2800"/>
              <a:t> </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sr-Latn-CS" sz="2800"/>
              <a:t>Magnetne osobine dijamagnetnih materijala</a:t>
            </a:r>
            <a:endParaRPr lang="en-US" sz="2800"/>
          </a:p>
        </p:txBody>
      </p:sp>
      <p:sp>
        <p:nvSpPr>
          <p:cNvPr id="54275" name="Rectangle 3"/>
          <p:cNvSpPr>
            <a:spLocks noGrp="1" noChangeArrowheads="1"/>
          </p:cNvSpPr>
          <p:nvPr>
            <p:ph type="body" idx="1"/>
          </p:nvPr>
        </p:nvSpPr>
        <p:spPr/>
        <p:txBody>
          <a:bodyPr/>
          <a:lstStyle/>
          <a:p>
            <a:pPr>
              <a:buFont typeface="Wingdings" panose="05000000000000000000" pitchFamily="2" charset="2"/>
              <a:buNone/>
            </a:pPr>
            <a:r>
              <a:rPr lang="en-US"/>
              <a:t>	U</a:t>
            </a:r>
            <a:r>
              <a:rPr lang="sr-Latn-CS"/>
              <a:t>nošenjem atoma u magnetno polje putanja elektrona nije promenila, tada je uslov njene stabilnosti:</a:t>
            </a:r>
            <a:r>
              <a:rPr lang="en-US"/>
              <a:t> </a:t>
            </a:r>
          </a:p>
          <a:p>
            <a:pPr>
              <a:buFont typeface="Wingdings" panose="05000000000000000000" pitchFamily="2" charset="2"/>
              <a:buNone/>
            </a:pPr>
            <a:endParaRPr lang="en-US"/>
          </a:p>
        </p:txBody>
      </p:sp>
      <p:sp>
        <p:nvSpPr>
          <p:cNvPr id="54276" name="Rectangle 4"/>
          <p:cNvSpPr>
            <a:spLocks noChangeArrowheads="1"/>
          </p:cNvSpPr>
          <p:nvPr/>
        </p:nvSpPr>
        <p:spPr bwMode="auto">
          <a:xfrm>
            <a:off x="0" y="2351088"/>
            <a:ext cx="91440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endParaRPr lang="en-US" sz="2800">
              <a:latin typeface="Garamond" panose="02020404030301010803" pitchFamily="18" charset="0"/>
            </a:endParaRPr>
          </a:p>
          <a:p>
            <a:pPr algn="just" eaLnBrk="1" hangingPunct="1"/>
            <a:endParaRPr lang="en-US" sz="2800">
              <a:latin typeface="Garamond" panose="02020404030301010803" pitchFamily="18" charset="0"/>
            </a:endParaRPr>
          </a:p>
          <a:p>
            <a:pPr algn="just" eaLnBrk="1" hangingPunct="1"/>
            <a:r>
              <a:rPr lang="sr-Latn-CS" sz="2800">
                <a:latin typeface="Garamond" panose="02020404030301010803" pitchFamily="18" charset="0"/>
              </a:rPr>
              <a:t>pri čemu je radijalna (centrifugalna) sila, jednaka Kulonovoj sili:</a:t>
            </a:r>
            <a:endParaRPr lang="en-US" sz="2800">
              <a:latin typeface="Garamond" panose="02020404030301010803" pitchFamily="18" charset="0"/>
            </a:endParaRPr>
          </a:p>
          <a:p>
            <a:pPr algn="just" eaLnBrk="1" hangingPunct="1"/>
            <a:endParaRPr lang="en-US" sz="2800">
              <a:latin typeface="Garamond" panose="02020404030301010803" pitchFamily="18" charset="0"/>
            </a:endParaRPr>
          </a:p>
          <a:p>
            <a:pPr eaLnBrk="1" hangingPunct="1"/>
            <a:r>
              <a:rPr lang="sr-Latn-CS" sz="2800">
                <a:latin typeface="Garamond" panose="02020404030301010803" pitchFamily="18" charset="0"/>
              </a:rPr>
              <a:t>a Lorencova sila:</a:t>
            </a:r>
            <a:endParaRPr lang="en-US" sz="2800">
              <a:latin typeface="Garamond" panose="02020404030301010803" pitchFamily="18" charset="0"/>
            </a:endParaRPr>
          </a:p>
          <a:p>
            <a:pPr eaLnBrk="1" hangingPunct="1"/>
            <a:endParaRPr lang="en-US" sz="2800">
              <a:latin typeface="Garamond" panose="02020404030301010803" pitchFamily="18" charset="0"/>
            </a:endParaRPr>
          </a:p>
          <a:p>
            <a:pPr eaLnBrk="1" hangingPunct="1"/>
            <a:r>
              <a:rPr lang="en-US" sz="2800">
                <a:latin typeface="Garamond" panose="02020404030301010803" pitchFamily="18" charset="0"/>
              </a:rPr>
              <a:t>n</a:t>
            </a:r>
            <a:r>
              <a:rPr lang="sr-Latn-CS" sz="2800">
                <a:latin typeface="Garamond" panose="02020404030301010803" pitchFamily="18" charset="0"/>
              </a:rPr>
              <a:t>a osnovu izraza </a:t>
            </a:r>
            <a:r>
              <a:rPr lang="en-US" sz="2800">
                <a:latin typeface="Garamond" panose="02020404030301010803" pitchFamily="18" charset="0"/>
              </a:rPr>
              <a:t>ovih</a:t>
            </a:r>
            <a:r>
              <a:rPr lang="sr-Latn-CS" sz="2800">
                <a:latin typeface="Garamond" panose="02020404030301010803" pitchFamily="18" charset="0"/>
              </a:rPr>
              <a:t> dobija se uslov stabilnosti putanje elektrona:</a:t>
            </a:r>
          </a:p>
        </p:txBody>
      </p:sp>
      <p:sp>
        <p:nvSpPr>
          <p:cNvPr id="5427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4278" name="Object 6"/>
          <p:cNvGraphicFramePr>
            <a:graphicFrameLocks noChangeAspect="1"/>
          </p:cNvGraphicFramePr>
          <p:nvPr/>
        </p:nvGraphicFramePr>
        <p:xfrm>
          <a:off x="3352800" y="2667000"/>
          <a:ext cx="1828800" cy="504825"/>
        </p:xfrm>
        <a:graphic>
          <a:graphicData uri="http://schemas.openxmlformats.org/presentationml/2006/ole">
            <mc:AlternateContent xmlns:mc="http://schemas.openxmlformats.org/markup-compatibility/2006">
              <mc:Choice xmlns:v="urn:schemas-microsoft-com:vml" Requires="v">
                <p:oleObj spid="_x0000_s54285" name="Equation" r:id="rId3" imgW="825500" imgH="228600" progId="Equation.3">
                  <p:embed/>
                </p:oleObj>
              </mc:Choice>
              <mc:Fallback>
                <p:oleObj name="Equation" r:id="rId3" imgW="825500" imgH="2286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667000"/>
                        <a:ext cx="1828800" cy="504825"/>
                      </a:xfrm>
                      <a:prstGeom prst="rect">
                        <a:avLst/>
                      </a:prstGeom>
                      <a:solidFill>
                        <a:schemeClr val="tx1"/>
                      </a:solidFill>
                    </p:spPr>
                  </p:pic>
                </p:oleObj>
              </mc:Fallback>
            </mc:AlternateContent>
          </a:graphicData>
        </a:graphic>
      </p:graphicFrame>
      <p:sp>
        <p:nvSpPr>
          <p:cNvPr id="5427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4280" name="Object 8"/>
          <p:cNvGraphicFramePr>
            <a:graphicFrameLocks noChangeAspect="1"/>
          </p:cNvGraphicFramePr>
          <p:nvPr/>
        </p:nvGraphicFramePr>
        <p:xfrm>
          <a:off x="3429000" y="3733800"/>
          <a:ext cx="1676400" cy="517525"/>
        </p:xfrm>
        <a:graphic>
          <a:graphicData uri="http://schemas.openxmlformats.org/presentationml/2006/ole">
            <mc:AlternateContent xmlns:mc="http://schemas.openxmlformats.org/markup-compatibility/2006">
              <mc:Choice xmlns:v="urn:schemas-microsoft-com:vml" Requires="v">
                <p:oleObj spid="_x0000_s54286" name="Equation" r:id="rId5" imgW="774364" imgH="241195" progId="Equation.3">
                  <p:embed/>
                </p:oleObj>
              </mc:Choice>
              <mc:Fallback>
                <p:oleObj name="Equation" r:id="rId5" imgW="774364" imgH="241195"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3733800"/>
                        <a:ext cx="1676400" cy="517525"/>
                      </a:xfrm>
                      <a:prstGeom prst="rect">
                        <a:avLst/>
                      </a:prstGeom>
                      <a:solidFill>
                        <a:schemeClr val="tx1"/>
                      </a:solidFill>
                    </p:spPr>
                  </p:pic>
                </p:oleObj>
              </mc:Fallback>
            </mc:AlternateContent>
          </a:graphicData>
        </a:graphic>
      </p:graphicFrame>
      <p:sp>
        <p:nvSpPr>
          <p:cNvPr id="54281"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4282" name="Object 10"/>
          <p:cNvGraphicFramePr>
            <a:graphicFrameLocks noChangeAspect="1"/>
          </p:cNvGraphicFramePr>
          <p:nvPr/>
        </p:nvGraphicFramePr>
        <p:xfrm>
          <a:off x="3429000" y="4495800"/>
          <a:ext cx="1676400" cy="496888"/>
        </p:xfrm>
        <a:graphic>
          <a:graphicData uri="http://schemas.openxmlformats.org/presentationml/2006/ole">
            <mc:AlternateContent xmlns:mc="http://schemas.openxmlformats.org/markup-compatibility/2006">
              <mc:Choice xmlns:v="urn:schemas-microsoft-com:vml" Requires="v">
                <p:oleObj spid="_x0000_s54287" name="Equation" r:id="rId7" imgW="863225" imgH="253890" progId="Equation.3">
                  <p:embed/>
                </p:oleObj>
              </mc:Choice>
              <mc:Fallback>
                <p:oleObj name="Equation" r:id="rId7" imgW="863225" imgH="25389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4495800"/>
                        <a:ext cx="1676400" cy="496888"/>
                      </a:xfrm>
                      <a:prstGeom prst="rect">
                        <a:avLst/>
                      </a:prstGeom>
                      <a:solidFill>
                        <a:schemeClr val="tx1"/>
                      </a:solidFill>
                    </p:spPr>
                  </p:pic>
                </p:oleObj>
              </mc:Fallback>
            </mc:AlternateContent>
          </a:graphicData>
        </a:graphic>
      </p:graphicFrame>
      <p:sp>
        <p:nvSpPr>
          <p:cNvPr id="54283" name="Rectangle 11"/>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4284" name="Object 12"/>
          <p:cNvGraphicFramePr>
            <a:graphicFrameLocks noChangeAspect="1"/>
          </p:cNvGraphicFramePr>
          <p:nvPr/>
        </p:nvGraphicFramePr>
        <p:xfrm>
          <a:off x="2819400" y="5715000"/>
          <a:ext cx="3124200" cy="498475"/>
        </p:xfrm>
        <a:graphic>
          <a:graphicData uri="http://schemas.openxmlformats.org/presentationml/2006/ole">
            <mc:AlternateContent xmlns:mc="http://schemas.openxmlformats.org/markup-compatibility/2006">
              <mc:Choice xmlns:v="urn:schemas-microsoft-com:vml" Requires="v">
                <p:oleObj spid="_x0000_s54288" name="Equation" r:id="rId9" imgW="1497950" imgH="241195" progId="Equation.3">
                  <p:embed/>
                </p:oleObj>
              </mc:Choice>
              <mc:Fallback>
                <p:oleObj name="Equation" r:id="rId9" imgW="1497950" imgH="241195"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400" y="5715000"/>
                        <a:ext cx="3124200" cy="498475"/>
                      </a:xfrm>
                      <a:prstGeom prst="rect">
                        <a:avLst/>
                      </a:prstGeom>
                      <a:solidFill>
                        <a:schemeClr val="tx1"/>
                      </a:solidFill>
                    </p:spPr>
                  </p:pic>
                </p:oleObj>
              </mc:Fallback>
            </mc:AlternateContent>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sr-Latn-CS" sz="3200"/>
              <a:t>Magnetne osobine dijamagnetnih materijala</a:t>
            </a:r>
            <a:endParaRPr lang="en-US" sz="3200"/>
          </a:p>
        </p:txBody>
      </p:sp>
      <p:sp>
        <p:nvSpPr>
          <p:cNvPr id="55299" name="Rectangle 3"/>
          <p:cNvSpPr>
            <a:spLocks noGrp="1" noChangeArrowheads="1"/>
          </p:cNvSpPr>
          <p:nvPr>
            <p:ph type="body" sz="half" idx="1"/>
          </p:nvPr>
        </p:nvSpPr>
        <p:spPr>
          <a:xfrm>
            <a:off x="457200" y="5486400"/>
            <a:ext cx="8534400" cy="639763"/>
          </a:xfrm>
        </p:spPr>
        <p:txBody>
          <a:bodyPr/>
          <a:lstStyle/>
          <a:p>
            <a:pPr algn="ctr">
              <a:buFont typeface="Wingdings" panose="05000000000000000000" pitchFamily="2" charset="2"/>
              <a:buNone/>
            </a:pPr>
            <a:r>
              <a:rPr lang="sr-Latn-CS" sz="2800"/>
              <a:t>Magnetne susceptibilnosti nekih dijamagnetnih materijala</a:t>
            </a:r>
            <a:r>
              <a:rPr lang="en-US" sz="2800"/>
              <a:t> </a:t>
            </a:r>
          </a:p>
        </p:txBody>
      </p:sp>
      <p:pic>
        <p:nvPicPr>
          <p:cNvPr id="553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743200"/>
            <a:ext cx="769620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sr-Latn-CS" sz="2800"/>
              <a:t>Magnetne osobine paramagnetnih materijala</a:t>
            </a:r>
            <a:r>
              <a:rPr lang="en-US" sz="2800"/>
              <a:t> </a:t>
            </a:r>
          </a:p>
        </p:txBody>
      </p:sp>
      <p:sp>
        <p:nvSpPr>
          <p:cNvPr id="56323" name="Rectangle 3"/>
          <p:cNvSpPr>
            <a:spLocks noGrp="1" noChangeArrowheads="1"/>
          </p:cNvSpPr>
          <p:nvPr>
            <p:ph type="body" idx="1"/>
          </p:nvPr>
        </p:nvSpPr>
        <p:spPr/>
        <p:txBody>
          <a:bodyPr/>
          <a:lstStyle/>
          <a:p>
            <a:pPr>
              <a:lnSpc>
                <a:spcPct val="90000"/>
              </a:lnSpc>
              <a:buFont typeface="Wingdings" panose="05000000000000000000" pitchFamily="2" charset="2"/>
              <a:buNone/>
            </a:pPr>
            <a:r>
              <a:rPr lang="en-US" sz="2800"/>
              <a:t>	</a:t>
            </a:r>
            <a:r>
              <a:rPr lang="sr-Latn-CS" sz="2800"/>
              <a:t>Paramagnetni materijali su linearni magnetni materijali sa pozitivnom magnetnom susceptibilnošću, što je istovremeno i osnovna karakteristika paramagnetizma. On se javlja kod materijala kod kojih su magnetni momenti atoma, odnosno molekula, različiti od nule, dok im je vektor magnetizacije u svakoj tački jednak nuli. To su materijali kod kojih atomi ili molekuli sadrže neparan broj elektrona, i materijali kod kojih atomi i joni imaju delimično popunjene unutrašnje ljuske. Tu spada i nekoliko jedinjenja sa parnim brojem elektrona, kao i metali. </a:t>
            </a:r>
            <a:endParaRPr lang="en-US" sz="280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23850" y="620713"/>
            <a:ext cx="8640763" cy="5389562"/>
          </a:xfrm>
        </p:spPr>
        <p:txBody>
          <a:bodyPr/>
          <a:lstStyle/>
          <a:p>
            <a:pPr>
              <a:lnSpc>
                <a:spcPct val="90000"/>
              </a:lnSpc>
            </a:pPr>
            <a:r>
              <a:rPr lang="sl-SI">
                <a:solidFill>
                  <a:srgbClr val="FFFF00"/>
                </a:solidFill>
              </a:rPr>
              <a:t>Da bi kod nekog materijala nastupila pojava superprovodosti nije dovoljno samo ostvariti temperature ispod kritične.</a:t>
            </a:r>
            <a:endParaRPr lang="en-US">
              <a:solidFill>
                <a:srgbClr val="FFFF00"/>
              </a:solidFill>
            </a:endParaRPr>
          </a:p>
          <a:p>
            <a:pPr>
              <a:lnSpc>
                <a:spcPct val="90000"/>
              </a:lnSpc>
            </a:pPr>
            <a:r>
              <a:rPr lang="sl-SI">
                <a:solidFill>
                  <a:srgbClr val="FFFF00"/>
                </a:solidFill>
              </a:rPr>
              <a:t> Na ovu pojavu utiču i magnetno polje (H) u kojem se superprovodnik nalazi i gustina struje (J) u njemu. </a:t>
            </a:r>
            <a:endParaRPr lang="en-US">
              <a:solidFill>
                <a:srgbClr val="FFFF00"/>
              </a:solidFill>
            </a:endParaRPr>
          </a:p>
          <a:p>
            <a:pPr>
              <a:lnSpc>
                <a:spcPct val="90000"/>
              </a:lnSpc>
            </a:pPr>
            <a:r>
              <a:rPr lang="sl-SI">
                <a:solidFill>
                  <a:srgbClr val="FFFF00"/>
                </a:solidFill>
              </a:rPr>
              <a:t>Tako da moraju biti ispunjeni i uslovi da je magnetno polje manje od nekog kritičnog (H&lt;HKr) i gustina struje da je manja od neke kritične (J&lt;JKr), pri čemu postoji određena međuzavisnost HKr, JKr i TKr.</a:t>
            </a:r>
            <a:endParaRPr lang="en-US">
              <a:solidFill>
                <a:srgbClr val="FFFF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sr-Latn-CS" sz="2800"/>
              <a:t>Magnetne osobine paramagnetnih materijala</a:t>
            </a:r>
            <a:endParaRPr lang="en-US" sz="2800"/>
          </a:p>
        </p:txBody>
      </p:sp>
      <p:sp>
        <p:nvSpPr>
          <p:cNvPr id="57347" name="Rectangle 3"/>
          <p:cNvSpPr>
            <a:spLocks noGrp="1" noChangeArrowheads="1"/>
          </p:cNvSpPr>
          <p:nvPr>
            <p:ph type="body" idx="1"/>
          </p:nvPr>
        </p:nvSpPr>
        <p:spPr>
          <a:xfrm>
            <a:off x="457200" y="2362200"/>
            <a:ext cx="8229600" cy="3763963"/>
          </a:xfrm>
        </p:spPr>
        <p:txBody>
          <a:bodyPr/>
          <a:lstStyle/>
          <a:p>
            <a:pPr>
              <a:buFont typeface="Wingdings" panose="05000000000000000000" pitchFamily="2" charset="2"/>
              <a:buNone/>
            </a:pPr>
            <a:r>
              <a:rPr lang="en-US" sz="2800"/>
              <a:t>	U</a:t>
            </a:r>
            <a:r>
              <a:rPr lang="sr-Latn-CS" sz="2800"/>
              <a:t>nošenjem paramagnetnog materijala u spoljašnje magnetno polje dolazi do spontane orijentacije mikoskopskih magnetnih momenata u pravcu polja, što rezultuje njegovim namagnetisavanjem,. Isti pravac i smer vektora magnetizacije i vektora jačine magnetnog polja uzrok je pozitivnosti magnetne permeabilnosti ovih materijala.</a:t>
            </a:r>
            <a:r>
              <a:rPr lang="en-US" sz="2800"/>
              <a:t> </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sr-Latn-CS" sz="2800"/>
              <a:t>Magnetne osobine paramagnetnih materijala</a:t>
            </a:r>
            <a:endParaRPr lang="en-US" sz="2800"/>
          </a:p>
        </p:txBody>
      </p:sp>
      <p:pic>
        <p:nvPicPr>
          <p:cNvPr id="58371" name="Picture 3" descr="Graphic1"/>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00200" y="1676400"/>
            <a:ext cx="6096000" cy="3100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8372" name="Text Box 4"/>
          <p:cNvSpPr txBox="1">
            <a:spLocks noChangeArrowheads="1"/>
          </p:cNvSpPr>
          <p:nvPr/>
        </p:nvSpPr>
        <p:spPr bwMode="auto">
          <a:xfrm>
            <a:off x="565150" y="5207000"/>
            <a:ext cx="81661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a:latin typeface="Garamond" panose="02020404030301010803" pitchFamily="18" charset="0"/>
              </a:rPr>
              <a:t>Šematski prikaz orijentacije magnetnih momenata kod paramagnetnih materijala: </a:t>
            </a:r>
          </a:p>
          <a:p>
            <a:pPr algn="ctr"/>
            <a:r>
              <a:rPr lang="en-US" sz="2000">
                <a:latin typeface="Garamond" panose="02020404030301010803" pitchFamily="18" charset="0"/>
              </a:rPr>
              <a:t>a) u odsustvu spoljašnjeg magnetnog polja,</a:t>
            </a:r>
          </a:p>
          <a:p>
            <a:pPr algn="ctr"/>
            <a:r>
              <a:rPr lang="en-US" sz="2000">
                <a:latin typeface="Garamond" panose="02020404030301010803" pitchFamily="18" charset="0"/>
              </a:rPr>
              <a:t> b) u spoljašnjem magnetnom polju </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sr-Latn-CS" sz="2800"/>
              <a:t>Magnetne osobine paramagnetnih materijala</a:t>
            </a:r>
            <a:endParaRPr lang="en-US" sz="2800"/>
          </a:p>
        </p:txBody>
      </p:sp>
      <p:sp>
        <p:nvSpPr>
          <p:cNvPr id="59395" name="Rectangle 3"/>
          <p:cNvSpPr>
            <a:spLocks noGrp="1" noChangeArrowheads="1"/>
          </p:cNvSpPr>
          <p:nvPr>
            <p:ph type="body" idx="1"/>
          </p:nvPr>
        </p:nvSpPr>
        <p:spPr/>
        <p:txBody>
          <a:bodyPr/>
          <a:lstStyle/>
          <a:p>
            <a:pPr>
              <a:lnSpc>
                <a:spcPct val="90000"/>
              </a:lnSpc>
              <a:buFont typeface="Wingdings" panose="05000000000000000000" pitchFamily="2" charset="2"/>
              <a:buNone/>
            </a:pPr>
            <a:endParaRPr lang="en-US" sz="2400"/>
          </a:p>
          <a:p>
            <a:pPr>
              <a:lnSpc>
                <a:spcPct val="90000"/>
              </a:lnSpc>
              <a:buFont typeface="Wingdings" panose="05000000000000000000" pitchFamily="2" charset="2"/>
              <a:buNone/>
            </a:pPr>
            <a:endParaRPr lang="en-US" sz="2400"/>
          </a:p>
          <a:p>
            <a:pPr>
              <a:lnSpc>
                <a:spcPct val="90000"/>
              </a:lnSpc>
              <a:buFont typeface="Wingdings" panose="05000000000000000000" pitchFamily="2" charset="2"/>
              <a:buNone/>
            </a:pPr>
            <a:endParaRPr lang="en-US" sz="2400"/>
          </a:p>
          <a:p>
            <a:pPr>
              <a:lnSpc>
                <a:spcPct val="90000"/>
              </a:lnSpc>
              <a:buFont typeface="Wingdings" panose="05000000000000000000" pitchFamily="2" charset="2"/>
              <a:buNone/>
            </a:pPr>
            <a:endParaRPr lang="en-US" sz="2400"/>
          </a:p>
          <a:p>
            <a:pPr>
              <a:lnSpc>
                <a:spcPct val="90000"/>
              </a:lnSpc>
              <a:buFont typeface="Wingdings" panose="05000000000000000000" pitchFamily="2" charset="2"/>
              <a:buNone/>
            </a:pPr>
            <a:endParaRPr lang="en-US" sz="2400"/>
          </a:p>
          <a:p>
            <a:pPr>
              <a:lnSpc>
                <a:spcPct val="90000"/>
              </a:lnSpc>
              <a:buFont typeface="Wingdings" panose="05000000000000000000" pitchFamily="2" charset="2"/>
              <a:buNone/>
            </a:pPr>
            <a:endParaRPr lang="en-US" sz="2400"/>
          </a:p>
          <a:p>
            <a:pPr>
              <a:lnSpc>
                <a:spcPct val="90000"/>
              </a:lnSpc>
              <a:buFont typeface="Wingdings" panose="05000000000000000000" pitchFamily="2" charset="2"/>
              <a:buNone/>
            </a:pPr>
            <a:endParaRPr lang="en-US" sz="2400"/>
          </a:p>
          <a:p>
            <a:pPr>
              <a:lnSpc>
                <a:spcPct val="90000"/>
              </a:lnSpc>
              <a:buFont typeface="Wingdings" panose="05000000000000000000" pitchFamily="2" charset="2"/>
              <a:buNone/>
            </a:pPr>
            <a:endParaRPr lang="en-US" sz="2400"/>
          </a:p>
          <a:p>
            <a:pPr>
              <a:lnSpc>
                <a:spcPct val="90000"/>
              </a:lnSpc>
              <a:buFont typeface="Wingdings" panose="05000000000000000000" pitchFamily="2" charset="2"/>
              <a:buNone/>
            </a:pPr>
            <a:endParaRPr lang="en-US" sz="2400"/>
          </a:p>
          <a:p>
            <a:pPr algn="ctr">
              <a:lnSpc>
                <a:spcPct val="90000"/>
              </a:lnSpc>
              <a:buFont typeface="Wingdings" panose="05000000000000000000" pitchFamily="2" charset="2"/>
              <a:buNone/>
            </a:pPr>
            <a:r>
              <a:rPr lang="sr-Latn-CS" sz="2800"/>
              <a:t>Magnetne susceptiilnosti paramagnetnih materijala na sobnoj temperaturi</a:t>
            </a:r>
            <a:r>
              <a:rPr lang="en-US" sz="2800"/>
              <a:t> </a:t>
            </a:r>
          </a:p>
        </p:txBody>
      </p:sp>
      <p:pic>
        <p:nvPicPr>
          <p:cNvPr id="593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62200"/>
            <a:ext cx="77724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sr-Latn-CS" sz="2800"/>
              <a:t>Magnetne osobine paramagnetnih materijala</a:t>
            </a:r>
            <a:endParaRPr lang="en-US" sz="2800"/>
          </a:p>
        </p:txBody>
      </p:sp>
      <p:sp>
        <p:nvSpPr>
          <p:cNvPr id="60419" name="Rectangle 3"/>
          <p:cNvSpPr>
            <a:spLocks noGrp="1" noChangeArrowheads="1"/>
          </p:cNvSpPr>
          <p:nvPr>
            <p:ph type="body" idx="1"/>
          </p:nvPr>
        </p:nvSpPr>
        <p:spPr/>
        <p:txBody>
          <a:bodyPr/>
          <a:lstStyle/>
          <a:p>
            <a:pPr>
              <a:buFont typeface="Wingdings" panose="05000000000000000000" pitchFamily="2" charset="2"/>
              <a:buNone/>
            </a:pPr>
            <a:r>
              <a:rPr lang="en-US" sz="2800"/>
              <a:t>	</a:t>
            </a:r>
            <a:r>
              <a:rPr lang="sr-Latn-CS" sz="2800"/>
              <a:t>Zavisnost magnetne susceptibilnosti paramagnetnih materijala od temperature makroskopski se manifestuje smanjenjem magnetne susceptibilnosti pri porastu temperature, što je određeno Kirijevim izrazom:</a:t>
            </a:r>
            <a:endParaRPr lang="en-US" sz="2800"/>
          </a:p>
          <a:p>
            <a:pPr>
              <a:buFont typeface="Wingdings" panose="05000000000000000000" pitchFamily="2" charset="2"/>
              <a:buNone/>
            </a:pPr>
            <a:endParaRPr lang="en-US" sz="2800"/>
          </a:p>
          <a:p>
            <a:pPr>
              <a:buFont typeface="Wingdings" panose="05000000000000000000" pitchFamily="2" charset="2"/>
              <a:buNone/>
            </a:pPr>
            <a:endParaRPr lang="en-US" sz="2800"/>
          </a:p>
          <a:p>
            <a:pPr>
              <a:buFont typeface="Wingdings" panose="05000000000000000000" pitchFamily="2" charset="2"/>
              <a:buNone/>
            </a:pPr>
            <a:r>
              <a:rPr lang="en-US" sz="2800"/>
              <a:t>	</a:t>
            </a:r>
          </a:p>
          <a:p>
            <a:pPr>
              <a:buFont typeface="Wingdings" panose="05000000000000000000" pitchFamily="2" charset="2"/>
              <a:buNone/>
            </a:pPr>
            <a:r>
              <a:rPr lang="en-US" sz="2800"/>
              <a:t>	</a:t>
            </a:r>
            <a:r>
              <a:rPr lang="sr-Latn-CS" sz="2800"/>
              <a:t>gde je C-Kirijeva konstanta zavisna od karakteristika materijala, a T-apsolutna temperatura.</a:t>
            </a:r>
            <a:endParaRPr lang="en-US" sz="2800"/>
          </a:p>
        </p:txBody>
      </p:sp>
      <p:sp>
        <p:nvSpPr>
          <p:cNvPr id="6042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0421" name="Object 5"/>
          <p:cNvGraphicFramePr>
            <a:graphicFrameLocks noChangeAspect="1"/>
          </p:cNvGraphicFramePr>
          <p:nvPr/>
        </p:nvGraphicFramePr>
        <p:xfrm>
          <a:off x="3733800" y="3733800"/>
          <a:ext cx="1219200" cy="892175"/>
        </p:xfrm>
        <a:graphic>
          <a:graphicData uri="http://schemas.openxmlformats.org/presentationml/2006/ole">
            <mc:AlternateContent xmlns:mc="http://schemas.openxmlformats.org/markup-compatibility/2006">
              <mc:Choice xmlns:v="urn:schemas-microsoft-com:vml" Requires="v">
                <p:oleObj spid="_x0000_s60422" name="Equation" r:id="rId3" imgW="533169" imgH="393529" progId="Equation.3">
                  <p:embed/>
                </p:oleObj>
              </mc:Choice>
              <mc:Fallback>
                <p:oleObj name="Equation" r:id="rId3" imgW="533169" imgH="393529"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733800"/>
                        <a:ext cx="1219200" cy="892175"/>
                      </a:xfrm>
                      <a:prstGeom prst="rect">
                        <a:avLst/>
                      </a:prstGeom>
                      <a:solidFill>
                        <a:schemeClr val="tx1"/>
                      </a:solidFill>
                    </p:spPr>
                  </p:pic>
                </p:oleObj>
              </mc:Fallback>
            </mc:AlternateContent>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sr-Latn-CS" sz="2800"/>
              <a:t>Magnetne osobine feromagnetnih materijala</a:t>
            </a:r>
            <a:r>
              <a:rPr lang="en-US" sz="2800"/>
              <a:t> </a:t>
            </a:r>
          </a:p>
        </p:txBody>
      </p:sp>
      <p:sp>
        <p:nvSpPr>
          <p:cNvPr id="61443" name="Rectangle 3"/>
          <p:cNvSpPr>
            <a:spLocks noGrp="1" noChangeArrowheads="1"/>
          </p:cNvSpPr>
          <p:nvPr>
            <p:ph type="body" idx="1"/>
          </p:nvPr>
        </p:nvSpPr>
        <p:spPr/>
        <p:txBody>
          <a:bodyPr/>
          <a:lstStyle/>
          <a:p>
            <a:pPr>
              <a:lnSpc>
                <a:spcPct val="90000"/>
              </a:lnSpc>
              <a:buFont typeface="Wingdings" panose="05000000000000000000" pitchFamily="2" charset="2"/>
              <a:buNone/>
            </a:pPr>
            <a:r>
              <a:rPr lang="en-US" sz="2400"/>
              <a:t>	</a:t>
            </a:r>
            <a:r>
              <a:rPr lang="sr-Latn-CS" sz="2400"/>
              <a:t>Sama pojava feromagnetizma je, na mikroskopskom nivou, uslovljena postojanjem spontanih magnetnih momenata unutar ovih materijala i u odsustvu spoljašnjeg magnetnog polja. To ukazuje da ovakvi materijali imaju na atomskom, odnosno molekulskom nivou pravilnu, ali složenu organizovanost spinske strukture. Spinska struktura feromagnetnih materijala posledica je postojanja nesparenih, u smislu Paulijevog principa isključenja, atomskih elektrona paralelnih spinova. Dok je spinska uređenost feromagnetnih materijala njihova osnovna karakteristika na mikroskopskom nivou, na makroskopskom nivou je to </a:t>
            </a:r>
            <a:r>
              <a:rPr lang="sr-Latn-CS" sz="2400" b="1"/>
              <a:t>Kirijeva feromagnetna</a:t>
            </a:r>
            <a:r>
              <a:rPr lang="sr-Latn-CS" sz="2400"/>
              <a:t> temperatura, koja je karakteristična za svaki feromagnetni materijal. Iznad i ispod nje se osobine feromagnetnih materijala bitno menjaju.</a:t>
            </a:r>
            <a:endParaRPr lang="en-US" sz="240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2800"/>
              <a:t>Magnetne osobine feromagnetnih materijala</a:t>
            </a:r>
          </a:p>
        </p:txBody>
      </p:sp>
      <p:sp>
        <p:nvSpPr>
          <p:cNvPr id="62467" name="Rectangle 3"/>
          <p:cNvSpPr>
            <a:spLocks noGrp="1" noChangeArrowheads="1"/>
          </p:cNvSpPr>
          <p:nvPr>
            <p:ph type="body" idx="1"/>
          </p:nvPr>
        </p:nvSpPr>
        <p:spPr>
          <a:xfrm>
            <a:off x="457200" y="1600200"/>
            <a:ext cx="8229600" cy="4724400"/>
          </a:xfrm>
        </p:spPr>
        <p:txBody>
          <a:bodyPr/>
          <a:lstStyle/>
          <a:p>
            <a:pPr>
              <a:lnSpc>
                <a:spcPct val="90000"/>
              </a:lnSpc>
            </a:pPr>
            <a:r>
              <a:rPr lang="sr-Latn-CS" sz="2400" b="1"/>
              <a:t>Osobine feromagnetnih materijala pri temperaturama ispod Kirijeve feromagnetne temperature</a:t>
            </a:r>
            <a:r>
              <a:rPr lang="en-US" sz="2400"/>
              <a:t> </a:t>
            </a:r>
          </a:p>
          <a:p>
            <a:pPr>
              <a:lnSpc>
                <a:spcPct val="90000"/>
              </a:lnSpc>
            </a:pPr>
            <a:r>
              <a:rPr lang="sr-Latn-CS" sz="2400" b="1"/>
              <a:t>Osobine feromagnetnih materijala pri temperaturama iznad Kirijeve feromagnetne temperature</a:t>
            </a:r>
            <a:endParaRPr lang="en-US" sz="2400" b="1"/>
          </a:p>
          <a:p>
            <a:pPr>
              <a:lnSpc>
                <a:spcPct val="90000"/>
              </a:lnSpc>
            </a:pPr>
            <a:r>
              <a:rPr lang="sr-Latn-CS" sz="2400" b="1"/>
              <a:t>Magnetna permeabilnost feromagnetnih materijala na temperaturama ispod Kirijeve feromagnetne</a:t>
            </a:r>
            <a:r>
              <a:rPr lang="en-US" sz="2400" b="1"/>
              <a:t> temperature</a:t>
            </a:r>
          </a:p>
          <a:p>
            <a:pPr>
              <a:lnSpc>
                <a:spcPct val="90000"/>
              </a:lnSpc>
            </a:pPr>
            <a:r>
              <a:rPr lang="sr-Latn-CS" sz="2400" b="1"/>
              <a:t>Histerezisni gubici energije feromagnet</a:t>
            </a:r>
            <a:r>
              <a:rPr lang="en-US" sz="2400" b="1"/>
              <a:t>nih </a:t>
            </a:r>
            <a:r>
              <a:rPr lang="sr-Latn-CS" sz="2400" b="1"/>
              <a:t>materijala</a:t>
            </a:r>
            <a:endParaRPr lang="en-US" sz="2400" b="1"/>
          </a:p>
          <a:p>
            <a:pPr>
              <a:lnSpc>
                <a:spcPct val="90000"/>
              </a:lnSpc>
            </a:pPr>
            <a:r>
              <a:rPr lang="es-ES_tradnl" sz="2400" b="1"/>
              <a:t>Gubici energije u feromagnetnim materijalima usled vihornih struja</a:t>
            </a:r>
          </a:p>
          <a:p>
            <a:pPr>
              <a:lnSpc>
                <a:spcPct val="90000"/>
              </a:lnSpc>
            </a:pPr>
            <a:r>
              <a:rPr lang="sr-Latn-CS" sz="2400" b="1"/>
              <a:t>Magnetostrikcija kod feromagnetnih materijala</a:t>
            </a:r>
            <a:r>
              <a:rPr lang="en-US" sz="2400"/>
              <a:t> </a:t>
            </a:r>
          </a:p>
          <a:p>
            <a:pPr>
              <a:lnSpc>
                <a:spcPct val="90000"/>
              </a:lnSpc>
            </a:pPr>
            <a:r>
              <a:rPr lang="pl-PL" sz="2400" b="1"/>
              <a:t>Stalni magneti</a:t>
            </a:r>
            <a:r>
              <a:rPr lang="en-US" sz="2400"/>
              <a:t> </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sr-Latn-CS" sz="2800"/>
              <a:t>Osobine feromagnetnih materijala pri temperaturama ispod Kirijeve feromagnetne temperature</a:t>
            </a:r>
            <a:endParaRPr lang="en-US" sz="2800"/>
          </a:p>
        </p:txBody>
      </p:sp>
      <p:sp>
        <p:nvSpPr>
          <p:cNvPr id="63491" name="Rectangle 3"/>
          <p:cNvSpPr>
            <a:spLocks noGrp="1" noChangeArrowheads="1"/>
          </p:cNvSpPr>
          <p:nvPr>
            <p:ph type="body" idx="1"/>
          </p:nvPr>
        </p:nvSpPr>
        <p:spPr/>
        <p:txBody>
          <a:bodyPr/>
          <a:lstStyle/>
          <a:p>
            <a:pPr>
              <a:lnSpc>
                <a:spcPct val="90000"/>
              </a:lnSpc>
              <a:buFont typeface="Wingdings" panose="05000000000000000000" pitchFamily="2" charset="2"/>
              <a:buNone/>
            </a:pPr>
            <a:r>
              <a:rPr lang="en-US" sz="2800"/>
              <a:t>	</a:t>
            </a:r>
            <a:r>
              <a:rPr lang="sr-Latn-CS" sz="2800"/>
              <a:t>Feromagnetizam na temperaturama ispod Kirijeve feromagnetne temperature je kvantnomehanička pojava, te je u potpunosti razumljiv samo na kvantnomehaničkom nivou. </a:t>
            </a:r>
            <a:r>
              <a:rPr lang="en-US" sz="2800"/>
              <a:t>N</a:t>
            </a:r>
            <a:r>
              <a:rPr lang="sr-Latn-CS" sz="2800"/>
              <a:t>a temperaturama svaki feromagnetni materijal je podeljen na male oblasti, takozvane </a:t>
            </a:r>
            <a:r>
              <a:rPr lang="sr-Latn-CS" sz="2800" b="1"/>
              <a:t>domene</a:t>
            </a:r>
            <a:r>
              <a:rPr lang="sr-Latn-CS" sz="2800"/>
              <a:t>, dimenzija od oko 100 μm. </a:t>
            </a:r>
            <a:r>
              <a:rPr lang="en-US" sz="2800"/>
              <a:t>D</a:t>
            </a:r>
            <a:r>
              <a:rPr lang="sr-Latn-CS" sz="2800"/>
              <a:t>o promene dolazi postepeno u graničnoj oblasti. </a:t>
            </a:r>
            <a:r>
              <a:rPr lang="en-US" sz="2800"/>
              <a:t>G</a:t>
            </a:r>
            <a:r>
              <a:rPr lang="sr-Latn-CS" sz="2800"/>
              <a:t>ranična oblast između domena feromagnetnih materijala se naziva </a:t>
            </a:r>
            <a:r>
              <a:rPr lang="sr-Latn-CS" sz="2800" b="1"/>
              <a:t>Blohov zid</a:t>
            </a:r>
            <a:r>
              <a:rPr lang="sr-Latn-CS" sz="2800"/>
              <a:t>.</a:t>
            </a:r>
            <a:r>
              <a:rPr lang="en-US" sz="2800"/>
              <a:t> </a:t>
            </a:r>
            <a:r>
              <a:rPr lang="sr-Latn-CS" sz="2800"/>
              <a:t>Domeni sadrže u proseku oko   atoma čiji su magnetni momenti orijentisani u istom smeru. </a:t>
            </a:r>
            <a:endParaRPr lang="en-US" sz="280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sr-Latn-CS" sz="2800"/>
              <a:t>Osobine feromagnetnih materijala pri temperaturama ispod Kirijeve feromagnetne temperature</a:t>
            </a:r>
            <a:endParaRPr lang="en-US" sz="2800"/>
          </a:p>
        </p:txBody>
      </p:sp>
      <p:pic>
        <p:nvPicPr>
          <p:cNvPr id="64515"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828800" y="2286000"/>
            <a:ext cx="5614988" cy="3127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516" name="Text Box 4"/>
          <p:cNvSpPr txBox="1">
            <a:spLocks noChangeArrowheads="1"/>
          </p:cNvSpPr>
          <p:nvPr/>
        </p:nvSpPr>
        <p:spPr bwMode="auto">
          <a:xfrm>
            <a:off x="457200" y="5791200"/>
            <a:ext cx="835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sz="2400">
                <a:latin typeface="Garamond" panose="02020404030301010803" pitchFamily="18" charset="0"/>
              </a:rPr>
              <a:t>Promena smera spina između dva domena (struktura Blohovog zida)</a:t>
            </a:r>
            <a:r>
              <a:rPr lang="en-US" sz="2400">
                <a:latin typeface="Garamond" panose="02020404030301010803" pitchFamily="18" charset="0"/>
              </a:rPr>
              <a:t> </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sr-Latn-CS" sz="2800"/>
              <a:t>Osobine feromagnetnih materijala pri temperaturama ispod Kirijeve feromagnetne temperature</a:t>
            </a:r>
            <a:endParaRPr lang="en-US" sz="2800"/>
          </a:p>
        </p:txBody>
      </p:sp>
      <p:sp>
        <p:nvSpPr>
          <p:cNvPr id="65539" name="Rectangle 3"/>
          <p:cNvSpPr>
            <a:spLocks noGrp="1" noChangeArrowheads="1"/>
          </p:cNvSpPr>
          <p:nvPr>
            <p:ph type="body" idx="1"/>
          </p:nvPr>
        </p:nvSpPr>
        <p:spPr/>
        <p:txBody>
          <a:bodyPr/>
          <a:lstStyle/>
          <a:p>
            <a:pPr>
              <a:buFont typeface="Wingdings" panose="05000000000000000000" pitchFamily="2" charset="2"/>
              <a:buNone/>
            </a:pPr>
            <a:r>
              <a:rPr lang="en-US" sz="2400"/>
              <a:t>	</a:t>
            </a:r>
            <a:r>
              <a:rPr lang="sr-Latn-CS" sz="2400"/>
              <a:t>Kada se feromagnetni materijal ne nalazi u stalnom magnetnom polju, odnosno kada nije makroskopski namagnetisana (to jest nije stalni magnet), vektroi magnetizacije pojedinačnih domena su haotično orijentisani, te je stoga rezultantni vektor magnetizacije jednak nuli.</a:t>
            </a:r>
            <a:endParaRPr lang="en-US" sz="2400"/>
          </a:p>
          <a:p>
            <a:pPr>
              <a:buFont typeface="Wingdings" panose="05000000000000000000" pitchFamily="2" charset="2"/>
              <a:buNone/>
            </a:pPr>
            <a:endParaRPr lang="en-US" sz="2400"/>
          </a:p>
        </p:txBody>
      </p:sp>
      <p:pic>
        <p:nvPicPr>
          <p:cNvPr id="655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581400"/>
            <a:ext cx="40386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sr-Latn-CS" sz="2800"/>
              <a:t>Osobine feromagnetnih materijala pri temperaturama ispod Kirijeve feromagnetne temperature</a:t>
            </a:r>
            <a:endParaRPr lang="en-US" sz="2800"/>
          </a:p>
        </p:txBody>
      </p:sp>
      <p:sp>
        <p:nvSpPr>
          <p:cNvPr id="66563" name="Rectangle 3"/>
          <p:cNvSpPr>
            <a:spLocks noGrp="1" noChangeArrowheads="1"/>
          </p:cNvSpPr>
          <p:nvPr>
            <p:ph type="body" idx="1"/>
          </p:nvPr>
        </p:nvSpPr>
        <p:spPr>
          <a:xfrm>
            <a:off x="381000" y="1905000"/>
            <a:ext cx="8229600" cy="4525963"/>
          </a:xfrm>
        </p:spPr>
        <p:txBody>
          <a:bodyPr/>
          <a:lstStyle/>
          <a:p>
            <a:pPr>
              <a:lnSpc>
                <a:spcPct val="90000"/>
              </a:lnSpc>
              <a:buFont typeface="Wingdings" panose="05000000000000000000" pitchFamily="2" charset="2"/>
              <a:buNone/>
            </a:pPr>
            <a:r>
              <a:rPr lang="en-US" sz="2400"/>
              <a:t>	</a:t>
            </a:r>
            <a:r>
              <a:rPr lang="sr-Latn-CS" sz="2400"/>
              <a:t>Deo krive prvobitnog magnetizovanja OA1 odgovara ireverzibilnim promenama domenske strukture feromagnetnog materijala, izazvanim malim vrednostima jačine spoljašnjeg magnetnog polja, deo A1A2 odgovara ireverzibilnim promenama domenske strukture, koje su uslovljene nestankom pojedinih domena, deo A2A3 odgovara procesu usmeravanja rezultantnih magnetnih momenata preostalih domena u pravcu spoljašnjeg magnetnog polja, i konačno, oblast desno od tačke A3 odgovara oblasti zasićenja, nastaloj usmeravanjem svih magnetnih momenata feromagnetnog materijala u pravcu spoljašnjeg magnetnog polja.</a:t>
            </a:r>
            <a:r>
              <a:rPr lang="en-US" sz="2400"/>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457200" y="1600200"/>
            <a:ext cx="8229600" cy="3557588"/>
          </a:xfrm>
        </p:spPr>
        <p:txBody>
          <a:bodyPr/>
          <a:lstStyle/>
          <a:p>
            <a:r>
              <a:rPr lang="en-US" b="1">
                <a:solidFill>
                  <a:srgbClr val="FFFF00"/>
                </a:solidFill>
              </a:rPr>
              <a:t>Superprovodnost</a:t>
            </a:r>
            <a:r>
              <a:rPr lang="sr-Cyrl-CS">
                <a:solidFill>
                  <a:srgbClr val="FFFF00"/>
                </a:solidFill>
              </a:rPr>
              <a:t> </a:t>
            </a:r>
            <a:r>
              <a:rPr lang="en-US">
                <a:solidFill>
                  <a:srgbClr val="FFFF00"/>
                </a:solidFill>
              </a:rPr>
              <a:t>je</a:t>
            </a:r>
            <a:r>
              <a:rPr lang="sr-Cyrl-CS">
                <a:solidFill>
                  <a:srgbClr val="FFFF00"/>
                </a:solidFill>
              </a:rPr>
              <a:t> </a:t>
            </a:r>
            <a:r>
              <a:rPr lang="en-US">
                <a:solidFill>
                  <a:srgbClr val="FFFF00"/>
                </a:solidFill>
              </a:rPr>
              <a:t>fenomen</a:t>
            </a:r>
            <a:r>
              <a:rPr lang="sr-Cyrl-CS">
                <a:solidFill>
                  <a:srgbClr val="FFFF00"/>
                </a:solidFill>
              </a:rPr>
              <a:t> </a:t>
            </a:r>
            <a:r>
              <a:rPr lang="en-US">
                <a:solidFill>
                  <a:srgbClr val="FFFF00"/>
                </a:solidFill>
              </a:rPr>
              <a:t>koji</a:t>
            </a:r>
            <a:r>
              <a:rPr lang="sr-Cyrl-CS">
                <a:solidFill>
                  <a:srgbClr val="FFFF00"/>
                </a:solidFill>
              </a:rPr>
              <a:t> </a:t>
            </a:r>
            <a:r>
              <a:rPr lang="en-US">
                <a:solidFill>
                  <a:srgbClr val="FFFF00"/>
                </a:solidFill>
              </a:rPr>
              <a:t>se</a:t>
            </a:r>
            <a:r>
              <a:rPr lang="sr-Cyrl-CS">
                <a:solidFill>
                  <a:srgbClr val="FFFF00"/>
                </a:solidFill>
              </a:rPr>
              <a:t> </a:t>
            </a:r>
            <a:r>
              <a:rPr lang="en-US">
                <a:solidFill>
                  <a:srgbClr val="FFFF00"/>
                </a:solidFill>
              </a:rPr>
              <a:t>pojavljuje</a:t>
            </a:r>
            <a:r>
              <a:rPr lang="sr-Cyrl-CS">
                <a:solidFill>
                  <a:srgbClr val="FFFF00"/>
                </a:solidFill>
              </a:rPr>
              <a:t> </a:t>
            </a:r>
            <a:r>
              <a:rPr lang="en-US">
                <a:solidFill>
                  <a:srgbClr val="FFFF00"/>
                </a:solidFill>
              </a:rPr>
              <a:t>kod</a:t>
            </a:r>
            <a:r>
              <a:rPr lang="sr-Cyrl-CS">
                <a:solidFill>
                  <a:srgbClr val="FFFF00"/>
                </a:solidFill>
              </a:rPr>
              <a:t> </a:t>
            </a:r>
            <a:r>
              <a:rPr lang="en-US">
                <a:solidFill>
                  <a:srgbClr val="FFFF00"/>
                </a:solidFill>
              </a:rPr>
              <a:t>odre</a:t>
            </a:r>
            <a:r>
              <a:rPr lang="sr-Cyrl-CS">
                <a:solidFill>
                  <a:srgbClr val="FFFF00"/>
                </a:solidFill>
              </a:rPr>
              <a:t>đ</a:t>
            </a:r>
            <a:r>
              <a:rPr lang="en-US">
                <a:solidFill>
                  <a:srgbClr val="FFFF00"/>
                </a:solidFill>
              </a:rPr>
              <a:t>enih</a:t>
            </a:r>
            <a:r>
              <a:rPr lang="sr-Cyrl-CS">
                <a:solidFill>
                  <a:srgbClr val="FFFF00"/>
                </a:solidFill>
              </a:rPr>
              <a:t> </a:t>
            </a:r>
            <a:r>
              <a:rPr lang="en-US">
                <a:solidFill>
                  <a:srgbClr val="FFFF00"/>
                </a:solidFill>
              </a:rPr>
              <a:t>materijala</a:t>
            </a:r>
            <a:r>
              <a:rPr lang="sr-Cyrl-CS">
                <a:solidFill>
                  <a:srgbClr val="FFFF00"/>
                </a:solidFill>
              </a:rPr>
              <a:t> </a:t>
            </a:r>
            <a:r>
              <a:rPr lang="en-US">
                <a:solidFill>
                  <a:srgbClr val="FFFF00"/>
                </a:solidFill>
              </a:rPr>
              <a:t>na</a:t>
            </a:r>
            <a:r>
              <a:rPr lang="sr-Cyrl-CS">
                <a:solidFill>
                  <a:srgbClr val="FFFF00"/>
                </a:solidFill>
              </a:rPr>
              <a:t> </a:t>
            </a:r>
            <a:r>
              <a:rPr lang="en-US" u="sng">
                <a:solidFill>
                  <a:srgbClr val="FFFF00"/>
                </a:solidFill>
              </a:rPr>
              <a:t>niskim</a:t>
            </a:r>
            <a:r>
              <a:rPr lang="sr-Cyrl-CS" u="sng">
                <a:solidFill>
                  <a:srgbClr val="FFFF00"/>
                </a:solidFill>
              </a:rPr>
              <a:t> </a:t>
            </a:r>
            <a:r>
              <a:rPr lang="en-US" u="sng">
                <a:solidFill>
                  <a:srgbClr val="FFFF00"/>
                </a:solidFill>
              </a:rPr>
              <a:t>temperaturama</a:t>
            </a:r>
            <a:r>
              <a:rPr lang="sr-Cyrl-CS">
                <a:solidFill>
                  <a:srgbClr val="FFFF00"/>
                </a:solidFill>
              </a:rPr>
              <a:t>, </a:t>
            </a:r>
            <a:r>
              <a:rPr lang="en-US">
                <a:solidFill>
                  <a:srgbClr val="FFFF00"/>
                </a:solidFill>
              </a:rPr>
              <a:t>i</a:t>
            </a:r>
            <a:r>
              <a:rPr lang="sr-Cyrl-CS">
                <a:solidFill>
                  <a:srgbClr val="FFFF00"/>
                </a:solidFill>
              </a:rPr>
              <a:t> </a:t>
            </a:r>
            <a:r>
              <a:rPr lang="en-US">
                <a:solidFill>
                  <a:srgbClr val="FFFF00"/>
                </a:solidFill>
              </a:rPr>
              <a:t>karakteri</a:t>
            </a:r>
            <a:r>
              <a:rPr lang="sr-Cyrl-CS">
                <a:solidFill>
                  <a:srgbClr val="FFFF00"/>
                </a:solidFill>
              </a:rPr>
              <a:t>š</a:t>
            </a:r>
            <a:r>
              <a:rPr lang="en-US">
                <a:solidFill>
                  <a:srgbClr val="FFFF00"/>
                </a:solidFill>
              </a:rPr>
              <a:t>e</a:t>
            </a:r>
            <a:r>
              <a:rPr lang="sr-Cyrl-CS">
                <a:solidFill>
                  <a:srgbClr val="FFFF00"/>
                </a:solidFill>
              </a:rPr>
              <a:t> </a:t>
            </a:r>
            <a:r>
              <a:rPr lang="en-US">
                <a:solidFill>
                  <a:srgbClr val="FFFF00"/>
                </a:solidFill>
              </a:rPr>
              <a:t>ga</a:t>
            </a:r>
            <a:r>
              <a:rPr lang="sr-Cyrl-CS">
                <a:solidFill>
                  <a:srgbClr val="FFFF00"/>
                </a:solidFill>
              </a:rPr>
              <a:t> </a:t>
            </a:r>
            <a:r>
              <a:rPr lang="en-US" u="sng">
                <a:solidFill>
                  <a:srgbClr val="FFFF00"/>
                </a:solidFill>
              </a:rPr>
              <a:t>potpuno</a:t>
            </a:r>
            <a:r>
              <a:rPr lang="sr-Cyrl-CS" u="sng">
                <a:solidFill>
                  <a:srgbClr val="FFFF00"/>
                </a:solidFill>
              </a:rPr>
              <a:t> </a:t>
            </a:r>
            <a:r>
              <a:rPr lang="en-US" u="sng">
                <a:solidFill>
                  <a:srgbClr val="FFFF00"/>
                </a:solidFill>
              </a:rPr>
              <a:t>odsustvo</a:t>
            </a:r>
            <a:r>
              <a:rPr lang="sr-Cyrl-CS" u="sng">
                <a:solidFill>
                  <a:srgbClr val="FFFF00"/>
                </a:solidFill>
              </a:rPr>
              <a:t> </a:t>
            </a:r>
            <a:r>
              <a:rPr lang="en-US" u="sng">
                <a:solidFill>
                  <a:srgbClr val="FFFF00"/>
                </a:solidFill>
              </a:rPr>
              <a:t>elektri</a:t>
            </a:r>
            <a:r>
              <a:rPr lang="sr-Cyrl-CS" u="sng">
                <a:solidFill>
                  <a:srgbClr val="FFFF00"/>
                </a:solidFill>
              </a:rPr>
              <a:t>č</a:t>
            </a:r>
            <a:r>
              <a:rPr lang="en-US" u="sng">
                <a:solidFill>
                  <a:srgbClr val="FFFF00"/>
                </a:solidFill>
              </a:rPr>
              <a:t>nog</a:t>
            </a:r>
            <a:r>
              <a:rPr lang="sr-Cyrl-CS" u="sng">
                <a:solidFill>
                  <a:srgbClr val="FFFF00"/>
                </a:solidFill>
              </a:rPr>
              <a:t> </a:t>
            </a:r>
            <a:r>
              <a:rPr lang="en-US" u="sng">
                <a:solidFill>
                  <a:srgbClr val="FFFF00"/>
                </a:solidFill>
              </a:rPr>
              <a:t>otpora</a:t>
            </a:r>
            <a:r>
              <a:rPr lang="sr-Cyrl-CS">
                <a:solidFill>
                  <a:srgbClr val="FFFF00"/>
                </a:solidFill>
              </a:rPr>
              <a:t> </a:t>
            </a:r>
            <a:r>
              <a:rPr lang="en-US">
                <a:solidFill>
                  <a:srgbClr val="FFFF00"/>
                </a:solidFill>
              </a:rPr>
              <a:t>i</a:t>
            </a:r>
            <a:r>
              <a:rPr lang="sr-Cyrl-CS">
                <a:solidFill>
                  <a:srgbClr val="FFFF00"/>
                </a:solidFill>
              </a:rPr>
              <a:t> </a:t>
            </a:r>
            <a:r>
              <a:rPr lang="en-US" u="sng">
                <a:solidFill>
                  <a:srgbClr val="FFFF00"/>
                </a:solidFill>
              </a:rPr>
              <a:t>prigu</a:t>
            </a:r>
            <a:r>
              <a:rPr lang="sr-Cyrl-CS" u="sng">
                <a:solidFill>
                  <a:srgbClr val="FFFF00"/>
                </a:solidFill>
              </a:rPr>
              <a:t>š</a:t>
            </a:r>
            <a:r>
              <a:rPr lang="en-US" u="sng">
                <a:solidFill>
                  <a:srgbClr val="FFFF00"/>
                </a:solidFill>
              </a:rPr>
              <a:t>ivanje</a:t>
            </a:r>
            <a:r>
              <a:rPr lang="sr-Cyrl-CS" u="sng">
                <a:solidFill>
                  <a:srgbClr val="FFFF00"/>
                </a:solidFill>
              </a:rPr>
              <a:t> </a:t>
            </a:r>
            <a:r>
              <a:rPr lang="en-US" u="sng">
                <a:solidFill>
                  <a:srgbClr val="FFFF00"/>
                </a:solidFill>
              </a:rPr>
              <a:t>unutra</a:t>
            </a:r>
            <a:r>
              <a:rPr lang="sr-Cyrl-CS" u="sng">
                <a:solidFill>
                  <a:srgbClr val="FFFF00"/>
                </a:solidFill>
              </a:rPr>
              <a:t>š</a:t>
            </a:r>
            <a:r>
              <a:rPr lang="en-US" u="sng">
                <a:solidFill>
                  <a:srgbClr val="FFFF00"/>
                </a:solidFill>
              </a:rPr>
              <a:t>njeg</a:t>
            </a:r>
            <a:r>
              <a:rPr lang="sr-Cyrl-CS" u="sng">
                <a:solidFill>
                  <a:srgbClr val="FFFF00"/>
                </a:solidFill>
              </a:rPr>
              <a:t> </a:t>
            </a:r>
            <a:r>
              <a:rPr lang="en-US" u="sng">
                <a:solidFill>
                  <a:srgbClr val="FFFF00"/>
                </a:solidFill>
              </a:rPr>
              <a:t>magnetnog</a:t>
            </a:r>
            <a:r>
              <a:rPr lang="sr-Cyrl-CS" u="sng">
                <a:solidFill>
                  <a:srgbClr val="FFFF00"/>
                </a:solidFill>
              </a:rPr>
              <a:t> </a:t>
            </a:r>
            <a:r>
              <a:rPr lang="en-US" u="sng">
                <a:solidFill>
                  <a:srgbClr val="FFFF00"/>
                </a:solidFill>
              </a:rPr>
              <a:t>polja</a:t>
            </a:r>
            <a:r>
              <a:rPr lang="sr-Cyrl-CS">
                <a:solidFill>
                  <a:srgbClr val="FFFF00"/>
                </a:solidFill>
              </a:rPr>
              <a:t> (</a:t>
            </a:r>
            <a:r>
              <a:rPr lang="en-US">
                <a:solidFill>
                  <a:srgbClr val="FFFF00"/>
                </a:solidFill>
              </a:rPr>
              <a:t>Majsnerov</a:t>
            </a:r>
            <a:r>
              <a:rPr lang="sr-Cyrl-CS">
                <a:solidFill>
                  <a:srgbClr val="FFFF00"/>
                </a:solidFill>
              </a:rPr>
              <a:t> </a:t>
            </a:r>
            <a:r>
              <a:rPr lang="en-US">
                <a:solidFill>
                  <a:srgbClr val="FFFF00"/>
                </a:solidFill>
              </a:rPr>
              <a:t>efekat</a:t>
            </a:r>
            <a:r>
              <a:rPr lang="sr-Cyrl-CS">
                <a:solidFill>
                  <a:srgbClr val="FFFF00"/>
                </a:solidFill>
              </a:rPr>
              <a:t>).</a:t>
            </a:r>
            <a:endParaRPr lang="en-US">
              <a:solidFill>
                <a:srgbClr val="FFFF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sr-Latn-CS" sz="2800"/>
              <a:t>Osobine feromagnetnih materijala pri temperaturama ispod Kirijeve feromagnetne temperature</a:t>
            </a:r>
            <a:endParaRPr lang="en-US" sz="2800"/>
          </a:p>
        </p:txBody>
      </p:sp>
      <p:pic>
        <p:nvPicPr>
          <p:cNvPr id="67587"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895600" y="2362200"/>
            <a:ext cx="3686175" cy="3217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588" name="Text Box 4"/>
          <p:cNvSpPr txBox="1">
            <a:spLocks noChangeArrowheads="1"/>
          </p:cNvSpPr>
          <p:nvPr/>
        </p:nvSpPr>
        <p:spPr bwMode="auto">
          <a:xfrm>
            <a:off x="2135188" y="5949950"/>
            <a:ext cx="5514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a:latin typeface="Garamond" panose="02020404030301010803" pitchFamily="18" charset="0"/>
              </a:rPr>
              <a:t> Kriva prvobitnog magnetizovanja pri T&lt;Tcf</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sr-Latn-CS" sz="2800"/>
              <a:t>Osobine feromagnetnih materijala pri temperaturama ispod Kirijeve feromagnetne temperature</a:t>
            </a:r>
            <a:endParaRPr lang="en-US" sz="2800"/>
          </a:p>
        </p:txBody>
      </p:sp>
      <p:sp>
        <p:nvSpPr>
          <p:cNvPr id="68611" name="Rectangle 3"/>
          <p:cNvSpPr>
            <a:spLocks noGrp="1" noChangeArrowheads="1"/>
          </p:cNvSpPr>
          <p:nvPr>
            <p:ph type="body" idx="1"/>
          </p:nvPr>
        </p:nvSpPr>
        <p:spPr/>
        <p:txBody>
          <a:bodyPr/>
          <a:lstStyle/>
          <a:p>
            <a:pPr>
              <a:lnSpc>
                <a:spcPct val="90000"/>
              </a:lnSpc>
              <a:buFont typeface="Wingdings" panose="05000000000000000000" pitchFamily="2" charset="2"/>
              <a:buNone/>
            </a:pPr>
            <a:r>
              <a:rPr lang="en-US" sz="2400"/>
              <a:t>	U</a:t>
            </a:r>
            <a:r>
              <a:rPr lang="sr-Latn-CS" sz="2400"/>
              <a:t> slučaju feromagnetnih materijala, koji se koriste skoro isključivo u čvrstom stanju, bitnu ulogu igra podatak da li je posmatrani uzorak monokristal ili nije. Naime, ako je posmatrani uzorak feromagnetnog materijala monokristal, tada dolazi do pojave anizotropije u pogledu njegovih magnetnih osobina, tako da oblik krive prvog magnetizovanja zavisi i od orijentacije spoljašnjeg magnetnog polja u odnosu na kristalne pravce u njemu. Kao ilustacija ove osobine može da posluži, na kojoj je prikazana elementarna ćelija monokristala gvožđa i odgovarajuće krive prvobitnog magnetizovanja spoljašnjim magnetnim  poljem, usmerenim duž kristalnih pravaca (100), (110) i (111).</a:t>
            </a:r>
            <a:endParaRPr lang="en-US" sz="240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sr-Latn-CS" sz="2800"/>
              <a:t>Osobine feromagnetnih materijala pri temperaturama ispod Kirijeve feromagnetne temperature</a:t>
            </a:r>
            <a:endParaRPr lang="en-US" sz="2800"/>
          </a:p>
        </p:txBody>
      </p:sp>
      <p:pic>
        <p:nvPicPr>
          <p:cNvPr id="69635" name="Picture 3" descr="19"/>
          <p:cNvPicPr>
            <a:picLocks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2514600" y="2133600"/>
            <a:ext cx="3476625" cy="34972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636" name="Text Box 4"/>
          <p:cNvSpPr txBox="1">
            <a:spLocks noChangeArrowheads="1"/>
          </p:cNvSpPr>
          <p:nvPr/>
        </p:nvSpPr>
        <p:spPr bwMode="auto">
          <a:xfrm>
            <a:off x="4251325" y="58404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a:latin typeface="Garamond" panose="02020404030301010803" pitchFamily="18" charset="0"/>
            </a:endParaRPr>
          </a:p>
        </p:txBody>
      </p:sp>
      <p:sp>
        <p:nvSpPr>
          <p:cNvPr id="69637" name="Rectangle 5"/>
          <p:cNvSpPr>
            <a:spLocks noChangeArrowheads="1"/>
          </p:cNvSpPr>
          <p:nvPr/>
        </p:nvSpPr>
        <p:spPr bwMode="auto">
          <a:xfrm>
            <a:off x="609600" y="5791200"/>
            <a:ext cx="77231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r>
              <a:rPr lang="en-US">
                <a:latin typeface="Garamond" panose="02020404030301010803" pitchFamily="18" charset="0"/>
              </a:rPr>
              <a:t>Elementarne ćelije gvožđa i krive prvobitnog magnetizovanja u pravcima lakog (100),</a:t>
            </a:r>
          </a:p>
          <a:p>
            <a:pPr algn="ctr" eaLnBrk="1" hangingPunct="1"/>
            <a:r>
              <a:rPr lang="en-US">
                <a:latin typeface="Garamond" panose="02020404030301010803" pitchFamily="18" charset="0"/>
              </a:rPr>
              <a:t> srednjeg (110) i teškog (111) magnetizovanja </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sr-Latn-CS" sz="2800"/>
              <a:t>Osobine feromagnetnih materijala pri temperaturama ispod Kirijeve feromagnetne temperature</a:t>
            </a:r>
            <a:endParaRPr lang="en-US" sz="2800"/>
          </a:p>
        </p:txBody>
      </p:sp>
      <p:sp>
        <p:nvSpPr>
          <p:cNvPr id="70659" name="Rectangle 3"/>
          <p:cNvSpPr>
            <a:spLocks noGrp="1" noChangeArrowheads="1"/>
          </p:cNvSpPr>
          <p:nvPr>
            <p:ph type="body" idx="1"/>
          </p:nvPr>
        </p:nvSpPr>
        <p:spPr/>
        <p:txBody>
          <a:bodyPr/>
          <a:lstStyle/>
          <a:p>
            <a:pPr>
              <a:buFont typeface="Wingdings" panose="05000000000000000000" pitchFamily="2" charset="2"/>
              <a:buNone/>
            </a:pPr>
            <a:r>
              <a:rPr lang="en-US" sz="2800"/>
              <a:t>	</a:t>
            </a:r>
            <a:r>
              <a:rPr lang="sr-Latn-CS" sz="2800"/>
              <a:t>Feromagnetne materijale smo prvi put pomenuli kao nelinearne magnetne materijale, to jest kao materijale kod kojih relacija između magnetne indukcije </a:t>
            </a:r>
            <a:r>
              <a:rPr lang="sr-Latn-CS" sz="2800" b="1"/>
              <a:t>B</a:t>
            </a:r>
            <a:r>
              <a:rPr lang="sr-Latn-CS" sz="2800"/>
              <a:t> i jačine magnetnog polja</a:t>
            </a:r>
            <a:r>
              <a:rPr lang="sr-Latn-CS" sz="2800" b="1"/>
              <a:t> H</a:t>
            </a:r>
            <a:r>
              <a:rPr lang="sr-Latn-CS" sz="2800"/>
              <a:t> nije linearna. Da je to tako, očigledno je sa krive prvobitnog magnetizovanja. Međutim, kod feromagnetnih materijala zavisnost između magnetne indukcije </a:t>
            </a:r>
            <a:r>
              <a:rPr lang="sr-Latn-CS" sz="2800" b="1"/>
              <a:t>B</a:t>
            </a:r>
            <a:r>
              <a:rPr lang="sr-Latn-CS" sz="2800"/>
              <a:t> i jačine magnetnog polja </a:t>
            </a:r>
            <a:r>
              <a:rPr lang="sr-Latn-CS" sz="2800" b="1"/>
              <a:t>H</a:t>
            </a:r>
            <a:r>
              <a:rPr lang="sr-Latn-CS" sz="2800"/>
              <a:t>, pored nelinearnosti, ispoljava i histerezisni karakter, što je neposredna posledica ireverzibilnih procesa u toku namagnetisavanja.</a:t>
            </a:r>
            <a:endParaRPr lang="en-US" sz="2800"/>
          </a:p>
          <a:p>
            <a:pPr>
              <a:buFont typeface="Wingdings" panose="05000000000000000000" pitchFamily="2" charset="2"/>
              <a:buNone/>
            </a:pPr>
            <a:endParaRPr lang="en-US" sz="280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sr-Latn-CS" sz="2800"/>
              <a:t>Osobine feromagnetnih materijala pri temperaturama ispod Kirijeve feromagnetne temperature</a:t>
            </a:r>
            <a:endParaRPr lang="en-US" sz="2800"/>
          </a:p>
        </p:txBody>
      </p:sp>
      <p:pic>
        <p:nvPicPr>
          <p:cNvPr id="71683" name="Picture 3" descr="20"/>
          <p:cNvPicPr>
            <a:picLocks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2667000" y="1981200"/>
            <a:ext cx="3613150" cy="3659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684" name="Text Box 4"/>
          <p:cNvSpPr txBox="1">
            <a:spLocks noChangeArrowheads="1"/>
          </p:cNvSpPr>
          <p:nvPr/>
        </p:nvSpPr>
        <p:spPr bwMode="auto">
          <a:xfrm>
            <a:off x="1066800" y="5867400"/>
            <a:ext cx="7191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l-PL" sz="2400">
                <a:latin typeface="Garamond" panose="02020404030301010803" pitchFamily="18" charset="0"/>
              </a:rPr>
              <a:t>Histerezisna zavissnost B(H) kod feromagnetnog materijala</a:t>
            </a:r>
            <a:endParaRPr lang="en-US" sz="2400">
              <a:latin typeface="Garamond" panose="02020404030301010803" pitchFamily="18" charset="0"/>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sr-Latn-CS" sz="2800"/>
              <a:t>Osobine feromagnetnih materijala pri temperaturama ispod Kirijeve feromagnetne temperature</a:t>
            </a:r>
            <a:endParaRPr lang="en-US" sz="2800"/>
          </a:p>
        </p:txBody>
      </p:sp>
      <p:sp>
        <p:nvSpPr>
          <p:cNvPr id="72707" name="Rectangle 3"/>
          <p:cNvSpPr>
            <a:spLocks noGrp="1" noChangeArrowheads="1"/>
          </p:cNvSpPr>
          <p:nvPr>
            <p:ph type="body" idx="1"/>
          </p:nvPr>
        </p:nvSpPr>
        <p:spPr>
          <a:xfrm>
            <a:off x="457200" y="2362200"/>
            <a:ext cx="8229600" cy="3763963"/>
          </a:xfrm>
        </p:spPr>
        <p:txBody>
          <a:bodyPr/>
          <a:lstStyle/>
          <a:p>
            <a:pPr>
              <a:buFont typeface="Wingdings" panose="05000000000000000000" pitchFamily="2" charset="2"/>
              <a:buNone/>
            </a:pPr>
            <a:r>
              <a:rPr lang="en-US" sz="2800"/>
              <a:t>	</a:t>
            </a:r>
            <a:r>
              <a:rPr lang="sr-Latn-CS" sz="2800"/>
              <a:t>Za svaki feromagnetni materijal može se konstruisati beskonačno mnogo histerezisnih petlji, pošto različitim vrednostima maksimalne vrednosti jačine magnetnog polja odgovaraju različite histerezisne petlje. Spajanjem vrhova tako dobijenog skupa histerezisnih petlji za neki materijal, dobija se kriva koja se zove </a:t>
            </a:r>
            <a:r>
              <a:rPr lang="sr-Latn-CS" sz="2800" b="1"/>
              <a:t>osnovna kriva magnetizovanja.</a:t>
            </a:r>
            <a:endParaRPr lang="en-US" sz="2800" b="1"/>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sr-Latn-CS" sz="2800"/>
              <a:t>Osobine feromagnetnih materijala pri temperaturama ispod Kirijeve feromagnetne temperature</a:t>
            </a:r>
            <a:endParaRPr lang="en-US" sz="2800"/>
          </a:p>
        </p:txBody>
      </p:sp>
      <p:sp>
        <p:nvSpPr>
          <p:cNvPr id="73731" name="Rectangle 3"/>
          <p:cNvSpPr>
            <a:spLocks noGrp="1" noChangeArrowheads="1"/>
          </p:cNvSpPr>
          <p:nvPr>
            <p:ph type="body" idx="1"/>
          </p:nvPr>
        </p:nvSpPr>
        <p:spPr>
          <a:xfrm>
            <a:off x="457200" y="5562600"/>
            <a:ext cx="8229600" cy="715963"/>
          </a:xfrm>
        </p:spPr>
        <p:txBody>
          <a:bodyPr/>
          <a:lstStyle/>
          <a:p>
            <a:pPr algn="ctr">
              <a:lnSpc>
                <a:spcPct val="80000"/>
              </a:lnSpc>
              <a:buFont typeface="Wingdings" panose="05000000000000000000" pitchFamily="2" charset="2"/>
              <a:buNone/>
            </a:pPr>
            <a:r>
              <a:rPr lang="pl-PL" sz="1600"/>
              <a:t>Nekoliko histerezisnih ciklusa za isti feromagnetni material. Kriva koja spaja vrhove različitih histerezisnih ciklusa zove se osnovna kriva magnetizovanja, na slici je sa Bs označena indukcija zasićenja</a:t>
            </a:r>
            <a:r>
              <a:rPr lang="en-US" sz="1600"/>
              <a:t> </a:t>
            </a:r>
          </a:p>
        </p:txBody>
      </p:sp>
      <p:pic>
        <p:nvPicPr>
          <p:cNvPr id="73732" name="Picture 4" desc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1981200"/>
            <a:ext cx="3771900"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sr-Latn-CS" sz="2800"/>
              <a:t>Osobine feromagnetnih materijala pri temperaturama ispod Kirijeve feromagnetne temperature</a:t>
            </a:r>
            <a:endParaRPr lang="en-US" sz="2800"/>
          </a:p>
        </p:txBody>
      </p:sp>
      <p:sp>
        <p:nvSpPr>
          <p:cNvPr id="74755" name="Rectangle 3"/>
          <p:cNvSpPr>
            <a:spLocks noGrp="1" noChangeArrowheads="1"/>
          </p:cNvSpPr>
          <p:nvPr>
            <p:ph type="body" idx="1"/>
          </p:nvPr>
        </p:nvSpPr>
        <p:spPr>
          <a:xfrm>
            <a:off x="457200" y="1905000"/>
            <a:ext cx="8229600" cy="4678363"/>
          </a:xfrm>
        </p:spPr>
        <p:txBody>
          <a:bodyPr/>
          <a:lstStyle/>
          <a:p>
            <a:pPr>
              <a:lnSpc>
                <a:spcPct val="90000"/>
              </a:lnSpc>
              <a:buFont typeface="Wingdings" panose="05000000000000000000" pitchFamily="2" charset="2"/>
              <a:buNone/>
            </a:pPr>
            <a:r>
              <a:rPr lang="en-US"/>
              <a:t>	</a:t>
            </a:r>
            <a:r>
              <a:rPr lang="sr-Latn-CS"/>
              <a:t>Prema karakterističnim veličinama odgovarajuće maksimalne histerezisne petlje vršimo podelu na </a:t>
            </a:r>
            <a:r>
              <a:rPr lang="sr-Latn-CS" b="1"/>
              <a:t>meke</a:t>
            </a:r>
            <a:r>
              <a:rPr lang="sr-Latn-CS"/>
              <a:t> i </a:t>
            </a:r>
            <a:r>
              <a:rPr lang="sr-Latn-CS" b="1"/>
              <a:t>tvrde feromagnetne materijale</a:t>
            </a:r>
            <a:r>
              <a:rPr lang="sr-Latn-CS"/>
              <a:t>. Meke feromagnetne materijale karakteriše uska histerezisna petlja i mala vrednost koercitivnog polja. Tvrde feromagnetne materijale karakteriše široka histerezisna petlja i velika vrednost koerecitivnog polja. Kao granica između tvrdih i mekih feromagnetnih materijala uobičajeno se usvaja vrednost koercitivnog polja od 800 A/m. </a:t>
            </a:r>
            <a:endParaRPr lang="en-U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sr-Latn-CS" sz="2800"/>
              <a:t>Osobine feromagnetnih materijala pri temperaturama ispod Kirijeve feromagnetne temperature</a:t>
            </a:r>
            <a:endParaRPr lang="en-US" sz="2800"/>
          </a:p>
        </p:txBody>
      </p:sp>
      <p:sp>
        <p:nvSpPr>
          <p:cNvPr id="75779" name="Rectangle 3"/>
          <p:cNvSpPr>
            <a:spLocks noGrp="1" noChangeArrowheads="1"/>
          </p:cNvSpPr>
          <p:nvPr>
            <p:ph type="body" idx="1"/>
          </p:nvPr>
        </p:nvSpPr>
        <p:spPr>
          <a:xfrm>
            <a:off x="381000" y="5867400"/>
            <a:ext cx="8229600" cy="563563"/>
          </a:xfrm>
        </p:spPr>
        <p:txBody>
          <a:bodyPr/>
          <a:lstStyle/>
          <a:p>
            <a:pPr algn="ctr">
              <a:lnSpc>
                <a:spcPct val="90000"/>
              </a:lnSpc>
              <a:buFont typeface="Wingdings" panose="05000000000000000000" pitchFamily="2" charset="2"/>
              <a:buNone/>
            </a:pPr>
            <a:r>
              <a:rPr lang="pl-PL" sz="2400"/>
              <a:t>Histerezisni ciklusi: a) mekih, b) tvrdih feromagnetnih materijala</a:t>
            </a:r>
            <a:endParaRPr lang="en-US" sz="2400"/>
          </a:p>
        </p:txBody>
      </p:sp>
      <p:pic>
        <p:nvPicPr>
          <p:cNvPr id="75780" name="Picture 4"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514600"/>
            <a:ext cx="64770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sr-Latn-CS" sz="2800"/>
              <a:t>Osobine feromagnetnih materijala pri temperaturama iznad Kirijeve feromagnetne temperature</a:t>
            </a:r>
            <a:r>
              <a:rPr lang="en-US" sz="2800"/>
              <a:t> </a:t>
            </a:r>
          </a:p>
        </p:txBody>
      </p:sp>
      <p:sp>
        <p:nvSpPr>
          <p:cNvPr id="76803" name="Rectangle 3"/>
          <p:cNvSpPr>
            <a:spLocks noGrp="1" noChangeArrowheads="1"/>
          </p:cNvSpPr>
          <p:nvPr>
            <p:ph type="body" idx="1"/>
          </p:nvPr>
        </p:nvSpPr>
        <p:spPr/>
        <p:txBody>
          <a:bodyPr/>
          <a:lstStyle/>
          <a:p>
            <a:pPr>
              <a:buFont typeface="Wingdings" panose="05000000000000000000" pitchFamily="2" charset="2"/>
              <a:buNone/>
            </a:pPr>
            <a:r>
              <a:rPr lang="en-US"/>
              <a:t>	N</a:t>
            </a:r>
            <a:r>
              <a:rPr lang="sr-Latn-CS"/>
              <a:t>eposredno iznad Kirijeve temperature, recipročna vrednost magnetne susceptibilnosti se ne menja linearno sa temperaturom</a:t>
            </a:r>
            <a:r>
              <a:rPr lang="en-US"/>
              <a:t>.</a:t>
            </a:r>
            <a:r>
              <a:rPr lang="sr-Latn-CS"/>
              <a:t> </a:t>
            </a:r>
            <a:r>
              <a:rPr lang="en-US"/>
              <a:t>L</a:t>
            </a:r>
            <a:r>
              <a:rPr lang="sr-Latn-CS"/>
              <a:t>inearna zavisnost između recipročne vrednosti magnetne susceptibilnosti i apsolutne temperature nastupa pri temperaturama nešto višim od Kirijeve feromagnetne temperature.</a:t>
            </a:r>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250825" y="549275"/>
            <a:ext cx="8713788" cy="6048375"/>
          </a:xfrm>
        </p:spPr>
        <p:txBody>
          <a:bodyPr/>
          <a:lstStyle/>
          <a:p>
            <a:pPr>
              <a:lnSpc>
                <a:spcPct val="90000"/>
              </a:lnSpc>
            </a:pPr>
            <a:r>
              <a:rPr lang="en-US">
                <a:solidFill>
                  <a:srgbClr val="FFFF00"/>
                </a:solidFill>
              </a:rPr>
              <a:t>Jedna</a:t>
            </a:r>
            <a:r>
              <a:rPr lang="sr-Cyrl-CS">
                <a:solidFill>
                  <a:srgbClr val="FFFF00"/>
                </a:solidFill>
              </a:rPr>
              <a:t> </a:t>
            </a:r>
            <a:r>
              <a:rPr lang="en-US">
                <a:solidFill>
                  <a:srgbClr val="FFFF00"/>
                </a:solidFill>
              </a:rPr>
              <a:t>od</a:t>
            </a:r>
            <a:r>
              <a:rPr lang="sr-Cyrl-CS">
                <a:solidFill>
                  <a:srgbClr val="FFFF00"/>
                </a:solidFill>
              </a:rPr>
              <a:t> </a:t>
            </a:r>
            <a:r>
              <a:rPr lang="en-US">
                <a:solidFill>
                  <a:srgbClr val="FFFF00"/>
                </a:solidFill>
              </a:rPr>
              <a:t>mogu</a:t>
            </a:r>
            <a:r>
              <a:rPr lang="sr-Cyrl-CS">
                <a:solidFill>
                  <a:srgbClr val="FFFF00"/>
                </a:solidFill>
              </a:rPr>
              <a:t>ć</a:t>
            </a:r>
            <a:r>
              <a:rPr lang="en-US">
                <a:solidFill>
                  <a:srgbClr val="FFFF00"/>
                </a:solidFill>
              </a:rPr>
              <a:t>ih</a:t>
            </a:r>
            <a:r>
              <a:rPr lang="sr-Cyrl-CS">
                <a:solidFill>
                  <a:srgbClr val="FFFF00"/>
                </a:solidFill>
              </a:rPr>
              <a:t> </a:t>
            </a:r>
            <a:r>
              <a:rPr lang="en-US">
                <a:solidFill>
                  <a:srgbClr val="FFFF00"/>
                </a:solidFill>
              </a:rPr>
              <a:t>koristi</a:t>
            </a:r>
            <a:r>
              <a:rPr lang="sr-Cyrl-CS">
                <a:solidFill>
                  <a:srgbClr val="FFFF00"/>
                </a:solidFill>
              </a:rPr>
              <a:t> </a:t>
            </a:r>
            <a:r>
              <a:rPr lang="en-US">
                <a:solidFill>
                  <a:srgbClr val="FFFF00"/>
                </a:solidFill>
              </a:rPr>
              <a:t>superprovodnika</a:t>
            </a:r>
            <a:r>
              <a:rPr lang="sr-Cyrl-CS">
                <a:solidFill>
                  <a:srgbClr val="FFFF00"/>
                </a:solidFill>
              </a:rPr>
              <a:t> </a:t>
            </a:r>
            <a:r>
              <a:rPr lang="en-US">
                <a:solidFill>
                  <a:srgbClr val="FFFF00"/>
                </a:solidFill>
              </a:rPr>
              <a:t>je</a:t>
            </a:r>
            <a:r>
              <a:rPr lang="sr-Cyrl-CS">
                <a:solidFill>
                  <a:srgbClr val="FFFF00"/>
                </a:solidFill>
              </a:rPr>
              <a:t> </a:t>
            </a:r>
            <a:r>
              <a:rPr lang="en-US">
                <a:solidFill>
                  <a:srgbClr val="FFFF00"/>
                </a:solidFill>
              </a:rPr>
              <a:t>ta</a:t>
            </a:r>
            <a:r>
              <a:rPr lang="sr-Cyrl-CS">
                <a:solidFill>
                  <a:srgbClr val="FFFF00"/>
                </a:solidFill>
              </a:rPr>
              <a:t> š</a:t>
            </a:r>
            <a:r>
              <a:rPr lang="en-US">
                <a:solidFill>
                  <a:srgbClr val="FFFF00"/>
                </a:solidFill>
              </a:rPr>
              <a:t>to</a:t>
            </a:r>
            <a:r>
              <a:rPr lang="sr-Cyrl-CS">
                <a:solidFill>
                  <a:srgbClr val="FFFF00"/>
                </a:solidFill>
              </a:rPr>
              <a:t> </a:t>
            </a:r>
            <a:r>
              <a:rPr lang="en-US">
                <a:solidFill>
                  <a:srgbClr val="FFFF00"/>
                </a:solidFill>
              </a:rPr>
              <a:t>bi</a:t>
            </a:r>
            <a:r>
              <a:rPr lang="sr-Cyrl-CS">
                <a:solidFill>
                  <a:srgbClr val="FFFF00"/>
                </a:solidFill>
              </a:rPr>
              <a:t> </a:t>
            </a:r>
            <a:r>
              <a:rPr lang="en-US">
                <a:solidFill>
                  <a:srgbClr val="FFFF00"/>
                </a:solidFill>
              </a:rPr>
              <a:t>pomo</a:t>
            </a:r>
            <a:r>
              <a:rPr lang="sr-Cyrl-CS">
                <a:solidFill>
                  <a:srgbClr val="FFFF00"/>
                </a:solidFill>
              </a:rPr>
              <a:t>ć</a:t>
            </a:r>
            <a:r>
              <a:rPr lang="en-US">
                <a:solidFill>
                  <a:srgbClr val="FFFF00"/>
                </a:solidFill>
              </a:rPr>
              <a:t>u</a:t>
            </a:r>
            <a:r>
              <a:rPr lang="sr-Cyrl-CS">
                <a:solidFill>
                  <a:srgbClr val="FFFF00"/>
                </a:solidFill>
              </a:rPr>
              <a:t> </a:t>
            </a:r>
            <a:r>
              <a:rPr lang="en-US">
                <a:solidFill>
                  <a:srgbClr val="FFFF00"/>
                </a:solidFill>
              </a:rPr>
              <a:t>njih</a:t>
            </a:r>
            <a:r>
              <a:rPr lang="sr-Cyrl-CS">
                <a:solidFill>
                  <a:srgbClr val="FFFF00"/>
                </a:solidFill>
              </a:rPr>
              <a:t> </a:t>
            </a:r>
            <a:r>
              <a:rPr lang="en-US">
                <a:solidFill>
                  <a:srgbClr val="FFFF00"/>
                </a:solidFill>
              </a:rPr>
              <a:t>bilo</a:t>
            </a:r>
            <a:r>
              <a:rPr lang="sr-Cyrl-CS">
                <a:solidFill>
                  <a:srgbClr val="FFFF00"/>
                </a:solidFill>
              </a:rPr>
              <a:t> </a:t>
            </a:r>
            <a:r>
              <a:rPr lang="en-US">
                <a:solidFill>
                  <a:srgbClr val="FFFF00"/>
                </a:solidFill>
              </a:rPr>
              <a:t>mogu</a:t>
            </a:r>
            <a:r>
              <a:rPr lang="sr-Cyrl-CS">
                <a:solidFill>
                  <a:srgbClr val="FFFF00"/>
                </a:solidFill>
              </a:rPr>
              <a:t>ć</a:t>
            </a:r>
            <a:r>
              <a:rPr lang="en-US">
                <a:solidFill>
                  <a:srgbClr val="FFFF00"/>
                </a:solidFill>
              </a:rPr>
              <a:t>e</a:t>
            </a:r>
            <a:r>
              <a:rPr lang="sr-Cyrl-CS">
                <a:solidFill>
                  <a:srgbClr val="FFFF00"/>
                </a:solidFill>
              </a:rPr>
              <a:t> </a:t>
            </a:r>
            <a:r>
              <a:rPr lang="en-US">
                <a:solidFill>
                  <a:srgbClr val="FFFF00"/>
                </a:solidFill>
              </a:rPr>
              <a:t>da</a:t>
            </a:r>
            <a:r>
              <a:rPr lang="sr-Cyrl-CS">
                <a:solidFill>
                  <a:srgbClr val="FFFF00"/>
                </a:solidFill>
              </a:rPr>
              <a:t> </a:t>
            </a:r>
            <a:r>
              <a:rPr lang="en-US">
                <a:solidFill>
                  <a:srgbClr val="FFFF00"/>
                </a:solidFill>
              </a:rPr>
              <a:t>se</a:t>
            </a:r>
            <a:r>
              <a:rPr lang="sr-Cyrl-CS">
                <a:solidFill>
                  <a:srgbClr val="FFFF00"/>
                </a:solidFill>
              </a:rPr>
              <a:t> </a:t>
            </a:r>
            <a:r>
              <a:rPr lang="en-US">
                <a:solidFill>
                  <a:srgbClr val="FFFF00"/>
                </a:solidFill>
              </a:rPr>
              <a:t>elektri</a:t>
            </a:r>
            <a:r>
              <a:rPr lang="sr-Cyrl-CS">
                <a:solidFill>
                  <a:srgbClr val="FFFF00"/>
                </a:solidFill>
              </a:rPr>
              <a:t>č</a:t>
            </a:r>
            <a:r>
              <a:rPr lang="en-US">
                <a:solidFill>
                  <a:srgbClr val="FFFF00"/>
                </a:solidFill>
              </a:rPr>
              <a:t>na</a:t>
            </a:r>
            <a:r>
              <a:rPr lang="sr-Cyrl-CS">
                <a:solidFill>
                  <a:srgbClr val="FFFF00"/>
                </a:solidFill>
              </a:rPr>
              <a:t> </a:t>
            </a:r>
            <a:r>
              <a:rPr lang="en-US">
                <a:solidFill>
                  <a:srgbClr val="FFFF00"/>
                </a:solidFill>
              </a:rPr>
              <a:t>energija</a:t>
            </a:r>
            <a:r>
              <a:rPr lang="sr-Cyrl-CS">
                <a:solidFill>
                  <a:srgbClr val="FFFF00"/>
                </a:solidFill>
              </a:rPr>
              <a:t> č</a:t>
            </a:r>
            <a:r>
              <a:rPr lang="en-US">
                <a:solidFill>
                  <a:srgbClr val="FFFF00"/>
                </a:solidFill>
              </a:rPr>
              <a:t>uva</a:t>
            </a:r>
            <a:r>
              <a:rPr lang="sr-Cyrl-CS">
                <a:solidFill>
                  <a:srgbClr val="FFFF00"/>
                </a:solidFill>
              </a:rPr>
              <a:t> </a:t>
            </a:r>
            <a:r>
              <a:rPr lang="en-US">
                <a:solidFill>
                  <a:srgbClr val="FFFF00"/>
                </a:solidFill>
              </a:rPr>
              <a:t>dugo</a:t>
            </a:r>
            <a:r>
              <a:rPr lang="sr-Cyrl-CS">
                <a:solidFill>
                  <a:srgbClr val="FFFF00"/>
                </a:solidFill>
              </a:rPr>
              <a:t> </a:t>
            </a:r>
            <a:r>
              <a:rPr lang="en-US">
                <a:solidFill>
                  <a:srgbClr val="FFFF00"/>
                </a:solidFill>
              </a:rPr>
              <a:t>vremena</a:t>
            </a:r>
            <a:r>
              <a:rPr lang="sr-Cyrl-CS">
                <a:solidFill>
                  <a:srgbClr val="FFFF00"/>
                </a:solidFill>
              </a:rPr>
              <a:t>, </a:t>
            </a:r>
            <a:r>
              <a:rPr lang="en-US">
                <a:solidFill>
                  <a:srgbClr val="FFFF00"/>
                </a:solidFill>
              </a:rPr>
              <a:t>prakti</a:t>
            </a:r>
            <a:r>
              <a:rPr lang="sr-Cyrl-CS">
                <a:solidFill>
                  <a:srgbClr val="FFFF00"/>
                </a:solidFill>
              </a:rPr>
              <a:t>č</a:t>
            </a:r>
            <a:r>
              <a:rPr lang="en-US">
                <a:solidFill>
                  <a:srgbClr val="FFFF00"/>
                </a:solidFill>
              </a:rPr>
              <a:t>no</a:t>
            </a:r>
            <a:r>
              <a:rPr lang="sr-Cyrl-CS">
                <a:solidFill>
                  <a:srgbClr val="FFFF00"/>
                </a:solidFill>
              </a:rPr>
              <a:t> </a:t>
            </a:r>
            <a:r>
              <a:rPr lang="en-US">
                <a:solidFill>
                  <a:srgbClr val="FFFF00"/>
                </a:solidFill>
              </a:rPr>
              <a:t>bez</a:t>
            </a:r>
            <a:r>
              <a:rPr lang="sr-Cyrl-CS">
                <a:solidFill>
                  <a:srgbClr val="FFFF00"/>
                </a:solidFill>
              </a:rPr>
              <a:t> </a:t>
            </a:r>
            <a:r>
              <a:rPr lang="en-US">
                <a:solidFill>
                  <a:srgbClr val="FFFF00"/>
                </a:solidFill>
              </a:rPr>
              <a:t>utro</a:t>
            </a:r>
            <a:r>
              <a:rPr lang="sr-Cyrl-CS">
                <a:solidFill>
                  <a:srgbClr val="FFFF00"/>
                </a:solidFill>
              </a:rPr>
              <a:t>š</a:t>
            </a:r>
            <a:r>
              <a:rPr lang="en-US">
                <a:solidFill>
                  <a:srgbClr val="FFFF00"/>
                </a:solidFill>
              </a:rPr>
              <a:t>aka</a:t>
            </a:r>
            <a:r>
              <a:rPr lang="sr-Cyrl-CS">
                <a:solidFill>
                  <a:srgbClr val="FFFF00"/>
                </a:solidFill>
              </a:rPr>
              <a:t>.</a:t>
            </a:r>
            <a:endParaRPr lang="en-US">
              <a:solidFill>
                <a:srgbClr val="FFFF00"/>
              </a:solidFill>
            </a:endParaRPr>
          </a:p>
          <a:p>
            <a:pPr>
              <a:lnSpc>
                <a:spcPct val="90000"/>
              </a:lnSpc>
            </a:pPr>
            <a:r>
              <a:rPr lang="sr-Cyrl-CS">
                <a:solidFill>
                  <a:srgbClr val="FFFF00"/>
                </a:solidFill>
              </a:rPr>
              <a:t> </a:t>
            </a:r>
            <a:r>
              <a:rPr lang="en-US">
                <a:solidFill>
                  <a:srgbClr val="FFFF00"/>
                </a:solidFill>
              </a:rPr>
              <a:t>Ipak</a:t>
            </a:r>
            <a:r>
              <a:rPr lang="sr-Cyrl-CS">
                <a:solidFill>
                  <a:srgbClr val="FFFF00"/>
                </a:solidFill>
              </a:rPr>
              <a:t> </a:t>
            </a:r>
            <a:r>
              <a:rPr lang="en-US">
                <a:solidFill>
                  <a:srgbClr val="FFFF00"/>
                </a:solidFill>
              </a:rPr>
              <a:t>da</a:t>
            </a:r>
            <a:r>
              <a:rPr lang="sr-Cyrl-CS">
                <a:solidFill>
                  <a:srgbClr val="FFFF00"/>
                </a:solidFill>
              </a:rPr>
              <a:t> </a:t>
            </a:r>
            <a:r>
              <a:rPr lang="en-US">
                <a:solidFill>
                  <a:srgbClr val="FFFF00"/>
                </a:solidFill>
              </a:rPr>
              <a:t>bi</a:t>
            </a:r>
            <a:r>
              <a:rPr lang="sr-Cyrl-CS">
                <a:solidFill>
                  <a:srgbClr val="FFFF00"/>
                </a:solidFill>
              </a:rPr>
              <a:t> </a:t>
            </a:r>
            <a:r>
              <a:rPr lang="en-US">
                <a:solidFill>
                  <a:srgbClr val="FFFF00"/>
                </a:solidFill>
              </a:rPr>
              <a:t>se</a:t>
            </a:r>
            <a:r>
              <a:rPr lang="sr-Cyrl-CS">
                <a:solidFill>
                  <a:srgbClr val="FFFF00"/>
                </a:solidFill>
              </a:rPr>
              <a:t> </a:t>
            </a:r>
            <a:r>
              <a:rPr lang="en-US">
                <a:solidFill>
                  <a:srgbClr val="FFFF00"/>
                </a:solidFill>
              </a:rPr>
              <a:t>superprovodnici</a:t>
            </a:r>
            <a:r>
              <a:rPr lang="sr-Cyrl-CS">
                <a:solidFill>
                  <a:srgbClr val="FFFF00"/>
                </a:solidFill>
              </a:rPr>
              <a:t> </a:t>
            </a:r>
            <a:r>
              <a:rPr lang="en-US">
                <a:solidFill>
                  <a:srgbClr val="FFFF00"/>
                </a:solidFill>
              </a:rPr>
              <a:t>koristili</a:t>
            </a:r>
            <a:r>
              <a:rPr lang="sr-Cyrl-CS">
                <a:solidFill>
                  <a:srgbClr val="FFFF00"/>
                </a:solidFill>
              </a:rPr>
              <a:t> </a:t>
            </a:r>
            <a:r>
              <a:rPr lang="en-US">
                <a:solidFill>
                  <a:srgbClr val="FFFF00"/>
                </a:solidFill>
              </a:rPr>
              <a:t>u</a:t>
            </a:r>
            <a:r>
              <a:rPr lang="sr-Cyrl-CS">
                <a:solidFill>
                  <a:srgbClr val="FFFF00"/>
                </a:solidFill>
              </a:rPr>
              <a:t> </a:t>
            </a:r>
            <a:r>
              <a:rPr lang="en-US">
                <a:solidFill>
                  <a:srgbClr val="FFFF00"/>
                </a:solidFill>
              </a:rPr>
              <a:t>praksi</a:t>
            </a:r>
            <a:r>
              <a:rPr lang="sr-Cyrl-CS">
                <a:solidFill>
                  <a:srgbClr val="FFFF00"/>
                </a:solidFill>
              </a:rPr>
              <a:t>, </a:t>
            </a:r>
            <a:r>
              <a:rPr lang="en-US">
                <a:solidFill>
                  <a:srgbClr val="FFFF00"/>
                </a:solidFill>
              </a:rPr>
              <a:t>potrebno</a:t>
            </a:r>
            <a:r>
              <a:rPr lang="sr-Cyrl-CS">
                <a:solidFill>
                  <a:srgbClr val="FFFF00"/>
                </a:solidFill>
              </a:rPr>
              <a:t> </a:t>
            </a:r>
            <a:r>
              <a:rPr lang="en-US">
                <a:solidFill>
                  <a:srgbClr val="FFFF00"/>
                </a:solidFill>
              </a:rPr>
              <a:t>je</a:t>
            </a:r>
            <a:r>
              <a:rPr lang="sr-Cyrl-CS">
                <a:solidFill>
                  <a:srgbClr val="FFFF00"/>
                </a:solidFill>
              </a:rPr>
              <a:t> </a:t>
            </a:r>
            <a:r>
              <a:rPr lang="en-US">
                <a:solidFill>
                  <a:srgbClr val="FFFF00"/>
                </a:solidFill>
              </a:rPr>
              <a:t>da</a:t>
            </a:r>
            <a:r>
              <a:rPr lang="sr-Cyrl-CS">
                <a:solidFill>
                  <a:srgbClr val="FFFF00"/>
                </a:solidFill>
              </a:rPr>
              <a:t> "</a:t>
            </a:r>
            <a:r>
              <a:rPr lang="en-US">
                <a:solidFill>
                  <a:srgbClr val="FFFF00"/>
                </a:solidFill>
              </a:rPr>
              <a:t>funkcioni</a:t>
            </a:r>
            <a:r>
              <a:rPr lang="sr-Cyrl-CS">
                <a:solidFill>
                  <a:srgbClr val="FFFF00"/>
                </a:solidFill>
              </a:rPr>
              <a:t>š</a:t>
            </a:r>
            <a:r>
              <a:rPr lang="en-US">
                <a:solidFill>
                  <a:srgbClr val="FFFF00"/>
                </a:solidFill>
              </a:rPr>
              <a:t>u</a:t>
            </a:r>
            <a:r>
              <a:rPr lang="sr-Cyrl-CS">
                <a:solidFill>
                  <a:srgbClr val="FFFF00"/>
                </a:solidFill>
              </a:rPr>
              <a:t>" </a:t>
            </a:r>
            <a:r>
              <a:rPr lang="en-US">
                <a:solidFill>
                  <a:srgbClr val="FFFF00"/>
                </a:solidFill>
              </a:rPr>
              <a:t>na</a:t>
            </a:r>
            <a:r>
              <a:rPr lang="sr-Cyrl-CS">
                <a:solidFill>
                  <a:srgbClr val="FFFF00"/>
                </a:solidFill>
              </a:rPr>
              <a:t> </a:t>
            </a:r>
            <a:r>
              <a:rPr lang="en-US">
                <a:solidFill>
                  <a:srgbClr val="FFFF00"/>
                </a:solidFill>
              </a:rPr>
              <a:t>temperaturama</a:t>
            </a:r>
            <a:r>
              <a:rPr lang="sr-Cyrl-CS">
                <a:solidFill>
                  <a:srgbClr val="FFFF00"/>
                </a:solidFill>
              </a:rPr>
              <a:t> </a:t>
            </a:r>
            <a:r>
              <a:rPr lang="en-US">
                <a:solidFill>
                  <a:srgbClr val="FFFF00"/>
                </a:solidFill>
              </a:rPr>
              <a:t>pribli</a:t>
            </a:r>
            <a:r>
              <a:rPr lang="sr-Cyrl-CS">
                <a:solidFill>
                  <a:srgbClr val="FFFF00"/>
                </a:solidFill>
              </a:rPr>
              <a:t>ž</a:t>
            </a:r>
            <a:r>
              <a:rPr lang="en-US">
                <a:solidFill>
                  <a:srgbClr val="FFFF00"/>
                </a:solidFill>
              </a:rPr>
              <a:t>no</a:t>
            </a:r>
            <a:r>
              <a:rPr lang="sr-Cyrl-CS">
                <a:solidFill>
                  <a:srgbClr val="FFFF00"/>
                </a:solidFill>
              </a:rPr>
              <a:t> </a:t>
            </a:r>
            <a:r>
              <a:rPr lang="en-US">
                <a:solidFill>
                  <a:srgbClr val="FFFF00"/>
                </a:solidFill>
              </a:rPr>
              <a:t>sobnim</a:t>
            </a:r>
            <a:r>
              <a:rPr lang="sr-Cyrl-CS">
                <a:solidFill>
                  <a:srgbClr val="FFFF00"/>
                </a:solidFill>
              </a:rPr>
              <a:t> (</a:t>
            </a:r>
            <a:r>
              <a:rPr lang="en-US">
                <a:solidFill>
                  <a:srgbClr val="FFFF00"/>
                </a:solidFill>
              </a:rPr>
              <a:t>ina</a:t>
            </a:r>
            <a:r>
              <a:rPr lang="sr-Cyrl-CS">
                <a:solidFill>
                  <a:srgbClr val="FFFF00"/>
                </a:solidFill>
              </a:rPr>
              <a:t>č</a:t>
            </a:r>
            <a:r>
              <a:rPr lang="en-US">
                <a:solidFill>
                  <a:srgbClr val="FFFF00"/>
                </a:solidFill>
              </a:rPr>
              <a:t>e</a:t>
            </a:r>
            <a:r>
              <a:rPr lang="sr-Cyrl-CS">
                <a:solidFill>
                  <a:srgbClr val="FFFF00"/>
                </a:solidFill>
              </a:rPr>
              <a:t> </a:t>
            </a:r>
            <a:r>
              <a:rPr lang="en-US">
                <a:solidFill>
                  <a:srgbClr val="FFFF00"/>
                </a:solidFill>
              </a:rPr>
              <a:t>bi</a:t>
            </a:r>
            <a:r>
              <a:rPr lang="sr-Cyrl-CS">
                <a:solidFill>
                  <a:srgbClr val="FFFF00"/>
                </a:solidFill>
              </a:rPr>
              <a:t> </a:t>
            </a:r>
            <a:r>
              <a:rPr lang="en-US">
                <a:solidFill>
                  <a:srgbClr val="FFFF00"/>
                </a:solidFill>
              </a:rPr>
              <a:t>ih</a:t>
            </a:r>
            <a:r>
              <a:rPr lang="sr-Cyrl-CS">
                <a:solidFill>
                  <a:srgbClr val="FFFF00"/>
                </a:solidFill>
              </a:rPr>
              <a:t> </a:t>
            </a:r>
            <a:r>
              <a:rPr lang="en-US">
                <a:solidFill>
                  <a:srgbClr val="FFFF00"/>
                </a:solidFill>
              </a:rPr>
              <a:t>utro</a:t>
            </a:r>
            <a:r>
              <a:rPr lang="sr-Cyrl-CS">
                <a:solidFill>
                  <a:srgbClr val="FFFF00"/>
                </a:solidFill>
              </a:rPr>
              <a:t>š</a:t>
            </a:r>
            <a:r>
              <a:rPr lang="en-US">
                <a:solidFill>
                  <a:srgbClr val="FFFF00"/>
                </a:solidFill>
              </a:rPr>
              <a:t>ak</a:t>
            </a:r>
            <a:r>
              <a:rPr lang="sr-Cyrl-CS">
                <a:solidFill>
                  <a:srgbClr val="FFFF00"/>
                </a:solidFill>
              </a:rPr>
              <a:t> </a:t>
            </a:r>
            <a:r>
              <a:rPr lang="en-US">
                <a:solidFill>
                  <a:srgbClr val="FFFF00"/>
                </a:solidFill>
              </a:rPr>
              <a:t>energije</a:t>
            </a:r>
            <a:r>
              <a:rPr lang="sr-Cyrl-CS">
                <a:solidFill>
                  <a:srgbClr val="FFFF00"/>
                </a:solidFill>
              </a:rPr>
              <a:t> </a:t>
            </a:r>
            <a:r>
              <a:rPr lang="en-US">
                <a:solidFill>
                  <a:srgbClr val="FFFF00"/>
                </a:solidFill>
              </a:rPr>
              <a:t>za</a:t>
            </a:r>
            <a:r>
              <a:rPr lang="sr-Cyrl-CS">
                <a:solidFill>
                  <a:srgbClr val="FFFF00"/>
                </a:solidFill>
              </a:rPr>
              <a:t> </a:t>
            </a:r>
            <a:r>
              <a:rPr lang="en-US">
                <a:solidFill>
                  <a:srgbClr val="FFFF00"/>
                </a:solidFill>
              </a:rPr>
              <a:t>hla</a:t>
            </a:r>
            <a:r>
              <a:rPr lang="sr-Cyrl-CS">
                <a:solidFill>
                  <a:srgbClr val="FFFF00"/>
                </a:solidFill>
              </a:rPr>
              <a:t>đ</a:t>
            </a:r>
            <a:r>
              <a:rPr lang="en-US">
                <a:solidFill>
                  <a:srgbClr val="FFFF00"/>
                </a:solidFill>
              </a:rPr>
              <a:t>enje</a:t>
            </a:r>
            <a:r>
              <a:rPr lang="sr-Cyrl-CS">
                <a:solidFill>
                  <a:srgbClr val="FFFF00"/>
                </a:solidFill>
              </a:rPr>
              <a:t> </a:t>
            </a:r>
            <a:r>
              <a:rPr lang="en-US">
                <a:solidFill>
                  <a:srgbClr val="FFFF00"/>
                </a:solidFill>
              </a:rPr>
              <a:t>u</a:t>
            </a:r>
            <a:r>
              <a:rPr lang="sr-Cyrl-CS">
                <a:solidFill>
                  <a:srgbClr val="FFFF00"/>
                </a:solidFill>
              </a:rPr>
              <a:t>č</a:t>
            </a:r>
            <a:r>
              <a:rPr lang="en-US">
                <a:solidFill>
                  <a:srgbClr val="FFFF00"/>
                </a:solidFill>
              </a:rPr>
              <a:t>inio</a:t>
            </a:r>
            <a:r>
              <a:rPr lang="sr-Cyrl-CS">
                <a:solidFill>
                  <a:srgbClr val="FFFF00"/>
                </a:solidFill>
              </a:rPr>
              <a:t> </a:t>
            </a:r>
            <a:r>
              <a:rPr lang="en-US">
                <a:solidFill>
                  <a:srgbClr val="FFFF00"/>
                </a:solidFill>
              </a:rPr>
              <a:t>neprakti</a:t>
            </a:r>
            <a:r>
              <a:rPr lang="sr-Cyrl-CS">
                <a:solidFill>
                  <a:srgbClr val="FFFF00"/>
                </a:solidFill>
              </a:rPr>
              <a:t>č</a:t>
            </a:r>
            <a:r>
              <a:rPr lang="en-US">
                <a:solidFill>
                  <a:srgbClr val="FFFF00"/>
                </a:solidFill>
              </a:rPr>
              <a:t>nim</a:t>
            </a:r>
            <a:r>
              <a:rPr lang="sr-Cyrl-CS">
                <a:solidFill>
                  <a:srgbClr val="FFFF00"/>
                </a:solidFill>
              </a:rPr>
              <a:t>). </a:t>
            </a:r>
            <a:endParaRPr lang="en-US">
              <a:solidFill>
                <a:srgbClr val="FFFF00"/>
              </a:solidFill>
            </a:endParaRPr>
          </a:p>
          <a:p>
            <a:pPr>
              <a:lnSpc>
                <a:spcPct val="90000"/>
              </a:lnSpc>
            </a:pPr>
            <a:r>
              <a:rPr lang="en-US">
                <a:solidFill>
                  <a:srgbClr val="FFFF00"/>
                </a:solidFill>
              </a:rPr>
              <a:t>Zato</a:t>
            </a:r>
            <a:r>
              <a:rPr lang="sr-Cyrl-CS">
                <a:solidFill>
                  <a:srgbClr val="FFFF00"/>
                </a:solidFill>
              </a:rPr>
              <a:t> </a:t>
            </a:r>
            <a:r>
              <a:rPr lang="en-US">
                <a:solidFill>
                  <a:srgbClr val="FFFF00"/>
                </a:solidFill>
              </a:rPr>
              <a:t>ve</a:t>
            </a:r>
            <a:r>
              <a:rPr lang="sr-Cyrl-CS">
                <a:solidFill>
                  <a:srgbClr val="FFFF00"/>
                </a:solidFill>
              </a:rPr>
              <a:t>ć </a:t>
            </a:r>
            <a:r>
              <a:rPr lang="en-US">
                <a:solidFill>
                  <a:srgbClr val="FFFF00"/>
                </a:solidFill>
              </a:rPr>
              <a:t>dugi</a:t>
            </a:r>
            <a:r>
              <a:rPr lang="sr-Cyrl-CS">
                <a:solidFill>
                  <a:srgbClr val="FFFF00"/>
                </a:solidFill>
              </a:rPr>
              <a:t> </a:t>
            </a:r>
            <a:r>
              <a:rPr lang="en-US">
                <a:solidFill>
                  <a:srgbClr val="FFFF00"/>
                </a:solidFill>
              </a:rPr>
              <a:t>niz</a:t>
            </a:r>
            <a:r>
              <a:rPr lang="sr-Cyrl-CS">
                <a:solidFill>
                  <a:srgbClr val="FFFF00"/>
                </a:solidFill>
              </a:rPr>
              <a:t> </a:t>
            </a:r>
            <a:r>
              <a:rPr lang="en-US">
                <a:solidFill>
                  <a:srgbClr val="FFFF00"/>
                </a:solidFill>
              </a:rPr>
              <a:t>godina</a:t>
            </a:r>
            <a:r>
              <a:rPr lang="sr-Cyrl-CS">
                <a:solidFill>
                  <a:srgbClr val="FFFF00"/>
                </a:solidFill>
              </a:rPr>
              <a:t> </a:t>
            </a:r>
            <a:r>
              <a:rPr lang="en-US">
                <a:solidFill>
                  <a:srgbClr val="FFFF00"/>
                </a:solidFill>
              </a:rPr>
              <a:t>nau</a:t>
            </a:r>
            <a:r>
              <a:rPr lang="sr-Cyrl-CS">
                <a:solidFill>
                  <a:srgbClr val="FFFF00"/>
                </a:solidFill>
              </a:rPr>
              <a:t>č</a:t>
            </a:r>
            <a:r>
              <a:rPr lang="en-US">
                <a:solidFill>
                  <a:srgbClr val="FFFF00"/>
                </a:solidFill>
              </a:rPr>
              <a:t>nici</a:t>
            </a:r>
            <a:r>
              <a:rPr lang="sr-Cyrl-CS">
                <a:solidFill>
                  <a:srgbClr val="FFFF00"/>
                </a:solidFill>
              </a:rPr>
              <a:t> </a:t>
            </a:r>
            <a:r>
              <a:rPr lang="en-US">
                <a:solidFill>
                  <a:srgbClr val="FFFF00"/>
                </a:solidFill>
              </a:rPr>
              <a:t>rade</a:t>
            </a:r>
            <a:r>
              <a:rPr lang="sr-Cyrl-CS">
                <a:solidFill>
                  <a:srgbClr val="FFFF00"/>
                </a:solidFill>
              </a:rPr>
              <a:t> </a:t>
            </a:r>
            <a:r>
              <a:rPr lang="en-US">
                <a:solidFill>
                  <a:srgbClr val="FFFF00"/>
                </a:solidFill>
              </a:rPr>
              <a:t>na</a:t>
            </a:r>
            <a:r>
              <a:rPr lang="sr-Cyrl-CS">
                <a:solidFill>
                  <a:srgbClr val="FFFF00"/>
                </a:solidFill>
              </a:rPr>
              <a:t> </a:t>
            </a:r>
            <a:r>
              <a:rPr lang="en-US">
                <a:solidFill>
                  <a:srgbClr val="FFFF00"/>
                </a:solidFill>
              </a:rPr>
              <a:t>stvaranju</a:t>
            </a:r>
            <a:r>
              <a:rPr lang="sr-Cyrl-CS">
                <a:solidFill>
                  <a:srgbClr val="FFFF00"/>
                </a:solidFill>
              </a:rPr>
              <a:t> </a:t>
            </a:r>
            <a:r>
              <a:rPr lang="en-US">
                <a:solidFill>
                  <a:srgbClr val="FFFF00"/>
                </a:solidFill>
              </a:rPr>
              <a:t>superprovodnika</a:t>
            </a:r>
            <a:r>
              <a:rPr lang="sr-Cyrl-CS">
                <a:solidFill>
                  <a:srgbClr val="FFFF00"/>
                </a:solidFill>
              </a:rPr>
              <a:t> </a:t>
            </a:r>
            <a:r>
              <a:rPr lang="en-US">
                <a:solidFill>
                  <a:srgbClr val="FFFF00"/>
                </a:solidFill>
              </a:rPr>
              <a:t>koji</a:t>
            </a:r>
            <a:r>
              <a:rPr lang="sr-Cyrl-CS">
                <a:solidFill>
                  <a:srgbClr val="FFFF00"/>
                </a:solidFill>
              </a:rPr>
              <a:t> </a:t>
            </a:r>
            <a:r>
              <a:rPr lang="en-US">
                <a:solidFill>
                  <a:srgbClr val="FFFF00"/>
                </a:solidFill>
              </a:rPr>
              <a:t>rade</a:t>
            </a:r>
            <a:r>
              <a:rPr lang="sr-Cyrl-CS">
                <a:solidFill>
                  <a:srgbClr val="FFFF00"/>
                </a:solidFill>
              </a:rPr>
              <a:t> </a:t>
            </a:r>
            <a:r>
              <a:rPr lang="en-US">
                <a:solidFill>
                  <a:srgbClr val="FFFF00"/>
                </a:solidFill>
              </a:rPr>
              <a:t>na</a:t>
            </a:r>
            <a:r>
              <a:rPr lang="sr-Cyrl-CS">
                <a:solidFill>
                  <a:srgbClr val="FFFF00"/>
                </a:solidFill>
              </a:rPr>
              <a:t>  </a:t>
            </a:r>
            <a:r>
              <a:rPr lang="en-US">
                <a:solidFill>
                  <a:srgbClr val="FFFF00"/>
                </a:solidFill>
              </a:rPr>
              <a:t>vi</a:t>
            </a:r>
            <a:r>
              <a:rPr lang="sr-Cyrl-CS">
                <a:solidFill>
                  <a:srgbClr val="FFFF00"/>
                </a:solidFill>
              </a:rPr>
              <a:t>š</a:t>
            </a:r>
            <a:r>
              <a:rPr lang="en-US">
                <a:solidFill>
                  <a:srgbClr val="FFFF00"/>
                </a:solidFill>
              </a:rPr>
              <a:t>im</a:t>
            </a:r>
            <a:r>
              <a:rPr lang="sr-Cyrl-CS">
                <a:solidFill>
                  <a:srgbClr val="FFFF00"/>
                </a:solidFill>
              </a:rPr>
              <a:t> </a:t>
            </a:r>
            <a:r>
              <a:rPr lang="en-US">
                <a:solidFill>
                  <a:srgbClr val="FFFF00"/>
                </a:solidFill>
              </a:rPr>
              <a:t>temperaturama</a:t>
            </a:r>
            <a:r>
              <a:rPr lang="sr-Cyrl-CS">
                <a:solidFill>
                  <a:srgbClr val="FFFF00"/>
                </a:solidFill>
              </a:rPr>
              <a:t>.</a:t>
            </a:r>
            <a:endParaRPr lang="en-US">
              <a:solidFill>
                <a:srgbClr val="FFFF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sr-Latn-CS" sz="2800"/>
              <a:t>Osobine feromagnetnih materijala pri temperaturama iznad Kirijeve feromagnetne temperature</a:t>
            </a:r>
            <a:endParaRPr lang="en-US" sz="2800"/>
          </a:p>
        </p:txBody>
      </p:sp>
      <p:sp>
        <p:nvSpPr>
          <p:cNvPr id="77827" name="Rectangle 3"/>
          <p:cNvSpPr>
            <a:spLocks noGrp="1" noChangeArrowheads="1"/>
          </p:cNvSpPr>
          <p:nvPr>
            <p:ph type="body" idx="1"/>
          </p:nvPr>
        </p:nvSpPr>
        <p:spPr>
          <a:xfrm>
            <a:off x="381000" y="5334000"/>
            <a:ext cx="8229600" cy="411163"/>
          </a:xfrm>
        </p:spPr>
        <p:txBody>
          <a:bodyPr/>
          <a:lstStyle/>
          <a:p>
            <a:pPr algn="ctr">
              <a:lnSpc>
                <a:spcPct val="80000"/>
              </a:lnSpc>
              <a:buFont typeface="Wingdings" panose="05000000000000000000" pitchFamily="2" charset="2"/>
              <a:buNone/>
            </a:pPr>
            <a:r>
              <a:rPr lang="sr-Latn-CS" sz="2400"/>
              <a:t>Kvalitativna zavisnost recipročne vrednosti magnetne suscepitibilnosti od temperature kod feromagnetnih materijala</a:t>
            </a:r>
            <a:endParaRPr lang="en-US" sz="2400"/>
          </a:p>
        </p:txBody>
      </p:sp>
      <p:pic>
        <p:nvPicPr>
          <p:cNvPr id="778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133600"/>
            <a:ext cx="4114800"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sr-Latn-CS" sz="2800"/>
              <a:t>Osobine feromagnetnih materijala pri temperaturama iznad Kirijeve feromagnetne temperature</a:t>
            </a:r>
            <a:endParaRPr lang="en-US" sz="2800"/>
          </a:p>
        </p:txBody>
      </p:sp>
      <p:sp>
        <p:nvSpPr>
          <p:cNvPr id="78851" name="Rectangle 3"/>
          <p:cNvSpPr>
            <a:spLocks noGrp="1" noChangeArrowheads="1"/>
          </p:cNvSpPr>
          <p:nvPr>
            <p:ph type="body" idx="1"/>
          </p:nvPr>
        </p:nvSpPr>
        <p:spPr/>
        <p:txBody>
          <a:bodyPr/>
          <a:lstStyle/>
          <a:p>
            <a:pPr>
              <a:buFont typeface="Wingdings" panose="05000000000000000000" pitchFamily="2" charset="2"/>
              <a:buNone/>
            </a:pPr>
            <a:r>
              <a:rPr lang="en-US" sz="2400"/>
              <a:t>	</a:t>
            </a:r>
            <a:r>
              <a:rPr lang="sr-Latn-CS" sz="2400"/>
              <a:t>Napomenimo i to da je razlika između Kirijeve paramagnetne temperature i Kirijeve feromagnetne temperature, u slučaju osnovnih feromagnetnih materijala, reda 50K</a:t>
            </a:r>
            <a:r>
              <a:rPr lang="en-US" sz="2400"/>
              <a:t>. </a:t>
            </a:r>
          </a:p>
        </p:txBody>
      </p:sp>
      <p:pic>
        <p:nvPicPr>
          <p:cNvPr id="788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429000"/>
            <a:ext cx="7467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Text Box 5"/>
          <p:cNvSpPr txBox="1">
            <a:spLocks noChangeArrowheads="1"/>
          </p:cNvSpPr>
          <p:nvPr/>
        </p:nvSpPr>
        <p:spPr bwMode="auto">
          <a:xfrm>
            <a:off x="1295400" y="5105400"/>
            <a:ext cx="61912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sr-Latn-CS" sz="2400">
                <a:latin typeface="Garamond" panose="02020404030301010803" pitchFamily="18" charset="0"/>
              </a:rPr>
              <a:t>Kirijeva feromagnetna i paramagnetna temperatura</a:t>
            </a:r>
            <a:endParaRPr lang="en-US" sz="2400">
              <a:latin typeface="Garamond" panose="02020404030301010803" pitchFamily="18" charset="0"/>
            </a:endParaRPr>
          </a:p>
          <a:p>
            <a:pPr algn="ctr"/>
            <a:r>
              <a:rPr lang="sr-Latn-CS" sz="2400">
                <a:latin typeface="Garamond" panose="02020404030301010803" pitchFamily="18" charset="0"/>
              </a:rPr>
              <a:t> osnovnih feromagnetnih materijala</a:t>
            </a:r>
            <a:endParaRPr lang="en-US" sz="2400">
              <a:latin typeface="Garamond" panose="02020404030301010803" pitchFamily="18" charset="0"/>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sr-Latn-CS" sz="2800"/>
              <a:t>Magnetna permeabilnost feromagnetnih materijala na temperaturama ispod Kirijeve feromagnetne</a:t>
            </a:r>
            <a:br>
              <a:rPr lang="sr-Latn-CS" sz="2800"/>
            </a:br>
            <a:r>
              <a:rPr lang="sr-Latn-CS" sz="2800"/>
              <a:t>temperature</a:t>
            </a:r>
            <a:endParaRPr lang="en-US" sz="2800"/>
          </a:p>
        </p:txBody>
      </p:sp>
      <p:sp>
        <p:nvSpPr>
          <p:cNvPr id="79875" name="Rectangle 3"/>
          <p:cNvSpPr>
            <a:spLocks noGrp="1" noChangeArrowheads="1"/>
          </p:cNvSpPr>
          <p:nvPr>
            <p:ph type="body" idx="1"/>
          </p:nvPr>
        </p:nvSpPr>
        <p:spPr/>
        <p:txBody>
          <a:bodyPr/>
          <a:lstStyle/>
          <a:p>
            <a:pPr>
              <a:buFont typeface="Wingdings" panose="05000000000000000000" pitchFamily="2" charset="2"/>
              <a:buNone/>
            </a:pPr>
            <a:r>
              <a:rPr lang="en-US"/>
              <a:t>	K</a:t>
            </a:r>
            <a:r>
              <a:rPr lang="sr-Latn-CS"/>
              <a:t>ao karakteristike feromagnetnih materijala najčešće </a:t>
            </a:r>
            <a:r>
              <a:rPr lang="en-US"/>
              <a:t>se </a:t>
            </a:r>
            <a:r>
              <a:rPr lang="sr-Latn-CS"/>
              <a:t>sreću</a:t>
            </a:r>
            <a:r>
              <a:rPr lang="sr-Latn-CS" b="1"/>
              <a:t>:</a:t>
            </a:r>
            <a:r>
              <a:rPr lang="en-US" b="1"/>
              <a:t> </a:t>
            </a:r>
          </a:p>
          <a:p>
            <a:r>
              <a:rPr lang="sr-Latn-CS" b="1"/>
              <a:t>normalna magnetan permeabilnost, </a:t>
            </a:r>
            <a:endParaRPr lang="en-US" b="1"/>
          </a:p>
          <a:p>
            <a:r>
              <a:rPr lang="sr-Latn-CS" b="1"/>
              <a:t>diferencijalna magnetna permeabilnost, </a:t>
            </a:r>
            <a:endParaRPr lang="en-US" b="1"/>
          </a:p>
          <a:p>
            <a:r>
              <a:rPr lang="sr-Latn-CS" b="1"/>
              <a:t>početna magnetna permeabilnost i </a:t>
            </a:r>
            <a:endParaRPr lang="en-US" b="1"/>
          </a:p>
          <a:p>
            <a:r>
              <a:rPr lang="sr-Latn-CS" b="1"/>
              <a:t>reverzibilna magnetna permeabilnost.</a:t>
            </a:r>
            <a:endParaRPr lang="en-US" b="1"/>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sr-Latn-CS" sz="2800"/>
              <a:t>Magnetna permeabilnost feromagnetnih materijala na temperaturama ispod Kirijeve feromagnetne</a:t>
            </a:r>
            <a:br>
              <a:rPr lang="sr-Latn-CS" sz="2800"/>
            </a:br>
            <a:r>
              <a:rPr lang="sr-Latn-CS" sz="2800"/>
              <a:t>temperature</a:t>
            </a:r>
            <a:endParaRPr lang="en-US" sz="2800"/>
          </a:p>
        </p:txBody>
      </p:sp>
      <p:sp>
        <p:nvSpPr>
          <p:cNvPr id="80899" name="Rectangle 3"/>
          <p:cNvSpPr>
            <a:spLocks noGrp="1" noChangeArrowheads="1"/>
          </p:cNvSpPr>
          <p:nvPr>
            <p:ph type="body" idx="1"/>
          </p:nvPr>
        </p:nvSpPr>
        <p:spPr/>
        <p:txBody>
          <a:bodyPr/>
          <a:lstStyle/>
          <a:p>
            <a:pPr>
              <a:buFont typeface="Wingdings" panose="05000000000000000000" pitchFamily="2" charset="2"/>
              <a:buNone/>
            </a:pPr>
            <a:r>
              <a:rPr lang="en-US" sz="2800" b="1"/>
              <a:t>	</a:t>
            </a:r>
            <a:r>
              <a:rPr lang="sr-Latn-CS" sz="2800" b="1"/>
              <a:t>Normalna magnetna permeabilnost</a:t>
            </a:r>
            <a:r>
              <a:rPr lang="sr-Latn-CS" sz="2800"/>
              <a:t> se defineše kao odnos magneten indukcije i jačine magnetnog polja u tačkama osnovne krive magnetizacije, to jest:</a:t>
            </a:r>
            <a:endParaRPr lang="en-US" sz="2800"/>
          </a:p>
        </p:txBody>
      </p:sp>
      <p:sp>
        <p:nvSpPr>
          <p:cNvPr id="80900" name="Rectangle 4"/>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0901" name="Object 5"/>
          <p:cNvGraphicFramePr>
            <a:graphicFrameLocks noChangeAspect="1"/>
          </p:cNvGraphicFramePr>
          <p:nvPr/>
        </p:nvGraphicFramePr>
        <p:xfrm>
          <a:off x="3810000" y="3962400"/>
          <a:ext cx="1143000" cy="955675"/>
        </p:xfrm>
        <a:graphic>
          <a:graphicData uri="http://schemas.openxmlformats.org/presentationml/2006/ole">
            <mc:AlternateContent xmlns:mc="http://schemas.openxmlformats.org/markup-compatibility/2006">
              <mc:Choice xmlns:v="urn:schemas-microsoft-com:vml" Requires="v">
                <p:oleObj spid="_x0000_s80902" name="Equation" r:id="rId3" imgW="469696" imgH="393529" progId="Equation.3">
                  <p:embed/>
                </p:oleObj>
              </mc:Choice>
              <mc:Fallback>
                <p:oleObj name="Equation" r:id="rId3" imgW="469696" imgH="393529"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962400"/>
                        <a:ext cx="1143000" cy="955675"/>
                      </a:xfrm>
                      <a:prstGeom prst="rect">
                        <a:avLst/>
                      </a:prstGeom>
                      <a:solidFill>
                        <a:schemeClr val="tx1"/>
                      </a:solidFill>
                    </p:spPr>
                  </p:pic>
                </p:oleObj>
              </mc:Fallback>
            </mc:AlternateContent>
          </a:graphicData>
        </a:graphic>
      </p:graphicFrame>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sr-Latn-CS" sz="2800"/>
              <a:t>Magnetna permeabilnost feromagnetnih materijala na temperaturama ispod Kirijeve feromagnetne</a:t>
            </a:r>
            <a:br>
              <a:rPr lang="sr-Latn-CS" sz="2800"/>
            </a:br>
            <a:r>
              <a:rPr lang="sr-Latn-CS" sz="2800"/>
              <a:t>temperature</a:t>
            </a:r>
            <a:endParaRPr lang="en-US" sz="2800"/>
          </a:p>
        </p:txBody>
      </p:sp>
      <p:sp>
        <p:nvSpPr>
          <p:cNvPr id="81923" name="Rectangle 3"/>
          <p:cNvSpPr>
            <a:spLocks noGrp="1" noChangeArrowheads="1"/>
          </p:cNvSpPr>
          <p:nvPr>
            <p:ph type="body" idx="1"/>
          </p:nvPr>
        </p:nvSpPr>
        <p:spPr/>
        <p:txBody>
          <a:bodyPr/>
          <a:lstStyle/>
          <a:p>
            <a:pPr>
              <a:buFont typeface="Wingdings" panose="05000000000000000000" pitchFamily="2" charset="2"/>
              <a:buNone/>
            </a:pPr>
            <a:r>
              <a:rPr lang="en-US"/>
              <a:t>	</a:t>
            </a:r>
            <a:r>
              <a:rPr lang="sr-Latn-CS"/>
              <a:t>Kvantitativni oblik te zavisnosti je pri malim vrdnostima jačine magnetnog polja normalna magnetna permeabilnost skoro nezavisna od jačine magnetnog polja. To je poseldica činjenice da je pri tim vrednostima jačine magnetog polja relacija između magnetne indukcije i jačine magnetnog polja skoro linearna.</a:t>
            </a:r>
            <a:r>
              <a:rPr lang="en-US"/>
              <a:t> </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sr-Latn-CS" sz="2800"/>
              <a:t>Magnetna permeabilnost feromagnetnih materijala na temperaturama ispod Kirijeve feromagnetne</a:t>
            </a:r>
            <a:br>
              <a:rPr lang="sr-Latn-CS" sz="2800"/>
            </a:br>
            <a:r>
              <a:rPr lang="sr-Latn-CS" sz="2800"/>
              <a:t>temperature</a:t>
            </a:r>
            <a:endParaRPr lang="en-US" sz="2800"/>
          </a:p>
        </p:txBody>
      </p:sp>
      <p:sp>
        <p:nvSpPr>
          <p:cNvPr id="82947" name="Rectangle 3"/>
          <p:cNvSpPr>
            <a:spLocks noGrp="1" noChangeArrowheads="1"/>
          </p:cNvSpPr>
          <p:nvPr>
            <p:ph type="body" idx="1"/>
          </p:nvPr>
        </p:nvSpPr>
        <p:spPr>
          <a:xfrm>
            <a:off x="457200" y="5562600"/>
            <a:ext cx="8229600" cy="563563"/>
          </a:xfrm>
        </p:spPr>
        <p:txBody>
          <a:bodyPr/>
          <a:lstStyle/>
          <a:p>
            <a:pPr algn="ctr">
              <a:lnSpc>
                <a:spcPct val="90000"/>
              </a:lnSpc>
              <a:buFont typeface="Wingdings" panose="05000000000000000000" pitchFamily="2" charset="2"/>
              <a:buNone/>
            </a:pPr>
            <a:r>
              <a:rPr lang="sr-Latn-CS" sz="2400"/>
              <a:t>Kvalitativna zavisnost normalne permeabilnosti od jačine polja</a:t>
            </a:r>
            <a:r>
              <a:rPr lang="en-US" sz="2400"/>
              <a:t> </a:t>
            </a:r>
          </a:p>
        </p:txBody>
      </p:sp>
      <p:pic>
        <p:nvPicPr>
          <p:cNvPr id="82948" name="Picture 4" descr="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2362200"/>
            <a:ext cx="5638800"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sr-Latn-CS" sz="2800"/>
              <a:t>Magnetna permeabilnost feromagnetnih materijala na temperaturama ispod Kirijeve feromagnetne</a:t>
            </a:r>
            <a:br>
              <a:rPr lang="sr-Latn-CS" sz="2800"/>
            </a:br>
            <a:r>
              <a:rPr lang="sr-Latn-CS" sz="2800"/>
              <a:t>temperature</a:t>
            </a:r>
            <a:endParaRPr lang="en-US" sz="2800"/>
          </a:p>
        </p:txBody>
      </p:sp>
      <p:sp>
        <p:nvSpPr>
          <p:cNvPr id="83971" name="Rectangle 3"/>
          <p:cNvSpPr>
            <a:spLocks noGrp="1" noChangeArrowheads="1"/>
          </p:cNvSpPr>
          <p:nvPr>
            <p:ph type="body" idx="1"/>
          </p:nvPr>
        </p:nvSpPr>
        <p:spPr>
          <a:xfrm>
            <a:off x="457200" y="2362200"/>
            <a:ext cx="8229600" cy="3763963"/>
          </a:xfrm>
        </p:spPr>
        <p:txBody>
          <a:bodyPr/>
          <a:lstStyle/>
          <a:p>
            <a:pPr>
              <a:buFont typeface="Wingdings" panose="05000000000000000000" pitchFamily="2" charset="2"/>
              <a:buNone/>
            </a:pPr>
            <a:r>
              <a:rPr lang="en-US" sz="2800" b="1"/>
              <a:t>	</a:t>
            </a:r>
            <a:r>
              <a:rPr lang="sr-Latn-CS" sz="2800" b="1"/>
              <a:t>Deferencijalna magnetna permeabilnost</a:t>
            </a:r>
            <a:r>
              <a:rPr lang="sr-Latn-CS" sz="2800"/>
              <a:t> se definiše kao prvi izvod magnetne indukcije po jačini magnetnog polja u tačkama, ili krive prvobitnog magnetizovanja, ili osnovne krive magnetizovanja, ili histerezisne petlje, to jest:</a:t>
            </a:r>
            <a:endParaRPr lang="en-US" sz="2800"/>
          </a:p>
        </p:txBody>
      </p:sp>
      <p:sp>
        <p:nvSpPr>
          <p:cNvPr id="83972" name="Rectangle 4"/>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3973" name="Object 5"/>
          <p:cNvGraphicFramePr>
            <a:graphicFrameLocks noChangeAspect="1"/>
          </p:cNvGraphicFramePr>
          <p:nvPr/>
        </p:nvGraphicFramePr>
        <p:xfrm>
          <a:off x="3886200" y="4495800"/>
          <a:ext cx="1381125" cy="871538"/>
        </p:xfrm>
        <a:graphic>
          <a:graphicData uri="http://schemas.openxmlformats.org/presentationml/2006/ole">
            <mc:AlternateContent xmlns:mc="http://schemas.openxmlformats.org/markup-compatibility/2006">
              <mc:Choice xmlns:v="urn:schemas-microsoft-com:vml" Requires="v">
                <p:oleObj spid="_x0000_s83974" name="Equation" r:id="rId3" imgW="622030" imgH="393529" progId="Equation.3">
                  <p:embed/>
                </p:oleObj>
              </mc:Choice>
              <mc:Fallback>
                <p:oleObj name="Equation" r:id="rId3" imgW="622030" imgH="393529"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495800"/>
                        <a:ext cx="1381125" cy="871538"/>
                      </a:xfrm>
                      <a:prstGeom prst="rect">
                        <a:avLst/>
                      </a:prstGeom>
                      <a:solidFill>
                        <a:schemeClr val="tx1"/>
                      </a:solidFill>
                    </p:spPr>
                  </p:pic>
                </p:oleObj>
              </mc:Fallback>
            </mc:AlternateContent>
          </a:graphicData>
        </a:graphic>
      </p:graphicFrame>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sr-Latn-CS" sz="2800"/>
              <a:t>Magnetna permeabilnost feromagnetnih materijala na temperaturama ispod Kirijeve feromagnetne</a:t>
            </a:r>
            <a:br>
              <a:rPr lang="sr-Latn-CS" sz="2800"/>
            </a:br>
            <a:r>
              <a:rPr lang="sr-Latn-CS" sz="2800"/>
              <a:t>temperature</a:t>
            </a:r>
            <a:endParaRPr lang="en-US" sz="2800"/>
          </a:p>
        </p:txBody>
      </p:sp>
      <p:sp>
        <p:nvSpPr>
          <p:cNvPr id="84995" name="Rectangle 3"/>
          <p:cNvSpPr>
            <a:spLocks noGrp="1" noChangeArrowheads="1"/>
          </p:cNvSpPr>
          <p:nvPr>
            <p:ph type="body" idx="1"/>
          </p:nvPr>
        </p:nvSpPr>
        <p:spPr>
          <a:xfrm>
            <a:off x="457200" y="2514600"/>
            <a:ext cx="8229600" cy="3611563"/>
          </a:xfrm>
        </p:spPr>
        <p:txBody>
          <a:bodyPr/>
          <a:lstStyle/>
          <a:p>
            <a:pPr>
              <a:buFont typeface="Wingdings" panose="05000000000000000000" pitchFamily="2" charset="2"/>
              <a:buNone/>
            </a:pPr>
            <a:r>
              <a:rPr lang="en-US" sz="2800" b="1"/>
              <a:t>	</a:t>
            </a:r>
            <a:r>
              <a:rPr lang="sr-Latn-CS" sz="2800" b="1"/>
              <a:t>Početna magnetna permeabilnost</a:t>
            </a:r>
            <a:r>
              <a:rPr lang="sr-Latn-CS" sz="2800"/>
              <a:t> se diefiniše kao granična vrednost količnika magnetne indukcije i jačine magnetog polja, kada ona teži nuli, to jest:</a:t>
            </a:r>
            <a:endParaRPr lang="en-US" sz="2800"/>
          </a:p>
        </p:txBody>
      </p:sp>
      <p:sp>
        <p:nvSpPr>
          <p:cNvPr id="84996" name="Rectangle 4"/>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4997" name="Object 5"/>
          <p:cNvGraphicFramePr>
            <a:graphicFrameLocks noChangeAspect="1"/>
          </p:cNvGraphicFramePr>
          <p:nvPr/>
        </p:nvGraphicFramePr>
        <p:xfrm>
          <a:off x="3505200" y="4724400"/>
          <a:ext cx="2057400" cy="1054100"/>
        </p:xfrm>
        <a:graphic>
          <a:graphicData uri="http://schemas.openxmlformats.org/presentationml/2006/ole">
            <mc:AlternateContent xmlns:mc="http://schemas.openxmlformats.org/markup-compatibility/2006">
              <mc:Choice xmlns:v="urn:schemas-microsoft-com:vml" Requires="v">
                <p:oleObj spid="_x0000_s84998" name="Equation" r:id="rId3" imgW="761669" imgH="393529" progId="Equation.3">
                  <p:embed/>
                </p:oleObj>
              </mc:Choice>
              <mc:Fallback>
                <p:oleObj name="Equation" r:id="rId3" imgW="761669" imgH="393529"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724400"/>
                        <a:ext cx="2057400" cy="1054100"/>
                      </a:xfrm>
                      <a:prstGeom prst="rect">
                        <a:avLst/>
                      </a:prstGeom>
                      <a:solidFill>
                        <a:schemeClr val="tx1"/>
                      </a:solidFill>
                    </p:spPr>
                  </p:pic>
                </p:oleObj>
              </mc:Fallback>
            </mc:AlternateContent>
          </a:graphicData>
        </a:graphic>
      </p:graphicFrame>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sr-Latn-CS" sz="2800"/>
              <a:t>Magnetna permeabilnost feromagnetnih materijala na temperaturama ispod Kirijeve feromagnetne</a:t>
            </a:r>
            <a:br>
              <a:rPr lang="sr-Latn-CS" sz="2800"/>
            </a:br>
            <a:r>
              <a:rPr lang="sr-Latn-CS" sz="2800"/>
              <a:t>temperature</a:t>
            </a:r>
            <a:endParaRPr lang="en-US" sz="2800"/>
          </a:p>
        </p:txBody>
      </p:sp>
      <p:sp>
        <p:nvSpPr>
          <p:cNvPr id="86019" name="Rectangle 3"/>
          <p:cNvSpPr>
            <a:spLocks noGrp="1" noChangeArrowheads="1"/>
          </p:cNvSpPr>
          <p:nvPr>
            <p:ph type="body" idx="1"/>
          </p:nvPr>
        </p:nvSpPr>
        <p:spPr>
          <a:xfrm>
            <a:off x="457200" y="2133600"/>
            <a:ext cx="8229600" cy="3992563"/>
          </a:xfrm>
        </p:spPr>
        <p:txBody>
          <a:bodyPr/>
          <a:lstStyle/>
          <a:p>
            <a:pPr marL="609600" indent="-609600">
              <a:lnSpc>
                <a:spcPct val="90000"/>
              </a:lnSpc>
              <a:buFont typeface="Wingdings" panose="05000000000000000000" pitchFamily="2" charset="2"/>
              <a:buNone/>
            </a:pPr>
            <a:r>
              <a:rPr lang="en-US" sz="2800"/>
              <a:t>	</a:t>
            </a:r>
            <a:r>
              <a:rPr lang="sr-Latn-CS" sz="2800"/>
              <a:t>Da bi se mogla definisati reverzibilna magnetna permeabilnost, potrebno je prvo definisati </a:t>
            </a:r>
            <a:r>
              <a:rPr lang="sr-Latn-CS" sz="2800" b="1"/>
              <a:t>unutrašnju histerezisnu petlju</a:t>
            </a:r>
            <a:r>
              <a:rPr lang="sr-Latn-CS" sz="2800"/>
              <a:t>. Unutrašnja histerezisna petlja nastaje kada se, u nekoj tački histerezisne petlje, vrednost jačine magnetnog polja, u više navrata, sukcesivno smanji i pveća za malu vrednost </a:t>
            </a:r>
            <a:r>
              <a:rPr lang="sr-Latn-CS" sz="2800" i="1"/>
              <a:t>H</a:t>
            </a:r>
            <a:r>
              <a:rPr lang="sr-Latn-CS" sz="2800"/>
              <a:t> 0. Taj proces će rezultovati promenom magnetne indukcije za malu vrednost </a:t>
            </a:r>
            <a:r>
              <a:rPr lang="sr-Latn-CS" sz="2800" i="1"/>
              <a:t>B</a:t>
            </a:r>
            <a:r>
              <a:rPr lang="sr-Latn-CS" sz="2800"/>
              <a:t> duž zatvorene krive 1 – 2 – 3</a:t>
            </a:r>
            <a:r>
              <a:rPr lang="en-US" sz="2800"/>
              <a:t>.</a:t>
            </a:r>
            <a:r>
              <a:rPr lang="sr-Latn-CS" sz="2800"/>
              <a:t> </a:t>
            </a:r>
            <a:endParaRPr lang="en-US" sz="280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sr-Latn-CS" sz="2800"/>
              <a:t>Magnetna permeabilnost feromagnetnih materijala na temperaturama ispod Kirijeve feromagnetne</a:t>
            </a:r>
            <a:br>
              <a:rPr lang="sr-Latn-CS" sz="2800"/>
            </a:br>
            <a:r>
              <a:rPr lang="sr-Latn-CS" sz="2800"/>
              <a:t>temperature</a:t>
            </a:r>
            <a:endParaRPr lang="en-US" sz="2800"/>
          </a:p>
        </p:txBody>
      </p:sp>
      <p:pic>
        <p:nvPicPr>
          <p:cNvPr id="87043"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667000" y="2438400"/>
            <a:ext cx="3614738" cy="2552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7044" name="Text Box 4"/>
          <p:cNvSpPr txBox="1">
            <a:spLocks noChangeArrowheads="1"/>
          </p:cNvSpPr>
          <p:nvPr/>
        </p:nvSpPr>
        <p:spPr bwMode="auto">
          <a:xfrm>
            <a:off x="2286000" y="5486400"/>
            <a:ext cx="439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r-Latn-CS" sz="2400">
                <a:latin typeface="Garamond" panose="02020404030301010803" pitchFamily="18" charset="0"/>
              </a:rPr>
              <a:t>Unutrašnji (mali) histerezisni ciklus</a:t>
            </a:r>
            <a:r>
              <a:rPr lang="en-US" sz="2400">
                <a:latin typeface="Garamond" panose="02020404030301010803" pitchFamily="18" charset="0"/>
              </a:rPr>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7813"/>
            <a:ext cx="8229600" cy="703262"/>
          </a:xfrm>
        </p:spPr>
        <p:txBody>
          <a:bodyPr/>
          <a:lstStyle/>
          <a:p>
            <a:r>
              <a:rPr lang="en-US" sz="4000" b="1">
                <a:solidFill>
                  <a:srgbClr val="FFFF00"/>
                </a:solidFill>
              </a:rPr>
              <a:t>Majsnerov</a:t>
            </a:r>
            <a:r>
              <a:rPr lang="sr-Cyrl-CS" sz="4000" b="1">
                <a:solidFill>
                  <a:srgbClr val="FFFF00"/>
                </a:solidFill>
              </a:rPr>
              <a:t> </a:t>
            </a:r>
            <a:r>
              <a:rPr lang="en-US" sz="4000" b="1">
                <a:solidFill>
                  <a:srgbClr val="FFFF00"/>
                </a:solidFill>
              </a:rPr>
              <a:t>efekat</a:t>
            </a:r>
            <a:endParaRPr lang="en-US" sz="4000" b="1"/>
          </a:p>
        </p:txBody>
      </p:sp>
      <p:sp>
        <p:nvSpPr>
          <p:cNvPr id="11268" name="Rectangle 4"/>
          <p:cNvSpPr>
            <a:spLocks noGrp="1" noChangeArrowheads="1"/>
          </p:cNvSpPr>
          <p:nvPr>
            <p:ph type="body" sz="half" idx="1"/>
          </p:nvPr>
        </p:nvSpPr>
        <p:spPr>
          <a:xfrm>
            <a:off x="457200" y="1600200"/>
            <a:ext cx="4762500" cy="4997450"/>
          </a:xfrm>
        </p:spPr>
        <p:txBody>
          <a:bodyPr/>
          <a:lstStyle/>
          <a:p>
            <a:r>
              <a:rPr lang="sr-Latn-CS" sz="2800" b="1">
                <a:solidFill>
                  <a:srgbClr val="FFFF00"/>
                </a:solidFill>
              </a:rPr>
              <a:t>Majsnerov efekat</a:t>
            </a:r>
            <a:r>
              <a:rPr lang="sr-Latn-CS" sz="2800">
                <a:solidFill>
                  <a:srgbClr val="FFFF00"/>
                </a:solidFill>
              </a:rPr>
              <a:t> je pojava isčezavanja magnetnog polja u unutrašnjosti superprovodnika. </a:t>
            </a:r>
            <a:endParaRPr lang="en-US" sz="2800">
              <a:solidFill>
                <a:srgbClr val="FFFF00"/>
              </a:solidFill>
            </a:endParaRPr>
          </a:p>
          <a:p>
            <a:r>
              <a:rPr lang="sr-Latn-CS" sz="2800">
                <a:solidFill>
                  <a:srgbClr val="FFFF00"/>
                </a:solidFill>
              </a:rPr>
              <a:t>Majnserov efekat je jedna od ključnih osobina superprovodnika i preko njega je utvrđeno da do pojave superprovodljivosti dolazi faznim prelazom.</a:t>
            </a:r>
            <a:endParaRPr lang="en-US" sz="2800">
              <a:solidFill>
                <a:srgbClr val="FFFF00"/>
              </a:solidFill>
            </a:endParaRPr>
          </a:p>
        </p:txBody>
      </p:sp>
      <p:pic>
        <p:nvPicPr>
          <p:cNvPr id="11270" name="Picture 6" descr="Дијаграм Мајснеровог ефекта. Линије магнетног поља оредстављене стрелицама су потиснуте из суперпроводника када је овај испод ктритичне температуре."/>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48263" y="1773238"/>
            <a:ext cx="3333750" cy="333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sr-Latn-CS" sz="2800"/>
              <a:t>Magnetna permeabilnost feromagnetnih materijala na temperaturama ispod Kirijeve feromagnetne</a:t>
            </a:r>
            <a:br>
              <a:rPr lang="sr-Latn-CS" sz="2800"/>
            </a:br>
            <a:r>
              <a:rPr lang="sr-Latn-CS" sz="2800"/>
              <a:t>temperature</a:t>
            </a:r>
            <a:endParaRPr lang="en-US" sz="2800"/>
          </a:p>
        </p:txBody>
      </p:sp>
      <p:sp>
        <p:nvSpPr>
          <p:cNvPr id="88067" name="Rectangle 3"/>
          <p:cNvSpPr>
            <a:spLocks noGrp="1" noChangeArrowheads="1"/>
          </p:cNvSpPr>
          <p:nvPr>
            <p:ph type="body" idx="1"/>
          </p:nvPr>
        </p:nvSpPr>
        <p:spPr>
          <a:xfrm>
            <a:off x="457200" y="2590800"/>
            <a:ext cx="8229600" cy="3535363"/>
          </a:xfrm>
        </p:spPr>
        <p:txBody>
          <a:bodyPr/>
          <a:lstStyle/>
          <a:p>
            <a:pPr>
              <a:buFont typeface="Wingdings" panose="05000000000000000000" pitchFamily="2" charset="2"/>
              <a:buNone/>
            </a:pPr>
            <a:r>
              <a:rPr lang="en-US" sz="2800" b="1"/>
              <a:t>	</a:t>
            </a:r>
            <a:r>
              <a:rPr lang="sr-Latn-CS" sz="2800" b="1"/>
              <a:t>Reverzibilna magnetna permeabilnost</a:t>
            </a:r>
            <a:r>
              <a:rPr lang="sr-Latn-CS" sz="2800"/>
              <a:t> se definiše kao odnos promene magntene indukcije u toku jedn eunutrašnje histerezisne petlje i odgovarajuće promene jačine magnetnot polja:</a:t>
            </a:r>
            <a:endParaRPr lang="en-US" sz="2800"/>
          </a:p>
        </p:txBody>
      </p:sp>
      <p:sp>
        <p:nvSpPr>
          <p:cNvPr id="88068" name="Rectangle 4"/>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8069" name="Object 5"/>
          <p:cNvGraphicFramePr>
            <a:graphicFrameLocks noChangeAspect="1"/>
          </p:cNvGraphicFramePr>
          <p:nvPr/>
        </p:nvGraphicFramePr>
        <p:xfrm>
          <a:off x="3886200" y="4800600"/>
          <a:ext cx="1447800" cy="912813"/>
        </p:xfrm>
        <a:graphic>
          <a:graphicData uri="http://schemas.openxmlformats.org/presentationml/2006/ole">
            <mc:AlternateContent xmlns:mc="http://schemas.openxmlformats.org/markup-compatibility/2006">
              <mc:Choice xmlns:v="urn:schemas-microsoft-com:vml" Requires="v">
                <p:oleObj spid="_x0000_s88070" name="Equation" r:id="rId3" imgW="622030" imgH="393529" progId="Equation.3">
                  <p:embed/>
                </p:oleObj>
              </mc:Choice>
              <mc:Fallback>
                <p:oleObj name="Equation" r:id="rId3" imgW="622030" imgH="393529"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800600"/>
                        <a:ext cx="1447800" cy="912813"/>
                      </a:xfrm>
                      <a:prstGeom prst="rect">
                        <a:avLst/>
                      </a:prstGeom>
                      <a:solidFill>
                        <a:schemeClr val="tx1"/>
                      </a:solidFill>
                    </p:spPr>
                  </p:pic>
                </p:oleObj>
              </mc:Fallback>
            </mc:AlternateContent>
          </a:graphicData>
        </a:graphic>
      </p:graphicFrame>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sr-Latn-CS" sz="2800"/>
              <a:t>Histerezisni gubici energije feromagnetnih</a:t>
            </a:r>
            <a:br>
              <a:rPr lang="sr-Latn-CS" sz="2800"/>
            </a:br>
            <a:r>
              <a:rPr lang="sr-Latn-CS" sz="2800"/>
              <a:t>materijala</a:t>
            </a:r>
            <a:endParaRPr lang="en-US" sz="2800"/>
          </a:p>
        </p:txBody>
      </p:sp>
      <p:sp>
        <p:nvSpPr>
          <p:cNvPr id="89091" name="Rectangle 3"/>
          <p:cNvSpPr>
            <a:spLocks noGrp="1" noChangeArrowheads="1"/>
          </p:cNvSpPr>
          <p:nvPr>
            <p:ph type="body" idx="1"/>
          </p:nvPr>
        </p:nvSpPr>
        <p:spPr>
          <a:xfrm>
            <a:off x="457200" y="1905000"/>
            <a:ext cx="8229600" cy="4221163"/>
          </a:xfrm>
        </p:spPr>
        <p:txBody>
          <a:bodyPr/>
          <a:lstStyle/>
          <a:p>
            <a:pPr>
              <a:buFont typeface="Wingdings" panose="05000000000000000000" pitchFamily="2" charset="2"/>
              <a:buNone/>
            </a:pPr>
            <a:r>
              <a:rPr lang="en-US" sz="2800"/>
              <a:t>	</a:t>
            </a:r>
            <a:r>
              <a:rPr lang="sr-Latn-CS" sz="2800"/>
              <a:t>U toku formiranja histrezisne petlje nekog feromagnetnog materijala, deo energije magnetnog polja nepovratno se pretvara u toplotu. U cilju utvrđivanja koliki su histerezisni gubici energije, to jest koji je deo energije magnetnog polja utrošen na zagrevanje posmatranog feromagnetika, razmatraćemo tanko torusno jezgro od feromagnetnog materijala prethodno namagnetisano</a:t>
            </a:r>
            <a:r>
              <a:rPr lang="en-US" sz="2800"/>
              <a:t>. </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sr-Latn-CS" sz="3200"/>
              <a:t>Histerezisni gubici energije feromagnetnih</a:t>
            </a:r>
            <a:br>
              <a:rPr lang="sr-Latn-CS" sz="3200"/>
            </a:br>
            <a:r>
              <a:rPr lang="sr-Latn-CS" sz="3200"/>
              <a:t>materijala</a:t>
            </a:r>
            <a:endParaRPr lang="en-US" sz="3200"/>
          </a:p>
        </p:txBody>
      </p:sp>
      <p:pic>
        <p:nvPicPr>
          <p:cNvPr id="90115" name="Picture 3" descr="5"/>
          <p:cNvPicPr>
            <a:picLocks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2819400" y="1982788"/>
            <a:ext cx="2978150" cy="29670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0116" name="Text Box 4"/>
          <p:cNvSpPr txBox="1">
            <a:spLocks noChangeArrowheads="1"/>
          </p:cNvSpPr>
          <p:nvPr/>
        </p:nvSpPr>
        <p:spPr bwMode="auto">
          <a:xfrm>
            <a:off x="1676400" y="5334000"/>
            <a:ext cx="5464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sz="2400">
                <a:latin typeface="Garamond" panose="02020404030301010803" pitchFamily="18" charset="0"/>
              </a:rPr>
              <a:t>Torusno jezgro od feromagnetnog materijala</a:t>
            </a:r>
            <a:endParaRPr lang="en-US" sz="2400">
              <a:latin typeface="Garamond" panose="02020404030301010803" pitchFamily="18" charset="0"/>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sr-Latn-CS" sz="3200"/>
              <a:t>Histerezisni gubici energije feromagnetnih</a:t>
            </a:r>
            <a:br>
              <a:rPr lang="sr-Latn-CS" sz="3200"/>
            </a:br>
            <a:r>
              <a:rPr lang="sr-Latn-CS" sz="3200"/>
              <a:t>materijala</a:t>
            </a:r>
            <a:endParaRPr lang="en-US" sz="3200"/>
          </a:p>
        </p:txBody>
      </p:sp>
      <p:sp>
        <p:nvSpPr>
          <p:cNvPr id="91139" name="Rectangle 3"/>
          <p:cNvSpPr>
            <a:spLocks noGrp="1" noChangeArrowheads="1"/>
          </p:cNvSpPr>
          <p:nvPr>
            <p:ph type="body" idx="1"/>
          </p:nvPr>
        </p:nvSpPr>
        <p:spPr>
          <a:xfrm>
            <a:off x="457200" y="2286000"/>
            <a:ext cx="8229600" cy="3840163"/>
          </a:xfrm>
        </p:spPr>
        <p:txBody>
          <a:bodyPr/>
          <a:lstStyle/>
          <a:p>
            <a:pPr>
              <a:buFont typeface="Wingdings" panose="05000000000000000000" pitchFamily="2" charset="2"/>
              <a:buNone/>
            </a:pPr>
            <a:r>
              <a:rPr lang="en-US" sz="2400"/>
              <a:t>	</a:t>
            </a:r>
            <a:r>
              <a:rPr lang="sr-Latn-CS" sz="2400"/>
              <a:t>Ako je srednja vrednost obima posmatranog jezgra torusa </a:t>
            </a:r>
            <a:r>
              <a:rPr lang="sr-Latn-CS" sz="2400" i="1"/>
              <a:t>b</a:t>
            </a:r>
            <a:r>
              <a:rPr lang="sr-Latn-CS" sz="2400"/>
              <a:t>, a površina njegovog poprečnog preseka </a:t>
            </a:r>
            <a:r>
              <a:rPr lang="sr-Latn-CS" sz="2400" i="1"/>
              <a:t>S</a:t>
            </a:r>
            <a:r>
              <a:rPr lang="sr-Latn-CS" sz="2400"/>
              <a:t> iako je na jezgro gusto ravnomerno namotano N navojaka žice zanemarljive otpornosti, tada je pri uspostavljanju struje u žici, nakon zatvaranja prekidača K, promena napona određena izrazom:</a:t>
            </a:r>
            <a:endParaRPr lang="en-US" sz="2400"/>
          </a:p>
        </p:txBody>
      </p:sp>
      <p:sp>
        <p:nvSpPr>
          <p:cNvPr id="91140" name="Rectangle 4"/>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1141" name="Object 5"/>
          <p:cNvGraphicFramePr>
            <a:graphicFrameLocks noChangeAspect="1"/>
          </p:cNvGraphicFramePr>
          <p:nvPr/>
        </p:nvGraphicFramePr>
        <p:xfrm>
          <a:off x="3733800" y="4648200"/>
          <a:ext cx="1533525" cy="776288"/>
        </p:xfrm>
        <a:graphic>
          <a:graphicData uri="http://schemas.openxmlformats.org/presentationml/2006/ole">
            <mc:AlternateContent xmlns:mc="http://schemas.openxmlformats.org/markup-compatibility/2006">
              <mc:Choice xmlns:v="urn:schemas-microsoft-com:vml" Requires="v">
                <p:oleObj spid="_x0000_s91142" name="Equation" r:id="rId3" imgW="774364" imgH="393529" progId="Equation.3">
                  <p:embed/>
                </p:oleObj>
              </mc:Choice>
              <mc:Fallback>
                <p:oleObj name="Equation" r:id="rId3" imgW="774364" imgH="393529"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648200"/>
                        <a:ext cx="1533525" cy="776288"/>
                      </a:xfrm>
                      <a:prstGeom prst="rect">
                        <a:avLst/>
                      </a:prstGeom>
                      <a:solidFill>
                        <a:schemeClr val="tx1"/>
                      </a:solidFill>
                    </p:spPr>
                  </p:pic>
                </p:oleObj>
              </mc:Fallback>
            </mc:AlternateContent>
          </a:graphicData>
        </a:graphic>
      </p:graphicFrame>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sr-Latn-CS" sz="3200"/>
              <a:t>Histerezisni gubici energije feromagnetnih</a:t>
            </a:r>
            <a:br>
              <a:rPr lang="sr-Latn-CS" sz="3200"/>
            </a:br>
            <a:r>
              <a:rPr lang="sr-Latn-CS" sz="3200"/>
              <a:t>materijala</a:t>
            </a:r>
            <a:endParaRPr lang="en-US" sz="3200"/>
          </a:p>
        </p:txBody>
      </p:sp>
      <p:sp>
        <p:nvSpPr>
          <p:cNvPr id="92163" name="Rectangle 3"/>
          <p:cNvSpPr>
            <a:spLocks noGrp="1" noChangeArrowheads="1"/>
          </p:cNvSpPr>
          <p:nvPr>
            <p:ph type="body" idx="1"/>
          </p:nvPr>
        </p:nvSpPr>
        <p:spPr/>
        <p:txBody>
          <a:bodyPr/>
          <a:lstStyle/>
          <a:p>
            <a:pPr>
              <a:buFont typeface="Wingdings" panose="05000000000000000000" pitchFamily="2" charset="2"/>
              <a:buNone/>
            </a:pPr>
            <a:r>
              <a:rPr lang="en-US" sz="2400"/>
              <a:t>	N</a:t>
            </a:r>
            <a:r>
              <a:rPr lang="sr-Latn-CS" sz="2400"/>
              <a:t>a krivoj prvobitnog magnetizovanja stanje jezgra torusa određeno tačkom </a:t>
            </a:r>
            <a:r>
              <a:rPr lang="sr-Latn-CS" sz="2400" b="1"/>
              <a:t>P</a:t>
            </a:r>
            <a:r>
              <a:rPr lang="en-US" sz="2400"/>
              <a:t> </a:t>
            </a:r>
          </a:p>
        </p:txBody>
      </p:sp>
      <p:pic>
        <p:nvPicPr>
          <p:cNvPr id="92164" name="Picture 4" descr="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26670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Text Box 5"/>
          <p:cNvSpPr txBox="1">
            <a:spLocks noChangeArrowheads="1"/>
          </p:cNvSpPr>
          <p:nvPr/>
        </p:nvSpPr>
        <p:spPr bwMode="auto">
          <a:xfrm>
            <a:off x="1676400" y="5410200"/>
            <a:ext cx="54419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l-PL" sz="2400">
                <a:latin typeface="Garamond" panose="02020404030301010803" pitchFamily="18" charset="0"/>
              </a:rPr>
              <a:t>Kriva prvobitnog magnetizovanja materijala </a:t>
            </a:r>
            <a:endParaRPr lang="en-US" sz="2400">
              <a:latin typeface="Garamond" panose="02020404030301010803" pitchFamily="18" charset="0"/>
            </a:endParaRPr>
          </a:p>
          <a:p>
            <a:pPr algn="ctr"/>
            <a:r>
              <a:rPr lang="pl-PL" sz="2400">
                <a:latin typeface="Garamond" panose="02020404030301010803" pitchFamily="18" charset="0"/>
              </a:rPr>
              <a:t>od koga je napravljeno torusno jezgro</a:t>
            </a:r>
            <a:r>
              <a:rPr lang="en-US" sz="2400">
                <a:latin typeface="Garamond" panose="02020404030301010803" pitchFamily="18" charset="0"/>
              </a:rPr>
              <a:t> </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sr-Latn-CS" sz="3200"/>
              <a:t>Histerezisni gubici energije feromagnetnih</a:t>
            </a:r>
            <a:br>
              <a:rPr lang="sr-Latn-CS" sz="3200"/>
            </a:br>
            <a:r>
              <a:rPr lang="sr-Latn-CS" sz="3200"/>
              <a:t>materijala</a:t>
            </a:r>
            <a:endParaRPr lang="en-US" sz="3200"/>
          </a:p>
        </p:txBody>
      </p:sp>
      <p:sp>
        <p:nvSpPr>
          <p:cNvPr id="93187" name="Rectangle 3"/>
          <p:cNvSpPr>
            <a:spLocks noGrp="1" noChangeArrowheads="1"/>
          </p:cNvSpPr>
          <p:nvPr>
            <p:ph type="body" idx="1"/>
          </p:nvPr>
        </p:nvSpPr>
        <p:spPr>
          <a:xfrm>
            <a:off x="457200" y="1905000"/>
            <a:ext cx="8229600" cy="4221163"/>
          </a:xfrm>
        </p:spPr>
        <p:txBody>
          <a:bodyPr/>
          <a:lstStyle/>
          <a:p>
            <a:pPr>
              <a:lnSpc>
                <a:spcPct val="90000"/>
              </a:lnSpc>
              <a:buFont typeface="Wingdings" panose="05000000000000000000" pitchFamily="2" charset="2"/>
              <a:buNone/>
            </a:pPr>
            <a:r>
              <a:rPr lang="en-US" sz="2400"/>
              <a:t>	</a:t>
            </a:r>
            <a:r>
              <a:rPr lang="sr-Latn-CS" sz="2400"/>
              <a:t>Da bi smo odredili deo energije</a:t>
            </a:r>
            <a:r>
              <a:rPr lang="en-US" sz="2400"/>
              <a:t> koji je</a:t>
            </a:r>
            <a:r>
              <a:rPr lang="sr-Latn-CS" sz="2400"/>
              <a:t> sadržan u magnetnom polju, a koji se, usled ireverzibilnih procesa pretvorio u toplotu, najcelishodnije je odrediti koji se deo ukupno utrošene energije vrati kolu nakon isključenja struje u namotajima, pošto on odgovara energiji magnetnog polja, Isključivanjem struje u navojima otvaranjem prekidača K, magnetna indukcija u jezgru torusa će se promeniti od vrednosti BI do odgovarajuće vrednosti remanentne magnetne indukcije duž krive </a:t>
            </a:r>
            <a:r>
              <a:rPr lang="sr-Latn-CS" sz="2400" b="1"/>
              <a:t>PP</a:t>
            </a:r>
            <a:r>
              <a:rPr lang="sr-Latn-CS" sz="2400"/>
              <a:t>1, pa je energija vraćena električnom kolu tim procesom određena izrazom:</a:t>
            </a:r>
            <a:endParaRPr lang="en-US" sz="2400"/>
          </a:p>
        </p:txBody>
      </p:sp>
      <p:sp>
        <p:nvSpPr>
          <p:cNvPr id="93188" name="Rectangle 4"/>
          <p:cNvSpPr>
            <a:spLocks noChangeArrowheads="1"/>
          </p:cNvSpPr>
          <p:nvPr/>
        </p:nvSpPr>
        <p:spPr bwMode="auto">
          <a:xfrm>
            <a:off x="0" y="3181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3189" name="Object 5"/>
          <p:cNvGraphicFramePr>
            <a:graphicFrameLocks noChangeAspect="1"/>
          </p:cNvGraphicFramePr>
          <p:nvPr/>
        </p:nvGraphicFramePr>
        <p:xfrm>
          <a:off x="3810000" y="5410200"/>
          <a:ext cx="1409700" cy="796925"/>
        </p:xfrm>
        <a:graphic>
          <a:graphicData uri="http://schemas.openxmlformats.org/presentationml/2006/ole">
            <mc:AlternateContent xmlns:mc="http://schemas.openxmlformats.org/markup-compatibility/2006">
              <mc:Choice xmlns:v="urn:schemas-microsoft-com:vml" Requires="v">
                <p:oleObj spid="_x0000_s93190" name="Equation" r:id="rId3" imgW="875920" imgH="495085" progId="Equation.3">
                  <p:embed/>
                </p:oleObj>
              </mc:Choice>
              <mc:Fallback>
                <p:oleObj name="Equation" r:id="rId3" imgW="875920" imgH="495085"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410200"/>
                        <a:ext cx="1409700" cy="796925"/>
                      </a:xfrm>
                      <a:prstGeom prst="rect">
                        <a:avLst/>
                      </a:prstGeom>
                      <a:solidFill>
                        <a:schemeClr val="tx1"/>
                      </a:solidFill>
                    </p:spPr>
                  </p:pic>
                </p:oleObj>
              </mc:Fallback>
            </mc:AlternateContent>
          </a:graphicData>
        </a:graphic>
      </p:graphicFrame>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sr-Latn-CS" sz="3200"/>
              <a:t>Histerezisni gubici energije feromagnetnih</a:t>
            </a:r>
            <a:br>
              <a:rPr lang="sr-Latn-CS" sz="3200"/>
            </a:br>
            <a:r>
              <a:rPr lang="sr-Latn-CS" sz="3200"/>
              <a:t>materijala</a:t>
            </a:r>
            <a:endParaRPr lang="en-US" sz="3200"/>
          </a:p>
        </p:txBody>
      </p:sp>
      <p:pic>
        <p:nvPicPr>
          <p:cNvPr id="94211"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48000" y="2209800"/>
            <a:ext cx="3038475" cy="2962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4212" name="Text Box 4"/>
          <p:cNvSpPr txBox="1">
            <a:spLocks noChangeArrowheads="1"/>
          </p:cNvSpPr>
          <p:nvPr/>
        </p:nvSpPr>
        <p:spPr bwMode="auto">
          <a:xfrm>
            <a:off x="1066800" y="5486400"/>
            <a:ext cx="67087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a:latin typeface="Garamond" panose="02020404030301010803" pitchFamily="18" charset="0"/>
              </a:rPr>
              <a:t>Uz izvođenje izraza za gubitke energije feromagnetnog </a:t>
            </a:r>
          </a:p>
          <a:p>
            <a:pPr algn="ctr"/>
            <a:r>
              <a:rPr lang="en-US" sz="2400">
                <a:latin typeface="Garamond" panose="02020404030301010803" pitchFamily="18" charset="0"/>
              </a:rPr>
              <a:t>materijala usled histerezisa</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sr-Latn-CS" sz="3200"/>
              <a:t>Histerezisni gubici energije feromagnetnih</a:t>
            </a:r>
            <a:br>
              <a:rPr lang="sr-Latn-CS" sz="3200"/>
            </a:br>
            <a:r>
              <a:rPr lang="sr-Latn-CS" sz="3200"/>
              <a:t>materijala</a:t>
            </a:r>
            <a:endParaRPr lang="en-US" sz="3200"/>
          </a:p>
        </p:txBody>
      </p:sp>
      <p:sp>
        <p:nvSpPr>
          <p:cNvPr id="95235" name="Rectangle 3"/>
          <p:cNvSpPr>
            <a:spLocks noGrp="1" noChangeArrowheads="1"/>
          </p:cNvSpPr>
          <p:nvPr>
            <p:ph type="body" idx="1"/>
          </p:nvPr>
        </p:nvSpPr>
        <p:spPr>
          <a:xfrm>
            <a:off x="457200" y="1828800"/>
            <a:ext cx="8229600" cy="4297363"/>
          </a:xfrm>
        </p:spPr>
        <p:txBody>
          <a:bodyPr/>
          <a:lstStyle/>
          <a:p>
            <a:pPr>
              <a:lnSpc>
                <a:spcPct val="90000"/>
              </a:lnSpc>
              <a:buFont typeface="Wingdings" panose="05000000000000000000" pitchFamily="2" charset="2"/>
              <a:buNone/>
            </a:pPr>
            <a:r>
              <a:rPr lang="en-US" sz="2800"/>
              <a:t>	E</a:t>
            </a:r>
            <a:r>
              <a:rPr lang="sr-Latn-CS" sz="2800"/>
              <a:t>nergija pretvorena u toplotu i druge ireverzibilne procese srazmerna površini koju ograničavaju kriva prvobitne magnetizacije i kriva razmagnetisavanja, logično je zaključiti da će ukupna energija disipirana ovim procesima, u toku opisivanja histerezisne petlje, biti srazmerna njenoj površini, a to je upravo iznos energetskih gubitaka usled postojanja histerezisne petlje feromagnetnih materijala koji se nalaze u prostoperiodičnom magnetnom polju.</a:t>
            </a:r>
            <a:r>
              <a:rPr lang="en-US" sz="2800"/>
              <a:t> </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sr-Latn-CS" sz="3200"/>
              <a:t>Histerezisni gubici energije feromagnetnih</a:t>
            </a:r>
            <a:br>
              <a:rPr lang="sr-Latn-CS" sz="3200"/>
            </a:br>
            <a:r>
              <a:rPr lang="sr-Latn-CS" sz="3200"/>
              <a:t>materijala</a:t>
            </a:r>
            <a:endParaRPr lang="en-US" sz="3200"/>
          </a:p>
        </p:txBody>
      </p:sp>
      <p:pic>
        <p:nvPicPr>
          <p:cNvPr id="96259"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200400" y="2209800"/>
            <a:ext cx="2733675" cy="281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6260" name="Text Box 4"/>
          <p:cNvSpPr txBox="1">
            <a:spLocks noChangeArrowheads="1"/>
          </p:cNvSpPr>
          <p:nvPr/>
        </p:nvSpPr>
        <p:spPr bwMode="auto">
          <a:xfrm>
            <a:off x="1066800" y="5334000"/>
            <a:ext cx="6765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l-PL" sz="2400">
                <a:latin typeface="Garamond" panose="02020404030301010803" pitchFamily="18" charset="0"/>
              </a:rPr>
              <a:t>Idealizovan histerezisni ciklus feromagnetnog materijala</a:t>
            </a:r>
            <a:endParaRPr lang="en-US" sz="2400">
              <a:latin typeface="Garamond" panose="02020404030301010803" pitchFamily="18" charset="0"/>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pl-PL" sz="2800"/>
              <a:t>Gubici energije u feromagnetnim materijalima</a:t>
            </a:r>
            <a:br>
              <a:rPr lang="pl-PL" sz="2800"/>
            </a:br>
            <a:r>
              <a:rPr lang="pl-PL" sz="2800"/>
              <a:t>usled vihornih struja</a:t>
            </a:r>
            <a:endParaRPr lang="en-US" sz="2800"/>
          </a:p>
        </p:txBody>
      </p:sp>
      <p:sp>
        <p:nvSpPr>
          <p:cNvPr id="97283" name="Rectangle 3"/>
          <p:cNvSpPr>
            <a:spLocks noGrp="1" noChangeArrowheads="1"/>
          </p:cNvSpPr>
          <p:nvPr>
            <p:ph type="body" idx="1"/>
          </p:nvPr>
        </p:nvSpPr>
        <p:spPr>
          <a:xfrm>
            <a:off x="457200" y="2209800"/>
            <a:ext cx="8229600" cy="3916363"/>
          </a:xfrm>
        </p:spPr>
        <p:txBody>
          <a:bodyPr/>
          <a:lstStyle/>
          <a:p>
            <a:pPr>
              <a:lnSpc>
                <a:spcPct val="90000"/>
              </a:lnSpc>
              <a:buFont typeface="Wingdings" panose="05000000000000000000" pitchFamily="2" charset="2"/>
              <a:buNone/>
            </a:pPr>
            <a:r>
              <a:rPr lang="en-US" sz="2800"/>
              <a:t>	</a:t>
            </a:r>
            <a:r>
              <a:rPr lang="pl-PL" sz="2800"/>
              <a:t>Kada se feromagnetni materijal nalazi u promenljivom magnetnom polju, u njemu se indukuje električno polje zatvorenih linija. Takvo električno polje prouzrokuje pojavu električne struje unutar materijala poznatu pod imenom vihorna struja. Ona se javlja u feromagnetnim materijalima svih električnih naprava koje su izložene dejstvu promenljivog polja, što rezultuje njihovim zagrevanjem Džulovim efektom, odnosno gubitkom energije.</a:t>
            </a:r>
            <a:r>
              <a:rPr lang="en-US" sz="2800"/>
              <a:t>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0" y="0"/>
            <a:ext cx="9144000" cy="6858000"/>
          </a:xfrm>
        </p:spPr>
        <p:txBody>
          <a:bodyPr/>
          <a:lstStyle/>
          <a:p>
            <a:r>
              <a:rPr lang="en-US">
                <a:solidFill>
                  <a:srgbClr val="FFFF00"/>
                </a:solidFill>
              </a:rPr>
              <a:t>Superprovodnost</a:t>
            </a:r>
            <a:r>
              <a:rPr lang="sr-Cyrl-CS">
                <a:solidFill>
                  <a:srgbClr val="FFFF00"/>
                </a:solidFill>
              </a:rPr>
              <a:t> </a:t>
            </a:r>
            <a:r>
              <a:rPr lang="en-US">
                <a:solidFill>
                  <a:srgbClr val="FFFF00"/>
                </a:solidFill>
              </a:rPr>
              <a:t>se</a:t>
            </a:r>
            <a:r>
              <a:rPr lang="sr-Cyrl-CS">
                <a:solidFill>
                  <a:srgbClr val="FFFF00"/>
                </a:solidFill>
              </a:rPr>
              <a:t> </a:t>
            </a:r>
            <a:r>
              <a:rPr lang="en-US">
                <a:solidFill>
                  <a:srgbClr val="FFFF00"/>
                </a:solidFill>
              </a:rPr>
              <a:t>pojavljuje</a:t>
            </a:r>
            <a:r>
              <a:rPr lang="sr-Cyrl-CS">
                <a:solidFill>
                  <a:srgbClr val="FFFF00"/>
                </a:solidFill>
              </a:rPr>
              <a:t> </a:t>
            </a:r>
            <a:r>
              <a:rPr lang="en-US">
                <a:solidFill>
                  <a:srgbClr val="FFFF00"/>
                </a:solidFill>
              </a:rPr>
              <a:t>kod</a:t>
            </a:r>
            <a:r>
              <a:rPr lang="sr-Cyrl-CS">
                <a:solidFill>
                  <a:srgbClr val="FFFF00"/>
                </a:solidFill>
              </a:rPr>
              <a:t> </a:t>
            </a:r>
            <a:r>
              <a:rPr lang="en-US">
                <a:solidFill>
                  <a:srgbClr val="FFFF00"/>
                </a:solidFill>
              </a:rPr>
              <a:t>raznih</a:t>
            </a:r>
            <a:r>
              <a:rPr lang="sr-Cyrl-CS">
                <a:solidFill>
                  <a:srgbClr val="FFFF00"/>
                </a:solidFill>
              </a:rPr>
              <a:t> </a:t>
            </a:r>
            <a:r>
              <a:rPr lang="en-US">
                <a:solidFill>
                  <a:srgbClr val="FFFF00"/>
                </a:solidFill>
              </a:rPr>
              <a:t>materijala</a:t>
            </a:r>
            <a:r>
              <a:rPr lang="sr-Cyrl-CS">
                <a:solidFill>
                  <a:srgbClr val="FFFF00"/>
                </a:solidFill>
              </a:rPr>
              <a:t>, </a:t>
            </a:r>
            <a:r>
              <a:rPr lang="en-US">
                <a:solidFill>
                  <a:srgbClr val="FFFF00"/>
                </a:solidFill>
              </a:rPr>
              <a:t>uklju</a:t>
            </a:r>
            <a:r>
              <a:rPr lang="sr-Cyrl-CS">
                <a:solidFill>
                  <a:srgbClr val="FFFF00"/>
                </a:solidFill>
              </a:rPr>
              <a:t>č</a:t>
            </a:r>
            <a:r>
              <a:rPr lang="en-US">
                <a:solidFill>
                  <a:srgbClr val="FFFF00"/>
                </a:solidFill>
              </a:rPr>
              <a:t>uju</a:t>
            </a:r>
            <a:r>
              <a:rPr lang="sr-Cyrl-CS">
                <a:solidFill>
                  <a:srgbClr val="FFFF00"/>
                </a:solidFill>
              </a:rPr>
              <a:t>ć</a:t>
            </a:r>
            <a:r>
              <a:rPr lang="en-US">
                <a:solidFill>
                  <a:srgbClr val="FFFF00"/>
                </a:solidFill>
              </a:rPr>
              <a:t>i</a:t>
            </a:r>
            <a:r>
              <a:rPr lang="sr-Cyrl-CS">
                <a:solidFill>
                  <a:srgbClr val="FFFF00"/>
                </a:solidFill>
              </a:rPr>
              <a:t> </a:t>
            </a:r>
            <a:r>
              <a:rPr lang="en-US">
                <a:solidFill>
                  <a:srgbClr val="FFFF00"/>
                </a:solidFill>
              </a:rPr>
              <a:t>i</a:t>
            </a:r>
            <a:r>
              <a:rPr lang="sr-Cyrl-CS">
                <a:solidFill>
                  <a:srgbClr val="FFFF00"/>
                </a:solidFill>
              </a:rPr>
              <a:t> </a:t>
            </a:r>
            <a:r>
              <a:rPr lang="en-US">
                <a:solidFill>
                  <a:srgbClr val="FFFF00"/>
                </a:solidFill>
              </a:rPr>
              <a:t>proste</a:t>
            </a:r>
            <a:r>
              <a:rPr lang="sr-Cyrl-CS">
                <a:solidFill>
                  <a:srgbClr val="FFFF00"/>
                </a:solidFill>
              </a:rPr>
              <a:t> </a:t>
            </a:r>
            <a:r>
              <a:rPr lang="en-US">
                <a:solidFill>
                  <a:srgbClr val="FFFF00"/>
                </a:solidFill>
              </a:rPr>
              <a:t>elemente</a:t>
            </a:r>
            <a:r>
              <a:rPr lang="sr-Cyrl-CS">
                <a:solidFill>
                  <a:srgbClr val="FFFF00"/>
                </a:solidFill>
              </a:rPr>
              <a:t> </a:t>
            </a:r>
            <a:r>
              <a:rPr lang="en-US">
                <a:solidFill>
                  <a:srgbClr val="FFFF00"/>
                </a:solidFill>
              </a:rPr>
              <a:t>poput</a:t>
            </a:r>
            <a:r>
              <a:rPr lang="sr-Cyrl-CS">
                <a:solidFill>
                  <a:srgbClr val="FFFF00"/>
                </a:solidFill>
              </a:rPr>
              <a:t> </a:t>
            </a:r>
            <a:r>
              <a:rPr lang="en-US" b="1">
                <a:solidFill>
                  <a:srgbClr val="FFFF00"/>
                </a:solidFill>
              </a:rPr>
              <a:t>kalaja</a:t>
            </a:r>
            <a:r>
              <a:rPr lang="sr-Cyrl-CS" b="1">
                <a:solidFill>
                  <a:srgbClr val="FFFF00"/>
                </a:solidFill>
              </a:rPr>
              <a:t> </a:t>
            </a:r>
            <a:r>
              <a:rPr lang="en-US" b="1">
                <a:solidFill>
                  <a:srgbClr val="FFFF00"/>
                </a:solidFill>
              </a:rPr>
              <a:t>i</a:t>
            </a:r>
            <a:r>
              <a:rPr lang="sr-Cyrl-CS" b="1">
                <a:solidFill>
                  <a:srgbClr val="FFFF00"/>
                </a:solidFill>
              </a:rPr>
              <a:t> </a:t>
            </a:r>
            <a:r>
              <a:rPr lang="en-US" b="1">
                <a:solidFill>
                  <a:srgbClr val="FFFF00"/>
                </a:solidFill>
              </a:rPr>
              <a:t>aluminijuma</a:t>
            </a:r>
            <a:r>
              <a:rPr lang="sr-Cyrl-CS">
                <a:solidFill>
                  <a:srgbClr val="FFFF00"/>
                </a:solidFill>
              </a:rPr>
              <a:t>, </a:t>
            </a:r>
            <a:r>
              <a:rPr lang="en-US">
                <a:solidFill>
                  <a:srgbClr val="FFFF00"/>
                </a:solidFill>
              </a:rPr>
              <a:t>razne</a:t>
            </a:r>
            <a:r>
              <a:rPr lang="sr-Cyrl-CS">
                <a:solidFill>
                  <a:srgbClr val="FFFF00"/>
                </a:solidFill>
              </a:rPr>
              <a:t> </a:t>
            </a:r>
            <a:r>
              <a:rPr lang="en-US" b="1">
                <a:solidFill>
                  <a:srgbClr val="FFFF00"/>
                </a:solidFill>
              </a:rPr>
              <a:t>matalne</a:t>
            </a:r>
            <a:r>
              <a:rPr lang="sr-Cyrl-CS" b="1">
                <a:solidFill>
                  <a:srgbClr val="FFFF00"/>
                </a:solidFill>
              </a:rPr>
              <a:t> </a:t>
            </a:r>
            <a:r>
              <a:rPr lang="en-US" b="1">
                <a:solidFill>
                  <a:srgbClr val="FFFF00"/>
                </a:solidFill>
              </a:rPr>
              <a:t>legure</a:t>
            </a:r>
            <a:r>
              <a:rPr lang="sr-Cyrl-CS">
                <a:solidFill>
                  <a:srgbClr val="FFFF00"/>
                </a:solidFill>
              </a:rPr>
              <a:t>, </a:t>
            </a:r>
            <a:r>
              <a:rPr lang="en-US">
                <a:solidFill>
                  <a:srgbClr val="FFFF00"/>
                </a:solidFill>
              </a:rPr>
              <a:t>neke</a:t>
            </a:r>
            <a:r>
              <a:rPr lang="sr-Cyrl-CS">
                <a:solidFill>
                  <a:srgbClr val="FFFF00"/>
                </a:solidFill>
              </a:rPr>
              <a:t> </a:t>
            </a:r>
            <a:r>
              <a:rPr lang="en-US" b="1">
                <a:solidFill>
                  <a:srgbClr val="FFFF00"/>
                </a:solidFill>
              </a:rPr>
              <a:t>visoko</a:t>
            </a:r>
            <a:r>
              <a:rPr lang="sr-Cyrl-CS" b="1">
                <a:solidFill>
                  <a:srgbClr val="FFFF00"/>
                </a:solidFill>
              </a:rPr>
              <a:t>-"</a:t>
            </a:r>
            <a:r>
              <a:rPr lang="en-US" b="1">
                <a:solidFill>
                  <a:srgbClr val="FFFF00"/>
                </a:solidFill>
              </a:rPr>
              <a:t>dopirane</a:t>
            </a:r>
            <a:r>
              <a:rPr lang="sr-Cyrl-CS" b="1">
                <a:solidFill>
                  <a:srgbClr val="FFFF00"/>
                </a:solidFill>
              </a:rPr>
              <a:t>" </a:t>
            </a:r>
            <a:r>
              <a:rPr lang="en-US" b="1">
                <a:solidFill>
                  <a:srgbClr val="FFFF00"/>
                </a:solidFill>
              </a:rPr>
              <a:t>poluprovodnike</a:t>
            </a:r>
            <a:r>
              <a:rPr lang="sr-Cyrl-CS">
                <a:solidFill>
                  <a:srgbClr val="FFFF00"/>
                </a:solidFill>
              </a:rPr>
              <a:t>, </a:t>
            </a:r>
            <a:r>
              <a:rPr lang="en-US">
                <a:solidFill>
                  <a:srgbClr val="FFFF00"/>
                </a:solidFill>
              </a:rPr>
              <a:t>i</a:t>
            </a:r>
            <a:r>
              <a:rPr lang="sr-Cyrl-CS">
                <a:solidFill>
                  <a:srgbClr val="FFFF00"/>
                </a:solidFill>
              </a:rPr>
              <a:t> </a:t>
            </a:r>
            <a:r>
              <a:rPr lang="en-US">
                <a:solidFill>
                  <a:srgbClr val="FFFF00"/>
                </a:solidFill>
              </a:rPr>
              <a:t>odre</a:t>
            </a:r>
            <a:r>
              <a:rPr lang="sr-Cyrl-CS">
                <a:solidFill>
                  <a:srgbClr val="FFFF00"/>
                </a:solidFill>
              </a:rPr>
              <a:t>đ</a:t>
            </a:r>
            <a:r>
              <a:rPr lang="en-US">
                <a:solidFill>
                  <a:srgbClr val="FFFF00"/>
                </a:solidFill>
              </a:rPr>
              <a:t>ena</a:t>
            </a:r>
            <a:r>
              <a:rPr lang="sr-Cyrl-CS">
                <a:solidFill>
                  <a:srgbClr val="FFFF00"/>
                </a:solidFill>
              </a:rPr>
              <a:t> </a:t>
            </a:r>
            <a:r>
              <a:rPr lang="en-US" b="1">
                <a:solidFill>
                  <a:srgbClr val="FFFF00"/>
                </a:solidFill>
              </a:rPr>
              <a:t>kerami</a:t>
            </a:r>
            <a:r>
              <a:rPr lang="sr-Cyrl-CS" b="1">
                <a:solidFill>
                  <a:srgbClr val="FFFF00"/>
                </a:solidFill>
              </a:rPr>
              <a:t>č</a:t>
            </a:r>
            <a:r>
              <a:rPr lang="en-US" b="1">
                <a:solidFill>
                  <a:srgbClr val="FFFF00"/>
                </a:solidFill>
              </a:rPr>
              <a:t>ka</a:t>
            </a:r>
            <a:r>
              <a:rPr lang="sr-Cyrl-CS" b="1">
                <a:solidFill>
                  <a:srgbClr val="FFFF00"/>
                </a:solidFill>
              </a:rPr>
              <a:t> </a:t>
            </a:r>
            <a:r>
              <a:rPr lang="en-US" b="1">
                <a:solidFill>
                  <a:srgbClr val="FFFF00"/>
                </a:solidFill>
              </a:rPr>
              <a:t>jedinjenja</a:t>
            </a:r>
            <a:r>
              <a:rPr lang="sr-Cyrl-CS">
                <a:solidFill>
                  <a:srgbClr val="FFFF00"/>
                </a:solidFill>
              </a:rPr>
              <a:t> </a:t>
            </a:r>
            <a:r>
              <a:rPr lang="en-US">
                <a:solidFill>
                  <a:srgbClr val="FFFF00"/>
                </a:solidFill>
              </a:rPr>
              <a:t>koja</a:t>
            </a:r>
            <a:r>
              <a:rPr lang="sr-Cyrl-CS">
                <a:solidFill>
                  <a:srgbClr val="FFFF00"/>
                </a:solidFill>
              </a:rPr>
              <a:t> </a:t>
            </a:r>
            <a:r>
              <a:rPr lang="en-US">
                <a:solidFill>
                  <a:srgbClr val="FFFF00"/>
                </a:solidFill>
              </a:rPr>
              <a:t>sadr</a:t>
            </a:r>
            <a:r>
              <a:rPr lang="sr-Cyrl-CS">
                <a:solidFill>
                  <a:srgbClr val="FFFF00"/>
                </a:solidFill>
              </a:rPr>
              <a:t>ž</a:t>
            </a:r>
            <a:r>
              <a:rPr lang="en-US">
                <a:solidFill>
                  <a:srgbClr val="FFFF00"/>
                </a:solidFill>
              </a:rPr>
              <a:t>e</a:t>
            </a:r>
            <a:r>
              <a:rPr lang="sr-Cyrl-CS">
                <a:solidFill>
                  <a:srgbClr val="FFFF00"/>
                </a:solidFill>
              </a:rPr>
              <a:t> </a:t>
            </a:r>
            <a:r>
              <a:rPr lang="en-US">
                <a:solidFill>
                  <a:srgbClr val="FFFF00"/>
                </a:solidFill>
              </a:rPr>
              <a:t>mali stepen</a:t>
            </a:r>
            <a:r>
              <a:rPr lang="sr-Cyrl-CS">
                <a:solidFill>
                  <a:srgbClr val="FFFF00"/>
                </a:solidFill>
              </a:rPr>
              <a:t> </a:t>
            </a:r>
            <a:r>
              <a:rPr lang="en-US">
                <a:solidFill>
                  <a:srgbClr val="FFFF00"/>
                </a:solidFill>
              </a:rPr>
              <a:t>atoma</a:t>
            </a:r>
            <a:r>
              <a:rPr lang="sr-Cyrl-CS">
                <a:solidFill>
                  <a:srgbClr val="FFFF00"/>
                </a:solidFill>
              </a:rPr>
              <a:t> </a:t>
            </a:r>
            <a:r>
              <a:rPr lang="en-US" b="1">
                <a:solidFill>
                  <a:srgbClr val="FFFF00"/>
                </a:solidFill>
              </a:rPr>
              <a:t>bakra</a:t>
            </a:r>
            <a:r>
              <a:rPr lang="sr-Cyrl-CS" b="1">
                <a:solidFill>
                  <a:srgbClr val="FFFF00"/>
                </a:solidFill>
              </a:rPr>
              <a:t> </a:t>
            </a:r>
            <a:r>
              <a:rPr lang="en-US" b="1">
                <a:solidFill>
                  <a:srgbClr val="FFFF00"/>
                </a:solidFill>
              </a:rPr>
              <a:t>i</a:t>
            </a:r>
            <a:r>
              <a:rPr lang="sr-Cyrl-CS" b="1">
                <a:solidFill>
                  <a:srgbClr val="FFFF00"/>
                </a:solidFill>
              </a:rPr>
              <a:t> </a:t>
            </a:r>
            <a:r>
              <a:rPr lang="en-US" b="1">
                <a:solidFill>
                  <a:srgbClr val="FFFF00"/>
                </a:solidFill>
              </a:rPr>
              <a:t>kiseonika</a:t>
            </a:r>
            <a:r>
              <a:rPr lang="sr-Cyrl-CS">
                <a:solidFill>
                  <a:srgbClr val="FFFF00"/>
                </a:solidFill>
              </a:rPr>
              <a:t>.</a:t>
            </a:r>
            <a:endParaRPr lang="en-US">
              <a:solidFill>
                <a:srgbClr val="FFFF00"/>
              </a:solidFill>
            </a:endParaRPr>
          </a:p>
          <a:p>
            <a:r>
              <a:rPr lang="sr-Cyrl-CS">
                <a:solidFill>
                  <a:srgbClr val="FFFF00"/>
                </a:solidFill>
              </a:rPr>
              <a:t> </a:t>
            </a:r>
            <a:r>
              <a:rPr lang="en-US">
                <a:solidFill>
                  <a:srgbClr val="FFFF00"/>
                </a:solidFill>
              </a:rPr>
              <a:t>Druga</a:t>
            </a:r>
            <a:r>
              <a:rPr lang="sr-Cyrl-CS">
                <a:solidFill>
                  <a:srgbClr val="FFFF00"/>
                </a:solidFill>
              </a:rPr>
              <a:t> </a:t>
            </a:r>
            <a:r>
              <a:rPr lang="en-US">
                <a:solidFill>
                  <a:srgbClr val="FFFF00"/>
                </a:solidFill>
              </a:rPr>
              <a:t>vrsta</a:t>
            </a:r>
            <a:r>
              <a:rPr lang="sr-Cyrl-CS">
                <a:solidFill>
                  <a:srgbClr val="FFFF00"/>
                </a:solidFill>
              </a:rPr>
              <a:t> </a:t>
            </a:r>
            <a:r>
              <a:rPr lang="en-US">
                <a:solidFill>
                  <a:srgbClr val="FFFF00"/>
                </a:solidFill>
              </a:rPr>
              <a:t>jedinjenja</a:t>
            </a:r>
            <a:r>
              <a:rPr lang="sr-Cyrl-CS">
                <a:solidFill>
                  <a:srgbClr val="FFFF00"/>
                </a:solidFill>
              </a:rPr>
              <a:t>, </a:t>
            </a:r>
            <a:r>
              <a:rPr lang="en-US">
                <a:solidFill>
                  <a:srgbClr val="FFFF00"/>
                </a:solidFill>
              </a:rPr>
              <a:t>poznata</a:t>
            </a:r>
            <a:r>
              <a:rPr lang="sr-Cyrl-CS">
                <a:solidFill>
                  <a:srgbClr val="FFFF00"/>
                </a:solidFill>
              </a:rPr>
              <a:t> </a:t>
            </a:r>
            <a:r>
              <a:rPr lang="en-US">
                <a:solidFill>
                  <a:srgbClr val="FFFF00"/>
                </a:solidFill>
              </a:rPr>
              <a:t>kao</a:t>
            </a:r>
            <a:r>
              <a:rPr lang="sr-Cyrl-CS">
                <a:solidFill>
                  <a:srgbClr val="FFFF00"/>
                </a:solidFill>
              </a:rPr>
              <a:t> </a:t>
            </a:r>
            <a:r>
              <a:rPr lang="en-US" b="1">
                <a:solidFill>
                  <a:srgbClr val="FFFF00"/>
                </a:solidFill>
              </a:rPr>
              <a:t>kuprati</a:t>
            </a:r>
            <a:r>
              <a:rPr lang="sr-Cyrl-CS">
                <a:solidFill>
                  <a:srgbClr val="FFFF00"/>
                </a:solidFill>
              </a:rPr>
              <a:t>, </a:t>
            </a:r>
            <a:r>
              <a:rPr lang="en-US">
                <a:solidFill>
                  <a:srgbClr val="FFFF00"/>
                </a:solidFill>
              </a:rPr>
              <a:t>su</a:t>
            </a:r>
            <a:r>
              <a:rPr lang="sr-Cyrl-CS">
                <a:solidFill>
                  <a:srgbClr val="FFFF00"/>
                </a:solidFill>
              </a:rPr>
              <a:t> </a:t>
            </a:r>
            <a:r>
              <a:rPr lang="en-US">
                <a:solidFill>
                  <a:srgbClr val="FFFF00"/>
                </a:solidFill>
              </a:rPr>
              <a:t>visokotemperaturni</a:t>
            </a:r>
            <a:r>
              <a:rPr lang="sr-Cyrl-CS">
                <a:solidFill>
                  <a:srgbClr val="FFFF00"/>
                </a:solidFill>
              </a:rPr>
              <a:t> </a:t>
            </a:r>
            <a:r>
              <a:rPr lang="en-US">
                <a:solidFill>
                  <a:srgbClr val="FFFF00"/>
                </a:solidFill>
              </a:rPr>
              <a:t>superprovodnici</a:t>
            </a:r>
            <a:r>
              <a:rPr lang="sr-Cyrl-CS">
                <a:solidFill>
                  <a:srgbClr val="FFFF00"/>
                </a:solidFill>
              </a:rPr>
              <a:t>. </a:t>
            </a:r>
            <a:endParaRPr lang="en-US">
              <a:solidFill>
                <a:srgbClr val="FFFF00"/>
              </a:solidFill>
            </a:endParaRPr>
          </a:p>
          <a:p>
            <a:r>
              <a:rPr lang="en-US">
                <a:solidFill>
                  <a:srgbClr val="FFFF00"/>
                </a:solidFill>
              </a:rPr>
              <a:t>Superprovodnost</a:t>
            </a:r>
            <a:r>
              <a:rPr lang="sr-Cyrl-CS">
                <a:solidFill>
                  <a:srgbClr val="FFFF00"/>
                </a:solidFill>
              </a:rPr>
              <a:t> </a:t>
            </a:r>
            <a:r>
              <a:rPr lang="en-US">
                <a:solidFill>
                  <a:srgbClr val="FFFF00"/>
                </a:solidFill>
              </a:rPr>
              <a:t>se</a:t>
            </a:r>
            <a:r>
              <a:rPr lang="sr-Cyrl-CS">
                <a:solidFill>
                  <a:srgbClr val="FFFF00"/>
                </a:solidFill>
              </a:rPr>
              <a:t> </a:t>
            </a:r>
            <a:r>
              <a:rPr lang="en-US" b="1" u="sng">
                <a:solidFill>
                  <a:srgbClr val="FFFF00"/>
                </a:solidFill>
              </a:rPr>
              <a:t>ne</a:t>
            </a:r>
            <a:r>
              <a:rPr lang="sr-Cyrl-CS" b="1" u="sng">
                <a:solidFill>
                  <a:srgbClr val="FFFF00"/>
                </a:solidFill>
              </a:rPr>
              <a:t> </a:t>
            </a:r>
            <a:r>
              <a:rPr lang="en-US" b="1" u="sng">
                <a:solidFill>
                  <a:srgbClr val="FFFF00"/>
                </a:solidFill>
              </a:rPr>
              <a:t>pojavljuje</a:t>
            </a:r>
            <a:r>
              <a:rPr lang="sr-Cyrl-CS">
                <a:solidFill>
                  <a:srgbClr val="FFFF00"/>
                </a:solidFill>
              </a:rPr>
              <a:t> </a:t>
            </a:r>
            <a:r>
              <a:rPr lang="en-US">
                <a:solidFill>
                  <a:srgbClr val="FFFF00"/>
                </a:solidFill>
              </a:rPr>
              <a:t>kod</a:t>
            </a:r>
            <a:r>
              <a:rPr lang="sr-Cyrl-CS">
                <a:solidFill>
                  <a:srgbClr val="FFFF00"/>
                </a:solidFill>
              </a:rPr>
              <a:t> </a:t>
            </a:r>
            <a:r>
              <a:rPr lang="en-US">
                <a:solidFill>
                  <a:srgbClr val="FFFF00"/>
                </a:solidFill>
              </a:rPr>
              <a:t>plemenitih</a:t>
            </a:r>
            <a:r>
              <a:rPr lang="sr-Cyrl-CS">
                <a:solidFill>
                  <a:srgbClr val="FFFF00"/>
                </a:solidFill>
              </a:rPr>
              <a:t> </a:t>
            </a:r>
            <a:r>
              <a:rPr lang="en-US">
                <a:solidFill>
                  <a:srgbClr val="FFFF00"/>
                </a:solidFill>
              </a:rPr>
              <a:t>metala</a:t>
            </a:r>
            <a:r>
              <a:rPr lang="sr-Cyrl-CS">
                <a:solidFill>
                  <a:srgbClr val="FFFF00"/>
                </a:solidFill>
              </a:rPr>
              <a:t> </a:t>
            </a:r>
            <a:r>
              <a:rPr lang="en-US">
                <a:solidFill>
                  <a:srgbClr val="FFFF00"/>
                </a:solidFill>
              </a:rPr>
              <a:t>poput</a:t>
            </a:r>
            <a:r>
              <a:rPr lang="sr-Cyrl-CS">
                <a:solidFill>
                  <a:srgbClr val="FFFF00"/>
                </a:solidFill>
              </a:rPr>
              <a:t> </a:t>
            </a:r>
            <a:r>
              <a:rPr lang="en-US" u="sng">
                <a:solidFill>
                  <a:srgbClr val="FFFF00"/>
                </a:solidFill>
              </a:rPr>
              <a:t>zlata</a:t>
            </a:r>
            <a:r>
              <a:rPr lang="sr-Cyrl-CS" u="sng">
                <a:solidFill>
                  <a:srgbClr val="FFFF00"/>
                </a:solidFill>
              </a:rPr>
              <a:t> </a:t>
            </a:r>
            <a:r>
              <a:rPr lang="en-US" u="sng">
                <a:solidFill>
                  <a:srgbClr val="FFFF00"/>
                </a:solidFill>
              </a:rPr>
              <a:t>i</a:t>
            </a:r>
            <a:r>
              <a:rPr lang="sr-Cyrl-CS" u="sng">
                <a:solidFill>
                  <a:srgbClr val="FFFF00"/>
                </a:solidFill>
              </a:rPr>
              <a:t> </a:t>
            </a:r>
            <a:r>
              <a:rPr lang="en-US" u="sng">
                <a:solidFill>
                  <a:srgbClr val="FFFF00"/>
                </a:solidFill>
              </a:rPr>
              <a:t>srebra</a:t>
            </a:r>
            <a:r>
              <a:rPr lang="sr-Cyrl-CS">
                <a:solidFill>
                  <a:srgbClr val="FFFF00"/>
                </a:solidFill>
              </a:rPr>
              <a:t>, </a:t>
            </a:r>
            <a:r>
              <a:rPr lang="en-US">
                <a:solidFill>
                  <a:srgbClr val="FFFF00"/>
                </a:solidFill>
              </a:rPr>
              <a:t>niti</a:t>
            </a:r>
            <a:r>
              <a:rPr lang="sr-Cyrl-CS">
                <a:solidFill>
                  <a:srgbClr val="FFFF00"/>
                </a:solidFill>
              </a:rPr>
              <a:t> </a:t>
            </a:r>
            <a:r>
              <a:rPr lang="en-US">
                <a:solidFill>
                  <a:srgbClr val="FFFF00"/>
                </a:solidFill>
              </a:rPr>
              <a:t>kod</a:t>
            </a:r>
            <a:r>
              <a:rPr lang="sr-Cyrl-CS">
                <a:solidFill>
                  <a:srgbClr val="FFFF00"/>
                </a:solidFill>
              </a:rPr>
              <a:t> </a:t>
            </a:r>
            <a:r>
              <a:rPr lang="en-US">
                <a:solidFill>
                  <a:srgbClr val="FFFF00"/>
                </a:solidFill>
              </a:rPr>
              <a:t>feromagnetnih</a:t>
            </a:r>
            <a:r>
              <a:rPr lang="sr-Cyrl-CS">
                <a:solidFill>
                  <a:srgbClr val="FFFF00"/>
                </a:solidFill>
              </a:rPr>
              <a:t> </a:t>
            </a:r>
            <a:r>
              <a:rPr lang="en-US">
                <a:solidFill>
                  <a:srgbClr val="FFFF00"/>
                </a:solidFill>
              </a:rPr>
              <a:t>metala</a:t>
            </a:r>
            <a:r>
              <a:rPr lang="sr-Cyrl-CS">
                <a:solidFill>
                  <a:srgbClr val="FFFF00"/>
                </a:solidFill>
              </a:rPr>
              <a:t> </a:t>
            </a:r>
            <a:r>
              <a:rPr lang="en-US">
                <a:solidFill>
                  <a:srgbClr val="FFFF00"/>
                </a:solidFill>
              </a:rPr>
              <a:t>poput</a:t>
            </a:r>
            <a:r>
              <a:rPr lang="sr-Cyrl-CS">
                <a:solidFill>
                  <a:srgbClr val="FFFF00"/>
                </a:solidFill>
              </a:rPr>
              <a:t> </a:t>
            </a:r>
            <a:r>
              <a:rPr lang="en-US" b="1" u="sng">
                <a:solidFill>
                  <a:srgbClr val="FFFF00"/>
                </a:solidFill>
              </a:rPr>
              <a:t>gvo</a:t>
            </a:r>
            <a:r>
              <a:rPr lang="sr-Cyrl-CS" b="1" u="sng">
                <a:solidFill>
                  <a:srgbClr val="FFFF00"/>
                </a:solidFill>
              </a:rPr>
              <a:t>žđ</a:t>
            </a:r>
            <a:r>
              <a:rPr lang="en-US" b="1" u="sng">
                <a:solidFill>
                  <a:srgbClr val="FFFF00"/>
                </a:solidFill>
              </a:rPr>
              <a:t>a</a:t>
            </a:r>
            <a:r>
              <a:rPr lang="sr-Cyrl-CS">
                <a:solidFill>
                  <a:srgbClr val="FFFF00"/>
                </a:solidFill>
              </a:rPr>
              <a:t> (</a:t>
            </a:r>
            <a:r>
              <a:rPr lang="en-US">
                <a:solidFill>
                  <a:srgbClr val="FFFF00"/>
                </a:solidFill>
              </a:rPr>
              <a:t>mada</a:t>
            </a:r>
            <a:r>
              <a:rPr lang="sr-Cyrl-CS">
                <a:solidFill>
                  <a:srgbClr val="FFFF00"/>
                </a:solidFill>
              </a:rPr>
              <a:t> </a:t>
            </a:r>
            <a:r>
              <a:rPr lang="en-US">
                <a:solidFill>
                  <a:srgbClr val="FFFF00"/>
                </a:solidFill>
              </a:rPr>
              <a:t>gvo</a:t>
            </a:r>
            <a:r>
              <a:rPr lang="sr-Cyrl-CS">
                <a:solidFill>
                  <a:srgbClr val="FFFF00"/>
                </a:solidFill>
              </a:rPr>
              <a:t>žđ</a:t>
            </a:r>
            <a:r>
              <a:rPr lang="en-US">
                <a:solidFill>
                  <a:srgbClr val="FFFF00"/>
                </a:solidFill>
              </a:rPr>
              <a:t>e</a:t>
            </a:r>
            <a:r>
              <a:rPr lang="sr-Cyrl-CS">
                <a:solidFill>
                  <a:srgbClr val="FFFF00"/>
                </a:solidFill>
              </a:rPr>
              <a:t> </a:t>
            </a:r>
            <a:r>
              <a:rPr lang="en-US">
                <a:solidFill>
                  <a:srgbClr val="FFFF00"/>
                </a:solidFill>
              </a:rPr>
              <a:t>mo</a:t>
            </a:r>
            <a:r>
              <a:rPr lang="sr-Cyrl-CS">
                <a:solidFill>
                  <a:srgbClr val="FFFF00"/>
                </a:solidFill>
              </a:rPr>
              <a:t>ž</a:t>
            </a:r>
            <a:r>
              <a:rPr lang="en-US">
                <a:solidFill>
                  <a:srgbClr val="FFFF00"/>
                </a:solidFill>
              </a:rPr>
              <a:t>e</a:t>
            </a:r>
            <a:r>
              <a:rPr lang="sr-Cyrl-CS">
                <a:solidFill>
                  <a:srgbClr val="FFFF00"/>
                </a:solidFill>
              </a:rPr>
              <a:t> </a:t>
            </a:r>
            <a:r>
              <a:rPr lang="en-US">
                <a:solidFill>
                  <a:srgbClr val="FFFF00"/>
                </a:solidFill>
              </a:rPr>
              <a:t>da</a:t>
            </a:r>
            <a:r>
              <a:rPr lang="sr-Cyrl-CS">
                <a:solidFill>
                  <a:srgbClr val="FFFF00"/>
                </a:solidFill>
              </a:rPr>
              <a:t> </a:t>
            </a:r>
            <a:r>
              <a:rPr lang="en-US">
                <a:solidFill>
                  <a:srgbClr val="FFFF00"/>
                </a:solidFill>
              </a:rPr>
              <a:t>se</a:t>
            </a:r>
            <a:r>
              <a:rPr lang="sr-Cyrl-CS">
                <a:solidFill>
                  <a:srgbClr val="FFFF00"/>
                </a:solidFill>
              </a:rPr>
              <a:t> </a:t>
            </a:r>
            <a:r>
              <a:rPr lang="en-US">
                <a:solidFill>
                  <a:srgbClr val="FFFF00"/>
                </a:solidFill>
              </a:rPr>
              <a:t>pretvoriti</a:t>
            </a:r>
            <a:r>
              <a:rPr lang="sr-Cyrl-CS">
                <a:solidFill>
                  <a:srgbClr val="FFFF00"/>
                </a:solidFill>
              </a:rPr>
              <a:t> </a:t>
            </a:r>
            <a:r>
              <a:rPr lang="en-US">
                <a:solidFill>
                  <a:srgbClr val="FFFF00"/>
                </a:solidFill>
              </a:rPr>
              <a:t>u</a:t>
            </a:r>
            <a:r>
              <a:rPr lang="sr-Cyrl-CS">
                <a:solidFill>
                  <a:srgbClr val="FFFF00"/>
                </a:solidFill>
              </a:rPr>
              <a:t> </a:t>
            </a:r>
            <a:r>
              <a:rPr lang="en-US">
                <a:solidFill>
                  <a:srgbClr val="FFFF00"/>
                </a:solidFill>
              </a:rPr>
              <a:t>superprovodnik</a:t>
            </a:r>
            <a:r>
              <a:rPr lang="sr-Cyrl-CS">
                <a:solidFill>
                  <a:srgbClr val="FFFF00"/>
                </a:solidFill>
              </a:rPr>
              <a:t> </a:t>
            </a:r>
            <a:r>
              <a:rPr lang="en-US">
                <a:solidFill>
                  <a:srgbClr val="FFFF00"/>
                </a:solidFill>
              </a:rPr>
              <a:t>ako</a:t>
            </a:r>
            <a:r>
              <a:rPr lang="sr-Cyrl-CS">
                <a:solidFill>
                  <a:srgbClr val="FFFF00"/>
                </a:solidFill>
              </a:rPr>
              <a:t> </a:t>
            </a:r>
            <a:r>
              <a:rPr lang="en-US">
                <a:solidFill>
                  <a:srgbClr val="FFFF00"/>
                </a:solidFill>
              </a:rPr>
              <a:t>se</a:t>
            </a:r>
            <a:r>
              <a:rPr lang="sr-Cyrl-CS">
                <a:solidFill>
                  <a:srgbClr val="FFFF00"/>
                </a:solidFill>
              </a:rPr>
              <a:t> </a:t>
            </a:r>
            <a:r>
              <a:rPr lang="en-US">
                <a:solidFill>
                  <a:srgbClr val="FFFF00"/>
                </a:solidFill>
              </a:rPr>
              <a:t>podvrgne</a:t>
            </a:r>
            <a:r>
              <a:rPr lang="sr-Cyrl-CS">
                <a:solidFill>
                  <a:srgbClr val="FFFF00"/>
                </a:solidFill>
              </a:rPr>
              <a:t> </a:t>
            </a:r>
            <a:r>
              <a:rPr lang="en-US">
                <a:solidFill>
                  <a:srgbClr val="FFFF00"/>
                </a:solidFill>
              </a:rPr>
              <a:t>vrlo</a:t>
            </a:r>
            <a:r>
              <a:rPr lang="sr-Cyrl-CS">
                <a:solidFill>
                  <a:srgbClr val="FFFF00"/>
                </a:solidFill>
              </a:rPr>
              <a:t> </a:t>
            </a:r>
            <a:r>
              <a:rPr lang="en-US">
                <a:solidFill>
                  <a:srgbClr val="FFFF00"/>
                </a:solidFill>
              </a:rPr>
              <a:t>visokim</a:t>
            </a:r>
            <a:r>
              <a:rPr lang="sr-Cyrl-CS">
                <a:solidFill>
                  <a:srgbClr val="FFFF00"/>
                </a:solidFill>
              </a:rPr>
              <a:t> </a:t>
            </a:r>
            <a:r>
              <a:rPr lang="en-US">
                <a:solidFill>
                  <a:srgbClr val="FFFF00"/>
                </a:solidFill>
              </a:rPr>
              <a:t>pritiscima</a:t>
            </a:r>
            <a:r>
              <a:rPr lang="sr-Cyrl-CS">
                <a:solidFill>
                  <a:srgbClr val="FFFF00"/>
                </a:solidFill>
              </a:rPr>
              <a:t>).</a:t>
            </a:r>
            <a:endParaRPr lang="en-US">
              <a:solidFill>
                <a:srgbClr val="FFFF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pl-PL" sz="3200"/>
              <a:t>Gubici energije u feromagnetnim materijalima</a:t>
            </a:r>
            <a:br>
              <a:rPr lang="pl-PL" sz="3200"/>
            </a:br>
            <a:r>
              <a:rPr lang="pl-PL" sz="3200"/>
              <a:t>usled vihornih struja</a:t>
            </a:r>
            <a:endParaRPr lang="en-US" sz="3200"/>
          </a:p>
        </p:txBody>
      </p:sp>
      <p:sp>
        <p:nvSpPr>
          <p:cNvPr id="98307" name="Rectangle 3"/>
          <p:cNvSpPr>
            <a:spLocks noGrp="1" noChangeArrowheads="1"/>
          </p:cNvSpPr>
          <p:nvPr>
            <p:ph type="body" idx="1"/>
          </p:nvPr>
        </p:nvSpPr>
        <p:spPr/>
        <p:txBody>
          <a:bodyPr/>
          <a:lstStyle/>
          <a:p>
            <a:pPr>
              <a:buFont typeface="Wingdings" panose="05000000000000000000" pitchFamily="2" charset="2"/>
              <a:buNone/>
            </a:pPr>
            <a:r>
              <a:rPr lang="en-US" sz="2400"/>
              <a:t>	</a:t>
            </a:r>
            <a:r>
              <a:rPr lang="pl-PL" sz="2400"/>
              <a:t>Da bi smo odredili kvalitativnu zavisnost snage ovih gubitaka od parametara sistema, posmatraćemo jezgro neke električne naprave sačinjeno od međusobno izolovanih feromagnetnih limova specifične otpornosti </a:t>
            </a:r>
            <a:r>
              <a:rPr lang="pl-PL" sz="2400" i="1"/>
              <a:t>p</a:t>
            </a:r>
            <a:r>
              <a:rPr lang="en-US" sz="2400" i="1"/>
              <a:t>.</a:t>
            </a:r>
            <a:r>
              <a:rPr lang="en-US" sz="2400"/>
              <a:t> </a:t>
            </a:r>
          </a:p>
        </p:txBody>
      </p:sp>
      <p:pic>
        <p:nvPicPr>
          <p:cNvPr id="983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276600"/>
            <a:ext cx="31242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sr-Latn-CS" sz="2800"/>
              <a:t>Magnetostrikcija kod feromagnetnih materijala</a:t>
            </a:r>
            <a:r>
              <a:rPr lang="en-US" sz="2800"/>
              <a:t> </a:t>
            </a:r>
          </a:p>
        </p:txBody>
      </p:sp>
      <p:sp>
        <p:nvSpPr>
          <p:cNvPr id="99331" name="Rectangle 3"/>
          <p:cNvSpPr>
            <a:spLocks noGrp="1" noChangeArrowheads="1"/>
          </p:cNvSpPr>
          <p:nvPr>
            <p:ph type="body" idx="1"/>
          </p:nvPr>
        </p:nvSpPr>
        <p:spPr>
          <a:xfrm>
            <a:off x="457200" y="2209800"/>
            <a:ext cx="8229600" cy="3916363"/>
          </a:xfrm>
        </p:spPr>
        <p:txBody>
          <a:bodyPr/>
          <a:lstStyle/>
          <a:p>
            <a:pPr>
              <a:lnSpc>
                <a:spcPct val="80000"/>
              </a:lnSpc>
              <a:buFont typeface="Wingdings" panose="05000000000000000000" pitchFamily="2" charset="2"/>
              <a:buNone/>
            </a:pPr>
            <a:r>
              <a:rPr lang="en-US" sz="2400"/>
              <a:t>	</a:t>
            </a:r>
            <a:r>
              <a:rPr lang="sr-Latn-CS" sz="2400"/>
              <a:t>Pod magnetostrikcijom se podrazumeva elastična promena dimenzija uzoraka feromagnetnog materijala pod dejstvnom magnetnog polja. </a:t>
            </a:r>
            <a:r>
              <a:rPr lang="pl-PL" sz="2400"/>
              <a:t>U zavisnosti od toga da li se dimenzije uzorka menjaju u pravcu polja ili normalno na pravac polja, razlikujemo podužnu i poprečnu magnetostrikciju. Pored podužne i poprečne magnetostrikcije postoji i zapreminska magnetostrikcija, koja se manifestuje promenom zapremine pod dejstvom magnetnog polja. Magnetostrikcija može biti pozitivna ili negativna, zavisno od toga da li pod dejstvnom magnetnog polja dolazi do povećanja ili smanjenja dimenzija uzorka</a:t>
            </a:r>
            <a:r>
              <a:rPr lang="en-US" sz="2400"/>
              <a:t>.</a:t>
            </a:r>
            <a:r>
              <a:rPr lang="pl-PL" sz="2400"/>
              <a:t> </a:t>
            </a:r>
            <a:endParaRPr lang="en-US" sz="240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pl-PL" sz="2800"/>
              <a:t>Stalni magneti</a:t>
            </a:r>
            <a:r>
              <a:rPr lang="en-US" sz="2800"/>
              <a:t> </a:t>
            </a:r>
          </a:p>
        </p:txBody>
      </p:sp>
      <p:sp>
        <p:nvSpPr>
          <p:cNvPr id="100355" name="Rectangle 3"/>
          <p:cNvSpPr>
            <a:spLocks noGrp="1" noChangeArrowheads="1"/>
          </p:cNvSpPr>
          <p:nvPr>
            <p:ph type="body" idx="1"/>
          </p:nvPr>
        </p:nvSpPr>
        <p:spPr>
          <a:xfrm>
            <a:off x="457200" y="2057400"/>
            <a:ext cx="8229600" cy="4068763"/>
          </a:xfrm>
        </p:spPr>
        <p:txBody>
          <a:bodyPr/>
          <a:lstStyle/>
          <a:p>
            <a:pPr>
              <a:lnSpc>
                <a:spcPct val="90000"/>
              </a:lnSpc>
              <a:buFont typeface="Wingdings" panose="05000000000000000000" pitchFamily="2" charset="2"/>
              <a:buNone/>
            </a:pPr>
            <a:r>
              <a:rPr lang="en-US" sz="2800"/>
              <a:t>	</a:t>
            </a:r>
            <a:r>
              <a:rPr lang="pl-PL" sz="2800"/>
              <a:t>Stalni magneti su uzorci feromagnetnih materijala sa dva kraja, između kojih, kao i oko čitavog uzorka, postoji stalno magnetno polje, bez spoljašnje pobude. Krajevi stalnih magneta se nazivaju polovi, i označavaju sa N (severni pol) i S (južni pol). Oni se dobijaju na taj način što se odgovarajući uzorak nenamagnetisanog feromagnetnog materijala namagnetiše i razmagnetiše do vrednosti remanentne indukcije.</a:t>
            </a:r>
            <a:r>
              <a:rPr lang="en-US" sz="2800"/>
              <a:t> </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pl-PL" sz="2800"/>
              <a:t>Magnetne osobine antiferomagnetnih</a:t>
            </a:r>
            <a:br>
              <a:rPr lang="pl-PL" sz="2800"/>
            </a:br>
            <a:r>
              <a:rPr lang="pl-PL" sz="2800"/>
              <a:t>materijala</a:t>
            </a:r>
            <a:endParaRPr lang="en-US" sz="2800"/>
          </a:p>
        </p:txBody>
      </p:sp>
      <p:sp>
        <p:nvSpPr>
          <p:cNvPr id="101379" name="Rectangle 3"/>
          <p:cNvSpPr>
            <a:spLocks noGrp="1" noChangeArrowheads="1"/>
          </p:cNvSpPr>
          <p:nvPr>
            <p:ph type="body" idx="1"/>
          </p:nvPr>
        </p:nvSpPr>
        <p:spPr>
          <a:xfrm>
            <a:off x="457200" y="2057400"/>
            <a:ext cx="8229600" cy="4068763"/>
          </a:xfrm>
        </p:spPr>
        <p:txBody>
          <a:bodyPr/>
          <a:lstStyle/>
          <a:p>
            <a:pPr>
              <a:buFont typeface="Wingdings" panose="05000000000000000000" pitchFamily="2" charset="2"/>
              <a:buNone/>
            </a:pPr>
            <a:r>
              <a:rPr lang="en-US" sz="2800"/>
              <a:t>	</a:t>
            </a:r>
            <a:r>
              <a:rPr lang="pl-PL" sz="2800"/>
              <a:t>Antiferomagnetni materijali se od feromagnetnih materijala razlikuju po karakterističnoj mikroskopskoj strukturi. Naime, struktura antiferomagnetnih materijala je takva da su kod njih magnetni momenti antiparalelni i istog intenziteta. Na Slici 3.20 prikazana je šema elementarne ćelije jednog takvog antiferomagnetnog materijala, koja se sastoji od podrešetke A i podrešetke B.</a:t>
            </a:r>
            <a:endParaRPr lang="en-US" sz="280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pl-PL" sz="3200"/>
              <a:t>Magnetne osobine antiferomagnetnih</a:t>
            </a:r>
            <a:br>
              <a:rPr lang="pl-PL" sz="3200"/>
            </a:br>
            <a:r>
              <a:rPr lang="pl-PL" sz="3200"/>
              <a:t>materijala</a:t>
            </a:r>
            <a:endParaRPr lang="en-US" sz="3200"/>
          </a:p>
        </p:txBody>
      </p:sp>
      <p:pic>
        <p:nvPicPr>
          <p:cNvPr id="102403" name="Picture 3" descr="8"/>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124200" y="2514600"/>
            <a:ext cx="2889250" cy="284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04" name="Text Box 4"/>
          <p:cNvSpPr txBox="1">
            <a:spLocks noChangeArrowheads="1"/>
          </p:cNvSpPr>
          <p:nvPr/>
        </p:nvSpPr>
        <p:spPr bwMode="auto">
          <a:xfrm>
            <a:off x="1524000" y="5638800"/>
            <a:ext cx="58959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sr-Latn-CS">
                <a:latin typeface="Garamond" panose="02020404030301010803" pitchFamily="18" charset="0"/>
              </a:rPr>
              <a:t>Š</a:t>
            </a:r>
            <a:r>
              <a:rPr lang="pl-PL">
                <a:latin typeface="Garamond" panose="02020404030301010803" pitchFamily="18" charset="0"/>
              </a:rPr>
              <a:t>ematski prikaz elementarne ćelije antiferomagnetnog materijala:</a:t>
            </a:r>
            <a:endParaRPr lang="es-ES_tradnl">
              <a:latin typeface="Garamond" panose="02020404030301010803" pitchFamily="18" charset="0"/>
            </a:endParaRPr>
          </a:p>
          <a:p>
            <a:pPr algn="ctr"/>
            <a:r>
              <a:rPr lang="es-ES_tradnl">
                <a:latin typeface="Garamond" panose="02020404030301010803" pitchFamily="18" charset="0"/>
              </a:rPr>
              <a:t>Elmenti podrešetke A</a:t>
            </a:r>
          </a:p>
          <a:p>
            <a:pPr algn="ctr"/>
            <a:r>
              <a:rPr lang="es-ES_tradnl">
                <a:latin typeface="Garamond" panose="02020404030301010803" pitchFamily="18" charset="0"/>
              </a:rPr>
              <a:t>Elementi podrešetke B</a:t>
            </a:r>
            <a:endParaRPr lang="en-US">
              <a:latin typeface="Garamond" panose="02020404030301010803" pitchFamily="18" charset="0"/>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pl-PL" sz="3200"/>
              <a:t>Magnetne osobine antiferomagnetnih</a:t>
            </a:r>
            <a:br>
              <a:rPr lang="pl-PL" sz="3200"/>
            </a:br>
            <a:r>
              <a:rPr lang="pl-PL" sz="3200"/>
              <a:t>materijala</a:t>
            </a:r>
            <a:endParaRPr lang="en-US" sz="3200"/>
          </a:p>
        </p:txBody>
      </p:sp>
      <p:sp>
        <p:nvSpPr>
          <p:cNvPr id="103427" name="Rectangle 3"/>
          <p:cNvSpPr>
            <a:spLocks noGrp="1" noChangeArrowheads="1"/>
          </p:cNvSpPr>
          <p:nvPr>
            <p:ph type="body" idx="1"/>
          </p:nvPr>
        </p:nvSpPr>
        <p:spPr/>
        <p:txBody>
          <a:bodyPr/>
          <a:lstStyle/>
          <a:p>
            <a:pPr>
              <a:lnSpc>
                <a:spcPct val="80000"/>
              </a:lnSpc>
              <a:buFont typeface="Wingdings" panose="05000000000000000000" pitchFamily="2" charset="2"/>
              <a:buNone/>
            </a:pPr>
            <a:r>
              <a:rPr lang="en-US" sz="2400"/>
              <a:t>	</a:t>
            </a:r>
            <a:r>
              <a:rPr lang="pl-PL" sz="2400"/>
              <a:t>Glavna makroskopska posledica mikroskopske strukture je postojanje izraženog maksimuma na krivoj zavisnosti magnetne susceptibilnosti od apsolutne temperature. </a:t>
            </a:r>
            <a:r>
              <a:rPr lang="es-ES_tradnl" sz="2400"/>
              <a:t>Temperatura pri kojoj se javlja ovaj maksimum naziva se </a:t>
            </a:r>
            <a:r>
              <a:rPr lang="es-ES_tradnl" sz="2400" b="1"/>
              <a:t>Nilova temperatura</a:t>
            </a:r>
            <a:r>
              <a:rPr lang="es-ES_tradnl" sz="2400"/>
              <a:t>. </a:t>
            </a:r>
            <a:r>
              <a:rPr lang="pl-PL" sz="2400"/>
              <a:t>Ispod Nilove temperature magnetno atomsko uređenje je takov da je za </a:t>
            </a:r>
            <a:r>
              <a:rPr lang="pl-PL" sz="2400" i="1"/>
              <a:t>T</a:t>
            </a:r>
            <a:r>
              <a:rPr lang="pl-PL" sz="2400"/>
              <a:t> = 0 polovina magnetnih momenata atoma antiferomagentnog materijala orijetisana u jednom smeru, a polovina u suprotnom. </a:t>
            </a:r>
            <a:r>
              <a:rPr lang="it-IT" sz="2400"/>
              <a:t>Iznad Nilove temperature magnetna susceptibilnost antiferomagnetnih materijala se sa temperaturom menja kao:</a:t>
            </a:r>
            <a:endParaRPr lang="en-US" sz="2400"/>
          </a:p>
        </p:txBody>
      </p:sp>
      <p:sp>
        <p:nvSpPr>
          <p:cNvPr id="103428" name="Rectangle 4"/>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3429" name="Object 5"/>
          <p:cNvGraphicFramePr>
            <a:graphicFrameLocks noChangeAspect="1"/>
          </p:cNvGraphicFramePr>
          <p:nvPr/>
        </p:nvGraphicFramePr>
        <p:xfrm>
          <a:off x="3733800" y="4876800"/>
          <a:ext cx="1685925" cy="852488"/>
        </p:xfrm>
        <a:graphic>
          <a:graphicData uri="http://schemas.openxmlformats.org/presentationml/2006/ole">
            <mc:AlternateContent xmlns:mc="http://schemas.openxmlformats.org/markup-compatibility/2006">
              <mc:Choice xmlns:v="urn:schemas-microsoft-com:vml" Requires="v">
                <p:oleObj spid="_x0000_s103430" name="Equation" r:id="rId3" imgW="850531" imgH="431613" progId="Equation.3">
                  <p:embed/>
                </p:oleObj>
              </mc:Choice>
              <mc:Fallback>
                <p:oleObj name="Equation" r:id="rId3" imgW="850531" imgH="431613"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876800"/>
                        <a:ext cx="1685925" cy="852488"/>
                      </a:xfrm>
                      <a:prstGeom prst="rect">
                        <a:avLst/>
                      </a:prstGeom>
                      <a:solidFill>
                        <a:schemeClr val="tx1"/>
                      </a:solidFill>
                    </p:spPr>
                  </p:pic>
                </p:oleObj>
              </mc:Fallback>
            </mc:AlternateContent>
          </a:graphicData>
        </a:graphic>
      </p:graphicFrame>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pl-PL" sz="3200"/>
              <a:t>Magnetne osobine antiferomagnetnih</a:t>
            </a:r>
            <a:br>
              <a:rPr lang="pl-PL" sz="3200"/>
            </a:br>
            <a:r>
              <a:rPr lang="pl-PL" sz="3200"/>
              <a:t>materijala</a:t>
            </a:r>
            <a:endParaRPr lang="en-US" sz="3200"/>
          </a:p>
        </p:txBody>
      </p:sp>
      <p:pic>
        <p:nvPicPr>
          <p:cNvPr id="104451"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971800" y="2438400"/>
            <a:ext cx="3005138" cy="2459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4452" name="Text Box 4"/>
          <p:cNvSpPr txBox="1">
            <a:spLocks noChangeArrowheads="1"/>
          </p:cNvSpPr>
          <p:nvPr/>
        </p:nvSpPr>
        <p:spPr bwMode="auto">
          <a:xfrm>
            <a:off x="838200" y="5257800"/>
            <a:ext cx="7058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sz="2400">
                <a:latin typeface="Garamond" panose="02020404030301010803" pitchFamily="18" charset="0"/>
              </a:rPr>
              <a:t>Zavisnos magnetne susceptibilnosti MnO od temperature</a:t>
            </a:r>
            <a:r>
              <a:rPr lang="en-US" sz="2400">
                <a:latin typeface="Garamond" panose="02020404030301010803" pitchFamily="18" charset="0"/>
              </a:rPr>
              <a:t> </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pl-PL" sz="3200"/>
              <a:t>Magnetne osobine antiferomagnetnih</a:t>
            </a:r>
            <a:br>
              <a:rPr lang="pl-PL" sz="3200"/>
            </a:br>
            <a:r>
              <a:rPr lang="pl-PL" sz="3200"/>
              <a:t>materijala</a:t>
            </a:r>
            <a:endParaRPr lang="en-US" sz="3200"/>
          </a:p>
        </p:txBody>
      </p:sp>
      <p:sp>
        <p:nvSpPr>
          <p:cNvPr id="105475" name="Rectangle 3"/>
          <p:cNvSpPr>
            <a:spLocks noGrp="1" noChangeArrowheads="1"/>
          </p:cNvSpPr>
          <p:nvPr>
            <p:ph type="body" idx="1"/>
          </p:nvPr>
        </p:nvSpPr>
        <p:spPr>
          <a:xfrm>
            <a:off x="457200" y="5410200"/>
            <a:ext cx="8229600" cy="715963"/>
          </a:xfrm>
        </p:spPr>
        <p:txBody>
          <a:bodyPr/>
          <a:lstStyle/>
          <a:p>
            <a:pPr>
              <a:buFont typeface="Wingdings" panose="05000000000000000000" pitchFamily="2" charset="2"/>
              <a:buNone/>
            </a:pPr>
            <a:r>
              <a:rPr lang="es-ES_tradnl" sz="2800"/>
              <a:t>Nilova i Kirijeva temperatura antiferomagnetnih materijala</a:t>
            </a:r>
            <a:r>
              <a:rPr lang="en-US" sz="2800"/>
              <a:t> </a:t>
            </a:r>
          </a:p>
        </p:txBody>
      </p:sp>
      <p:pic>
        <p:nvPicPr>
          <p:cNvPr id="1054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124200"/>
            <a:ext cx="73152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sr-Latn-CS" sz="2800"/>
              <a:t>Magnetne osobine ferimagnetnih materijala</a:t>
            </a:r>
            <a:r>
              <a:rPr lang="en-US" sz="2800"/>
              <a:t> </a:t>
            </a:r>
          </a:p>
        </p:txBody>
      </p:sp>
      <p:sp>
        <p:nvSpPr>
          <p:cNvPr id="106499" name="Rectangle 3"/>
          <p:cNvSpPr>
            <a:spLocks noGrp="1" noChangeArrowheads="1"/>
          </p:cNvSpPr>
          <p:nvPr>
            <p:ph type="body" idx="1"/>
          </p:nvPr>
        </p:nvSpPr>
        <p:spPr/>
        <p:txBody>
          <a:bodyPr/>
          <a:lstStyle/>
          <a:p>
            <a:pPr>
              <a:buFont typeface="Wingdings" panose="05000000000000000000" pitchFamily="2" charset="2"/>
              <a:buNone/>
            </a:pPr>
            <a:r>
              <a:rPr lang="en-US" sz="2800"/>
              <a:t>	</a:t>
            </a:r>
            <a:r>
              <a:rPr lang="sr-Latn-CS" sz="2800"/>
              <a:t>Ferimagnetne materijale karakteriše mikroskopska struktura, koja ima sličnosti sa mikroskopskom strukturom i antiferomagnetnih i feromagnetnih materijala. Kod ferimagnetnih materijala su, kao i kod antiferomagnetnih materijala, magnetni momenti susednih atoma suprotno orijentisani. Međutim, za razliku od antiferomagnetnih materijala, oni su različitog intenziteta. Na Slici prika</a:t>
            </a:r>
            <a:r>
              <a:rPr lang="en-US" sz="2800"/>
              <a:t>z</a:t>
            </a:r>
            <a:r>
              <a:rPr lang="sr-Latn-CS" sz="2800"/>
              <a:t>ana je šema elementarne ćelije jednog ferimagnetnog materijala, koja se sastoji od podrešetke A i podrešetke B.</a:t>
            </a:r>
            <a:endParaRPr lang="en-US" sz="2800"/>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sr-Latn-CS" sz="3200"/>
              <a:t>Magnetne osobine ferimagnetnih materijala</a:t>
            </a:r>
            <a:endParaRPr lang="en-US" sz="3200"/>
          </a:p>
        </p:txBody>
      </p:sp>
      <p:sp>
        <p:nvSpPr>
          <p:cNvPr id="107523" name="Rectangle 3"/>
          <p:cNvSpPr>
            <a:spLocks noGrp="1" noChangeArrowheads="1"/>
          </p:cNvSpPr>
          <p:nvPr>
            <p:ph type="body" idx="1"/>
          </p:nvPr>
        </p:nvSpPr>
        <p:spPr>
          <a:xfrm>
            <a:off x="457200" y="5562600"/>
            <a:ext cx="8229600" cy="563563"/>
          </a:xfrm>
        </p:spPr>
        <p:txBody>
          <a:bodyPr/>
          <a:lstStyle/>
          <a:p>
            <a:pPr algn="ctr">
              <a:buFont typeface="Wingdings" panose="05000000000000000000" pitchFamily="2" charset="2"/>
              <a:buNone/>
            </a:pPr>
            <a:r>
              <a:rPr lang="pl-PL" sz="2800"/>
              <a:t>Šematski prikaz podrešetki  feromagnetnih materijala</a:t>
            </a:r>
            <a:r>
              <a:rPr lang="en-US" sz="2800"/>
              <a:t> </a:t>
            </a:r>
          </a:p>
        </p:txBody>
      </p:sp>
      <p:pic>
        <p:nvPicPr>
          <p:cNvPr id="107524" name="Picture 4" desc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514600"/>
            <a:ext cx="388620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PRIMENA</a:t>
            </a:r>
            <a:endParaRPr lang="en-US" dirty="0"/>
          </a:p>
        </p:txBody>
      </p:sp>
      <p:sp>
        <p:nvSpPr>
          <p:cNvPr id="3" name="Content Placeholder 2"/>
          <p:cNvSpPr>
            <a:spLocks noGrp="1"/>
          </p:cNvSpPr>
          <p:nvPr>
            <p:ph idx="1"/>
          </p:nvPr>
        </p:nvSpPr>
        <p:spPr/>
        <p:txBody>
          <a:bodyPr>
            <a:normAutofit/>
          </a:bodyPr>
          <a:lstStyle/>
          <a:p>
            <a:r>
              <a:rPr lang="sr-Latn-RS" dirty="0" smtClean="0"/>
              <a:t>Čuvanje električne energije bez gubitaka</a:t>
            </a:r>
          </a:p>
          <a:p>
            <a:r>
              <a:rPr lang="sr-Latn-RS" dirty="0" smtClean="0"/>
              <a:t>Problem je temperatura primene</a:t>
            </a:r>
          </a:p>
          <a:p>
            <a:r>
              <a:rPr lang="sr-Latn-RS" dirty="0" smtClean="0"/>
              <a:t>Neograničena bi bila primena ako bi mogli da se koriste na višim temperaturama bez dodatnog hlađenja</a:t>
            </a:r>
          </a:p>
          <a:p>
            <a:endParaRPr lang="sr-Latn-RS" dirty="0" smtClean="0"/>
          </a:p>
        </p:txBody>
      </p:sp>
    </p:spTree>
    <p:extLst>
      <p:ext uri="{BB962C8B-B14F-4D97-AF65-F5344CB8AC3E}">
        <p14:creationId xmlns:p14="http://schemas.microsoft.com/office/powerpoint/2010/main" val="380753718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sr-Latn-CS" sz="2800"/>
              <a:t>Magnetni materijali</a:t>
            </a:r>
            <a:endParaRPr lang="en-US" sz="2800"/>
          </a:p>
        </p:txBody>
      </p:sp>
      <p:sp>
        <p:nvSpPr>
          <p:cNvPr id="108547" name="Rectangle 3"/>
          <p:cNvSpPr>
            <a:spLocks noGrp="1" noChangeArrowheads="1"/>
          </p:cNvSpPr>
          <p:nvPr>
            <p:ph type="body" idx="1"/>
          </p:nvPr>
        </p:nvSpPr>
        <p:spPr>
          <a:xfrm>
            <a:off x="457200" y="2743200"/>
            <a:ext cx="8229600" cy="3382963"/>
          </a:xfrm>
        </p:spPr>
        <p:txBody>
          <a:bodyPr/>
          <a:lstStyle/>
          <a:p>
            <a:r>
              <a:rPr lang="sr-Latn-CS" sz="2800"/>
              <a:t>Feromagnetni materijali</a:t>
            </a:r>
            <a:r>
              <a:rPr lang="en-US" sz="2800"/>
              <a:t> </a:t>
            </a:r>
          </a:p>
          <a:p>
            <a:r>
              <a:rPr lang="en-US" sz="2800"/>
              <a:t>Ferimagnetne materijale</a:t>
            </a:r>
          </a:p>
          <a:p>
            <a:r>
              <a:rPr lang="en-US" sz="2800"/>
              <a:t>Magnetnodielektri</a:t>
            </a:r>
            <a:r>
              <a:rPr lang="sr-Latn-CS" sz="2800"/>
              <a:t>čni materijali</a:t>
            </a:r>
            <a:endParaRPr lang="en-US" sz="280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sr-Latn-CS" sz="2800"/>
              <a:t>Feromagnetni materijali</a:t>
            </a:r>
            <a:r>
              <a:rPr lang="en-US" sz="2800"/>
              <a:t> </a:t>
            </a:r>
            <a:br>
              <a:rPr lang="en-US" sz="2800"/>
            </a:br>
            <a:endParaRPr lang="en-US" sz="2800"/>
          </a:p>
        </p:txBody>
      </p:sp>
      <p:sp>
        <p:nvSpPr>
          <p:cNvPr id="109571" name="Rectangle 3"/>
          <p:cNvSpPr>
            <a:spLocks noGrp="1" noChangeArrowheads="1"/>
          </p:cNvSpPr>
          <p:nvPr>
            <p:ph type="body" idx="1"/>
          </p:nvPr>
        </p:nvSpPr>
        <p:spPr>
          <a:xfrm>
            <a:off x="457200" y="2590800"/>
            <a:ext cx="8229600" cy="3535363"/>
          </a:xfrm>
        </p:spPr>
        <p:txBody>
          <a:bodyPr/>
          <a:lstStyle/>
          <a:p>
            <a:r>
              <a:rPr lang="sr-Latn-CS"/>
              <a:t>Meki feromagnetni materijali</a:t>
            </a:r>
          </a:p>
          <a:p>
            <a:r>
              <a:rPr lang="sr-Latn-CS"/>
              <a:t>Tvrdi feromagnetni materijali</a:t>
            </a:r>
            <a:endParaRPr lang="en-US"/>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sr-Latn-CS" sz="2800"/>
              <a:t>Meki feromagnetni materijali</a:t>
            </a:r>
            <a:endParaRPr lang="en-US" sz="2800"/>
          </a:p>
        </p:txBody>
      </p:sp>
      <p:sp>
        <p:nvSpPr>
          <p:cNvPr id="110595" name="Rectangle 3"/>
          <p:cNvSpPr>
            <a:spLocks noGrp="1" noChangeArrowheads="1"/>
          </p:cNvSpPr>
          <p:nvPr>
            <p:ph type="body" idx="1"/>
          </p:nvPr>
        </p:nvSpPr>
        <p:spPr/>
        <p:txBody>
          <a:bodyPr/>
          <a:lstStyle/>
          <a:p>
            <a:pPr>
              <a:buFont typeface="Wingdings" panose="05000000000000000000" pitchFamily="2" charset="2"/>
              <a:buNone/>
            </a:pPr>
            <a:r>
              <a:rPr lang="sr-Latn-CS"/>
              <a:t>	Osobine mekih feromagnetnih materijala su: uzak histerezisni ciklus, mali gubici usled histerezisa i velika permeabilnost.Najstariji i najčešće korišćeni meki feromagnetni materijal je </a:t>
            </a:r>
            <a:r>
              <a:rPr lang="sr-Latn-CS" b="1"/>
              <a:t>čisto gvožđe</a:t>
            </a:r>
            <a:r>
              <a:rPr lang="sr-Latn-CS"/>
              <a:t>. Čisto gvožđe sadrži izmešu 99,5 i 99,8 % elementarnog gvožđa, a ostalo su nečistoće odnosno primese. Primese u gvožđu utiču na slabljenje njegovih feromagnetnih osobina.</a:t>
            </a:r>
            <a:endParaRPr lang="en-US"/>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sr-Latn-CS" sz="2800"/>
              <a:t>Meki feromagnetni materijali</a:t>
            </a:r>
            <a:endParaRPr lang="en-US" sz="2800"/>
          </a:p>
        </p:txBody>
      </p:sp>
      <p:pic>
        <p:nvPicPr>
          <p:cNvPr id="111619" name="Picture 3" descr="10"/>
          <p:cNvPicPr>
            <a:picLocks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1371600" y="2057400"/>
            <a:ext cx="6445250" cy="2728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1620" name="Text Box 4"/>
          <p:cNvSpPr txBox="1">
            <a:spLocks noChangeArrowheads="1"/>
          </p:cNvSpPr>
          <p:nvPr/>
        </p:nvSpPr>
        <p:spPr bwMode="auto">
          <a:xfrm>
            <a:off x="914400" y="5257800"/>
            <a:ext cx="74866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ctr">
              <a:buFontTx/>
              <a:buAutoNum type="alphaLcParenR"/>
            </a:pPr>
            <a:r>
              <a:rPr lang="en-US" sz="2000">
                <a:latin typeface="Garamond" panose="02020404030301010803" pitchFamily="18" charset="0"/>
              </a:rPr>
              <a:t>Uticaj nečistoća na krivu magnetizovalja gvožđa: 1-supirčisto gvožđe; </a:t>
            </a:r>
            <a:endParaRPr lang="sr-Latn-CS" sz="2000">
              <a:latin typeface="Garamond" panose="02020404030301010803" pitchFamily="18" charset="0"/>
            </a:endParaRPr>
          </a:p>
          <a:p>
            <a:pPr algn="ctr">
              <a:buFontTx/>
              <a:buAutoNum type="alphaLcParenR"/>
            </a:pPr>
            <a:r>
              <a:rPr lang="en-US" sz="2000">
                <a:latin typeface="Garamond" panose="02020404030301010803" pitchFamily="18" charset="0"/>
              </a:rPr>
              <a:t>2-čisto gvožđe sa 99.98% Fe; 3-čisto gvožđe sa 99.9%Fe;</a:t>
            </a:r>
            <a:endParaRPr lang="sr-Latn-CS" sz="2000">
              <a:latin typeface="Garamond" panose="02020404030301010803" pitchFamily="18" charset="0"/>
            </a:endParaRPr>
          </a:p>
          <a:p>
            <a:pPr algn="ctr"/>
            <a:r>
              <a:rPr lang="en-US" sz="2000">
                <a:latin typeface="Garamond" panose="02020404030301010803" pitchFamily="18" charset="0"/>
              </a:rPr>
              <a:t> b) zavisnost relativne magnetne permabilnosti od jačine magnetnog polja </a:t>
            </a:r>
            <a:endParaRPr lang="sr-Latn-CS" sz="2000">
              <a:latin typeface="Garamond" panose="02020404030301010803" pitchFamily="18" charset="0"/>
            </a:endParaRPr>
          </a:p>
          <a:p>
            <a:pPr algn="ctr"/>
            <a:r>
              <a:rPr lang="en-US" sz="2000">
                <a:latin typeface="Garamond" panose="02020404030301010803" pitchFamily="18" charset="0"/>
              </a:rPr>
              <a:t>za čisto gvožđe sa 9998%Fe</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sr-Latn-CS" sz="2800"/>
              <a:t>Meki feromagnetni materijali</a:t>
            </a:r>
            <a:endParaRPr lang="en-US" sz="2800"/>
          </a:p>
        </p:txBody>
      </p:sp>
      <p:sp>
        <p:nvSpPr>
          <p:cNvPr id="112643" name="Rectangle 3"/>
          <p:cNvSpPr>
            <a:spLocks noGrp="1" noChangeArrowheads="1"/>
          </p:cNvSpPr>
          <p:nvPr>
            <p:ph type="body" idx="1"/>
          </p:nvPr>
        </p:nvSpPr>
        <p:spPr/>
        <p:txBody>
          <a:bodyPr/>
          <a:lstStyle/>
          <a:p>
            <a:pPr>
              <a:lnSpc>
                <a:spcPct val="90000"/>
              </a:lnSpc>
              <a:buFont typeface="Wingdings" panose="05000000000000000000" pitchFamily="2" charset="2"/>
              <a:buNone/>
            </a:pPr>
            <a:r>
              <a:rPr lang="sr-Latn-CS" sz="2800"/>
              <a:t>	Prema sadržaju nečistoća, gvožđa se dele na </a:t>
            </a:r>
            <a:r>
              <a:rPr lang="sr-Latn-CS" sz="2800" b="1"/>
              <a:t>armko gvožđe i posebno čisto gvožđe</a:t>
            </a:r>
            <a:r>
              <a:rPr lang="sr-Latn-CS" sz="2800"/>
              <a:t>. Armko gvožđe sadrži od 0,08 do 0,1 % nečistoća, a posebno čisto gvožđe ispod 0,05 %. Posebno čisto gvožđe se prema tehnološkom postupku deli još na elektrolitsko i karbonilno gvožđe. </a:t>
            </a:r>
            <a:r>
              <a:rPr lang="sr-Latn-CS" sz="2800" b="1"/>
              <a:t>Elektrolitsko gvožđe</a:t>
            </a:r>
            <a:r>
              <a:rPr lang="sr-Latn-CS" sz="2800"/>
              <a:t> se dobija elektrolizom ferosulfata ili ferohlorida. Od svih vrsta čistog gvožđa, elektrolitsko gvožđe ima najveću indukciju zasićenja (od 2 do 2,2 T). </a:t>
            </a:r>
            <a:r>
              <a:rPr lang="sr-Latn-CS" sz="2800" b="1"/>
              <a:t>Karbonilno gvožđe</a:t>
            </a:r>
            <a:r>
              <a:rPr lang="sr-Latn-CS" sz="2800"/>
              <a:t> se dobija termičkim razlaganjem feropentokarbonila (Fe(CO)5) u obliku finog praha.</a:t>
            </a:r>
            <a:endParaRPr lang="en-US" sz="2800"/>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sr-Latn-CS" sz="2800"/>
              <a:t>Meki feromagnetni materijali</a:t>
            </a:r>
            <a:endParaRPr lang="en-US" sz="2800"/>
          </a:p>
        </p:txBody>
      </p:sp>
      <p:sp>
        <p:nvSpPr>
          <p:cNvPr id="113667" name="Rectangle 3"/>
          <p:cNvSpPr>
            <a:spLocks noGrp="1" noChangeArrowheads="1"/>
          </p:cNvSpPr>
          <p:nvPr>
            <p:ph type="body" idx="1"/>
          </p:nvPr>
        </p:nvSpPr>
        <p:spPr>
          <a:xfrm>
            <a:off x="457200" y="5486400"/>
            <a:ext cx="8229600" cy="639763"/>
          </a:xfrm>
        </p:spPr>
        <p:txBody>
          <a:bodyPr/>
          <a:lstStyle/>
          <a:p>
            <a:pPr algn="ctr">
              <a:lnSpc>
                <a:spcPct val="80000"/>
              </a:lnSpc>
              <a:buFont typeface="Wingdings" panose="05000000000000000000" pitchFamily="2" charset="2"/>
              <a:buNone/>
            </a:pPr>
            <a:r>
              <a:rPr lang="sr-Latn-CS" sz="2400"/>
              <a:t>Neke karakteristike pojedinih vrsta čistog gvožđa pri sobnoj temperaturi</a:t>
            </a:r>
            <a:r>
              <a:rPr lang="en-US" sz="2400"/>
              <a:t> </a:t>
            </a:r>
          </a:p>
        </p:txBody>
      </p:sp>
      <p:pic>
        <p:nvPicPr>
          <p:cNvPr id="1136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743200"/>
            <a:ext cx="716280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sr-Latn-CS" sz="2800"/>
              <a:t>Meki feromagnetni materijali</a:t>
            </a:r>
            <a:endParaRPr lang="en-US" sz="2800"/>
          </a:p>
        </p:txBody>
      </p:sp>
      <p:sp>
        <p:nvSpPr>
          <p:cNvPr id="114691" name="Rectangle 3"/>
          <p:cNvSpPr>
            <a:spLocks noGrp="1" noChangeArrowheads="1"/>
          </p:cNvSpPr>
          <p:nvPr>
            <p:ph type="body" idx="1"/>
          </p:nvPr>
        </p:nvSpPr>
        <p:spPr>
          <a:xfrm>
            <a:off x="457200" y="2438400"/>
            <a:ext cx="8229600" cy="3687763"/>
          </a:xfrm>
        </p:spPr>
        <p:txBody>
          <a:bodyPr/>
          <a:lstStyle/>
          <a:p>
            <a:pPr>
              <a:lnSpc>
                <a:spcPct val="90000"/>
              </a:lnSpc>
              <a:buFont typeface="Wingdings" panose="05000000000000000000" pitchFamily="2" charset="2"/>
              <a:buNone/>
            </a:pPr>
            <a:r>
              <a:rPr lang="sr-Latn-CS" sz="2400"/>
              <a:t>	Sniženje Kirijeve temperature i indukcije zasićenja može se objasniti zamenom feromagnetnih atoma gvožđa neferomagnetnim atomima silicijuma u gvožđe-silicijum leguri. Negativno dejstvo dodatog silicijuma ogleda se i u pogoršanju mehaničkih osobina </a:t>
            </a:r>
            <a:r>
              <a:rPr lang="sr-Latn-CS" sz="2400" b="1"/>
              <a:t>elektrotehničkog čelika</a:t>
            </a:r>
            <a:r>
              <a:rPr lang="sr-Latn-CS" sz="2400"/>
              <a:t>. On je, naime, krt, pa ga je moguće obrađivati tek pri povišenim temperaturama. Kovanje elektrotehničkog čelika moguće je do 4 % sadržaja silicijuma, a valjanje do 5%. Zbog toga je maksimalni sadržaj silicijuma u elektrotehničkim čeliku 4,7% .</a:t>
            </a:r>
            <a:endParaRPr lang="en-US" sz="2400"/>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sr-Latn-CS" sz="2800"/>
              <a:t>Meki feromagnetni materijali</a:t>
            </a:r>
            <a:endParaRPr lang="en-US" sz="2800"/>
          </a:p>
        </p:txBody>
      </p:sp>
      <p:sp>
        <p:nvSpPr>
          <p:cNvPr id="115715" name="Rectangle 3"/>
          <p:cNvSpPr>
            <a:spLocks noGrp="1" noChangeArrowheads="1"/>
          </p:cNvSpPr>
          <p:nvPr>
            <p:ph type="body" idx="1"/>
          </p:nvPr>
        </p:nvSpPr>
        <p:spPr>
          <a:xfrm>
            <a:off x="457200" y="5257800"/>
            <a:ext cx="8229600" cy="868363"/>
          </a:xfrm>
        </p:spPr>
        <p:txBody>
          <a:bodyPr/>
          <a:lstStyle/>
          <a:p>
            <a:pPr algn="ctr">
              <a:lnSpc>
                <a:spcPct val="80000"/>
              </a:lnSpc>
              <a:buFont typeface="Wingdings" panose="05000000000000000000" pitchFamily="2" charset="2"/>
              <a:buNone/>
            </a:pPr>
            <a:r>
              <a:rPr lang="en-US" sz="2000"/>
              <a:t>Zavisnost ukupnih gubitaka od sadržaja sicilijuma kod elektrotehničkih čeleka pri Bm=1 T i f=60 Hz, za limove debljine 0.35 mm</a:t>
            </a:r>
          </a:p>
        </p:txBody>
      </p:sp>
      <p:pic>
        <p:nvPicPr>
          <p:cNvPr id="115716" name="Picture 4"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981200"/>
            <a:ext cx="3581400"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sr-Latn-CS" sz="2800"/>
              <a:t>Meki feromagnetni materijali</a:t>
            </a:r>
            <a:endParaRPr lang="en-US" sz="2800"/>
          </a:p>
        </p:txBody>
      </p:sp>
      <p:sp>
        <p:nvSpPr>
          <p:cNvPr id="116739" name="Rectangle 3"/>
          <p:cNvSpPr>
            <a:spLocks noGrp="1" noChangeArrowheads="1"/>
          </p:cNvSpPr>
          <p:nvPr>
            <p:ph type="body" idx="1"/>
          </p:nvPr>
        </p:nvSpPr>
        <p:spPr>
          <a:xfrm>
            <a:off x="457200" y="3048000"/>
            <a:ext cx="8229600" cy="3078163"/>
          </a:xfrm>
        </p:spPr>
        <p:txBody>
          <a:bodyPr/>
          <a:lstStyle/>
          <a:p>
            <a:pPr>
              <a:buFont typeface="Wingdings" panose="05000000000000000000" pitchFamily="2" charset="2"/>
              <a:buNone/>
            </a:pPr>
            <a:r>
              <a:rPr lang="sr-Latn-CS" sz="2800"/>
              <a:t>	Dobijeni limovi debljine 0,3-0,5 mm se dele prema sadržaju silicijuma na dinamo limove i transformatorske limove. Dinamo limovi sadrže oko 2% silicijuma, a trafo lim od 2% do 4,7%.</a:t>
            </a:r>
            <a:r>
              <a:rPr lang="en-US" sz="2800"/>
              <a:t> </a:t>
            </a: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sr-Latn-CS" sz="2800"/>
              <a:t>Meki feromagnetni materijali</a:t>
            </a:r>
            <a:endParaRPr lang="en-US" sz="2800"/>
          </a:p>
        </p:txBody>
      </p:sp>
      <p:sp>
        <p:nvSpPr>
          <p:cNvPr id="117763" name="Rectangle 3"/>
          <p:cNvSpPr>
            <a:spLocks noGrp="1" noChangeArrowheads="1"/>
          </p:cNvSpPr>
          <p:nvPr>
            <p:ph type="body" idx="1"/>
          </p:nvPr>
        </p:nvSpPr>
        <p:spPr>
          <a:xfrm>
            <a:off x="457200" y="5562600"/>
            <a:ext cx="8229600" cy="563563"/>
          </a:xfrm>
        </p:spPr>
        <p:txBody>
          <a:bodyPr/>
          <a:lstStyle/>
          <a:p>
            <a:pPr algn="ctr">
              <a:lnSpc>
                <a:spcPct val="80000"/>
              </a:lnSpc>
              <a:buFont typeface="Wingdings" panose="05000000000000000000" pitchFamily="2" charset="2"/>
              <a:buNone/>
            </a:pPr>
            <a:r>
              <a:rPr lang="sr-Latn-CS" sz="2400"/>
              <a:t>Neke magnetne i električne karakteristike elektrotehničkog čelika sa različitim sadržajem silicijuma</a:t>
            </a:r>
            <a:endParaRPr lang="en-US" sz="2400"/>
          </a:p>
        </p:txBody>
      </p:sp>
      <p:pic>
        <p:nvPicPr>
          <p:cNvPr id="1177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38400"/>
            <a:ext cx="74676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Ripple">
  <a:themeElements>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Ripple</Template>
  <TotalTime>838</TotalTime>
  <Words>2525</Words>
  <Application>Microsoft Office PowerPoint</Application>
  <PresentationFormat>On-screen Show (4:3)</PresentationFormat>
  <Paragraphs>353</Paragraphs>
  <Slides>117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117</vt:i4>
      </vt:variant>
    </vt:vector>
  </HeadingPairs>
  <TitlesOfParts>
    <vt:vector size="124" baseType="lpstr">
      <vt:lpstr>Arial</vt:lpstr>
      <vt:lpstr>Wingdings</vt:lpstr>
      <vt:lpstr>Times New Roman</vt:lpstr>
      <vt:lpstr>Garamond</vt:lpstr>
      <vt:lpstr>Ripple</vt:lpstr>
      <vt:lpstr>Bitmap Image</vt:lpstr>
      <vt:lpstr>Microsoft Equation 3.0</vt:lpstr>
      <vt:lpstr>SUPERPROVODNICI</vt:lpstr>
      <vt:lpstr>Istorija superprovodnika</vt:lpstr>
      <vt:lpstr>PowerPoint Presentation</vt:lpstr>
      <vt:lpstr>PowerPoint Presentation</vt:lpstr>
      <vt:lpstr>PowerPoint Presentation</vt:lpstr>
      <vt:lpstr>PowerPoint Presentation</vt:lpstr>
      <vt:lpstr>Majsnerov efekat</vt:lpstr>
      <vt:lpstr>PowerPoint Presentation</vt:lpstr>
      <vt:lpstr>PRIMENA</vt:lpstr>
      <vt:lpstr>PowerPoint Presentation</vt:lpstr>
      <vt:lpstr>PowerPoint Presentation</vt:lpstr>
      <vt:lpstr>PowerPoint Presentation</vt:lpstr>
      <vt:lpstr>Занимљивости </vt:lpstr>
      <vt:lpstr>PowerPoint Presentation</vt:lpstr>
      <vt:lpstr>PowerPoint Presentation</vt:lpstr>
      <vt:lpstr> Superprovodne žice i kablovi</vt:lpstr>
      <vt:lpstr>PowerPoint Presentation</vt:lpstr>
      <vt:lpstr>MAGNETNI MATERIJALI</vt:lpstr>
      <vt:lpstr>PowerPoint Presentation</vt:lpstr>
      <vt:lpstr>PowerPoint Presentation</vt:lpstr>
      <vt:lpstr>Osobine magnetnih materijala</vt:lpstr>
      <vt:lpstr>Magnetna struktura materije</vt:lpstr>
      <vt:lpstr>PowerPoint Presentation</vt:lpstr>
      <vt:lpstr>PowerPoint Presentation</vt:lpstr>
      <vt:lpstr>PowerPoint Presentation</vt:lpstr>
      <vt:lpstr>Magnetna struktura materije</vt:lpstr>
      <vt:lpstr>Magnetna struktura materije</vt:lpstr>
      <vt:lpstr>Magnetna struktura materije</vt:lpstr>
      <vt:lpstr>Magnetne osobine dijamagnetnih materijala </vt:lpstr>
      <vt:lpstr>PowerPoint Presentation</vt:lpstr>
      <vt:lpstr>PowerPoint Presentation</vt:lpstr>
      <vt:lpstr>PowerPoint Presentation</vt:lpstr>
      <vt:lpstr>PowerPoint Presentation</vt:lpstr>
      <vt:lpstr>Magnetne osobine dijamagnetnih materijala</vt:lpstr>
      <vt:lpstr>Magnetne osobine dijamagnetnih materijala</vt:lpstr>
      <vt:lpstr>Magnetne osobine dijamagnetnih materijala</vt:lpstr>
      <vt:lpstr>Magnetne osobine dijamagnetnih materijala</vt:lpstr>
      <vt:lpstr>Magnetne osobine dijamagnetnih materijala</vt:lpstr>
      <vt:lpstr>Magnetne osobine paramagnetnih materijala </vt:lpstr>
      <vt:lpstr>Magnetne osobine paramagnetnih materijala</vt:lpstr>
      <vt:lpstr>Magnetne osobine paramagnetnih materijala</vt:lpstr>
      <vt:lpstr>Magnetne osobine paramagnetnih materijala</vt:lpstr>
      <vt:lpstr>Magnetne osobine paramagnetnih materijala</vt:lpstr>
      <vt:lpstr>Magnetne osobine feromagnetnih materijala </vt:lpstr>
      <vt:lpstr>Magnetne osobine feromagnetnih materijala</vt:lpstr>
      <vt:lpstr>Osobine feromagnetnih materijala pri temperaturama ispod Kirijeve feromagnetne temperature</vt:lpstr>
      <vt:lpstr>Osobine feromagnetnih materijala pri temperaturama ispod Kirijeve feromagnetne temperature</vt:lpstr>
      <vt:lpstr>Osobine feromagnetnih materijala pri temperaturama ispod Kirijeve feromagnetne temperature</vt:lpstr>
      <vt:lpstr>Osobine feromagnetnih materijala pri temperaturama ispod Kirijeve feromagnetne temperature</vt:lpstr>
      <vt:lpstr>Osobine feromagnetnih materijala pri temperaturama ispod Kirijeve feromagnetne temperature</vt:lpstr>
      <vt:lpstr>Osobine feromagnetnih materijala pri temperaturama ispod Kirijeve feromagnetne temperature</vt:lpstr>
      <vt:lpstr>Osobine feromagnetnih materijala pri temperaturama ispod Kirijeve feromagnetne temperature</vt:lpstr>
      <vt:lpstr>Osobine feromagnetnih materijala pri temperaturama ispod Kirijeve feromagnetne temperature</vt:lpstr>
      <vt:lpstr>Osobine feromagnetnih materijala pri temperaturama ispod Kirijeve feromagnetne temperature</vt:lpstr>
      <vt:lpstr>Osobine feromagnetnih materijala pri temperaturama ispod Kirijeve feromagnetne temperature</vt:lpstr>
      <vt:lpstr>Osobine feromagnetnih materijala pri temperaturama ispod Kirijeve feromagnetne temperature</vt:lpstr>
      <vt:lpstr>Osobine feromagnetnih materijala pri temperaturama ispod Kirijeve feromagnetne temperature</vt:lpstr>
      <vt:lpstr>Osobine feromagnetnih materijala pri temperaturama ispod Kirijeve feromagnetne temperature</vt:lpstr>
      <vt:lpstr>Osobine feromagnetnih materijala pri temperaturama iznad Kirijeve feromagnetne temperature </vt:lpstr>
      <vt:lpstr>Osobine feromagnetnih materijala pri temperaturama iznad Kirijeve feromagnetne temperature</vt:lpstr>
      <vt:lpstr>Osobine feromagnetnih materijala pri temperaturama iznad Kirijeve feromagnetne temperature</vt:lpstr>
      <vt:lpstr>Magnetna permeabilnost feromagnetnih materijala na temperaturama ispod Kirijeve feromagnetne temperature</vt:lpstr>
      <vt:lpstr>Magnetna permeabilnost feromagnetnih materijala na temperaturama ispod Kirijeve feromagnetne temperature</vt:lpstr>
      <vt:lpstr>Magnetna permeabilnost feromagnetnih materijala na temperaturama ispod Kirijeve feromagnetne temperature</vt:lpstr>
      <vt:lpstr>Magnetna permeabilnost feromagnetnih materijala na temperaturama ispod Kirijeve feromagnetne temperature</vt:lpstr>
      <vt:lpstr>Magnetna permeabilnost feromagnetnih materijala na temperaturama ispod Kirijeve feromagnetne temperature</vt:lpstr>
      <vt:lpstr>Magnetna permeabilnost feromagnetnih materijala na temperaturama ispod Kirijeve feromagnetne temperature</vt:lpstr>
      <vt:lpstr>Magnetna permeabilnost feromagnetnih materijala na temperaturama ispod Kirijeve feromagnetne temperature</vt:lpstr>
      <vt:lpstr>Magnetna permeabilnost feromagnetnih materijala na temperaturama ispod Kirijeve feromagnetne temperature</vt:lpstr>
      <vt:lpstr>Magnetna permeabilnost feromagnetnih materijala na temperaturama ispod Kirijeve feromagnetne temperature</vt:lpstr>
      <vt:lpstr>Histerezisni gubici energije feromagnetnih materijala</vt:lpstr>
      <vt:lpstr>Histerezisni gubici energije feromagnetnih materijala</vt:lpstr>
      <vt:lpstr>Histerezisni gubici energije feromagnetnih materijala</vt:lpstr>
      <vt:lpstr>Histerezisni gubici energije feromagnetnih materijala</vt:lpstr>
      <vt:lpstr>Histerezisni gubici energije feromagnetnih materijala</vt:lpstr>
      <vt:lpstr>Histerezisni gubici energije feromagnetnih materijala</vt:lpstr>
      <vt:lpstr>Histerezisni gubici energije feromagnetnih materijala</vt:lpstr>
      <vt:lpstr>Histerezisni gubici energije feromagnetnih materijala</vt:lpstr>
      <vt:lpstr>Gubici energije u feromagnetnim materijalima usled vihornih struja</vt:lpstr>
      <vt:lpstr>Gubici energije u feromagnetnim materijalima usled vihornih struja</vt:lpstr>
      <vt:lpstr>Magnetostrikcija kod feromagnetnih materijala </vt:lpstr>
      <vt:lpstr>Stalni magneti </vt:lpstr>
      <vt:lpstr>Magnetne osobine antiferomagnetnih materijala</vt:lpstr>
      <vt:lpstr>Magnetne osobine antiferomagnetnih materijala</vt:lpstr>
      <vt:lpstr>Magnetne osobine antiferomagnetnih materijala</vt:lpstr>
      <vt:lpstr>Magnetne osobine antiferomagnetnih materijala</vt:lpstr>
      <vt:lpstr>Magnetne osobine antiferomagnetnih materijala</vt:lpstr>
      <vt:lpstr>Magnetne osobine ferimagnetnih materijala </vt:lpstr>
      <vt:lpstr>Magnetne osobine ferimagnetnih materijala</vt:lpstr>
      <vt:lpstr>Magnetni materijali</vt:lpstr>
      <vt:lpstr>Feromagnetni materijali  </vt:lpstr>
      <vt:lpstr>Meki feromagnetni materijali</vt:lpstr>
      <vt:lpstr>Meki feromagnetni materijali</vt:lpstr>
      <vt:lpstr>Meki feromagnetni materijali</vt:lpstr>
      <vt:lpstr>Meki feromagnetni materijali</vt:lpstr>
      <vt:lpstr>Meki feromagnetni materijali</vt:lpstr>
      <vt:lpstr>Meki feromagnetni materijali</vt:lpstr>
      <vt:lpstr>Meki feromagnetni materijali</vt:lpstr>
      <vt:lpstr>Meki feromagnetni materijali</vt:lpstr>
      <vt:lpstr>Meki feromagnetni materijali</vt:lpstr>
      <vt:lpstr>Meki feromagnetni materijali</vt:lpstr>
      <vt:lpstr>Meki feromagnetni materijali</vt:lpstr>
      <vt:lpstr>Tvrdi feromagnetni materijali</vt:lpstr>
      <vt:lpstr>Tvrdi feromagnetni materijali</vt:lpstr>
      <vt:lpstr>Ferimagnetni materijali</vt:lpstr>
      <vt:lpstr>Meki ferimagnetni materijali </vt:lpstr>
      <vt:lpstr>Meki ferimagnetni materijali </vt:lpstr>
      <vt:lpstr>Tvrdi ferimagnetni materijali</vt:lpstr>
      <vt:lpstr>Magnetodielektrični materijali </vt:lpstr>
      <vt:lpstr>PowerPoint Presentation</vt:lpstr>
      <vt:lpstr>Histerezisna petlja</vt:lpstr>
      <vt:lpstr>PowerPoint Presentation</vt:lpstr>
      <vt:lpstr>PowerPoint Presentation</vt:lpstr>
      <vt:lpstr>PowerPoint Presentation</vt:lpstr>
      <vt:lpstr>PowerPoint Presentation</vt:lpstr>
      <vt:lpstr>PowerPoint Presentation</vt:lpstr>
      <vt:lpstr>PowerPoint Presentation</vt:lpstr>
    </vt:vector>
  </TitlesOfParts>
  <Company>VETS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SUPERPROVODNICI</dc:title>
  <dc:creator>Elektronika</dc:creator>
  <cp:lastModifiedBy>verap</cp:lastModifiedBy>
  <cp:revision>38</cp:revision>
  <dcterms:created xsi:type="dcterms:W3CDTF">2007-11-11T15:11:52Z</dcterms:created>
  <dcterms:modified xsi:type="dcterms:W3CDTF">2023-11-14T07:51:12Z</dcterms:modified>
</cp:coreProperties>
</file>