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2"/>
  </p:notesMasterIdLst>
  <p:sldIdLst>
    <p:sldId id="256" r:id="rId2"/>
    <p:sldId id="257" r:id="rId3"/>
    <p:sldId id="271" r:id="rId4"/>
    <p:sldId id="272" r:id="rId5"/>
    <p:sldId id="258" r:id="rId6"/>
    <p:sldId id="259" r:id="rId7"/>
    <p:sldId id="275" r:id="rId8"/>
    <p:sldId id="276" r:id="rId9"/>
    <p:sldId id="260" r:id="rId10"/>
    <p:sldId id="261" r:id="rId11"/>
    <p:sldId id="262" r:id="rId12"/>
    <p:sldId id="263" r:id="rId13"/>
    <p:sldId id="290" r:id="rId14"/>
    <p:sldId id="291" r:id="rId15"/>
    <p:sldId id="292" r:id="rId16"/>
    <p:sldId id="293" r:id="rId17"/>
    <p:sldId id="294" r:id="rId18"/>
    <p:sldId id="295" r:id="rId19"/>
    <p:sldId id="296" r:id="rId20"/>
    <p:sldId id="297" r:id="rId21"/>
    <p:sldId id="264" r:id="rId22"/>
    <p:sldId id="298" r:id="rId23"/>
    <p:sldId id="281" r:id="rId24"/>
    <p:sldId id="282" r:id="rId25"/>
    <p:sldId id="283" r:id="rId26"/>
    <p:sldId id="284" r:id="rId27"/>
    <p:sldId id="285" r:id="rId28"/>
    <p:sldId id="286" r:id="rId29"/>
    <p:sldId id="287" r:id="rId30"/>
    <p:sldId id="288" r:id="rId31"/>
    <p:sldId id="274" r:id="rId32"/>
    <p:sldId id="273" r:id="rId33"/>
    <p:sldId id="265" r:id="rId34"/>
    <p:sldId id="266" r:id="rId35"/>
    <p:sldId id="267" r:id="rId36"/>
    <p:sldId id="268" r:id="rId37"/>
    <p:sldId id="277" r:id="rId38"/>
    <p:sldId id="269" r:id="rId39"/>
    <p:sldId id="279" r:id="rId40"/>
    <p:sldId id="278"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EF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1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204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80D347F4-F39C-4946-8AC2-7B373EED3353}" type="slidenum">
              <a:rPr lang="en-US" altLang="en-US"/>
              <a:pPr/>
              <a:t>‹#›</a:t>
            </a:fld>
            <a:endParaRPr lang="en-US" altLang="en-US"/>
          </a:p>
        </p:txBody>
      </p:sp>
    </p:spTree>
    <p:extLst>
      <p:ext uri="{BB962C8B-B14F-4D97-AF65-F5344CB8AC3E}">
        <p14:creationId xmlns:p14="http://schemas.microsoft.com/office/powerpoint/2010/main" val="1311998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3CDEF7-1BB9-441A-915B-54E148A75482}" type="slidenum">
              <a:rPr lang="en-US"/>
              <a:pPr fontAlgn="base">
                <a:spcBef>
                  <a:spcPct val="0"/>
                </a:spcBef>
                <a:spcAft>
                  <a:spcPct val="0"/>
                </a:spcAft>
              </a:pPr>
              <a:t>13</a:t>
            </a:fld>
            <a:endParaRPr lang="en-US"/>
          </a:p>
        </p:txBody>
      </p:sp>
    </p:spTree>
    <p:extLst>
      <p:ext uri="{BB962C8B-B14F-4D97-AF65-F5344CB8AC3E}">
        <p14:creationId xmlns:p14="http://schemas.microsoft.com/office/powerpoint/2010/main" val="2798672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1E31EC-AD04-40D3-B297-D5B772BBE6DC}" type="slidenum">
              <a:rPr lang="en-US"/>
              <a:pPr fontAlgn="base">
                <a:spcBef>
                  <a:spcPct val="0"/>
                </a:spcBef>
                <a:spcAft>
                  <a:spcPct val="0"/>
                </a:spcAft>
              </a:pPr>
              <a:t>14</a:t>
            </a:fld>
            <a:endParaRPr lang="en-US"/>
          </a:p>
        </p:txBody>
      </p:sp>
    </p:spTree>
    <p:extLst>
      <p:ext uri="{BB962C8B-B14F-4D97-AF65-F5344CB8AC3E}">
        <p14:creationId xmlns:p14="http://schemas.microsoft.com/office/powerpoint/2010/main" val="3888934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42749D-7CB8-41DC-B410-086C36D6AEC0}" type="slidenum">
              <a:rPr lang="en-US"/>
              <a:pPr fontAlgn="base">
                <a:spcBef>
                  <a:spcPct val="0"/>
                </a:spcBef>
                <a:spcAft>
                  <a:spcPct val="0"/>
                </a:spcAft>
              </a:pPr>
              <a:t>15</a:t>
            </a:fld>
            <a:endParaRPr lang="en-US"/>
          </a:p>
        </p:txBody>
      </p:sp>
    </p:spTree>
    <p:extLst>
      <p:ext uri="{BB962C8B-B14F-4D97-AF65-F5344CB8AC3E}">
        <p14:creationId xmlns:p14="http://schemas.microsoft.com/office/powerpoint/2010/main" val="2104632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A8384D-F32C-4987-84D2-4A1FC41BFA23}" type="slidenum">
              <a:rPr lang="en-US"/>
              <a:pPr fontAlgn="base">
                <a:spcBef>
                  <a:spcPct val="0"/>
                </a:spcBef>
                <a:spcAft>
                  <a:spcPct val="0"/>
                </a:spcAft>
              </a:pPr>
              <a:t>16</a:t>
            </a:fld>
            <a:endParaRPr lang="en-US"/>
          </a:p>
        </p:txBody>
      </p:sp>
    </p:spTree>
    <p:extLst>
      <p:ext uri="{BB962C8B-B14F-4D97-AF65-F5344CB8AC3E}">
        <p14:creationId xmlns:p14="http://schemas.microsoft.com/office/powerpoint/2010/main" val="1388779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E81F64-E0E7-4CF9-A306-3862BA0DF31E}" type="slidenum">
              <a:rPr lang="en-US"/>
              <a:pPr fontAlgn="base">
                <a:spcBef>
                  <a:spcPct val="0"/>
                </a:spcBef>
                <a:spcAft>
                  <a:spcPct val="0"/>
                </a:spcAft>
              </a:pPr>
              <a:t>17</a:t>
            </a:fld>
            <a:endParaRPr lang="en-US"/>
          </a:p>
        </p:txBody>
      </p:sp>
    </p:spTree>
    <p:extLst>
      <p:ext uri="{BB962C8B-B14F-4D97-AF65-F5344CB8AC3E}">
        <p14:creationId xmlns:p14="http://schemas.microsoft.com/office/powerpoint/2010/main" val="2901023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364029-E17E-4A6E-9345-663A33D7D6B7}" type="slidenum">
              <a:rPr lang="en-US"/>
              <a:pPr fontAlgn="base">
                <a:spcBef>
                  <a:spcPct val="0"/>
                </a:spcBef>
                <a:spcAft>
                  <a:spcPct val="0"/>
                </a:spcAft>
              </a:pPr>
              <a:t>18</a:t>
            </a:fld>
            <a:endParaRPr lang="en-US"/>
          </a:p>
        </p:txBody>
      </p:sp>
    </p:spTree>
    <p:extLst>
      <p:ext uri="{BB962C8B-B14F-4D97-AF65-F5344CB8AC3E}">
        <p14:creationId xmlns:p14="http://schemas.microsoft.com/office/powerpoint/2010/main" val="2747051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ltLang="en-US"/>
          </a:p>
        </p:txBody>
      </p:sp>
      <p:sp>
        <p:nvSpPr>
          <p:cNvPr id="19" name="Footer Placeholder 18"/>
          <p:cNvSpPr>
            <a:spLocks noGrp="1"/>
          </p:cNvSpPr>
          <p:nvPr>
            <p:ph type="ftr" sz="quarter" idx="11"/>
          </p:nvPr>
        </p:nvSpPr>
        <p:spPr/>
        <p:txBody>
          <a:bodyPr/>
          <a:lstStyle/>
          <a:p>
            <a:endParaRPr lang="en-US" altLang="en-US"/>
          </a:p>
        </p:txBody>
      </p:sp>
      <p:sp>
        <p:nvSpPr>
          <p:cNvPr id="27" name="Slide Number Placeholder 26"/>
          <p:cNvSpPr>
            <a:spLocks noGrp="1"/>
          </p:cNvSpPr>
          <p:nvPr>
            <p:ph type="sldNum" sz="quarter" idx="12"/>
          </p:nvPr>
        </p:nvSpPr>
        <p:spPr/>
        <p:txBody>
          <a:bodyPr/>
          <a:lstStyle/>
          <a:p>
            <a:fld id="{5B2FDAF1-18E6-4455-8A0E-F85360A393C7}" type="slidenum">
              <a:rPr lang="en-US" altLang="en-US" smtClean="0"/>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67223BF-1323-44F3-948E-8ADA9F13E88B}" type="slidenum">
              <a:rPr lang="en-US" altLang="en-US" smtClean="0"/>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449B0A9-93C0-498F-A55B-453520B3F1A8}" type="slidenum">
              <a:rPr lang="en-US" altLang="en-US" smtClean="0"/>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A66B93E-A3B2-421C-B355-376CB36CD0CF}" type="slidenum">
              <a:rPr lang="en-US" altLang="en-US" smtClean="0"/>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A080653-4623-4570-9D00-361B4FCFDC35}" type="slidenum">
              <a:rPr lang="en-US" altLang="en-US" smtClean="0"/>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021BA65C-D47C-43B7-B0D4-4CC4DB194AA2}" type="slidenum">
              <a:rPr lang="en-US" altLang="en-US" smtClean="0"/>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4B157053-285F-4E62-B12F-8AA140509359}" type="slidenum">
              <a:rPr lang="en-US" altLang="en-US" smtClean="0"/>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9ACC035B-0F77-4B2D-B6A2-CF3A3D005D21}" type="slidenum">
              <a:rPr lang="en-US" altLang="en-US" smtClean="0"/>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286DA524-0B2F-471A-A9C1-C57770A34DE4}" type="slidenum">
              <a:rPr lang="en-US"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6468E55B-F151-4185-9377-676FDACA3054}" type="slidenum">
              <a:rPr lang="en-US" altLang="en-US" smtClean="0"/>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a:xfrm>
            <a:off x="8077200" y="6356350"/>
            <a:ext cx="609600" cy="365125"/>
          </a:xfrm>
        </p:spPr>
        <p:txBody>
          <a:bodyPr/>
          <a:lstStyle/>
          <a:p>
            <a:fld id="{29DC2AA0-9095-4561-931D-BC7FCD8EA06A}" type="slidenum">
              <a:rPr lang="en-US" altLang="en-US" smtClean="0"/>
              <a:pPr/>
              <a:t>‹#›</a:t>
            </a:fld>
            <a:endParaRPr lang="en-US"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A94B483-11CD-44F9-A8D6-385EF3B5AFCD}" type="slidenum">
              <a:rPr lang="en-US" altLang="en-US" smtClean="0"/>
              <a:pPr/>
              <a:t>‹#›</a:t>
            </a:fld>
            <a:endParaRPr lang="en-US"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a:solidFill>
                  <a:srgbClr val="F4EF1A"/>
                </a:solidFill>
              </a:rPr>
              <a:t>POLUPROVODNICI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04800"/>
            <a:ext cx="8229600" cy="1143000"/>
          </a:xfrm>
        </p:spPr>
        <p:txBody>
          <a:bodyPr/>
          <a:lstStyle/>
          <a:p>
            <a:r>
              <a:rPr lang="sr-Latn-CS" altLang="en-US" sz="4000" dirty="0">
                <a:solidFill>
                  <a:schemeClr val="tx1"/>
                </a:solidFill>
                <a:effectLst/>
              </a:rPr>
              <a:t>Princip provođenja električne struje</a:t>
            </a:r>
            <a:endParaRPr lang="en-US" altLang="en-US" sz="4000" dirty="0">
              <a:solidFill>
                <a:schemeClr val="tx1"/>
              </a:solidFill>
              <a:effectLst/>
            </a:endParaRPr>
          </a:p>
        </p:txBody>
      </p:sp>
      <p:sp>
        <p:nvSpPr>
          <p:cNvPr id="13315" name="Rectangle 3"/>
          <p:cNvSpPr>
            <a:spLocks noGrp="1" noChangeArrowheads="1"/>
          </p:cNvSpPr>
          <p:nvPr>
            <p:ph idx="1"/>
          </p:nvPr>
        </p:nvSpPr>
        <p:spPr>
          <a:xfrm>
            <a:off x="457200" y="914400"/>
            <a:ext cx="8382000" cy="5715000"/>
          </a:xfrm>
        </p:spPr>
        <p:txBody>
          <a:bodyPr/>
          <a:lstStyle/>
          <a:p>
            <a:pPr>
              <a:lnSpc>
                <a:spcPct val="90000"/>
              </a:lnSpc>
            </a:pPr>
            <a:r>
              <a:rPr lang="sr-Latn-CS" altLang="en-US" sz="2800" dirty="0">
                <a:effectLst/>
              </a:rPr>
              <a:t>Pod dejstvom spoljašnjeg električnog polja u poluprovodniku kreću se i elektroni i šupljine. Šupljine u smeru električnog polja, a elektroni u suprotnom smeru. Na taj način poluprovodnici imaju dve komponente provodnosti – elektronsku i šupljinsku, od kojih prva može biti preovladavajuća za primesne poluprovodnike</a:t>
            </a:r>
            <a:endParaRPr lang="en-US" altLang="en-US" sz="2800" dirty="0">
              <a:effectLst/>
            </a:endParaRPr>
          </a:p>
          <a:p>
            <a:pPr>
              <a:lnSpc>
                <a:spcPct val="90000"/>
              </a:lnSpc>
              <a:buFont typeface="Wingdings" pitchFamily="2" charset="2"/>
              <a:buNone/>
            </a:pPr>
            <a:r>
              <a:rPr lang="en-US" altLang="en-US" sz="2800" dirty="0">
                <a:effectLst/>
              </a:rPr>
              <a:t>  </a:t>
            </a:r>
            <a:r>
              <a:rPr lang="sr-Latn-CS" altLang="en-US" sz="2800" dirty="0">
                <a:effectLst/>
              </a:rPr>
              <a:t> n-tipa (</a:t>
            </a:r>
            <a:r>
              <a:rPr lang="sr-Latn-CS" altLang="en-US" sz="2800" i="1" dirty="0">
                <a:effectLst/>
              </a:rPr>
              <a:t>σn</a:t>
            </a:r>
            <a:r>
              <a:rPr lang="sr-Latn-CS" altLang="en-US" sz="2800" dirty="0">
                <a:effectLst/>
              </a:rPr>
              <a:t>), a druga za primesne poluprovodnike p-tipa (</a:t>
            </a:r>
            <a:r>
              <a:rPr lang="sr-Latn-CS" altLang="en-US" sz="2800" i="1" dirty="0">
                <a:effectLst/>
              </a:rPr>
              <a:t>σp</a:t>
            </a:r>
            <a:r>
              <a:rPr lang="sr-Latn-CS" altLang="en-US" sz="2800" dirty="0">
                <a:effectLst/>
              </a:rPr>
              <a:t>).</a:t>
            </a:r>
            <a:r>
              <a:rPr lang="sr-Latn-CS" altLang="en-US" sz="2800" dirty="0"/>
              <a:t> </a:t>
            </a:r>
            <a:endParaRPr lang="sr-Cyrl-CS" altLang="en-US" sz="2800" dirty="0"/>
          </a:p>
          <a:p>
            <a:pPr>
              <a:lnSpc>
                <a:spcPct val="90000"/>
              </a:lnSpc>
            </a:pPr>
            <a:r>
              <a:rPr lang="sr-Latn-CS" altLang="en-US" sz="2800" dirty="0">
                <a:effectLst/>
              </a:rPr>
              <a:t>Izraz za specifičnu električnu provodnost poluprovodnika data je relacijom:</a:t>
            </a:r>
            <a:endParaRPr lang="sr-Cyrl-CS" altLang="en-US" sz="2800" dirty="0">
              <a:effectLst/>
            </a:endParaRPr>
          </a:p>
          <a:p>
            <a:pPr>
              <a:lnSpc>
                <a:spcPct val="90000"/>
              </a:lnSpc>
              <a:buFont typeface="Wingdings" pitchFamily="2" charset="2"/>
              <a:buNone/>
            </a:pPr>
            <a:endParaRPr lang="en-US" altLang="en-US" sz="2800" dirty="0"/>
          </a:p>
        </p:txBody>
      </p:sp>
      <p:sp>
        <p:nvSpPr>
          <p:cNvPr id="133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3319" name="Object 7"/>
          <p:cNvGraphicFramePr>
            <a:graphicFrameLocks noChangeAspect="1"/>
          </p:cNvGraphicFramePr>
          <p:nvPr/>
        </p:nvGraphicFramePr>
        <p:xfrm>
          <a:off x="914400" y="5715000"/>
          <a:ext cx="3228975" cy="876300"/>
        </p:xfrm>
        <a:graphic>
          <a:graphicData uri="http://schemas.openxmlformats.org/presentationml/2006/ole">
            <mc:AlternateContent xmlns:mc="http://schemas.openxmlformats.org/markup-compatibility/2006">
              <mc:Choice xmlns:v="urn:schemas-microsoft-com:vml" Requires="v">
                <p:oleObj spid="_x0000_s13327" name="Bitmap Image" r:id="rId3" imgW="3228571" imgH="876190" progId="Paint.Picture">
                  <p:embed/>
                </p:oleObj>
              </mc:Choice>
              <mc:Fallback>
                <p:oleObj name="Bitmap Image" r:id="rId3" imgW="3228571" imgH="876190" progId="Paint.Picture">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715000"/>
                        <a:ext cx="3228975"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81000"/>
            <a:ext cx="8229600" cy="1143000"/>
          </a:xfrm>
        </p:spPr>
        <p:txBody>
          <a:bodyPr/>
          <a:lstStyle/>
          <a:p>
            <a:r>
              <a:rPr lang="sr-Latn-CS" altLang="en-US" sz="4000" dirty="0">
                <a:solidFill>
                  <a:schemeClr val="tx1"/>
                </a:solidFill>
                <a:effectLst/>
              </a:rPr>
              <a:t>Elementarni poluprovodni materijali</a:t>
            </a:r>
            <a:endParaRPr lang="en-US" altLang="en-US" sz="4000" dirty="0">
              <a:solidFill>
                <a:schemeClr val="tx1"/>
              </a:solidFill>
              <a:effectLst/>
            </a:endParaRPr>
          </a:p>
        </p:txBody>
      </p:sp>
      <p:sp>
        <p:nvSpPr>
          <p:cNvPr id="14339" name="Rectangle 3"/>
          <p:cNvSpPr>
            <a:spLocks noGrp="1" noChangeArrowheads="1"/>
          </p:cNvSpPr>
          <p:nvPr>
            <p:ph idx="1"/>
          </p:nvPr>
        </p:nvSpPr>
        <p:spPr>
          <a:xfrm>
            <a:off x="457200" y="1600200"/>
            <a:ext cx="8382000" cy="4533900"/>
          </a:xfrm>
        </p:spPr>
        <p:txBody>
          <a:bodyPr/>
          <a:lstStyle/>
          <a:p>
            <a:r>
              <a:rPr lang="sr-Latn-CS" altLang="en-US" dirty="0">
                <a:effectLst/>
              </a:rPr>
              <a:t>Postoji ukupno 12 poluprovodnih materijale iz periodnog sistema elemenata:</a:t>
            </a:r>
          </a:p>
          <a:p>
            <a:pPr>
              <a:buFont typeface="Wingdings" pitchFamily="2" charset="2"/>
              <a:buNone/>
            </a:pPr>
            <a:r>
              <a:rPr lang="sr-Latn-CS" altLang="en-US" dirty="0">
                <a:effectLst/>
              </a:rPr>
              <a:t>   </a:t>
            </a:r>
            <a:r>
              <a:rPr lang="pt-BR" altLang="en-US" dirty="0">
                <a:effectLst/>
              </a:rPr>
              <a:t> bor (B), ugljenik (C), silicijum (Si), fosfor (P), sumpor (S), germanijum (Ge), arsen (As), selen (Se), kalaj (Sn), antimon (Sb), telur (Te) i jod (J)</a:t>
            </a:r>
            <a:endParaRPr lang="en-US" altLang="en-US" dirty="0">
              <a:effectLst/>
            </a:endParaRP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670425"/>
            <a:ext cx="4494213"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685800"/>
          </a:xfrm>
        </p:spPr>
        <p:txBody>
          <a:bodyPr/>
          <a:lstStyle/>
          <a:p>
            <a:r>
              <a:rPr lang="sr-Latn-CS" altLang="en-US" sz="4000" dirty="0">
                <a:solidFill>
                  <a:schemeClr val="tx1"/>
                </a:solidFill>
                <a:effectLst/>
              </a:rPr>
              <a:t>Si - silicijum</a:t>
            </a:r>
            <a:endParaRPr lang="en-US" altLang="en-US" sz="4000" dirty="0">
              <a:solidFill>
                <a:schemeClr val="tx1"/>
              </a:solidFill>
              <a:effectLst/>
            </a:endParaRPr>
          </a:p>
        </p:txBody>
      </p:sp>
      <p:sp>
        <p:nvSpPr>
          <p:cNvPr id="15363" name="Rectangle 3"/>
          <p:cNvSpPr>
            <a:spLocks noGrp="1" noChangeArrowheads="1"/>
          </p:cNvSpPr>
          <p:nvPr>
            <p:ph idx="1"/>
          </p:nvPr>
        </p:nvSpPr>
        <p:spPr>
          <a:xfrm>
            <a:off x="0" y="914400"/>
            <a:ext cx="9144000" cy="4343400"/>
          </a:xfrm>
        </p:spPr>
        <p:txBody>
          <a:bodyPr/>
          <a:lstStyle/>
          <a:p>
            <a:pPr>
              <a:lnSpc>
                <a:spcPct val="90000"/>
              </a:lnSpc>
            </a:pPr>
            <a:r>
              <a:rPr lang="sr-Latn-CS" altLang="en-US" sz="2800" dirty="0">
                <a:effectLst/>
              </a:rPr>
              <a:t>Dobija se iz kvarcnog peska, SiO</a:t>
            </a:r>
            <a:r>
              <a:rPr lang="sr-Latn-CS" altLang="en-US" sz="1800" dirty="0">
                <a:effectLst/>
              </a:rPr>
              <a:t>2,</a:t>
            </a:r>
            <a:r>
              <a:rPr lang="sr-Latn-CS" altLang="en-US" sz="2800" dirty="0">
                <a:effectLst/>
              </a:rPr>
              <a:t>u električnim pećima redukcijom koksa pri temperaturi od 1500 - 1750</a:t>
            </a:r>
            <a:r>
              <a:rPr lang="en-US" altLang="en-US" sz="2800" dirty="0">
                <a:effectLst/>
                <a:latin typeface="Times New Roman" pitchFamily="18" charset="0"/>
                <a:cs typeface="Times New Roman" pitchFamily="18" charset="0"/>
              </a:rPr>
              <a:t>°</a:t>
            </a:r>
            <a:r>
              <a:rPr lang="sr-Latn-CS" altLang="en-US" sz="2800" dirty="0">
                <a:effectLst/>
                <a:latin typeface="Times New Roman" pitchFamily="18" charset="0"/>
                <a:cs typeface="Times New Roman" pitchFamily="18" charset="0"/>
              </a:rPr>
              <a:t>C.</a:t>
            </a:r>
          </a:p>
          <a:p>
            <a:pPr>
              <a:lnSpc>
                <a:spcPct val="90000"/>
              </a:lnSpc>
            </a:pPr>
            <a:r>
              <a:rPr lang="sr-Latn-CS" altLang="en-US" sz="2800" dirty="0">
                <a:effectLst/>
                <a:cs typeface="Times New Roman" pitchFamily="18" charset="0"/>
              </a:rPr>
              <a:t>Tamno sive boje je i krt je.</a:t>
            </a:r>
          </a:p>
          <a:p>
            <a:pPr>
              <a:lnSpc>
                <a:spcPct val="90000"/>
              </a:lnSpc>
            </a:pPr>
            <a:r>
              <a:rPr lang="sr-Latn-CS" altLang="en-US" sz="2800" dirty="0">
                <a:effectLst/>
                <a:cs typeface="Times New Roman" pitchFamily="18" charset="0"/>
              </a:rPr>
              <a:t>Ima dijamantsku kristalnu strukturu.</a:t>
            </a:r>
          </a:p>
          <a:p>
            <a:pPr>
              <a:lnSpc>
                <a:spcPct val="90000"/>
              </a:lnSpc>
            </a:pPr>
            <a:r>
              <a:rPr lang="sr-Latn-CS" altLang="en-US" sz="2800" dirty="0">
                <a:effectLst/>
                <a:cs typeface="Times New Roman" pitchFamily="18" charset="0"/>
              </a:rPr>
              <a:t>Temperatura topljenja 1421</a:t>
            </a:r>
            <a:r>
              <a:rPr lang="en-US" altLang="en-US" sz="2800" dirty="0">
                <a:effectLst/>
                <a:latin typeface="Times New Roman" pitchFamily="18" charset="0"/>
                <a:cs typeface="Times New Roman" pitchFamily="18" charset="0"/>
              </a:rPr>
              <a:t>°</a:t>
            </a:r>
            <a:r>
              <a:rPr lang="sr-Latn-CS" altLang="en-US" sz="2800" dirty="0">
                <a:effectLst/>
                <a:latin typeface="Times New Roman" pitchFamily="18" charset="0"/>
                <a:cs typeface="Times New Roman" pitchFamily="18" charset="0"/>
              </a:rPr>
              <a:t>C.</a:t>
            </a:r>
            <a:endParaRPr lang="en-US" altLang="en-US" sz="2800" dirty="0">
              <a:effectLst/>
              <a:latin typeface="Times New Roman" pitchFamily="18" charset="0"/>
              <a:cs typeface="Times New Roman" pitchFamily="18" charset="0"/>
            </a:endParaRPr>
          </a:p>
          <a:p>
            <a:pPr>
              <a:lnSpc>
                <a:spcPct val="90000"/>
              </a:lnSpc>
            </a:pPr>
            <a:r>
              <a:rPr lang="en-US" altLang="en-US" sz="2800" dirty="0" err="1">
                <a:effectLst/>
                <a:latin typeface="Times New Roman" pitchFamily="18" charset="0"/>
                <a:cs typeface="Times New Roman" pitchFamily="18" charset="0"/>
              </a:rPr>
              <a:t>Specifi</a:t>
            </a:r>
            <a:r>
              <a:rPr lang="sr-Latn-CS" altLang="en-US" sz="2800" dirty="0">
                <a:effectLst/>
                <a:latin typeface="Times New Roman" pitchFamily="18" charset="0"/>
                <a:cs typeface="Times New Roman" pitchFamily="18" charset="0"/>
              </a:rPr>
              <a:t>čna el. </a:t>
            </a:r>
            <a:r>
              <a:rPr lang="en-US" altLang="en-US" sz="2800" dirty="0">
                <a:effectLst/>
                <a:latin typeface="Times New Roman" pitchFamily="18" charset="0"/>
                <a:cs typeface="Times New Roman" pitchFamily="18" charset="0"/>
              </a:rPr>
              <a:t>o</a:t>
            </a:r>
            <a:r>
              <a:rPr lang="sr-Latn-CS" altLang="en-US" sz="2800" dirty="0">
                <a:effectLst/>
                <a:latin typeface="Times New Roman" pitchFamily="18" charset="0"/>
                <a:cs typeface="Times New Roman" pitchFamily="18" charset="0"/>
              </a:rPr>
              <a:t>tpornost  10 </a:t>
            </a:r>
            <a:r>
              <a:rPr lang="el-GR" altLang="en-US" sz="2800" dirty="0">
                <a:effectLst/>
                <a:latin typeface="Times New Roman" pitchFamily="18" charset="0"/>
                <a:cs typeface="Times New Roman" pitchFamily="18" charset="0"/>
              </a:rPr>
              <a:t>Ω</a:t>
            </a:r>
            <a:r>
              <a:rPr lang="sr-Latn-CS" altLang="en-US" sz="2800" dirty="0">
                <a:effectLst/>
                <a:latin typeface="Times New Roman" pitchFamily="18" charset="0"/>
                <a:cs typeface="Times New Roman" pitchFamily="18" charset="0"/>
              </a:rPr>
              <a:t>m</a:t>
            </a:r>
            <a:endParaRPr lang="el-GR" altLang="en-US" sz="2800" dirty="0">
              <a:effectLst/>
              <a:latin typeface="Times New Roman" pitchFamily="18" charset="0"/>
              <a:cs typeface="Times New Roman" pitchFamily="18" charset="0"/>
            </a:endParaRPr>
          </a:p>
          <a:p>
            <a:pPr>
              <a:lnSpc>
                <a:spcPct val="90000"/>
              </a:lnSpc>
            </a:pPr>
            <a:r>
              <a:rPr lang="sr-Latn-CS" altLang="en-US" sz="2800" dirty="0">
                <a:effectLst/>
                <a:latin typeface="Times New Roman" pitchFamily="18" charset="0"/>
                <a:cs typeface="Times New Roman" pitchFamily="18" charset="0"/>
              </a:rPr>
              <a:t>Širina zabranjene energetske zone  na 300K  1,12eV</a:t>
            </a:r>
          </a:p>
          <a:p>
            <a:pPr>
              <a:lnSpc>
                <a:spcPct val="90000"/>
              </a:lnSpc>
              <a:buFont typeface="Wingdings" pitchFamily="2" charset="2"/>
              <a:buNone/>
            </a:pPr>
            <a:r>
              <a:rPr lang="sr-Latn-CS" altLang="en-US" sz="2800" dirty="0">
                <a:effectLst/>
                <a:latin typeface="Times New Roman" pitchFamily="18" charset="0"/>
                <a:cs typeface="Times New Roman" pitchFamily="18" charset="0"/>
              </a:rPr>
              <a:t>                                                            na     0K  1,16eV</a:t>
            </a:r>
            <a:endParaRPr lang="en-US" altLang="en-US" sz="2800" dirty="0">
              <a:effectLst/>
              <a:latin typeface="Times New Roman" pitchFamily="18" charset="0"/>
              <a:cs typeface="Times New Roman" pitchFamily="18" charset="0"/>
            </a:endParaRPr>
          </a:p>
          <a:p>
            <a:pPr>
              <a:lnSpc>
                <a:spcPct val="90000"/>
              </a:lnSpc>
              <a:buFont typeface="Wingdings" pitchFamily="2" charset="2"/>
              <a:buNone/>
            </a:pPr>
            <a:endParaRPr lang="sr-Latn-CS" altLang="en-US" sz="2800" dirty="0">
              <a:effectLst/>
              <a:latin typeface="Times New Roman" pitchFamily="18" charset="0"/>
              <a:cs typeface="Times New Roman" pitchFamily="18" charset="0"/>
            </a:endParaRPr>
          </a:p>
          <a:p>
            <a:pPr>
              <a:lnSpc>
                <a:spcPct val="90000"/>
              </a:lnSpc>
              <a:buFont typeface="Wingdings" pitchFamily="2" charset="2"/>
              <a:buNone/>
            </a:pPr>
            <a:endParaRPr lang="en-US" altLang="en-US" sz="2800" dirty="0">
              <a:effectLst/>
              <a:latin typeface="Times New Roman" pitchFamily="18" charset="0"/>
              <a:cs typeface="Times New Roman" pitchFamily="18" charset="0"/>
            </a:endParaRPr>
          </a:p>
        </p:txBody>
      </p:sp>
      <p:sp>
        <p:nvSpPr>
          <p:cNvPr id="15364" name="Text Box 4"/>
          <p:cNvSpPr txBox="1">
            <a:spLocks noChangeArrowheads="1"/>
          </p:cNvSpPr>
          <p:nvPr/>
        </p:nvSpPr>
        <p:spPr bwMode="auto">
          <a:xfrm>
            <a:off x="4343400" y="3505200"/>
            <a:ext cx="2524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r-Latn-CS" altLang="en-US" sz="1400">
                <a:solidFill>
                  <a:srgbClr val="F4EF1A"/>
                </a:solidFill>
              </a:rPr>
              <a:t>3</a:t>
            </a:r>
            <a:endParaRPr lang="en-US" altLang="en-US" sz="1400">
              <a:solidFill>
                <a:srgbClr val="F4EF1A"/>
              </a:solidFill>
            </a:endParaRPr>
          </a:p>
        </p:txBody>
      </p:sp>
      <p:pic>
        <p:nvPicPr>
          <p:cNvPr id="153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76813"/>
            <a:ext cx="1906588"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6"/>
          <p:cNvSpPr>
            <a:spLocks noChangeArrowheads="1"/>
          </p:cNvSpPr>
          <p:nvPr/>
        </p:nvSpPr>
        <p:spPr bwMode="auto">
          <a:xfrm>
            <a:off x="1905000" y="6491288"/>
            <a:ext cx="3575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a:t>Šematski prikaz atoma Si u ravni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zoca\Desktop\Seminarski ACA\Slike\153662main_SiliconGlamour.jpg"/>
          <p:cNvPicPr>
            <a:picLocks noChangeAspect="1" noChangeArrowheads="1"/>
          </p:cNvPicPr>
          <p:nvPr/>
        </p:nvPicPr>
        <p:blipFill>
          <a:blip r:embed="rId3"/>
          <a:srcRect/>
          <a:stretch>
            <a:fillRect/>
          </a:stretch>
        </p:blipFill>
        <p:spPr bwMode="auto">
          <a:xfrm>
            <a:off x="0" y="0"/>
            <a:ext cx="9144000" cy="6889750"/>
          </a:xfrm>
          <a:prstGeom prst="rect">
            <a:avLst/>
          </a:prstGeom>
          <a:noFill/>
          <a:ln w="9525">
            <a:noFill/>
            <a:miter lim="800000"/>
            <a:headEnd/>
            <a:tailEnd/>
          </a:ln>
        </p:spPr>
      </p:pic>
      <p:sp>
        <p:nvSpPr>
          <p:cNvPr id="8" name="Rectangle 7"/>
          <p:cNvSpPr/>
          <p:nvPr/>
        </p:nvSpPr>
        <p:spPr>
          <a:xfrm>
            <a:off x="990600" y="5657671"/>
            <a:ext cx="7010400" cy="1200329"/>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2400" dirty="0">
                <a:solidFill>
                  <a:schemeClr val="accent6">
                    <a:lumMod val="75000"/>
                  </a:schemeClr>
                </a:solidFill>
                <a:latin typeface="+mn-lt"/>
                <a:cs typeface="+mn-cs"/>
              </a:rPr>
              <a:t>У </a:t>
            </a:r>
            <a:r>
              <a:rPr lang="en-US" sz="2400" dirty="0" err="1">
                <a:solidFill>
                  <a:schemeClr val="accent6">
                    <a:lumMod val="75000"/>
                  </a:schemeClr>
                </a:solidFill>
                <a:latin typeface="+mn-lt"/>
                <a:cs typeface="+mn-cs"/>
              </a:rPr>
              <a:t>природи</a:t>
            </a:r>
            <a:r>
              <a:rPr lang="en-US" sz="2400" dirty="0">
                <a:solidFill>
                  <a:schemeClr val="accent6">
                    <a:lumMod val="75000"/>
                  </a:schemeClr>
                </a:solidFill>
                <a:latin typeface="+mn-lt"/>
                <a:cs typeface="+mn-cs"/>
              </a:rPr>
              <a:t> </a:t>
            </a:r>
            <a:r>
              <a:rPr lang="en-US" sz="2400" dirty="0" err="1">
                <a:solidFill>
                  <a:schemeClr val="accent6">
                    <a:lumMod val="75000"/>
                  </a:schemeClr>
                </a:solidFill>
                <a:latin typeface="+mn-lt"/>
                <a:cs typeface="+mn-cs"/>
              </a:rPr>
              <a:t>га</a:t>
            </a:r>
            <a:r>
              <a:rPr lang="en-US" sz="2400" dirty="0">
                <a:solidFill>
                  <a:schemeClr val="accent6">
                    <a:lumMod val="75000"/>
                  </a:schemeClr>
                </a:solidFill>
                <a:latin typeface="+mn-lt"/>
                <a:cs typeface="+mn-cs"/>
              </a:rPr>
              <a:t> </a:t>
            </a:r>
            <a:r>
              <a:rPr lang="en-US" sz="2400" dirty="0" err="1">
                <a:solidFill>
                  <a:schemeClr val="accent6">
                    <a:lumMod val="75000"/>
                  </a:schemeClr>
                </a:solidFill>
                <a:latin typeface="+mn-lt"/>
                <a:cs typeface="+mn-cs"/>
              </a:rPr>
              <a:t>нема</a:t>
            </a:r>
            <a:r>
              <a:rPr lang="en-US" sz="2400" dirty="0">
                <a:solidFill>
                  <a:schemeClr val="accent6">
                    <a:lumMod val="75000"/>
                  </a:schemeClr>
                </a:solidFill>
                <a:latin typeface="+mn-lt"/>
                <a:cs typeface="+mn-cs"/>
              </a:rPr>
              <a:t> у </a:t>
            </a:r>
            <a:r>
              <a:rPr lang="en-US" sz="2400" dirty="0" err="1">
                <a:solidFill>
                  <a:schemeClr val="accent6">
                    <a:lumMod val="75000"/>
                  </a:schemeClr>
                </a:solidFill>
                <a:latin typeface="+mn-lt"/>
                <a:cs typeface="+mn-cs"/>
              </a:rPr>
              <a:t>елементарном</a:t>
            </a:r>
            <a:r>
              <a:rPr lang="en-US" sz="2400" dirty="0">
                <a:solidFill>
                  <a:schemeClr val="accent6">
                    <a:lumMod val="75000"/>
                  </a:schemeClr>
                </a:solidFill>
                <a:latin typeface="+mn-lt"/>
                <a:cs typeface="+mn-cs"/>
              </a:rPr>
              <a:t> </a:t>
            </a:r>
            <a:r>
              <a:rPr lang="en-US" sz="2400" dirty="0" err="1">
                <a:solidFill>
                  <a:schemeClr val="accent6">
                    <a:lumMod val="75000"/>
                  </a:schemeClr>
                </a:solidFill>
                <a:latin typeface="+mn-lt"/>
                <a:cs typeface="+mn-cs"/>
              </a:rPr>
              <a:t>стању</a:t>
            </a:r>
            <a:r>
              <a:rPr lang="en-US" sz="2400" dirty="0">
                <a:solidFill>
                  <a:schemeClr val="accent6">
                    <a:lumMod val="75000"/>
                  </a:schemeClr>
                </a:solidFill>
                <a:latin typeface="+mn-lt"/>
                <a:cs typeface="+mn-cs"/>
              </a:rPr>
              <a:t>, </a:t>
            </a:r>
            <a:r>
              <a:rPr lang="en-US" sz="2400" dirty="0" err="1">
                <a:solidFill>
                  <a:schemeClr val="accent6">
                    <a:lumMod val="75000"/>
                  </a:schemeClr>
                </a:solidFill>
                <a:latin typeface="+mn-lt"/>
                <a:cs typeface="+mn-cs"/>
              </a:rPr>
              <a:t>већ</a:t>
            </a:r>
            <a:r>
              <a:rPr lang="en-US" sz="2400" dirty="0">
                <a:solidFill>
                  <a:schemeClr val="accent6">
                    <a:lumMod val="75000"/>
                  </a:schemeClr>
                </a:solidFill>
                <a:latin typeface="+mn-lt"/>
                <a:cs typeface="+mn-cs"/>
              </a:rPr>
              <a:t> </a:t>
            </a:r>
            <a:r>
              <a:rPr lang="en-US" sz="2400" dirty="0" err="1">
                <a:solidFill>
                  <a:schemeClr val="accent6">
                    <a:lumMod val="75000"/>
                  </a:schemeClr>
                </a:solidFill>
                <a:latin typeface="+mn-lt"/>
                <a:cs typeface="+mn-cs"/>
              </a:rPr>
              <a:t>се</a:t>
            </a:r>
            <a:r>
              <a:rPr lang="en-US" sz="2400" dirty="0">
                <a:solidFill>
                  <a:schemeClr val="accent6">
                    <a:lumMod val="75000"/>
                  </a:schemeClr>
                </a:solidFill>
                <a:latin typeface="+mn-lt"/>
                <a:cs typeface="+mn-cs"/>
              </a:rPr>
              <a:t> </a:t>
            </a:r>
            <a:r>
              <a:rPr lang="en-US" sz="2400" dirty="0" err="1">
                <a:solidFill>
                  <a:schemeClr val="accent6">
                    <a:lumMod val="75000"/>
                  </a:schemeClr>
                </a:solidFill>
                <a:latin typeface="+mn-lt"/>
                <a:cs typeface="+mn-cs"/>
              </a:rPr>
              <a:t>јавља</a:t>
            </a:r>
            <a:r>
              <a:rPr lang="en-US" sz="2400" dirty="0">
                <a:solidFill>
                  <a:schemeClr val="accent6">
                    <a:lumMod val="75000"/>
                  </a:schemeClr>
                </a:solidFill>
                <a:latin typeface="+mn-lt"/>
                <a:cs typeface="+mn-cs"/>
              </a:rPr>
              <a:t> у </a:t>
            </a:r>
            <a:r>
              <a:rPr lang="en-US" sz="2400" dirty="0" err="1">
                <a:solidFill>
                  <a:schemeClr val="accent6">
                    <a:lumMod val="75000"/>
                  </a:schemeClr>
                </a:solidFill>
                <a:latin typeface="+mn-lt"/>
                <a:cs typeface="+mn-cs"/>
              </a:rPr>
              <a:t>две</a:t>
            </a:r>
            <a:r>
              <a:rPr lang="en-US" sz="2400" dirty="0">
                <a:solidFill>
                  <a:schemeClr val="accent6">
                    <a:lumMod val="75000"/>
                  </a:schemeClr>
                </a:solidFill>
                <a:latin typeface="+mn-lt"/>
                <a:cs typeface="+mn-cs"/>
              </a:rPr>
              <a:t> </a:t>
            </a:r>
            <a:r>
              <a:rPr lang="en-US" sz="2400" dirty="0" err="1">
                <a:solidFill>
                  <a:schemeClr val="accent6">
                    <a:lumMod val="75000"/>
                  </a:schemeClr>
                </a:solidFill>
                <a:latin typeface="+mn-lt"/>
                <a:cs typeface="+mn-cs"/>
              </a:rPr>
              <a:t>алотропске</a:t>
            </a:r>
            <a:r>
              <a:rPr lang="en-US" sz="2400" dirty="0">
                <a:solidFill>
                  <a:schemeClr val="accent6">
                    <a:lumMod val="75000"/>
                  </a:schemeClr>
                </a:solidFill>
                <a:latin typeface="+mn-lt"/>
                <a:cs typeface="+mn-cs"/>
              </a:rPr>
              <a:t> </a:t>
            </a:r>
            <a:r>
              <a:rPr lang="en-US" sz="2400" dirty="0" err="1">
                <a:solidFill>
                  <a:schemeClr val="accent6">
                    <a:lumMod val="75000"/>
                  </a:schemeClr>
                </a:solidFill>
                <a:latin typeface="+mn-lt"/>
                <a:cs typeface="+mn-cs"/>
              </a:rPr>
              <a:t>модификације</a:t>
            </a:r>
            <a:r>
              <a:rPr lang="en-US" sz="2400" dirty="0">
                <a:solidFill>
                  <a:schemeClr val="accent6">
                    <a:lumMod val="75000"/>
                  </a:schemeClr>
                </a:solidFill>
                <a:latin typeface="+mn-lt"/>
                <a:cs typeface="+mn-cs"/>
              </a:rPr>
              <a:t>: </a:t>
            </a:r>
            <a:r>
              <a:rPr lang="en-US" sz="2400" dirty="0" err="1">
                <a:solidFill>
                  <a:schemeClr val="accent6">
                    <a:lumMod val="75000"/>
                  </a:schemeClr>
                </a:solidFill>
                <a:latin typeface="+mn-lt"/>
                <a:cs typeface="+mn-cs"/>
              </a:rPr>
              <a:t>аморфан</a:t>
            </a:r>
            <a:r>
              <a:rPr lang="en-US" sz="2400" dirty="0">
                <a:solidFill>
                  <a:schemeClr val="accent6">
                    <a:lumMod val="75000"/>
                  </a:schemeClr>
                </a:solidFill>
                <a:latin typeface="+mn-lt"/>
                <a:cs typeface="+mn-cs"/>
              </a:rPr>
              <a:t> и </a:t>
            </a:r>
            <a:r>
              <a:rPr lang="en-US" sz="2400" dirty="0" err="1">
                <a:solidFill>
                  <a:schemeClr val="accent6">
                    <a:lumMod val="75000"/>
                  </a:schemeClr>
                </a:solidFill>
                <a:latin typeface="+mn-lt"/>
                <a:cs typeface="+mn-cs"/>
              </a:rPr>
              <a:t>кристалан</a:t>
            </a:r>
            <a:endParaRPr lang="en-US" sz="2400" dirty="0">
              <a:ln w="11430"/>
              <a:solidFill>
                <a:schemeClr val="accent6">
                  <a:lumMod val="75000"/>
                </a:schemeClr>
              </a:solidFill>
              <a:effectLst>
                <a:outerShdw blurRad="80000" dist="40000" dir="5040000" algn="tl">
                  <a:srgbClr val="000000">
                    <a:alpha val="30000"/>
                  </a:srgbClr>
                </a:outerShdw>
              </a:effectLst>
              <a:latin typeface="+mn-lt"/>
              <a:cs typeface="+mn-cs"/>
            </a:endParaRPr>
          </a:p>
        </p:txBody>
      </p:sp>
      <p:sp>
        <p:nvSpPr>
          <p:cNvPr id="9" name="Rectangle 8"/>
          <p:cNvSpPr/>
          <p:nvPr/>
        </p:nvSpPr>
        <p:spPr>
          <a:xfrm>
            <a:off x="533400" y="76200"/>
            <a:ext cx="5334000" cy="2308324"/>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2400" dirty="0" err="1">
                <a:solidFill>
                  <a:schemeClr val="accent6">
                    <a:lumMod val="75000"/>
                  </a:schemeClr>
                </a:solidFill>
                <a:latin typeface="+mn-lt"/>
                <a:cs typeface="+mn-cs"/>
              </a:rPr>
              <a:t>Силицијум</a:t>
            </a:r>
            <a:r>
              <a:rPr lang="en-US" sz="2400" dirty="0">
                <a:solidFill>
                  <a:schemeClr val="accent6">
                    <a:lumMod val="75000"/>
                  </a:schemeClr>
                </a:solidFill>
                <a:latin typeface="+mn-lt"/>
                <a:cs typeface="+mn-cs"/>
              </a:rPr>
              <a:t> (Si)  </a:t>
            </a:r>
            <a:r>
              <a:rPr lang="en-US" sz="2400" dirty="0" err="1">
                <a:solidFill>
                  <a:schemeClr val="accent6">
                    <a:lumMod val="75000"/>
                  </a:schemeClr>
                </a:solidFill>
                <a:latin typeface="+mn-lt"/>
                <a:cs typeface="+mn-cs"/>
              </a:rPr>
              <a:t>је</a:t>
            </a:r>
            <a:r>
              <a:rPr lang="en-US" sz="2400" dirty="0">
                <a:solidFill>
                  <a:schemeClr val="accent6">
                    <a:lumMod val="75000"/>
                  </a:schemeClr>
                </a:solidFill>
                <a:latin typeface="+mn-lt"/>
                <a:cs typeface="+mn-cs"/>
              </a:rPr>
              <a:t> </a:t>
            </a:r>
            <a:r>
              <a:rPr lang="en-US" sz="2400" dirty="0" err="1">
                <a:solidFill>
                  <a:schemeClr val="accent6">
                    <a:lumMod val="75000"/>
                  </a:schemeClr>
                </a:solidFill>
                <a:latin typeface="+mn-lt"/>
                <a:cs typeface="+mn-cs"/>
              </a:rPr>
              <a:t>елемент</a:t>
            </a:r>
            <a:r>
              <a:rPr lang="en-US" sz="2400" dirty="0">
                <a:solidFill>
                  <a:schemeClr val="accent6">
                    <a:lumMod val="75000"/>
                  </a:schemeClr>
                </a:solidFill>
                <a:latin typeface="+mn-lt"/>
                <a:cs typeface="+mn-cs"/>
              </a:rPr>
              <a:t> IV </a:t>
            </a:r>
            <a:r>
              <a:rPr lang="en-US" sz="2400" dirty="0" err="1">
                <a:solidFill>
                  <a:schemeClr val="accent6">
                    <a:lumMod val="75000"/>
                  </a:schemeClr>
                </a:solidFill>
                <a:latin typeface="+mn-lt"/>
                <a:cs typeface="+mn-cs"/>
              </a:rPr>
              <a:t>групе</a:t>
            </a:r>
            <a:r>
              <a:rPr lang="en-US" sz="2400" dirty="0">
                <a:solidFill>
                  <a:schemeClr val="accent6">
                    <a:lumMod val="75000"/>
                  </a:schemeClr>
                </a:solidFill>
                <a:latin typeface="+mn-lt"/>
                <a:cs typeface="+mn-cs"/>
              </a:rPr>
              <a:t> </a:t>
            </a:r>
            <a:r>
              <a:rPr lang="en-US" sz="2400" dirty="0" err="1">
                <a:solidFill>
                  <a:schemeClr val="accent6">
                    <a:lumMod val="75000"/>
                  </a:schemeClr>
                </a:solidFill>
                <a:latin typeface="+mn-lt"/>
                <a:cs typeface="+mn-cs"/>
              </a:rPr>
              <a:t>периодног</a:t>
            </a:r>
            <a:r>
              <a:rPr lang="en-US" sz="2400" dirty="0">
                <a:solidFill>
                  <a:schemeClr val="accent6">
                    <a:lumMod val="75000"/>
                  </a:schemeClr>
                </a:solidFill>
                <a:latin typeface="+mn-lt"/>
                <a:cs typeface="+mn-cs"/>
              </a:rPr>
              <a:t> </a:t>
            </a:r>
            <a:r>
              <a:rPr lang="en-US" sz="2400" dirty="0" err="1">
                <a:solidFill>
                  <a:schemeClr val="accent6">
                    <a:lumMod val="75000"/>
                  </a:schemeClr>
                </a:solidFill>
                <a:latin typeface="+mn-lt"/>
                <a:cs typeface="+mn-cs"/>
              </a:rPr>
              <a:t>система</a:t>
            </a:r>
            <a:r>
              <a:rPr lang="en-US" sz="2400" dirty="0">
                <a:solidFill>
                  <a:schemeClr val="accent6">
                    <a:lumMod val="75000"/>
                  </a:schemeClr>
                </a:solidFill>
                <a:latin typeface="+mn-lt"/>
                <a:cs typeface="+mn-cs"/>
              </a:rPr>
              <a:t> </a:t>
            </a:r>
            <a:r>
              <a:rPr lang="en-US" sz="2400" dirty="0" err="1">
                <a:solidFill>
                  <a:schemeClr val="accent6">
                    <a:lumMod val="75000"/>
                  </a:schemeClr>
                </a:solidFill>
                <a:latin typeface="+mn-lt"/>
                <a:cs typeface="+mn-cs"/>
              </a:rPr>
              <a:t>елемената</a:t>
            </a:r>
            <a:r>
              <a:rPr lang="en-US" sz="2400" dirty="0">
                <a:solidFill>
                  <a:schemeClr val="accent6">
                    <a:lumMod val="75000"/>
                  </a:schemeClr>
                </a:solidFill>
                <a:latin typeface="+mn-lt"/>
                <a:cs typeface="+mn-cs"/>
              </a:rPr>
              <a:t>. </a:t>
            </a:r>
            <a:r>
              <a:rPr lang="en-US" sz="2400" dirty="0" err="1">
                <a:solidFill>
                  <a:schemeClr val="accent6">
                    <a:lumMod val="75000"/>
                  </a:schemeClr>
                </a:solidFill>
                <a:latin typeface="+mn-lt"/>
                <a:cs typeface="+mn-cs"/>
              </a:rPr>
              <a:t>После</a:t>
            </a:r>
            <a:r>
              <a:rPr lang="en-US" sz="2400" dirty="0">
                <a:solidFill>
                  <a:schemeClr val="accent6">
                    <a:lumMod val="75000"/>
                  </a:schemeClr>
                </a:solidFill>
                <a:latin typeface="+mn-lt"/>
                <a:cs typeface="+mn-cs"/>
              </a:rPr>
              <a:t> </a:t>
            </a:r>
            <a:r>
              <a:rPr lang="en-US" sz="2400" dirty="0" err="1">
                <a:solidFill>
                  <a:schemeClr val="accent6">
                    <a:lumMod val="75000"/>
                  </a:schemeClr>
                </a:solidFill>
                <a:latin typeface="+mn-lt"/>
                <a:cs typeface="+mn-cs"/>
              </a:rPr>
              <a:t>кисеоника</a:t>
            </a:r>
            <a:r>
              <a:rPr lang="en-US" sz="2400" dirty="0">
                <a:solidFill>
                  <a:schemeClr val="accent6">
                    <a:lumMod val="75000"/>
                  </a:schemeClr>
                </a:solidFill>
                <a:latin typeface="+mn-lt"/>
                <a:cs typeface="+mn-cs"/>
              </a:rPr>
              <a:t> </a:t>
            </a:r>
            <a:r>
              <a:rPr lang="en-US" sz="2400" dirty="0" err="1">
                <a:solidFill>
                  <a:schemeClr val="accent6">
                    <a:lumMod val="75000"/>
                  </a:schemeClr>
                </a:solidFill>
                <a:latin typeface="+mn-lt"/>
                <a:cs typeface="+mn-cs"/>
              </a:rPr>
              <a:t>он</a:t>
            </a:r>
            <a:r>
              <a:rPr lang="en-US" sz="2400" dirty="0">
                <a:solidFill>
                  <a:schemeClr val="accent6">
                    <a:lumMod val="75000"/>
                  </a:schemeClr>
                </a:solidFill>
                <a:latin typeface="+mn-lt"/>
                <a:cs typeface="+mn-cs"/>
              </a:rPr>
              <a:t> </a:t>
            </a:r>
            <a:r>
              <a:rPr lang="en-US" sz="2400" dirty="0" err="1">
                <a:solidFill>
                  <a:schemeClr val="accent6">
                    <a:lumMod val="75000"/>
                  </a:schemeClr>
                </a:solidFill>
                <a:latin typeface="+mn-lt"/>
                <a:cs typeface="+mn-cs"/>
              </a:rPr>
              <a:t>је</a:t>
            </a:r>
            <a:r>
              <a:rPr lang="en-US" sz="2400" dirty="0">
                <a:solidFill>
                  <a:schemeClr val="accent6">
                    <a:lumMod val="75000"/>
                  </a:schemeClr>
                </a:solidFill>
                <a:latin typeface="+mn-lt"/>
                <a:cs typeface="+mn-cs"/>
              </a:rPr>
              <a:t> </a:t>
            </a:r>
            <a:r>
              <a:rPr lang="en-US" sz="2400" dirty="0" err="1">
                <a:solidFill>
                  <a:schemeClr val="accent6">
                    <a:lumMod val="75000"/>
                  </a:schemeClr>
                </a:solidFill>
                <a:latin typeface="+mn-lt"/>
                <a:cs typeface="+mn-cs"/>
              </a:rPr>
              <a:t>најраспрострањенији</a:t>
            </a:r>
            <a:r>
              <a:rPr lang="en-US" sz="2400" dirty="0">
                <a:solidFill>
                  <a:schemeClr val="accent6">
                    <a:lumMod val="75000"/>
                  </a:schemeClr>
                </a:solidFill>
                <a:latin typeface="+mn-lt"/>
                <a:cs typeface="+mn-cs"/>
              </a:rPr>
              <a:t> </a:t>
            </a:r>
            <a:r>
              <a:rPr lang="en-US" sz="2400" dirty="0" err="1">
                <a:solidFill>
                  <a:schemeClr val="accent6">
                    <a:lumMod val="75000"/>
                  </a:schemeClr>
                </a:solidFill>
                <a:latin typeface="+mn-lt"/>
                <a:cs typeface="+mn-cs"/>
              </a:rPr>
              <a:t>хемијски</a:t>
            </a:r>
            <a:r>
              <a:rPr lang="en-US" sz="2400" dirty="0">
                <a:solidFill>
                  <a:schemeClr val="accent6">
                    <a:lumMod val="75000"/>
                  </a:schemeClr>
                </a:solidFill>
                <a:latin typeface="+mn-lt"/>
                <a:cs typeface="+mn-cs"/>
              </a:rPr>
              <a:t> </a:t>
            </a:r>
            <a:r>
              <a:rPr lang="en-US" sz="2400" dirty="0" err="1">
                <a:solidFill>
                  <a:schemeClr val="accent6">
                    <a:lumMod val="75000"/>
                  </a:schemeClr>
                </a:solidFill>
                <a:latin typeface="+mn-lt"/>
                <a:cs typeface="+mn-cs"/>
              </a:rPr>
              <a:t>елемент</a:t>
            </a:r>
            <a:r>
              <a:rPr lang="en-US" sz="2400" dirty="0">
                <a:solidFill>
                  <a:schemeClr val="accent6">
                    <a:lumMod val="75000"/>
                  </a:schemeClr>
                </a:solidFill>
                <a:latin typeface="+mn-lt"/>
                <a:cs typeface="+mn-cs"/>
              </a:rPr>
              <a:t> </a:t>
            </a:r>
            <a:r>
              <a:rPr lang="en-US" sz="2400" dirty="0" err="1">
                <a:solidFill>
                  <a:schemeClr val="accent6">
                    <a:lumMod val="75000"/>
                  </a:schemeClr>
                </a:solidFill>
                <a:latin typeface="+mn-lt"/>
                <a:cs typeface="+mn-cs"/>
              </a:rPr>
              <a:t>на</a:t>
            </a:r>
            <a:r>
              <a:rPr lang="en-US" sz="2400" dirty="0">
                <a:solidFill>
                  <a:schemeClr val="accent6">
                    <a:lumMod val="75000"/>
                  </a:schemeClr>
                </a:solidFill>
                <a:latin typeface="+mn-lt"/>
                <a:cs typeface="+mn-cs"/>
              </a:rPr>
              <a:t> </a:t>
            </a:r>
            <a:r>
              <a:rPr lang="en-US" sz="2400" dirty="0" err="1">
                <a:solidFill>
                  <a:schemeClr val="accent6">
                    <a:lumMod val="75000"/>
                  </a:schemeClr>
                </a:solidFill>
                <a:latin typeface="+mn-lt"/>
                <a:cs typeface="+mn-cs"/>
              </a:rPr>
              <a:t>Земљи</a:t>
            </a:r>
            <a:r>
              <a:rPr lang="en-US" sz="2400" dirty="0">
                <a:solidFill>
                  <a:schemeClr val="accent6">
                    <a:lumMod val="75000"/>
                  </a:schemeClr>
                </a:solidFill>
                <a:latin typeface="+mn-lt"/>
                <a:cs typeface="+mn-cs"/>
              </a:rPr>
              <a:t>, </a:t>
            </a:r>
            <a:r>
              <a:rPr lang="en-US" sz="2400" dirty="0" err="1">
                <a:solidFill>
                  <a:schemeClr val="accent6">
                    <a:lumMod val="75000"/>
                  </a:schemeClr>
                </a:solidFill>
                <a:latin typeface="+mn-lt"/>
                <a:cs typeface="+mn-cs"/>
              </a:rPr>
              <a:t>чини</a:t>
            </a:r>
            <a:r>
              <a:rPr lang="en-US" sz="2400" dirty="0">
                <a:solidFill>
                  <a:schemeClr val="accent6">
                    <a:lumMod val="75000"/>
                  </a:schemeClr>
                </a:solidFill>
                <a:latin typeface="+mn-lt"/>
                <a:cs typeface="+mn-cs"/>
              </a:rPr>
              <a:t>  25,7%  </a:t>
            </a:r>
            <a:r>
              <a:rPr lang="en-US" sz="2400" dirty="0" err="1">
                <a:solidFill>
                  <a:schemeClr val="accent6">
                    <a:lumMod val="75000"/>
                  </a:schemeClr>
                </a:solidFill>
                <a:latin typeface="+mn-lt"/>
                <a:cs typeface="+mn-cs"/>
              </a:rPr>
              <a:t>Земљине</a:t>
            </a:r>
            <a:r>
              <a:rPr lang="en-US" sz="2400" dirty="0">
                <a:solidFill>
                  <a:schemeClr val="accent6">
                    <a:lumMod val="75000"/>
                  </a:schemeClr>
                </a:solidFill>
                <a:latin typeface="+mn-lt"/>
                <a:cs typeface="+mn-cs"/>
              </a:rPr>
              <a:t> </a:t>
            </a:r>
            <a:r>
              <a:rPr lang="en-US" sz="2400" dirty="0" err="1">
                <a:solidFill>
                  <a:schemeClr val="accent6">
                    <a:lumMod val="75000"/>
                  </a:schemeClr>
                </a:solidFill>
                <a:latin typeface="+mn-lt"/>
                <a:cs typeface="+mn-cs"/>
              </a:rPr>
              <a:t>коре</a:t>
            </a:r>
            <a:r>
              <a:rPr lang="en-US" sz="2400" dirty="0">
                <a:solidFill>
                  <a:schemeClr val="accent6">
                    <a:lumMod val="75000"/>
                  </a:schemeClr>
                </a:solidFill>
                <a:latin typeface="+mn-lt"/>
                <a:cs typeface="+mn-cs"/>
              </a:rPr>
              <a:t> и </a:t>
            </a:r>
            <a:r>
              <a:rPr lang="en-US" sz="2400" dirty="0" err="1">
                <a:solidFill>
                  <a:schemeClr val="accent6">
                    <a:lumMod val="75000"/>
                  </a:schemeClr>
                </a:solidFill>
                <a:latin typeface="+mn-lt"/>
                <a:cs typeface="+mn-cs"/>
              </a:rPr>
              <a:t>други</a:t>
            </a:r>
            <a:r>
              <a:rPr lang="en-US" sz="2400" dirty="0">
                <a:solidFill>
                  <a:schemeClr val="accent6">
                    <a:lumMod val="75000"/>
                  </a:schemeClr>
                </a:solidFill>
                <a:latin typeface="+mn-lt"/>
                <a:cs typeface="+mn-cs"/>
              </a:rPr>
              <a:t> </a:t>
            </a:r>
            <a:r>
              <a:rPr lang="en-US" sz="2400" dirty="0" err="1">
                <a:solidFill>
                  <a:schemeClr val="accent6">
                    <a:lumMod val="75000"/>
                  </a:schemeClr>
                </a:solidFill>
                <a:latin typeface="+mn-lt"/>
                <a:cs typeface="+mn-cs"/>
              </a:rPr>
              <a:t>је</a:t>
            </a:r>
            <a:r>
              <a:rPr lang="en-US" sz="2400" dirty="0">
                <a:solidFill>
                  <a:schemeClr val="accent6">
                    <a:lumMod val="75000"/>
                  </a:schemeClr>
                </a:solidFill>
                <a:latin typeface="+mn-lt"/>
                <a:cs typeface="+mn-cs"/>
              </a:rPr>
              <a:t> </a:t>
            </a:r>
            <a:r>
              <a:rPr lang="en-US" sz="2400" dirty="0" err="1">
                <a:solidFill>
                  <a:schemeClr val="accent6">
                    <a:lumMod val="75000"/>
                  </a:schemeClr>
                </a:solidFill>
                <a:latin typeface="+mn-lt"/>
                <a:cs typeface="+mn-cs"/>
              </a:rPr>
              <a:t>по</a:t>
            </a:r>
            <a:r>
              <a:rPr lang="en-US" sz="2400" dirty="0">
                <a:solidFill>
                  <a:schemeClr val="accent6">
                    <a:lumMod val="75000"/>
                  </a:schemeClr>
                </a:solidFill>
                <a:latin typeface="+mn-lt"/>
                <a:cs typeface="+mn-cs"/>
              </a:rPr>
              <a:t> </a:t>
            </a:r>
            <a:r>
              <a:rPr lang="en-US" sz="2400" dirty="0" err="1">
                <a:solidFill>
                  <a:schemeClr val="accent6">
                    <a:lumMod val="75000"/>
                  </a:schemeClr>
                </a:solidFill>
                <a:latin typeface="+mn-lt"/>
                <a:cs typeface="+mn-cs"/>
              </a:rPr>
              <a:t>налажењу</a:t>
            </a:r>
            <a:r>
              <a:rPr lang="en-US" sz="2400" dirty="0">
                <a:solidFill>
                  <a:schemeClr val="accent6">
                    <a:lumMod val="75000"/>
                  </a:schemeClr>
                </a:solidFill>
                <a:latin typeface="+mn-lt"/>
                <a:cs typeface="+mn-cs"/>
              </a:rPr>
              <a:t> у </a:t>
            </a:r>
            <a:r>
              <a:rPr lang="en-US" sz="2400" dirty="0" err="1">
                <a:solidFill>
                  <a:schemeClr val="accent6">
                    <a:lumMod val="75000"/>
                  </a:schemeClr>
                </a:solidFill>
                <a:latin typeface="+mn-lt"/>
                <a:cs typeface="+mn-cs"/>
              </a:rPr>
              <a:t>њој</a:t>
            </a:r>
            <a:endParaRPr lang="en-US" sz="2400" dirty="0">
              <a:ln w="11430"/>
              <a:solidFill>
                <a:schemeClr val="accent6">
                  <a:lumMod val="75000"/>
                </a:schemeClr>
              </a:solidFill>
              <a:effectLst>
                <a:outerShdw blurRad="38100" dist="38100" dir="2700000" algn="tl">
                  <a:srgbClr val="000000">
                    <a:alpha val="43137"/>
                  </a:srgbClr>
                </a:outerShdw>
              </a:effectLst>
              <a:latin typeface="+mn-lt"/>
              <a:cs typeface="+mn-cs"/>
            </a:endParaRPr>
          </a:p>
        </p:txBody>
      </p:sp>
    </p:spTree>
    <p:extLst>
      <p:ext uri="{BB962C8B-B14F-4D97-AF65-F5344CB8AC3E}">
        <p14:creationId xmlns:p14="http://schemas.microsoft.com/office/powerpoint/2010/main" val="1126757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Untitled.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3075" name="Picture 4" descr="50G_Silicon_Photonics_Link-3.jpg"/>
          <p:cNvPicPr>
            <a:picLocks noChangeAspect="1"/>
          </p:cNvPicPr>
          <p:nvPr/>
        </p:nvPicPr>
        <p:blipFill>
          <a:blip r:embed="rId4" cstate="print"/>
          <a:srcRect/>
          <a:stretch>
            <a:fillRect/>
          </a:stretch>
        </p:blipFill>
        <p:spPr bwMode="auto">
          <a:xfrm>
            <a:off x="1066800" y="762000"/>
            <a:ext cx="2057400" cy="1371600"/>
          </a:xfrm>
          <a:prstGeom prst="rect">
            <a:avLst/>
          </a:prstGeom>
          <a:noFill/>
          <a:ln w="9525">
            <a:noFill/>
            <a:miter lim="800000"/>
            <a:headEnd/>
            <a:tailEnd/>
          </a:ln>
        </p:spPr>
      </p:pic>
      <p:pic>
        <p:nvPicPr>
          <p:cNvPr id="3076" name="Picture 6" descr="article-new_ehow_images_a05_7m_lg_silicon-chips-contributed-musical-performance-800x800.jpg"/>
          <p:cNvPicPr>
            <a:picLocks noChangeAspect="1"/>
          </p:cNvPicPr>
          <p:nvPr/>
        </p:nvPicPr>
        <p:blipFill>
          <a:blip r:embed="rId5"/>
          <a:srcRect/>
          <a:stretch>
            <a:fillRect/>
          </a:stretch>
        </p:blipFill>
        <p:spPr bwMode="auto">
          <a:xfrm>
            <a:off x="3810000" y="762000"/>
            <a:ext cx="1828800" cy="1371600"/>
          </a:xfrm>
          <a:prstGeom prst="rect">
            <a:avLst/>
          </a:prstGeom>
          <a:noFill/>
          <a:ln w="9525">
            <a:noFill/>
            <a:miter lim="800000"/>
            <a:headEnd/>
            <a:tailEnd/>
          </a:ln>
        </p:spPr>
      </p:pic>
      <p:sp>
        <p:nvSpPr>
          <p:cNvPr id="8" name="Rectangle 7"/>
          <p:cNvSpPr/>
          <p:nvPr/>
        </p:nvSpPr>
        <p:spPr>
          <a:xfrm>
            <a:off x="76200" y="0"/>
            <a:ext cx="8915400" cy="46166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2400" dirty="0" err="1">
                <a:solidFill>
                  <a:schemeClr val="accent6">
                    <a:lumMod val="75000"/>
                  </a:schemeClr>
                </a:solidFill>
                <a:effectLst>
                  <a:outerShdw blurRad="38100" dist="38100" dir="2700000" algn="tl">
                    <a:srgbClr val="000000">
                      <a:alpha val="43137"/>
                    </a:srgbClr>
                  </a:outerShdw>
                </a:effectLst>
                <a:latin typeface="+mn-lt"/>
                <a:cs typeface="+mn-cs"/>
              </a:rPr>
              <a:t>Силицијум</a:t>
            </a:r>
            <a:r>
              <a:rPr lang="en-US" sz="2400" dirty="0">
                <a:solidFill>
                  <a:schemeClr val="accent6">
                    <a:lumMod val="75000"/>
                  </a:schemeClr>
                </a:solidFill>
                <a:effectLst>
                  <a:outerShdw blurRad="38100" dist="38100" dir="2700000" algn="tl">
                    <a:srgbClr val="000000">
                      <a:alpha val="43137"/>
                    </a:srgbClr>
                  </a:outerShdw>
                </a:effectLst>
                <a:latin typeface="+mn-lt"/>
                <a:cs typeface="+mn-cs"/>
              </a:rPr>
              <a:t> </a:t>
            </a:r>
            <a:r>
              <a:rPr lang="en-US" sz="2400" dirty="0" err="1">
                <a:solidFill>
                  <a:schemeClr val="accent6">
                    <a:lumMod val="75000"/>
                  </a:schemeClr>
                </a:solidFill>
                <a:effectLst>
                  <a:outerShdw blurRad="38100" dist="38100" dir="2700000" algn="tl">
                    <a:srgbClr val="000000">
                      <a:alpha val="43137"/>
                    </a:srgbClr>
                  </a:outerShdw>
                </a:effectLst>
                <a:latin typeface="+mn-lt"/>
                <a:cs typeface="+mn-cs"/>
              </a:rPr>
              <a:t>се</a:t>
            </a:r>
            <a:r>
              <a:rPr lang="en-US" sz="2400" dirty="0">
                <a:solidFill>
                  <a:schemeClr val="accent6">
                    <a:lumMod val="75000"/>
                  </a:schemeClr>
                </a:solidFill>
                <a:effectLst>
                  <a:outerShdw blurRad="38100" dist="38100" dir="2700000" algn="tl">
                    <a:srgbClr val="000000">
                      <a:alpha val="43137"/>
                    </a:srgbClr>
                  </a:outerShdw>
                </a:effectLst>
                <a:latin typeface="+mn-lt"/>
                <a:cs typeface="+mn-cs"/>
              </a:rPr>
              <a:t> </a:t>
            </a:r>
            <a:r>
              <a:rPr lang="en-US" sz="2400" dirty="0" err="1">
                <a:solidFill>
                  <a:schemeClr val="accent6">
                    <a:lumMod val="75000"/>
                  </a:schemeClr>
                </a:solidFill>
                <a:effectLst>
                  <a:outerShdw blurRad="38100" dist="38100" dir="2700000" algn="tl">
                    <a:srgbClr val="000000">
                      <a:alpha val="43137"/>
                    </a:srgbClr>
                  </a:outerShdw>
                </a:effectLst>
                <a:latin typeface="+mn-lt"/>
                <a:cs typeface="+mn-cs"/>
              </a:rPr>
              <a:t>такође</a:t>
            </a:r>
            <a:r>
              <a:rPr lang="en-US" sz="2400" dirty="0">
                <a:solidFill>
                  <a:schemeClr val="accent6">
                    <a:lumMod val="75000"/>
                  </a:schemeClr>
                </a:solidFill>
                <a:effectLst>
                  <a:outerShdw blurRad="38100" dist="38100" dir="2700000" algn="tl">
                    <a:srgbClr val="000000">
                      <a:alpha val="43137"/>
                    </a:srgbClr>
                  </a:outerShdw>
                </a:effectLst>
                <a:latin typeface="+mn-lt"/>
                <a:cs typeface="+mn-cs"/>
              </a:rPr>
              <a:t> </a:t>
            </a:r>
            <a:r>
              <a:rPr lang="en-US" sz="2400" dirty="0" err="1">
                <a:solidFill>
                  <a:schemeClr val="accent6">
                    <a:lumMod val="75000"/>
                  </a:schemeClr>
                </a:solidFill>
                <a:effectLst>
                  <a:outerShdw blurRad="38100" dist="38100" dir="2700000" algn="tl">
                    <a:srgbClr val="000000">
                      <a:alpha val="43137"/>
                    </a:srgbClr>
                  </a:outerShdw>
                </a:effectLst>
                <a:latin typeface="+mn-lt"/>
                <a:cs typeface="+mn-cs"/>
              </a:rPr>
              <a:t>доста</a:t>
            </a:r>
            <a:r>
              <a:rPr lang="en-US" sz="2400" dirty="0">
                <a:solidFill>
                  <a:schemeClr val="accent6">
                    <a:lumMod val="75000"/>
                  </a:schemeClr>
                </a:solidFill>
                <a:effectLst>
                  <a:outerShdw blurRad="38100" dist="38100" dir="2700000" algn="tl">
                    <a:srgbClr val="000000">
                      <a:alpha val="43137"/>
                    </a:srgbClr>
                  </a:outerShdw>
                </a:effectLst>
                <a:latin typeface="+mn-lt"/>
                <a:cs typeface="+mn-cs"/>
              </a:rPr>
              <a:t> </a:t>
            </a:r>
            <a:r>
              <a:rPr lang="en-US" sz="2400" dirty="0" err="1">
                <a:solidFill>
                  <a:schemeClr val="accent6">
                    <a:lumMod val="75000"/>
                  </a:schemeClr>
                </a:solidFill>
                <a:effectLst>
                  <a:outerShdw blurRad="38100" dist="38100" dir="2700000" algn="tl">
                    <a:srgbClr val="000000">
                      <a:alpha val="43137"/>
                    </a:srgbClr>
                  </a:outerShdw>
                </a:effectLst>
                <a:latin typeface="+mn-lt"/>
                <a:cs typeface="+mn-cs"/>
              </a:rPr>
              <a:t>користи</a:t>
            </a:r>
            <a:r>
              <a:rPr lang="en-US" sz="2400" dirty="0">
                <a:solidFill>
                  <a:schemeClr val="accent6">
                    <a:lumMod val="75000"/>
                  </a:schemeClr>
                </a:solidFill>
                <a:effectLst>
                  <a:outerShdw blurRad="38100" dist="38100" dir="2700000" algn="tl">
                    <a:srgbClr val="000000">
                      <a:alpha val="43137"/>
                    </a:srgbClr>
                  </a:outerShdw>
                </a:effectLst>
                <a:latin typeface="+mn-lt"/>
                <a:cs typeface="+mn-cs"/>
              </a:rPr>
              <a:t> у </a:t>
            </a:r>
            <a:r>
              <a:rPr lang="en-US" sz="2400" dirty="0" err="1">
                <a:solidFill>
                  <a:schemeClr val="accent6">
                    <a:lumMod val="75000"/>
                  </a:schemeClr>
                </a:solidFill>
                <a:effectLst>
                  <a:outerShdw blurRad="38100" dist="38100" dir="2700000" algn="tl">
                    <a:srgbClr val="000000">
                      <a:alpha val="43137"/>
                    </a:srgbClr>
                  </a:outerShdw>
                </a:effectLst>
                <a:latin typeface="+mn-lt"/>
                <a:cs typeface="+mn-cs"/>
              </a:rPr>
              <a:t>електро</a:t>
            </a:r>
            <a:r>
              <a:rPr lang="en-US" sz="2400" dirty="0">
                <a:solidFill>
                  <a:schemeClr val="accent6">
                    <a:lumMod val="75000"/>
                  </a:schemeClr>
                </a:solidFill>
                <a:effectLst>
                  <a:outerShdw blurRad="38100" dist="38100" dir="2700000" algn="tl">
                    <a:srgbClr val="000000">
                      <a:alpha val="43137"/>
                    </a:srgbClr>
                  </a:outerShdw>
                </a:effectLst>
                <a:latin typeface="+mn-lt"/>
                <a:cs typeface="+mn-cs"/>
              </a:rPr>
              <a:t> </a:t>
            </a:r>
            <a:r>
              <a:rPr lang="en-US" sz="2400" dirty="0" err="1">
                <a:solidFill>
                  <a:schemeClr val="accent6">
                    <a:lumMod val="75000"/>
                  </a:schemeClr>
                </a:solidFill>
                <a:effectLst>
                  <a:outerShdw blurRad="38100" dist="38100" dir="2700000" algn="tl">
                    <a:srgbClr val="000000">
                      <a:alpha val="43137"/>
                    </a:srgbClr>
                  </a:outerShdw>
                </a:effectLst>
                <a:latin typeface="+mn-lt"/>
                <a:cs typeface="+mn-cs"/>
              </a:rPr>
              <a:t>индустрији</a:t>
            </a:r>
            <a:endParaRPr lang="en-US" sz="2400" dirty="0">
              <a:ln w="11430"/>
              <a:solidFill>
                <a:schemeClr val="accent6">
                  <a:lumMod val="75000"/>
                </a:schemeClr>
              </a:solidFill>
              <a:effectLst>
                <a:outerShdw blurRad="38100" dist="38100" dir="2700000" algn="tl">
                  <a:srgbClr val="000000">
                    <a:alpha val="43137"/>
                  </a:srgbClr>
                </a:outerShdw>
              </a:effectLst>
              <a:latin typeface="Calligraphic" pitchFamily="2" charset="0"/>
              <a:cs typeface="+mn-cs"/>
            </a:endParaRPr>
          </a:p>
        </p:txBody>
      </p:sp>
      <p:sp>
        <p:nvSpPr>
          <p:cNvPr id="9" name="Rectangle 8"/>
          <p:cNvSpPr/>
          <p:nvPr/>
        </p:nvSpPr>
        <p:spPr>
          <a:xfrm>
            <a:off x="304800" y="6027003"/>
            <a:ext cx="8458200" cy="830997"/>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2400" b="1" dirty="0" err="1">
                <a:latin typeface="+mn-lt"/>
                <a:cs typeface="+mn-cs"/>
              </a:rPr>
              <a:t>Употребљава</a:t>
            </a:r>
            <a:r>
              <a:rPr lang="en-US" sz="2400" b="1" dirty="0">
                <a:latin typeface="+mn-lt"/>
                <a:cs typeface="+mn-cs"/>
              </a:rPr>
              <a:t> </a:t>
            </a:r>
            <a:r>
              <a:rPr lang="en-US" sz="2400" b="1" dirty="0" err="1">
                <a:latin typeface="+mn-lt"/>
                <a:cs typeface="+mn-cs"/>
              </a:rPr>
              <a:t>се</a:t>
            </a:r>
            <a:r>
              <a:rPr lang="en-US" sz="2400" b="1" dirty="0">
                <a:latin typeface="+mn-lt"/>
                <a:cs typeface="+mn-cs"/>
              </a:rPr>
              <a:t> </a:t>
            </a:r>
            <a:r>
              <a:rPr lang="en-US" sz="2400" b="1" dirty="0" err="1">
                <a:latin typeface="+mn-lt"/>
                <a:cs typeface="+mn-cs"/>
              </a:rPr>
              <a:t>као</a:t>
            </a:r>
            <a:r>
              <a:rPr lang="en-US" sz="2400" b="1" dirty="0">
                <a:latin typeface="+mn-lt"/>
                <a:cs typeface="+mn-cs"/>
              </a:rPr>
              <a:t> </a:t>
            </a:r>
            <a:r>
              <a:rPr lang="en-US" sz="2400" b="1" dirty="0" err="1">
                <a:latin typeface="+mn-lt"/>
                <a:cs typeface="+mn-cs"/>
              </a:rPr>
              <a:t>полупроводник</a:t>
            </a:r>
            <a:r>
              <a:rPr lang="en-US" sz="2400" b="1" dirty="0">
                <a:latin typeface="+mn-lt"/>
                <a:cs typeface="+mn-cs"/>
              </a:rPr>
              <a:t> у </a:t>
            </a:r>
            <a:r>
              <a:rPr lang="en-US" sz="2400" b="1" dirty="0" err="1">
                <a:latin typeface="+mn-lt"/>
                <a:cs typeface="+mn-cs"/>
              </a:rPr>
              <a:t>транзисторима</a:t>
            </a:r>
            <a:r>
              <a:rPr lang="en-US" sz="2400" b="1" dirty="0">
                <a:latin typeface="+mn-lt"/>
                <a:cs typeface="+mn-cs"/>
              </a:rPr>
              <a:t>, </a:t>
            </a:r>
            <a:r>
              <a:rPr lang="en-US" sz="2400" b="1" dirty="0" err="1">
                <a:latin typeface="+mn-lt"/>
                <a:cs typeface="+mn-cs"/>
              </a:rPr>
              <a:t>за</a:t>
            </a:r>
            <a:r>
              <a:rPr lang="en-US" sz="2400" b="1" dirty="0">
                <a:latin typeface="+mn-lt"/>
                <a:cs typeface="+mn-cs"/>
              </a:rPr>
              <a:t> </a:t>
            </a:r>
            <a:r>
              <a:rPr lang="en-US" sz="2400" b="1" dirty="0" err="1">
                <a:latin typeface="+mn-lt"/>
                <a:cs typeface="+mn-cs"/>
              </a:rPr>
              <a:t>производњу</a:t>
            </a:r>
            <a:r>
              <a:rPr lang="en-US" sz="2400" b="1" dirty="0">
                <a:latin typeface="+mn-lt"/>
                <a:cs typeface="+mn-cs"/>
              </a:rPr>
              <a:t> </a:t>
            </a:r>
            <a:r>
              <a:rPr lang="en-US" sz="2400" b="1" dirty="0" err="1">
                <a:latin typeface="+mn-lt"/>
                <a:cs typeface="+mn-cs"/>
              </a:rPr>
              <a:t>соларних</a:t>
            </a:r>
            <a:r>
              <a:rPr lang="en-US" sz="2400" b="1" dirty="0">
                <a:latin typeface="+mn-lt"/>
                <a:cs typeface="+mn-cs"/>
              </a:rPr>
              <a:t> </a:t>
            </a:r>
            <a:r>
              <a:rPr lang="en-US" sz="2400" b="1" dirty="0" err="1">
                <a:latin typeface="+mn-lt"/>
                <a:cs typeface="+mn-cs"/>
              </a:rPr>
              <a:t>батерија</a:t>
            </a:r>
            <a:endParaRPr lang="en-US" sz="2400" b="1" dirty="0">
              <a:ln w="11430"/>
              <a:effectLst>
                <a:outerShdw blurRad="80000" dist="40000" dir="5040000" algn="tl">
                  <a:srgbClr val="000000">
                    <a:alpha val="30000"/>
                  </a:srgbClr>
                </a:outerShdw>
              </a:effectLst>
              <a:latin typeface="Calligraphic" pitchFamily="2" charset="0"/>
              <a:cs typeface="+mn-cs"/>
            </a:endParaRPr>
          </a:p>
        </p:txBody>
      </p:sp>
      <p:sp>
        <p:nvSpPr>
          <p:cNvPr id="10" name="Rectangle 9"/>
          <p:cNvSpPr/>
          <p:nvPr/>
        </p:nvSpPr>
        <p:spPr>
          <a:xfrm>
            <a:off x="0" y="2362200"/>
            <a:ext cx="9144000" cy="830997"/>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2400" dirty="0">
                <a:solidFill>
                  <a:schemeClr val="accent6">
                    <a:lumMod val="75000"/>
                  </a:schemeClr>
                </a:solidFill>
                <a:effectLst>
                  <a:outerShdw blurRad="38100" dist="38100" dir="2700000" algn="tl">
                    <a:srgbClr val="000000">
                      <a:alpha val="43137"/>
                    </a:srgbClr>
                  </a:outerShdw>
                </a:effectLst>
                <a:latin typeface="+mn-lt"/>
                <a:cs typeface="+mn-cs"/>
              </a:rPr>
              <a:t> </a:t>
            </a:r>
            <a:r>
              <a:rPr lang="en-US" sz="2400" dirty="0" err="1">
                <a:solidFill>
                  <a:schemeClr val="accent6">
                    <a:lumMod val="75000"/>
                  </a:schemeClr>
                </a:solidFill>
                <a:effectLst>
                  <a:outerShdw blurRad="38100" dist="38100" dir="2700000" algn="tl">
                    <a:srgbClr val="000000">
                      <a:alpha val="43137"/>
                    </a:srgbClr>
                  </a:outerShdw>
                </a:effectLst>
                <a:latin typeface="+mn-lt"/>
                <a:cs typeface="+mn-cs"/>
              </a:rPr>
              <a:t>Заједно</a:t>
            </a:r>
            <a:r>
              <a:rPr lang="en-US" sz="2400" dirty="0">
                <a:solidFill>
                  <a:schemeClr val="accent6">
                    <a:lumMod val="75000"/>
                  </a:schemeClr>
                </a:solidFill>
                <a:effectLst>
                  <a:outerShdw blurRad="38100" dist="38100" dir="2700000" algn="tl">
                    <a:srgbClr val="000000">
                      <a:alpha val="43137"/>
                    </a:srgbClr>
                  </a:outerShdw>
                </a:effectLst>
                <a:latin typeface="+mn-lt"/>
                <a:cs typeface="+mn-cs"/>
              </a:rPr>
              <a:t> </a:t>
            </a:r>
            <a:r>
              <a:rPr lang="en-US" sz="2400" dirty="0" err="1">
                <a:solidFill>
                  <a:schemeClr val="accent6">
                    <a:lumMod val="75000"/>
                  </a:schemeClr>
                </a:solidFill>
                <a:effectLst>
                  <a:outerShdw blurRad="38100" dist="38100" dir="2700000" algn="tl">
                    <a:srgbClr val="000000">
                      <a:alpha val="43137"/>
                    </a:srgbClr>
                  </a:outerShdw>
                </a:effectLst>
                <a:latin typeface="+mn-lt"/>
                <a:cs typeface="+mn-cs"/>
              </a:rPr>
              <a:t>са</a:t>
            </a:r>
            <a:r>
              <a:rPr lang="en-US" sz="2400" dirty="0">
                <a:solidFill>
                  <a:schemeClr val="accent6">
                    <a:lumMod val="75000"/>
                  </a:schemeClr>
                </a:solidFill>
                <a:effectLst>
                  <a:outerShdw blurRad="38100" dist="38100" dir="2700000" algn="tl">
                    <a:srgbClr val="000000">
                      <a:alpha val="43137"/>
                    </a:srgbClr>
                  </a:outerShdw>
                </a:effectLst>
                <a:latin typeface="+mn-lt"/>
                <a:cs typeface="+mn-cs"/>
              </a:rPr>
              <a:t> Fe </a:t>
            </a:r>
            <a:r>
              <a:rPr lang="en-US" sz="2400" dirty="0" err="1">
                <a:solidFill>
                  <a:schemeClr val="accent6">
                    <a:lumMod val="75000"/>
                  </a:schemeClr>
                </a:solidFill>
                <a:effectLst>
                  <a:outerShdw blurRad="38100" dist="38100" dir="2700000" algn="tl">
                    <a:srgbClr val="000000">
                      <a:alpha val="43137"/>
                    </a:srgbClr>
                  </a:outerShdw>
                </a:effectLst>
                <a:latin typeface="+mn-lt"/>
                <a:cs typeface="+mn-cs"/>
              </a:rPr>
              <a:t>гради</a:t>
            </a:r>
            <a:r>
              <a:rPr lang="en-US" sz="2400" dirty="0">
                <a:solidFill>
                  <a:schemeClr val="accent6">
                    <a:lumMod val="75000"/>
                  </a:schemeClr>
                </a:solidFill>
                <a:effectLst>
                  <a:outerShdw blurRad="38100" dist="38100" dir="2700000" algn="tl">
                    <a:srgbClr val="000000">
                      <a:alpha val="43137"/>
                    </a:srgbClr>
                  </a:outerShdw>
                </a:effectLst>
                <a:latin typeface="+mn-lt"/>
                <a:cs typeface="+mn-cs"/>
              </a:rPr>
              <a:t> </a:t>
            </a:r>
            <a:r>
              <a:rPr lang="en-US" sz="2400" dirty="0" err="1">
                <a:solidFill>
                  <a:schemeClr val="accent6">
                    <a:lumMod val="75000"/>
                  </a:schemeClr>
                </a:solidFill>
                <a:effectLst>
                  <a:outerShdw blurRad="38100" dist="38100" dir="2700000" algn="tl">
                    <a:srgbClr val="000000">
                      <a:alpha val="43137"/>
                    </a:srgbClr>
                  </a:outerShdw>
                </a:effectLst>
                <a:latin typeface="+mn-lt"/>
                <a:cs typeface="+mn-cs"/>
              </a:rPr>
              <a:t>легуру</a:t>
            </a:r>
            <a:r>
              <a:rPr lang="en-US" sz="2400" dirty="0">
                <a:solidFill>
                  <a:schemeClr val="accent6">
                    <a:lumMod val="75000"/>
                  </a:schemeClr>
                </a:solidFill>
                <a:effectLst>
                  <a:outerShdw blurRad="38100" dist="38100" dir="2700000" algn="tl">
                    <a:srgbClr val="000000">
                      <a:alpha val="43137"/>
                    </a:srgbClr>
                  </a:outerShdw>
                </a:effectLst>
                <a:latin typeface="+mn-lt"/>
                <a:cs typeface="+mn-cs"/>
              </a:rPr>
              <a:t>  </a:t>
            </a:r>
            <a:r>
              <a:rPr lang="en-US" sz="2400" dirty="0" err="1">
                <a:solidFill>
                  <a:schemeClr val="accent6">
                    <a:lumMod val="75000"/>
                  </a:schemeClr>
                </a:solidFill>
                <a:effectLst>
                  <a:outerShdw blurRad="38100" dist="38100" dir="2700000" algn="tl">
                    <a:srgbClr val="000000">
                      <a:alpha val="43137"/>
                    </a:srgbClr>
                  </a:outerShdw>
                </a:effectLst>
                <a:latin typeface="+mn-lt"/>
                <a:cs typeface="+mn-cs"/>
              </a:rPr>
              <a:t>феросилицијум</a:t>
            </a:r>
            <a:r>
              <a:rPr lang="en-US" sz="2400" dirty="0">
                <a:solidFill>
                  <a:schemeClr val="accent6">
                    <a:lumMod val="75000"/>
                  </a:schemeClr>
                </a:solidFill>
                <a:effectLst>
                  <a:outerShdw blurRad="38100" dist="38100" dir="2700000" algn="tl">
                    <a:srgbClr val="000000">
                      <a:alpha val="43137"/>
                    </a:srgbClr>
                  </a:outerShdw>
                </a:effectLst>
                <a:latin typeface="+mn-lt"/>
                <a:cs typeface="+mn-cs"/>
              </a:rPr>
              <a:t> </a:t>
            </a:r>
            <a:r>
              <a:rPr lang="en-US" sz="2400" dirty="0" err="1">
                <a:solidFill>
                  <a:schemeClr val="accent6">
                    <a:lumMod val="75000"/>
                  </a:schemeClr>
                </a:solidFill>
                <a:effectLst>
                  <a:outerShdw blurRad="38100" dist="38100" dir="2700000" algn="tl">
                    <a:srgbClr val="000000">
                      <a:alpha val="43137"/>
                    </a:srgbClr>
                  </a:outerShdw>
                </a:effectLst>
                <a:latin typeface="+mn-lt"/>
                <a:cs typeface="+mn-cs"/>
              </a:rPr>
              <a:t>која</a:t>
            </a:r>
            <a:r>
              <a:rPr lang="en-US" sz="2400" dirty="0">
                <a:solidFill>
                  <a:schemeClr val="accent6">
                    <a:lumMod val="75000"/>
                  </a:schemeClr>
                </a:solidFill>
                <a:effectLst>
                  <a:outerShdw blurRad="38100" dist="38100" dir="2700000" algn="tl">
                    <a:srgbClr val="000000">
                      <a:alpha val="43137"/>
                    </a:srgbClr>
                  </a:outerShdw>
                </a:effectLst>
                <a:latin typeface="+mn-lt"/>
                <a:cs typeface="+mn-cs"/>
              </a:rPr>
              <a:t> </a:t>
            </a:r>
            <a:r>
              <a:rPr lang="en-US" sz="2400" dirty="0" err="1">
                <a:solidFill>
                  <a:schemeClr val="accent6">
                    <a:lumMod val="75000"/>
                  </a:schemeClr>
                </a:solidFill>
                <a:effectLst>
                  <a:outerShdw blurRad="38100" dist="38100" dir="2700000" algn="tl">
                    <a:srgbClr val="000000">
                      <a:alpha val="43137"/>
                    </a:srgbClr>
                  </a:outerShdw>
                </a:effectLst>
                <a:latin typeface="+mn-lt"/>
                <a:cs typeface="+mn-cs"/>
              </a:rPr>
              <a:t>има</a:t>
            </a:r>
            <a:r>
              <a:rPr lang="en-US" sz="2400" dirty="0">
                <a:solidFill>
                  <a:schemeClr val="accent6">
                    <a:lumMod val="75000"/>
                  </a:schemeClr>
                </a:solidFill>
                <a:effectLst>
                  <a:outerShdw blurRad="38100" dist="38100" dir="2700000" algn="tl">
                    <a:srgbClr val="000000">
                      <a:alpha val="43137"/>
                    </a:srgbClr>
                  </a:outerShdw>
                </a:effectLst>
                <a:latin typeface="+mn-lt"/>
                <a:cs typeface="+mn-cs"/>
              </a:rPr>
              <a:t> </a:t>
            </a:r>
            <a:r>
              <a:rPr lang="en-US" sz="2400" dirty="0" err="1">
                <a:solidFill>
                  <a:schemeClr val="accent6">
                    <a:lumMod val="75000"/>
                  </a:schemeClr>
                </a:solidFill>
                <a:effectLst>
                  <a:outerShdw blurRad="38100" dist="38100" dir="2700000" algn="tl">
                    <a:srgbClr val="000000">
                      <a:alpha val="43137"/>
                    </a:srgbClr>
                  </a:outerShdw>
                </a:effectLst>
                <a:latin typeface="+mn-lt"/>
                <a:cs typeface="+mn-cs"/>
              </a:rPr>
              <a:t>велику</a:t>
            </a:r>
            <a:r>
              <a:rPr lang="en-US" sz="2400" dirty="0">
                <a:solidFill>
                  <a:schemeClr val="accent6">
                    <a:lumMod val="75000"/>
                  </a:schemeClr>
                </a:solidFill>
                <a:effectLst>
                  <a:outerShdw blurRad="38100" dist="38100" dir="2700000" algn="tl">
                    <a:srgbClr val="000000">
                      <a:alpha val="43137"/>
                    </a:srgbClr>
                  </a:outerShdw>
                </a:effectLst>
                <a:latin typeface="+mn-lt"/>
                <a:cs typeface="+mn-cs"/>
              </a:rPr>
              <a:t> </a:t>
            </a:r>
            <a:r>
              <a:rPr lang="en-US" sz="2400" dirty="0" err="1">
                <a:solidFill>
                  <a:schemeClr val="accent6">
                    <a:lumMod val="75000"/>
                  </a:schemeClr>
                </a:solidFill>
                <a:effectLst>
                  <a:outerShdw blurRad="38100" dist="38100" dir="2700000" algn="tl">
                    <a:srgbClr val="000000">
                      <a:alpha val="43137"/>
                    </a:srgbClr>
                  </a:outerShdw>
                </a:effectLst>
                <a:latin typeface="+mn-lt"/>
                <a:cs typeface="+mn-cs"/>
              </a:rPr>
              <a:t>примену</a:t>
            </a:r>
            <a:r>
              <a:rPr lang="en-US" sz="2400" dirty="0">
                <a:solidFill>
                  <a:schemeClr val="accent6">
                    <a:lumMod val="75000"/>
                  </a:schemeClr>
                </a:solidFill>
                <a:effectLst>
                  <a:outerShdw blurRad="38100" dist="38100" dir="2700000" algn="tl">
                    <a:srgbClr val="000000">
                      <a:alpha val="43137"/>
                    </a:srgbClr>
                  </a:outerShdw>
                </a:effectLst>
                <a:latin typeface="+mn-lt"/>
                <a:cs typeface="+mn-cs"/>
              </a:rPr>
              <a:t> у </a:t>
            </a:r>
            <a:r>
              <a:rPr lang="en-US" sz="2400" dirty="0" err="1">
                <a:solidFill>
                  <a:schemeClr val="accent6">
                    <a:lumMod val="75000"/>
                  </a:schemeClr>
                </a:solidFill>
                <a:effectLst>
                  <a:outerShdw blurRad="38100" dist="38100" dir="2700000" algn="tl">
                    <a:srgbClr val="000000">
                      <a:alpha val="43137"/>
                    </a:srgbClr>
                  </a:outerShdw>
                </a:effectLst>
                <a:latin typeface="+mn-lt"/>
                <a:cs typeface="+mn-cs"/>
              </a:rPr>
              <a:t>техници</a:t>
            </a:r>
            <a:endParaRPr lang="en-US" sz="2400" dirty="0">
              <a:ln w="11430"/>
              <a:solidFill>
                <a:schemeClr val="accent6">
                  <a:lumMod val="75000"/>
                </a:schemeClr>
              </a:solidFill>
              <a:effectLst>
                <a:outerShdw blurRad="38100" dist="38100" dir="2700000" algn="tl">
                  <a:srgbClr val="000000">
                    <a:alpha val="43137"/>
                  </a:srgbClr>
                </a:outerShdw>
              </a:effectLst>
              <a:latin typeface="Calligraphic" pitchFamily="2" charset="0"/>
              <a:cs typeface="+mn-cs"/>
            </a:endParaRPr>
          </a:p>
        </p:txBody>
      </p:sp>
      <p:pic>
        <p:nvPicPr>
          <p:cNvPr id="3080" name="Picture 11" descr="offgrid.png"/>
          <p:cNvPicPr>
            <a:picLocks noChangeAspect="1"/>
          </p:cNvPicPr>
          <p:nvPr/>
        </p:nvPicPr>
        <p:blipFill>
          <a:blip r:embed="rId6"/>
          <a:srcRect/>
          <a:stretch>
            <a:fillRect/>
          </a:stretch>
        </p:blipFill>
        <p:spPr bwMode="auto">
          <a:xfrm>
            <a:off x="2514600" y="3276600"/>
            <a:ext cx="4029075" cy="2755900"/>
          </a:xfrm>
          <a:prstGeom prst="rect">
            <a:avLst/>
          </a:prstGeom>
          <a:noFill/>
          <a:ln w="9525">
            <a:noFill/>
            <a:miter lim="800000"/>
            <a:headEnd/>
            <a:tailEnd/>
          </a:ln>
        </p:spPr>
      </p:pic>
      <p:pic>
        <p:nvPicPr>
          <p:cNvPr id="3081" name="Picture 12" descr="11077silicon_chip.jpg"/>
          <p:cNvPicPr>
            <a:picLocks noChangeAspect="1"/>
          </p:cNvPicPr>
          <p:nvPr/>
        </p:nvPicPr>
        <p:blipFill>
          <a:blip r:embed="rId7"/>
          <a:srcRect/>
          <a:stretch>
            <a:fillRect/>
          </a:stretch>
        </p:blipFill>
        <p:spPr bwMode="auto">
          <a:xfrm>
            <a:off x="6324600" y="762000"/>
            <a:ext cx="1773238" cy="1301750"/>
          </a:xfrm>
          <a:prstGeom prst="rect">
            <a:avLst/>
          </a:prstGeom>
          <a:noFill/>
          <a:ln w="9525">
            <a:noFill/>
            <a:miter lim="800000"/>
            <a:headEnd/>
            <a:tailEnd/>
          </a:ln>
        </p:spPr>
      </p:pic>
    </p:spTree>
    <p:extLst>
      <p:ext uri="{BB962C8B-B14F-4D97-AF65-F5344CB8AC3E}">
        <p14:creationId xmlns:p14="http://schemas.microsoft.com/office/powerpoint/2010/main" val="3158801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dna_picnik.jpg"/>
          <p:cNvPicPr>
            <a:picLocks noChangeAspect="1"/>
          </p:cNvPicPr>
          <p:nvPr/>
        </p:nvPicPr>
        <p:blipFill>
          <a:blip r:embed="rId3"/>
          <a:srcRect/>
          <a:stretch>
            <a:fillRect/>
          </a:stretch>
        </p:blipFill>
        <p:spPr bwMode="auto">
          <a:xfrm>
            <a:off x="-7938" y="838200"/>
            <a:ext cx="9151938" cy="6019800"/>
          </a:xfrm>
          <a:prstGeom prst="rect">
            <a:avLst/>
          </a:prstGeom>
          <a:noFill/>
          <a:ln w="9525">
            <a:noFill/>
            <a:miter lim="800000"/>
            <a:headEnd/>
            <a:tailEnd/>
          </a:ln>
        </p:spPr>
      </p:pic>
      <p:pic>
        <p:nvPicPr>
          <p:cNvPr id="4099" name="Picture 4" descr="crna.png"/>
          <p:cNvPicPr>
            <a:picLocks noChangeAspect="1"/>
          </p:cNvPicPr>
          <p:nvPr/>
        </p:nvPicPr>
        <p:blipFill>
          <a:blip r:embed="rId4"/>
          <a:srcRect/>
          <a:stretch>
            <a:fillRect/>
          </a:stretch>
        </p:blipFill>
        <p:spPr bwMode="auto">
          <a:xfrm>
            <a:off x="0" y="0"/>
            <a:ext cx="9144000" cy="838200"/>
          </a:xfrm>
          <a:prstGeom prst="rect">
            <a:avLst/>
          </a:prstGeom>
          <a:noFill/>
          <a:ln w="9525">
            <a:noFill/>
            <a:miter lim="800000"/>
            <a:headEnd/>
            <a:tailEnd/>
          </a:ln>
        </p:spPr>
      </p:pic>
      <p:sp>
        <p:nvSpPr>
          <p:cNvPr id="6" name="Rectangle 5"/>
          <p:cNvSpPr/>
          <p:nvPr/>
        </p:nvSpPr>
        <p:spPr>
          <a:xfrm>
            <a:off x="-533400" y="0"/>
            <a:ext cx="10210800" cy="830997"/>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2400" dirty="0" err="1">
                <a:solidFill>
                  <a:srgbClr val="FF0000"/>
                </a:solidFill>
                <a:latin typeface="+mn-lt"/>
                <a:cs typeface="+mn-cs"/>
              </a:rPr>
              <a:t>Силицијум</a:t>
            </a:r>
            <a:r>
              <a:rPr lang="en-US" sz="2400" dirty="0">
                <a:solidFill>
                  <a:srgbClr val="FF0000"/>
                </a:solidFill>
                <a:latin typeface="+mn-lt"/>
                <a:cs typeface="+mn-cs"/>
              </a:rPr>
              <a:t> </a:t>
            </a:r>
            <a:r>
              <a:rPr lang="en-US" sz="2400" dirty="0" err="1">
                <a:solidFill>
                  <a:srgbClr val="FF0000"/>
                </a:solidFill>
                <a:latin typeface="+mn-lt"/>
                <a:cs typeface="+mn-cs"/>
              </a:rPr>
              <a:t>постоји</a:t>
            </a:r>
            <a:r>
              <a:rPr lang="en-US" sz="2400" dirty="0">
                <a:solidFill>
                  <a:srgbClr val="FF0000"/>
                </a:solidFill>
                <a:latin typeface="+mn-lt"/>
                <a:cs typeface="+mn-cs"/>
              </a:rPr>
              <a:t> у </a:t>
            </a:r>
            <a:r>
              <a:rPr lang="en-US" sz="2400" dirty="0" err="1">
                <a:solidFill>
                  <a:srgbClr val="FF0000"/>
                </a:solidFill>
                <a:latin typeface="+mn-lt"/>
                <a:cs typeface="+mn-cs"/>
              </a:rPr>
              <a:t>два</a:t>
            </a:r>
            <a:r>
              <a:rPr lang="en-US" sz="2400" dirty="0">
                <a:solidFill>
                  <a:srgbClr val="FF0000"/>
                </a:solidFill>
                <a:latin typeface="+mn-lt"/>
                <a:cs typeface="+mn-cs"/>
              </a:rPr>
              <a:t> </a:t>
            </a:r>
            <a:r>
              <a:rPr lang="en-US" sz="2400" dirty="0" err="1">
                <a:solidFill>
                  <a:srgbClr val="FF0000"/>
                </a:solidFill>
                <a:latin typeface="+mn-lt"/>
                <a:cs typeface="+mn-cs"/>
              </a:rPr>
              <a:t>облика</a:t>
            </a:r>
            <a:r>
              <a:rPr lang="en-US" sz="2400" dirty="0">
                <a:solidFill>
                  <a:srgbClr val="FF0000"/>
                </a:solidFill>
                <a:latin typeface="+mn-lt"/>
                <a:cs typeface="+mn-cs"/>
              </a:rPr>
              <a:t> </a:t>
            </a:r>
            <a:r>
              <a:rPr lang="en-US" sz="2400" dirty="0" err="1">
                <a:solidFill>
                  <a:srgbClr val="FF0000"/>
                </a:solidFill>
                <a:latin typeface="+mn-lt"/>
                <a:cs typeface="+mn-cs"/>
              </a:rPr>
              <a:t>који</a:t>
            </a:r>
            <a:r>
              <a:rPr lang="en-US" sz="2400" dirty="0">
                <a:solidFill>
                  <a:srgbClr val="FF0000"/>
                </a:solidFill>
                <a:latin typeface="+mn-lt"/>
                <a:cs typeface="+mn-cs"/>
              </a:rPr>
              <a:t> </a:t>
            </a:r>
            <a:r>
              <a:rPr lang="en-US" sz="2400" dirty="0" err="1">
                <a:solidFill>
                  <a:srgbClr val="FF0000"/>
                </a:solidFill>
                <a:latin typeface="+mn-lt"/>
                <a:cs typeface="+mn-cs"/>
              </a:rPr>
              <a:t>нису</a:t>
            </a:r>
            <a:r>
              <a:rPr lang="en-US" sz="2400" dirty="0">
                <a:solidFill>
                  <a:srgbClr val="FF0000"/>
                </a:solidFill>
                <a:latin typeface="+mn-lt"/>
                <a:cs typeface="+mn-cs"/>
              </a:rPr>
              <a:t> </a:t>
            </a:r>
            <a:r>
              <a:rPr lang="en-US" sz="2400" dirty="0" err="1">
                <a:solidFill>
                  <a:srgbClr val="FF0000"/>
                </a:solidFill>
                <a:latin typeface="+mn-lt"/>
                <a:cs typeface="+mn-cs"/>
              </a:rPr>
              <a:t>различите</a:t>
            </a:r>
            <a:r>
              <a:rPr lang="en-US" sz="2400" dirty="0">
                <a:solidFill>
                  <a:srgbClr val="FF0000"/>
                </a:solidFill>
                <a:latin typeface="+mn-lt"/>
                <a:cs typeface="+mn-cs"/>
              </a:rPr>
              <a:t> </a:t>
            </a:r>
            <a:r>
              <a:rPr lang="en-US" sz="2400" dirty="0" err="1">
                <a:solidFill>
                  <a:srgbClr val="FF0000"/>
                </a:solidFill>
                <a:latin typeface="+mn-lt"/>
                <a:cs typeface="+mn-cs"/>
              </a:rPr>
              <a:t>алотропске</a:t>
            </a:r>
            <a:r>
              <a:rPr lang="en-US" sz="2400" dirty="0">
                <a:solidFill>
                  <a:srgbClr val="FF0000"/>
                </a:solidFill>
                <a:latin typeface="+mn-lt"/>
                <a:cs typeface="+mn-cs"/>
              </a:rPr>
              <a:t> </a:t>
            </a:r>
            <a:r>
              <a:rPr lang="en-US" sz="2400" dirty="0" err="1">
                <a:solidFill>
                  <a:srgbClr val="FF0000"/>
                </a:solidFill>
                <a:latin typeface="+mn-lt"/>
                <a:cs typeface="+mn-cs"/>
              </a:rPr>
              <a:t>модификације</a:t>
            </a:r>
            <a:r>
              <a:rPr lang="en-US" sz="2400" dirty="0">
                <a:solidFill>
                  <a:srgbClr val="FF0000"/>
                </a:solidFill>
                <a:latin typeface="+mn-lt"/>
                <a:cs typeface="+mn-cs"/>
              </a:rPr>
              <a:t>:</a:t>
            </a:r>
            <a:endParaRPr lang="en-US" sz="2400" b="1" dirty="0">
              <a:ln w="11430"/>
              <a:solidFill>
                <a:srgbClr val="FF0000"/>
              </a:solidFill>
              <a:effectLst>
                <a:outerShdw blurRad="80000" dist="40000" dir="5040000" algn="tl">
                  <a:srgbClr val="000000">
                    <a:alpha val="30000"/>
                  </a:srgbClr>
                </a:outerShdw>
              </a:effectLst>
              <a:latin typeface="Calligraphic" pitchFamily="2" charset="0"/>
              <a:cs typeface="+mn-cs"/>
            </a:endParaRPr>
          </a:p>
        </p:txBody>
      </p:sp>
      <p:pic>
        <p:nvPicPr>
          <p:cNvPr id="4101" name="Picture 2" descr="C:\Users\zoca\Desktop\Seminarski ACA\Slike\images.jpg"/>
          <p:cNvPicPr>
            <a:picLocks noChangeAspect="1" noChangeArrowheads="1"/>
          </p:cNvPicPr>
          <p:nvPr/>
        </p:nvPicPr>
        <p:blipFill>
          <a:blip r:embed="rId5"/>
          <a:srcRect/>
          <a:stretch>
            <a:fillRect/>
          </a:stretch>
        </p:blipFill>
        <p:spPr bwMode="auto">
          <a:xfrm>
            <a:off x="5867400" y="2438400"/>
            <a:ext cx="3124200" cy="1323975"/>
          </a:xfrm>
          <a:prstGeom prst="rect">
            <a:avLst/>
          </a:prstGeom>
          <a:noFill/>
          <a:ln w="9525">
            <a:noFill/>
            <a:miter lim="800000"/>
            <a:headEnd/>
            <a:tailEnd/>
          </a:ln>
        </p:spPr>
      </p:pic>
      <p:sp>
        <p:nvSpPr>
          <p:cNvPr id="10" name="Rectangle 9"/>
          <p:cNvSpPr/>
          <p:nvPr/>
        </p:nvSpPr>
        <p:spPr>
          <a:xfrm>
            <a:off x="5943600" y="1371600"/>
            <a:ext cx="3004477" cy="46166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x-none" sz="2400" dirty="0">
                <a:solidFill>
                  <a:srgbClr val="FF0000"/>
                </a:solidFill>
                <a:latin typeface="+mn-lt"/>
                <a:cs typeface="+mn-cs"/>
              </a:rPr>
              <a:t>У</a:t>
            </a:r>
            <a:r>
              <a:rPr lang="en-US" sz="2400" dirty="0">
                <a:solidFill>
                  <a:srgbClr val="FF0000"/>
                </a:solidFill>
                <a:latin typeface="+mn-lt"/>
                <a:cs typeface="+mn-cs"/>
              </a:rPr>
              <a:t> </a:t>
            </a:r>
            <a:r>
              <a:rPr lang="en-US" sz="2400" dirty="0" err="1">
                <a:solidFill>
                  <a:srgbClr val="FF0000"/>
                </a:solidFill>
                <a:latin typeface="+mn-lt"/>
                <a:cs typeface="+mn-cs"/>
              </a:rPr>
              <a:t>облику</a:t>
            </a:r>
            <a:r>
              <a:rPr lang="en-US" sz="2400" dirty="0">
                <a:solidFill>
                  <a:srgbClr val="FF0000"/>
                </a:solidFill>
                <a:latin typeface="+mn-lt"/>
                <a:cs typeface="+mn-cs"/>
              </a:rPr>
              <a:t> </a:t>
            </a:r>
            <a:r>
              <a:rPr lang="en-US" sz="2400" dirty="0" err="1">
                <a:solidFill>
                  <a:srgbClr val="FF0000"/>
                </a:solidFill>
                <a:latin typeface="+mn-lt"/>
                <a:cs typeface="+mn-cs"/>
              </a:rPr>
              <a:t>мрког</a:t>
            </a:r>
            <a:r>
              <a:rPr lang="en-US" sz="2400" dirty="0">
                <a:solidFill>
                  <a:srgbClr val="FF0000"/>
                </a:solidFill>
                <a:latin typeface="+mn-lt"/>
                <a:cs typeface="+mn-cs"/>
              </a:rPr>
              <a:t> </a:t>
            </a:r>
            <a:r>
              <a:rPr lang="en-US" sz="2400" dirty="0" err="1">
                <a:solidFill>
                  <a:srgbClr val="FF0000"/>
                </a:solidFill>
                <a:latin typeface="+mn-lt"/>
                <a:cs typeface="+mn-cs"/>
              </a:rPr>
              <a:t>праха</a:t>
            </a:r>
            <a:endParaRPr lang="en-US" sz="2400" dirty="0">
              <a:ln w="11430"/>
              <a:solidFill>
                <a:srgbClr val="FF0000"/>
              </a:solidFill>
              <a:effectLst>
                <a:outerShdw blurRad="80000" dist="40000" dir="5040000" algn="tl">
                  <a:srgbClr val="000000">
                    <a:alpha val="30000"/>
                  </a:srgbClr>
                </a:outerShdw>
              </a:effectLst>
              <a:latin typeface="+mn-lt"/>
              <a:cs typeface="+mn-cs"/>
            </a:endParaRPr>
          </a:p>
        </p:txBody>
      </p:sp>
      <p:sp>
        <p:nvSpPr>
          <p:cNvPr id="13" name="Rectangle 12"/>
          <p:cNvSpPr/>
          <p:nvPr/>
        </p:nvSpPr>
        <p:spPr>
          <a:xfrm>
            <a:off x="0" y="6027003"/>
            <a:ext cx="5829253" cy="830997"/>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x-none" sz="2400" dirty="0">
                <a:solidFill>
                  <a:srgbClr val="FF0000"/>
                </a:solidFill>
                <a:latin typeface="+mn-lt"/>
                <a:cs typeface="+mn-cs"/>
              </a:rPr>
              <a:t>У</a:t>
            </a:r>
            <a:r>
              <a:rPr lang="en-US" sz="2400" dirty="0">
                <a:solidFill>
                  <a:srgbClr val="FF0000"/>
                </a:solidFill>
                <a:latin typeface="+mn-lt"/>
                <a:cs typeface="+mn-cs"/>
              </a:rPr>
              <a:t> </a:t>
            </a:r>
            <a:r>
              <a:rPr lang="en-US" sz="2400" dirty="0" err="1">
                <a:solidFill>
                  <a:srgbClr val="FF0000"/>
                </a:solidFill>
                <a:latin typeface="+mn-lt"/>
                <a:cs typeface="+mn-cs"/>
              </a:rPr>
              <a:t>облику</a:t>
            </a:r>
            <a:r>
              <a:rPr lang="en-US" sz="2400" dirty="0">
                <a:solidFill>
                  <a:srgbClr val="FF0000"/>
                </a:solidFill>
                <a:latin typeface="+mn-lt"/>
                <a:cs typeface="+mn-cs"/>
              </a:rPr>
              <a:t> </a:t>
            </a:r>
            <a:r>
              <a:rPr lang="en-US" sz="2400" dirty="0" err="1">
                <a:solidFill>
                  <a:srgbClr val="FF0000"/>
                </a:solidFill>
                <a:latin typeface="+mn-lt"/>
                <a:cs typeface="+mn-cs"/>
              </a:rPr>
              <a:t>тамносивих</a:t>
            </a:r>
            <a:r>
              <a:rPr lang="en-US" sz="2400" dirty="0">
                <a:solidFill>
                  <a:srgbClr val="FF0000"/>
                </a:solidFill>
                <a:latin typeface="+mn-lt"/>
                <a:cs typeface="+mn-cs"/>
              </a:rPr>
              <a:t>, </a:t>
            </a:r>
            <a:r>
              <a:rPr lang="en-US" sz="2400" dirty="0" err="1">
                <a:solidFill>
                  <a:srgbClr val="FF0000"/>
                </a:solidFill>
                <a:latin typeface="+mn-lt"/>
                <a:cs typeface="+mn-cs"/>
              </a:rPr>
              <a:t>непрозирних</a:t>
            </a:r>
            <a:r>
              <a:rPr lang="en-US" sz="2400" dirty="0">
                <a:solidFill>
                  <a:srgbClr val="FF0000"/>
                </a:solidFill>
                <a:latin typeface="+mn-lt"/>
                <a:cs typeface="+mn-cs"/>
              </a:rPr>
              <a:t> и </a:t>
            </a:r>
            <a:r>
              <a:rPr lang="en-US" sz="2400" dirty="0" err="1">
                <a:solidFill>
                  <a:srgbClr val="FF0000"/>
                </a:solidFill>
                <a:latin typeface="+mn-lt"/>
                <a:cs typeface="+mn-cs"/>
              </a:rPr>
              <a:t>веома</a:t>
            </a:r>
            <a:r>
              <a:rPr lang="en-US" sz="2400" dirty="0">
                <a:solidFill>
                  <a:srgbClr val="FF0000"/>
                </a:solidFill>
                <a:latin typeface="+mn-lt"/>
                <a:cs typeface="+mn-cs"/>
              </a:rPr>
              <a:t> </a:t>
            </a:r>
            <a:r>
              <a:rPr lang="en-US" sz="2400" dirty="0" err="1">
                <a:solidFill>
                  <a:srgbClr val="FF0000"/>
                </a:solidFill>
                <a:latin typeface="+mn-lt"/>
                <a:cs typeface="+mn-cs"/>
              </a:rPr>
              <a:t>тврдих</a:t>
            </a:r>
            <a:r>
              <a:rPr lang="en-US" sz="2400" dirty="0">
                <a:solidFill>
                  <a:srgbClr val="FF0000"/>
                </a:solidFill>
                <a:latin typeface="+mn-lt"/>
                <a:cs typeface="+mn-cs"/>
              </a:rPr>
              <a:t>, </a:t>
            </a:r>
            <a:r>
              <a:rPr lang="en-US" sz="2400" dirty="0" err="1">
                <a:solidFill>
                  <a:srgbClr val="FF0000"/>
                </a:solidFill>
                <a:latin typeface="+mn-lt"/>
                <a:cs typeface="+mn-cs"/>
              </a:rPr>
              <a:t>сјајних</a:t>
            </a:r>
            <a:r>
              <a:rPr lang="en-US" sz="2400" dirty="0">
                <a:solidFill>
                  <a:srgbClr val="FF0000"/>
                </a:solidFill>
                <a:latin typeface="+mn-lt"/>
                <a:cs typeface="+mn-cs"/>
              </a:rPr>
              <a:t>, </a:t>
            </a:r>
            <a:r>
              <a:rPr lang="en-US" sz="2400" dirty="0" err="1">
                <a:solidFill>
                  <a:srgbClr val="FF0000"/>
                </a:solidFill>
                <a:latin typeface="+mn-lt"/>
                <a:cs typeface="+mn-cs"/>
              </a:rPr>
              <a:t>игличастих</a:t>
            </a:r>
            <a:r>
              <a:rPr lang="en-US" sz="2400" dirty="0">
                <a:solidFill>
                  <a:srgbClr val="FF0000"/>
                </a:solidFill>
                <a:latin typeface="+mn-lt"/>
                <a:cs typeface="+mn-cs"/>
              </a:rPr>
              <a:t> </a:t>
            </a:r>
            <a:r>
              <a:rPr lang="en-US" sz="2400" dirty="0" err="1">
                <a:solidFill>
                  <a:srgbClr val="FF0000"/>
                </a:solidFill>
                <a:latin typeface="+mn-lt"/>
                <a:cs typeface="+mn-cs"/>
              </a:rPr>
              <a:t>кристала</a:t>
            </a:r>
            <a:endParaRPr lang="en-US" sz="2400" b="1" dirty="0">
              <a:ln w="11430"/>
              <a:solidFill>
                <a:srgbClr val="FF0000"/>
              </a:solidFill>
              <a:effectLst>
                <a:outerShdw blurRad="80000" dist="40000" dir="5040000" algn="tl">
                  <a:srgbClr val="000000">
                    <a:alpha val="30000"/>
                  </a:srgbClr>
                </a:outerShdw>
              </a:effectLst>
              <a:latin typeface="+mn-lt"/>
              <a:cs typeface="+mn-cs"/>
            </a:endParaRPr>
          </a:p>
        </p:txBody>
      </p:sp>
      <p:pic>
        <p:nvPicPr>
          <p:cNvPr id="4104" name="Picture 13" descr="250px-SiliconCroda.jpg"/>
          <p:cNvPicPr>
            <a:picLocks noChangeAspect="1"/>
          </p:cNvPicPr>
          <p:nvPr/>
        </p:nvPicPr>
        <p:blipFill>
          <a:blip r:embed="rId6"/>
          <a:srcRect/>
          <a:stretch>
            <a:fillRect/>
          </a:stretch>
        </p:blipFill>
        <p:spPr bwMode="auto">
          <a:xfrm>
            <a:off x="152400" y="3886200"/>
            <a:ext cx="2846388" cy="1981200"/>
          </a:xfrm>
          <a:prstGeom prst="rect">
            <a:avLst/>
          </a:prstGeom>
          <a:noFill/>
          <a:ln w="9525">
            <a:noFill/>
            <a:miter lim="800000"/>
            <a:headEnd/>
            <a:tailEnd/>
          </a:ln>
        </p:spPr>
      </p:pic>
      <p:pic>
        <p:nvPicPr>
          <p:cNvPr id="4105" name="Picture 14" descr="silicon-2.jpg"/>
          <p:cNvPicPr>
            <a:picLocks noChangeAspect="1"/>
          </p:cNvPicPr>
          <p:nvPr/>
        </p:nvPicPr>
        <p:blipFill>
          <a:blip r:embed="rId7"/>
          <a:srcRect/>
          <a:stretch>
            <a:fillRect/>
          </a:stretch>
        </p:blipFill>
        <p:spPr bwMode="auto">
          <a:xfrm>
            <a:off x="3124200" y="4572000"/>
            <a:ext cx="1981200" cy="1295400"/>
          </a:xfrm>
          <a:prstGeom prst="rect">
            <a:avLst/>
          </a:prstGeom>
          <a:noFill/>
          <a:ln w="9525">
            <a:noFill/>
            <a:miter lim="800000"/>
            <a:headEnd/>
            <a:tailEnd/>
          </a:ln>
        </p:spPr>
      </p:pic>
      <p:sp>
        <p:nvSpPr>
          <p:cNvPr id="16" name="Rectangle 15"/>
          <p:cNvSpPr/>
          <p:nvPr/>
        </p:nvSpPr>
        <p:spPr>
          <a:xfrm>
            <a:off x="3886200" y="2819400"/>
            <a:ext cx="785793" cy="1200329"/>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x-none"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И</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endParaRPr>
          </a:p>
        </p:txBody>
      </p:sp>
      <p:pic>
        <p:nvPicPr>
          <p:cNvPr id="4107" name="Picture 16" descr="Silizium_pulver.jpg"/>
          <p:cNvPicPr>
            <a:picLocks noChangeAspect="1"/>
          </p:cNvPicPr>
          <p:nvPr/>
        </p:nvPicPr>
        <p:blipFill>
          <a:blip r:embed="rId8"/>
          <a:srcRect/>
          <a:stretch>
            <a:fillRect/>
          </a:stretch>
        </p:blipFill>
        <p:spPr bwMode="auto">
          <a:xfrm>
            <a:off x="3505200" y="990600"/>
            <a:ext cx="2133600" cy="1295400"/>
          </a:xfrm>
          <a:prstGeom prst="rect">
            <a:avLst/>
          </a:prstGeom>
          <a:noFill/>
          <a:ln w="9525">
            <a:noFill/>
            <a:miter lim="800000"/>
            <a:headEnd/>
            <a:tailEnd/>
          </a:ln>
        </p:spPr>
      </p:pic>
    </p:spTree>
    <p:extLst>
      <p:ext uri="{BB962C8B-B14F-4D97-AF65-F5344CB8AC3E}">
        <p14:creationId xmlns:p14="http://schemas.microsoft.com/office/powerpoint/2010/main" val="2762594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svemir.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5123" name="Picture 4" descr="Cetvrta.png"/>
          <p:cNvPicPr>
            <a:picLocks noChangeAspect="1"/>
          </p:cNvPicPr>
          <p:nvPr/>
        </p:nvPicPr>
        <p:blipFill>
          <a:blip r:embed="rId4"/>
          <a:srcRect/>
          <a:stretch>
            <a:fillRect/>
          </a:stretch>
        </p:blipFill>
        <p:spPr bwMode="auto">
          <a:xfrm>
            <a:off x="304800" y="2667000"/>
            <a:ext cx="2295525" cy="2124075"/>
          </a:xfrm>
          <a:prstGeom prst="rect">
            <a:avLst/>
          </a:prstGeom>
          <a:noFill/>
          <a:ln w="9525">
            <a:noFill/>
            <a:miter lim="800000"/>
            <a:headEnd/>
            <a:tailEnd/>
          </a:ln>
        </p:spPr>
      </p:pic>
      <p:pic>
        <p:nvPicPr>
          <p:cNvPr id="5124" name="Picture 5" descr="si.jpg"/>
          <p:cNvPicPr>
            <a:picLocks noChangeAspect="1"/>
          </p:cNvPicPr>
          <p:nvPr/>
        </p:nvPicPr>
        <p:blipFill>
          <a:blip r:embed="rId5"/>
          <a:srcRect/>
          <a:stretch>
            <a:fillRect/>
          </a:stretch>
        </p:blipFill>
        <p:spPr bwMode="auto">
          <a:xfrm>
            <a:off x="3124200" y="838200"/>
            <a:ext cx="2667000" cy="2667000"/>
          </a:xfrm>
          <a:prstGeom prst="rect">
            <a:avLst/>
          </a:prstGeom>
          <a:noFill/>
          <a:ln w="9525">
            <a:noFill/>
            <a:miter lim="800000"/>
            <a:headEnd/>
            <a:tailEnd/>
          </a:ln>
        </p:spPr>
      </p:pic>
      <p:pic>
        <p:nvPicPr>
          <p:cNvPr id="5125" name="Picture 6" descr="silicon_atom.jpg"/>
          <p:cNvPicPr>
            <a:picLocks noChangeAspect="1"/>
          </p:cNvPicPr>
          <p:nvPr/>
        </p:nvPicPr>
        <p:blipFill>
          <a:blip r:embed="rId6"/>
          <a:srcRect/>
          <a:stretch>
            <a:fillRect/>
          </a:stretch>
        </p:blipFill>
        <p:spPr bwMode="auto">
          <a:xfrm>
            <a:off x="6248400" y="2590800"/>
            <a:ext cx="2517775" cy="2192338"/>
          </a:xfrm>
          <a:prstGeom prst="rect">
            <a:avLst/>
          </a:prstGeom>
          <a:noFill/>
          <a:ln w="9525">
            <a:noFill/>
            <a:miter lim="800000"/>
            <a:headEnd/>
            <a:tailEnd/>
          </a:ln>
        </p:spPr>
      </p:pic>
      <p:sp>
        <p:nvSpPr>
          <p:cNvPr id="10" name="Rectangle 9"/>
          <p:cNvSpPr/>
          <p:nvPr/>
        </p:nvSpPr>
        <p:spPr>
          <a:xfrm>
            <a:off x="914400" y="228600"/>
            <a:ext cx="7255705" cy="52322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2800" dirty="0" err="1">
                <a:solidFill>
                  <a:schemeClr val="accent6">
                    <a:lumMod val="75000"/>
                  </a:schemeClr>
                </a:solidFill>
                <a:latin typeface="+mn-lt"/>
                <a:cs typeface="+mn-cs"/>
              </a:rPr>
              <a:t>Електронска</a:t>
            </a:r>
            <a:r>
              <a:rPr lang="en-US" sz="2800" dirty="0">
                <a:solidFill>
                  <a:schemeClr val="accent6">
                    <a:lumMod val="75000"/>
                  </a:schemeClr>
                </a:solidFill>
                <a:latin typeface="+mn-lt"/>
                <a:cs typeface="+mn-cs"/>
              </a:rPr>
              <a:t> </a:t>
            </a:r>
            <a:r>
              <a:rPr lang="en-US" sz="2800" dirty="0" err="1">
                <a:solidFill>
                  <a:schemeClr val="accent6">
                    <a:lumMod val="75000"/>
                  </a:schemeClr>
                </a:solidFill>
                <a:latin typeface="+mn-lt"/>
                <a:cs typeface="+mn-cs"/>
              </a:rPr>
              <a:t>конфигурација</a:t>
            </a:r>
            <a:r>
              <a:rPr lang="en-US" sz="2800" dirty="0">
                <a:solidFill>
                  <a:schemeClr val="accent6">
                    <a:lumMod val="75000"/>
                  </a:schemeClr>
                </a:solidFill>
                <a:latin typeface="+mn-lt"/>
                <a:cs typeface="+mn-cs"/>
              </a:rPr>
              <a:t> </a:t>
            </a:r>
            <a:r>
              <a:rPr lang="en-US" sz="2800" dirty="0" err="1">
                <a:solidFill>
                  <a:schemeClr val="accent6">
                    <a:lumMod val="75000"/>
                  </a:schemeClr>
                </a:solidFill>
                <a:latin typeface="+mn-lt"/>
                <a:cs typeface="+mn-cs"/>
              </a:rPr>
              <a:t>атома</a:t>
            </a:r>
            <a:r>
              <a:rPr lang="en-US" sz="2800" dirty="0">
                <a:solidFill>
                  <a:schemeClr val="accent6">
                    <a:lumMod val="75000"/>
                  </a:schemeClr>
                </a:solidFill>
                <a:latin typeface="+mn-lt"/>
                <a:cs typeface="+mn-cs"/>
              </a:rPr>
              <a:t> </a:t>
            </a:r>
            <a:r>
              <a:rPr lang="en-US" sz="2800" dirty="0" err="1">
                <a:solidFill>
                  <a:schemeClr val="accent6">
                    <a:lumMod val="75000"/>
                  </a:schemeClr>
                </a:solidFill>
                <a:latin typeface="+mn-lt"/>
                <a:cs typeface="+mn-cs"/>
              </a:rPr>
              <a:t>силицијума</a:t>
            </a:r>
            <a:endParaRPr lang="en-US" sz="2800" b="1" dirty="0">
              <a:ln w="11430"/>
              <a:solidFill>
                <a:schemeClr val="accent6">
                  <a:lumMod val="75000"/>
                </a:schemeClr>
              </a:solidFill>
              <a:effectLst>
                <a:outerShdw blurRad="80000" dist="40000" dir="5040000" algn="tl">
                  <a:srgbClr val="000000">
                    <a:alpha val="30000"/>
                  </a:srgbClr>
                </a:outerShdw>
              </a:effectLst>
              <a:latin typeface="+mn-lt"/>
              <a:cs typeface="+mn-cs"/>
            </a:endParaRPr>
          </a:p>
        </p:txBody>
      </p:sp>
      <p:sp>
        <p:nvSpPr>
          <p:cNvPr id="11" name="Rectangle 10"/>
          <p:cNvSpPr/>
          <p:nvPr/>
        </p:nvSpPr>
        <p:spPr>
          <a:xfrm>
            <a:off x="2971800" y="3657600"/>
            <a:ext cx="3001143" cy="52322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sz="2800" dirty="0">
                <a:solidFill>
                  <a:schemeClr val="accent6">
                    <a:lumMod val="75000"/>
                  </a:schemeClr>
                </a:solidFill>
                <a:latin typeface="+mn-lt"/>
                <a:cs typeface="+mn-cs"/>
              </a:rPr>
              <a:t>Si 1s</a:t>
            </a:r>
            <a:r>
              <a:rPr lang="en-US" sz="2800" baseline="30000" dirty="0">
                <a:solidFill>
                  <a:schemeClr val="accent6">
                    <a:lumMod val="75000"/>
                  </a:schemeClr>
                </a:solidFill>
                <a:latin typeface="+mn-lt"/>
                <a:cs typeface="+mn-cs"/>
              </a:rPr>
              <a:t>2</a:t>
            </a:r>
            <a:r>
              <a:rPr lang="en-US" sz="2800" dirty="0">
                <a:solidFill>
                  <a:schemeClr val="accent6">
                    <a:lumMod val="75000"/>
                  </a:schemeClr>
                </a:solidFill>
                <a:latin typeface="+mn-lt"/>
                <a:cs typeface="+mn-cs"/>
              </a:rPr>
              <a:t> 2s</a:t>
            </a:r>
            <a:r>
              <a:rPr lang="en-US" sz="2800" baseline="30000" dirty="0">
                <a:solidFill>
                  <a:schemeClr val="accent6">
                    <a:lumMod val="75000"/>
                  </a:schemeClr>
                </a:solidFill>
                <a:latin typeface="+mn-lt"/>
                <a:cs typeface="+mn-cs"/>
              </a:rPr>
              <a:t>2</a:t>
            </a:r>
            <a:r>
              <a:rPr lang="en-US" sz="2800" dirty="0">
                <a:solidFill>
                  <a:schemeClr val="accent6">
                    <a:lumMod val="75000"/>
                  </a:schemeClr>
                </a:solidFill>
                <a:latin typeface="+mn-lt"/>
                <a:cs typeface="+mn-cs"/>
              </a:rPr>
              <a:t>2p</a:t>
            </a:r>
            <a:r>
              <a:rPr lang="en-US" sz="2800" baseline="30000" dirty="0">
                <a:solidFill>
                  <a:schemeClr val="accent6">
                    <a:lumMod val="75000"/>
                  </a:schemeClr>
                </a:solidFill>
                <a:latin typeface="+mn-lt"/>
                <a:cs typeface="+mn-cs"/>
              </a:rPr>
              <a:t>6</a:t>
            </a:r>
            <a:r>
              <a:rPr lang="en-US" sz="2800" dirty="0">
                <a:solidFill>
                  <a:schemeClr val="accent6">
                    <a:lumMod val="75000"/>
                  </a:schemeClr>
                </a:solidFill>
                <a:latin typeface="+mn-lt"/>
                <a:cs typeface="+mn-cs"/>
              </a:rPr>
              <a:t> 3s</a:t>
            </a:r>
            <a:r>
              <a:rPr lang="en-US" sz="2800" baseline="30000" dirty="0">
                <a:solidFill>
                  <a:schemeClr val="accent6">
                    <a:lumMod val="75000"/>
                  </a:schemeClr>
                </a:solidFill>
                <a:latin typeface="+mn-lt"/>
                <a:cs typeface="+mn-cs"/>
              </a:rPr>
              <a:t>2</a:t>
            </a:r>
            <a:r>
              <a:rPr lang="en-US" sz="2800" dirty="0">
                <a:solidFill>
                  <a:schemeClr val="accent6">
                    <a:lumMod val="75000"/>
                  </a:schemeClr>
                </a:solidFill>
                <a:latin typeface="+mn-lt"/>
                <a:cs typeface="+mn-cs"/>
              </a:rPr>
              <a:t>3p</a:t>
            </a:r>
            <a:r>
              <a:rPr lang="en-US" sz="2800" baseline="30000" dirty="0">
                <a:solidFill>
                  <a:schemeClr val="accent6">
                    <a:lumMod val="75000"/>
                  </a:schemeClr>
                </a:solidFill>
                <a:latin typeface="+mn-lt"/>
                <a:cs typeface="+mn-cs"/>
              </a:rPr>
              <a:t>2</a:t>
            </a:r>
            <a:endParaRPr lang="en-US" sz="2800" dirty="0">
              <a:solidFill>
                <a:schemeClr val="accent6">
                  <a:lumMod val="75000"/>
                </a:schemeClr>
              </a:solidFill>
              <a:latin typeface="+mn-lt"/>
              <a:cs typeface="+mn-cs"/>
            </a:endParaRPr>
          </a:p>
        </p:txBody>
      </p:sp>
      <p:sp>
        <p:nvSpPr>
          <p:cNvPr id="12" name="Rectangle 11"/>
          <p:cNvSpPr/>
          <p:nvPr/>
        </p:nvSpPr>
        <p:spPr>
          <a:xfrm>
            <a:off x="609600" y="5181600"/>
            <a:ext cx="7848600" cy="1200329"/>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2400" dirty="0" err="1">
                <a:solidFill>
                  <a:schemeClr val="accent6">
                    <a:lumMod val="75000"/>
                  </a:schemeClr>
                </a:solidFill>
                <a:latin typeface="+mn-lt"/>
                <a:cs typeface="+mn-cs"/>
              </a:rPr>
              <a:t>Она</a:t>
            </a:r>
            <a:r>
              <a:rPr lang="en-US" sz="2400" dirty="0">
                <a:solidFill>
                  <a:schemeClr val="accent6">
                    <a:lumMod val="75000"/>
                  </a:schemeClr>
                </a:solidFill>
                <a:latin typeface="+mn-lt"/>
                <a:cs typeface="+mn-cs"/>
              </a:rPr>
              <a:t> </a:t>
            </a:r>
            <a:r>
              <a:rPr lang="en-US" sz="2400" dirty="0" err="1">
                <a:solidFill>
                  <a:schemeClr val="accent6">
                    <a:lumMod val="75000"/>
                  </a:schemeClr>
                </a:solidFill>
                <a:latin typeface="+mn-lt"/>
                <a:cs typeface="+mn-cs"/>
              </a:rPr>
              <a:t>показује</a:t>
            </a:r>
            <a:r>
              <a:rPr lang="en-US" sz="2400" dirty="0">
                <a:solidFill>
                  <a:schemeClr val="accent6">
                    <a:lumMod val="75000"/>
                  </a:schemeClr>
                </a:solidFill>
                <a:latin typeface="+mn-lt"/>
                <a:cs typeface="+mn-cs"/>
              </a:rPr>
              <a:t> </a:t>
            </a:r>
            <a:r>
              <a:rPr lang="en-US" sz="2400" dirty="0" err="1">
                <a:solidFill>
                  <a:schemeClr val="accent6">
                    <a:lumMod val="75000"/>
                  </a:schemeClr>
                </a:solidFill>
                <a:latin typeface="+mn-lt"/>
                <a:cs typeface="+mn-cs"/>
              </a:rPr>
              <a:t>да</a:t>
            </a:r>
            <a:r>
              <a:rPr lang="en-US" sz="2400" dirty="0">
                <a:solidFill>
                  <a:schemeClr val="accent6">
                    <a:lumMod val="75000"/>
                  </a:schemeClr>
                </a:solidFill>
                <a:latin typeface="+mn-lt"/>
                <a:cs typeface="+mn-cs"/>
              </a:rPr>
              <a:t> </a:t>
            </a:r>
            <a:r>
              <a:rPr lang="en-US" sz="2400" dirty="0" err="1">
                <a:solidFill>
                  <a:schemeClr val="accent6">
                    <a:lumMod val="75000"/>
                  </a:schemeClr>
                </a:solidFill>
                <a:latin typeface="+mn-lt"/>
                <a:cs typeface="+mn-cs"/>
              </a:rPr>
              <a:t>он</a:t>
            </a:r>
            <a:r>
              <a:rPr lang="en-US" sz="2400" dirty="0">
                <a:solidFill>
                  <a:schemeClr val="accent6">
                    <a:lumMod val="75000"/>
                  </a:schemeClr>
                </a:solidFill>
                <a:latin typeface="+mn-lt"/>
                <a:cs typeface="+mn-cs"/>
              </a:rPr>
              <a:t> </a:t>
            </a:r>
            <a:r>
              <a:rPr lang="en-US" sz="2400" dirty="0" err="1">
                <a:solidFill>
                  <a:schemeClr val="accent6">
                    <a:lumMod val="75000"/>
                  </a:schemeClr>
                </a:solidFill>
                <a:latin typeface="+mn-lt"/>
                <a:cs typeface="+mn-cs"/>
              </a:rPr>
              <a:t>има</a:t>
            </a:r>
            <a:r>
              <a:rPr lang="en-US" sz="2400" dirty="0">
                <a:solidFill>
                  <a:schemeClr val="accent6">
                    <a:lumMod val="75000"/>
                  </a:schemeClr>
                </a:solidFill>
                <a:latin typeface="+mn-lt"/>
                <a:cs typeface="+mn-cs"/>
              </a:rPr>
              <a:t> 4 </a:t>
            </a:r>
            <a:r>
              <a:rPr lang="en-US" sz="2400" dirty="0" err="1">
                <a:solidFill>
                  <a:schemeClr val="accent6">
                    <a:lumMod val="75000"/>
                  </a:schemeClr>
                </a:solidFill>
                <a:latin typeface="+mn-lt"/>
                <a:cs typeface="+mn-cs"/>
              </a:rPr>
              <a:t>валентна</a:t>
            </a:r>
            <a:r>
              <a:rPr lang="en-US" sz="2400" dirty="0">
                <a:solidFill>
                  <a:schemeClr val="accent6">
                    <a:lumMod val="75000"/>
                  </a:schemeClr>
                </a:solidFill>
                <a:latin typeface="+mn-lt"/>
                <a:cs typeface="+mn-cs"/>
              </a:rPr>
              <a:t> </a:t>
            </a:r>
            <a:r>
              <a:rPr lang="en-US" sz="2400" dirty="0" err="1">
                <a:solidFill>
                  <a:schemeClr val="accent6">
                    <a:lumMod val="75000"/>
                  </a:schemeClr>
                </a:solidFill>
                <a:latin typeface="+mn-lt"/>
                <a:cs typeface="+mn-cs"/>
              </a:rPr>
              <a:t>електрона</a:t>
            </a:r>
            <a:r>
              <a:rPr lang="en-US" sz="2400" dirty="0">
                <a:solidFill>
                  <a:schemeClr val="accent6">
                    <a:lumMod val="75000"/>
                  </a:schemeClr>
                </a:solidFill>
                <a:latin typeface="+mn-lt"/>
                <a:cs typeface="+mn-cs"/>
              </a:rPr>
              <a:t> </a:t>
            </a:r>
            <a:r>
              <a:rPr lang="en-US" sz="2400" dirty="0" err="1">
                <a:solidFill>
                  <a:schemeClr val="accent6">
                    <a:lumMod val="75000"/>
                  </a:schemeClr>
                </a:solidFill>
                <a:latin typeface="+mn-lt"/>
                <a:cs typeface="+mn-cs"/>
              </a:rPr>
              <a:t>услед</a:t>
            </a:r>
            <a:r>
              <a:rPr lang="en-US" sz="2400" dirty="0">
                <a:solidFill>
                  <a:schemeClr val="accent6">
                    <a:lumMod val="75000"/>
                  </a:schemeClr>
                </a:solidFill>
                <a:latin typeface="+mn-lt"/>
                <a:cs typeface="+mn-cs"/>
              </a:rPr>
              <a:t> </a:t>
            </a:r>
            <a:r>
              <a:rPr lang="en-US" sz="2400" dirty="0" err="1">
                <a:solidFill>
                  <a:schemeClr val="accent6">
                    <a:lumMod val="75000"/>
                  </a:schemeClr>
                </a:solidFill>
                <a:latin typeface="+mn-lt"/>
                <a:cs typeface="+mn-cs"/>
              </a:rPr>
              <a:t>чега</a:t>
            </a:r>
            <a:r>
              <a:rPr lang="en-US" sz="2400" dirty="0">
                <a:solidFill>
                  <a:schemeClr val="accent6">
                    <a:lumMod val="75000"/>
                  </a:schemeClr>
                </a:solidFill>
                <a:latin typeface="+mn-lt"/>
                <a:cs typeface="+mn-cs"/>
              </a:rPr>
              <a:t> </a:t>
            </a:r>
            <a:r>
              <a:rPr lang="en-US" sz="2400" dirty="0" err="1">
                <a:solidFill>
                  <a:schemeClr val="accent6">
                    <a:lumMod val="75000"/>
                  </a:schemeClr>
                </a:solidFill>
                <a:latin typeface="+mn-lt"/>
                <a:cs typeface="+mn-cs"/>
              </a:rPr>
              <a:t>гради</a:t>
            </a:r>
            <a:r>
              <a:rPr lang="en-US" sz="2400" dirty="0">
                <a:solidFill>
                  <a:schemeClr val="accent6">
                    <a:lumMod val="75000"/>
                  </a:schemeClr>
                </a:solidFill>
                <a:latin typeface="+mn-lt"/>
                <a:cs typeface="+mn-cs"/>
              </a:rPr>
              <a:t> </a:t>
            </a:r>
            <a:r>
              <a:rPr lang="en-US" sz="2400" dirty="0" err="1">
                <a:solidFill>
                  <a:schemeClr val="accent6">
                    <a:lumMod val="75000"/>
                  </a:schemeClr>
                </a:solidFill>
                <a:latin typeface="+mn-lt"/>
                <a:cs typeface="+mn-cs"/>
              </a:rPr>
              <a:t>једињења</a:t>
            </a:r>
            <a:r>
              <a:rPr lang="en-US" sz="2400" dirty="0">
                <a:solidFill>
                  <a:schemeClr val="accent6">
                    <a:lumMod val="75000"/>
                  </a:schemeClr>
                </a:solidFill>
                <a:latin typeface="+mn-lt"/>
                <a:cs typeface="+mn-cs"/>
              </a:rPr>
              <a:t> у </a:t>
            </a:r>
            <a:r>
              <a:rPr lang="en-US" sz="2400" dirty="0" err="1">
                <a:solidFill>
                  <a:schemeClr val="accent6">
                    <a:lumMod val="75000"/>
                  </a:schemeClr>
                </a:solidFill>
                <a:latin typeface="+mn-lt"/>
                <a:cs typeface="+mn-cs"/>
              </a:rPr>
              <a:t>којима</a:t>
            </a:r>
            <a:r>
              <a:rPr lang="en-US" sz="2400" dirty="0">
                <a:solidFill>
                  <a:schemeClr val="accent6">
                    <a:lumMod val="75000"/>
                  </a:schemeClr>
                </a:solidFill>
                <a:latin typeface="+mn-lt"/>
                <a:cs typeface="+mn-cs"/>
              </a:rPr>
              <a:t> </a:t>
            </a:r>
            <a:r>
              <a:rPr lang="en-US" sz="2400" dirty="0" err="1">
                <a:solidFill>
                  <a:schemeClr val="accent6">
                    <a:lumMod val="75000"/>
                  </a:schemeClr>
                </a:solidFill>
                <a:latin typeface="+mn-lt"/>
                <a:cs typeface="+mn-cs"/>
              </a:rPr>
              <a:t>има</a:t>
            </a:r>
            <a:r>
              <a:rPr lang="en-US" sz="2400" dirty="0">
                <a:solidFill>
                  <a:schemeClr val="accent6">
                    <a:lumMod val="75000"/>
                  </a:schemeClr>
                </a:solidFill>
                <a:latin typeface="+mn-lt"/>
                <a:cs typeface="+mn-cs"/>
              </a:rPr>
              <a:t> </a:t>
            </a:r>
            <a:r>
              <a:rPr lang="en-US" sz="2400" dirty="0" err="1">
                <a:solidFill>
                  <a:schemeClr val="accent6">
                    <a:lumMod val="75000"/>
                  </a:schemeClr>
                </a:solidFill>
                <a:latin typeface="+mn-lt"/>
                <a:cs typeface="+mn-cs"/>
              </a:rPr>
              <a:t>оксидациони</a:t>
            </a:r>
            <a:r>
              <a:rPr lang="en-US" sz="2400" dirty="0">
                <a:solidFill>
                  <a:schemeClr val="accent6">
                    <a:lumMod val="75000"/>
                  </a:schemeClr>
                </a:solidFill>
                <a:latin typeface="+mn-lt"/>
                <a:cs typeface="+mn-cs"/>
              </a:rPr>
              <a:t> </a:t>
            </a:r>
            <a:r>
              <a:rPr lang="en-US" sz="2400" dirty="0" err="1">
                <a:solidFill>
                  <a:schemeClr val="accent6">
                    <a:lumMod val="75000"/>
                  </a:schemeClr>
                </a:solidFill>
                <a:latin typeface="+mn-lt"/>
                <a:cs typeface="+mn-cs"/>
              </a:rPr>
              <a:t>број</a:t>
            </a:r>
            <a:r>
              <a:rPr lang="en-US" sz="2400" dirty="0">
                <a:solidFill>
                  <a:schemeClr val="accent6">
                    <a:lumMod val="75000"/>
                  </a:schemeClr>
                </a:solidFill>
                <a:latin typeface="+mn-lt"/>
                <a:cs typeface="+mn-cs"/>
              </a:rPr>
              <a:t> </a:t>
            </a:r>
            <a:r>
              <a:rPr lang="en-US" sz="2400" dirty="0" err="1">
                <a:solidFill>
                  <a:schemeClr val="accent6">
                    <a:lumMod val="75000"/>
                  </a:schemeClr>
                </a:solidFill>
                <a:latin typeface="+mn-lt"/>
                <a:cs typeface="+mn-cs"/>
              </a:rPr>
              <a:t>између</a:t>
            </a:r>
            <a:r>
              <a:rPr lang="en-US" sz="2400" dirty="0">
                <a:solidFill>
                  <a:schemeClr val="accent6">
                    <a:lumMod val="75000"/>
                  </a:schemeClr>
                </a:solidFill>
                <a:latin typeface="+mn-lt"/>
                <a:cs typeface="+mn-cs"/>
              </a:rPr>
              <a:t> -4 и +4</a:t>
            </a:r>
            <a:endParaRPr lang="en-US" sz="2400" b="1" dirty="0">
              <a:ln w="11430"/>
              <a:solidFill>
                <a:schemeClr val="accent6">
                  <a:lumMod val="75000"/>
                </a:schemeClr>
              </a:solidFill>
              <a:effectLst>
                <a:outerShdw blurRad="80000" dist="40000" dir="5040000" algn="tl">
                  <a:srgbClr val="000000">
                    <a:alpha val="30000"/>
                  </a:srgbClr>
                </a:outerShdw>
              </a:effectLst>
              <a:latin typeface="+mn-lt"/>
              <a:cs typeface="+mn-cs"/>
            </a:endParaRPr>
          </a:p>
        </p:txBody>
      </p:sp>
    </p:spTree>
    <p:extLst>
      <p:ext uri="{BB962C8B-B14F-4D97-AF65-F5344CB8AC3E}">
        <p14:creationId xmlns:p14="http://schemas.microsoft.com/office/powerpoint/2010/main" val="3441020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zoca\Desktop\Seminarski ACA\Slike\crystalro3 (1).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3" name="Rectangle 12"/>
          <p:cNvSpPr/>
          <p:nvPr/>
        </p:nvSpPr>
        <p:spPr>
          <a:xfrm>
            <a:off x="4191000" y="3657600"/>
            <a:ext cx="636713" cy="923330"/>
          </a:xfrm>
          <a:prstGeom prst="rect">
            <a:avLst/>
          </a:prstGeom>
          <a:noFill/>
        </p:spPr>
        <p:txBody>
          <a:bodyPr wrap="none">
            <a:spAutoFit/>
          </a:bodyPr>
          <a:lstStyle/>
          <a:p>
            <a:pPr algn="ctr" fontAlgn="auto">
              <a:spcBef>
                <a:spcPts val="0"/>
              </a:spcBef>
              <a:spcAft>
                <a:spcPts val="0"/>
              </a:spcAft>
              <a:defRPr/>
            </a:pPr>
            <a:r>
              <a:rPr lang="x-none"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И</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endParaRPr>
          </a:p>
        </p:txBody>
      </p:sp>
      <p:sp>
        <p:nvSpPr>
          <p:cNvPr id="14" name="Rectangle 13"/>
          <p:cNvSpPr/>
          <p:nvPr/>
        </p:nvSpPr>
        <p:spPr>
          <a:xfrm>
            <a:off x="304800" y="1447800"/>
            <a:ext cx="8463278" cy="646331"/>
          </a:xfrm>
          <a:prstGeom prst="rect">
            <a:avLst/>
          </a:prstGeom>
          <a:noFill/>
        </p:spPr>
        <p:txBody>
          <a:bodyPr wrap="none">
            <a:spAutoFit/>
          </a:bodyPr>
          <a:lstStyle/>
          <a:p>
            <a:pPr algn="ctr" fontAlgn="auto">
              <a:spcBef>
                <a:spcPts val="0"/>
              </a:spcBef>
              <a:spcAft>
                <a:spcPts val="0"/>
              </a:spcAft>
              <a:defRPr/>
            </a:pPr>
            <a:r>
              <a:rPr lang="x-none"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Подела </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Si </a:t>
            </a:r>
            <a:r>
              <a:rPr lang="x-none"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према типу кристалне решетке</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endParaRPr>
          </a:p>
        </p:txBody>
      </p:sp>
      <p:sp>
        <p:nvSpPr>
          <p:cNvPr id="15" name="Rectangle 14"/>
          <p:cNvSpPr/>
          <p:nvPr/>
        </p:nvSpPr>
        <p:spPr>
          <a:xfrm>
            <a:off x="0" y="3810000"/>
            <a:ext cx="4132093" cy="707886"/>
          </a:xfrm>
          <a:prstGeom prst="rect">
            <a:avLst/>
          </a:prstGeom>
          <a:noFill/>
        </p:spPr>
        <p:txBody>
          <a:bodyPr wrap="none">
            <a:spAutoFit/>
          </a:bodyPr>
          <a:lstStyle/>
          <a:p>
            <a:pPr algn="ctr" fontAlgn="auto">
              <a:spcBef>
                <a:spcPts val="0"/>
              </a:spcBef>
              <a:spcAft>
                <a:spcPts val="0"/>
              </a:spcAft>
              <a:defRPr/>
            </a:pPr>
            <a:r>
              <a:rPr lang="x-none"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Поликристални</a:t>
            </a: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Si</a:t>
            </a:r>
          </a:p>
        </p:txBody>
      </p:sp>
      <p:sp>
        <p:nvSpPr>
          <p:cNvPr id="16" name="Rectangle 15"/>
          <p:cNvSpPr/>
          <p:nvPr/>
        </p:nvSpPr>
        <p:spPr>
          <a:xfrm>
            <a:off x="4950223" y="3810000"/>
            <a:ext cx="4193777" cy="707886"/>
          </a:xfrm>
          <a:prstGeom prst="rect">
            <a:avLst/>
          </a:prstGeom>
          <a:noFill/>
        </p:spPr>
        <p:txBody>
          <a:bodyPr wrap="none">
            <a:spAutoFit/>
          </a:bodyPr>
          <a:lstStyle/>
          <a:p>
            <a:pPr algn="ctr" fontAlgn="auto">
              <a:spcBef>
                <a:spcPts val="0"/>
              </a:spcBef>
              <a:spcAft>
                <a:spcPts val="0"/>
              </a:spcAft>
              <a:defRPr/>
            </a:pPr>
            <a:r>
              <a:rPr lang="x-none"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Монокристални</a:t>
            </a: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Si</a:t>
            </a:r>
          </a:p>
        </p:txBody>
      </p:sp>
      <p:sp>
        <p:nvSpPr>
          <p:cNvPr id="17" name="Rectangle 16"/>
          <p:cNvSpPr/>
          <p:nvPr/>
        </p:nvSpPr>
        <p:spPr>
          <a:xfrm>
            <a:off x="3962400" y="2438400"/>
            <a:ext cx="1042273" cy="923330"/>
          </a:xfrm>
          <a:prstGeom prst="rect">
            <a:avLst/>
          </a:prstGeom>
          <a:noFill/>
        </p:spPr>
        <p:txBody>
          <a:bodyPr wrap="none">
            <a:spAutoFit/>
          </a:bodyPr>
          <a:lstStyle/>
          <a:p>
            <a:pPr algn="ctr" fontAlgn="auto">
              <a:spcBef>
                <a:spcPts val="0"/>
              </a:spcBef>
              <a:spcAft>
                <a:spcPts val="0"/>
              </a:spcAft>
              <a:defRPr/>
            </a:pPr>
            <a:r>
              <a:rPr lang="x-none"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НА</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endParaRPr>
          </a:p>
        </p:txBody>
      </p:sp>
    </p:spTree>
    <p:extLst>
      <p:ext uri="{BB962C8B-B14F-4D97-AF65-F5344CB8AC3E}">
        <p14:creationId xmlns:p14="http://schemas.microsoft.com/office/powerpoint/2010/main" val="2360282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zoca\Desktop\Seminarski ACA\Slike\nikola-tesla-teslina-laboratorija-1349169466-214729.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232927" y="158750"/>
            <a:ext cx="9020611" cy="769441"/>
          </a:xfrm>
          <a:prstGeom prst="rect">
            <a:avLst/>
          </a:prstGeom>
          <a:noFill/>
        </p:spPr>
        <p:txBody>
          <a:bodyPr wrap="none">
            <a:spAutoFit/>
          </a:bodyPr>
          <a:lstStyle/>
          <a:p>
            <a:pPr algn="ctr" fontAlgn="auto">
              <a:spcBef>
                <a:spcPts val="0"/>
              </a:spcBef>
              <a:spcAft>
                <a:spcPts val="0"/>
              </a:spcAft>
              <a:defRPr/>
            </a:pPr>
            <a:r>
              <a:rPr lang="x-none"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Методе за добијање монокристала </a:t>
            </a:r>
            <a:endPar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endParaRPr>
          </a:p>
        </p:txBody>
      </p:sp>
      <p:sp>
        <p:nvSpPr>
          <p:cNvPr id="6" name="Rectangle 5"/>
          <p:cNvSpPr/>
          <p:nvPr/>
        </p:nvSpPr>
        <p:spPr>
          <a:xfrm>
            <a:off x="152400" y="2362200"/>
            <a:ext cx="3662028" cy="584775"/>
          </a:xfrm>
          <a:prstGeom prst="rect">
            <a:avLst/>
          </a:prstGeom>
          <a:noFill/>
        </p:spPr>
        <p:txBody>
          <a:bodyPr wrap="none">
            <a:spAutoFit/>
          </a:bodyPr>
          <a:lstStyle/>
          <a:p>
            <a:pPr algn="ctr" fontAlgn="auto">
              <a:spcBef>
                <a:spcPts val="0"/>
              </a:spcBef>
              <a:spcAft>
                <a:spcPts val="0"/>
              </a:spcAft>
              <a:defRPr/>
            </a:pPr>
            <a:r>
              <a:rPr lang="x-none"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Метода Чохралског</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endParaRPr>
          </a:p>
        </p:txBody>
      </p:sp>
      <p:sp>
        <p:nvSpPr>
          <p:cNvPr id="7" name="Rectangle 6"/>
          <p:cNvSpPr/>
          <p:nvPr/>
        </p:nvSpPr>
        <p:spPr>
          <a:xfrm>
            <a:off x="4953000" y="2362200"/>
            <a:ext cx="4075796" cy="584775"/>
          </a:xfrm>
          <a:prstGeom prst="rect">
            <a:avLst/>
          </a:prstGeom>
          <a:noFill/>
        </p:spPr>
        <p:txBody>
          <a:bodyPr wrap="none">
            <a:spAutoFit/>
          </a:bodyPr>
          <a:lstStyle/>
          <a:p>
            <a:pPr algn="ctr" fontAlgn="auto">
              <a:spcBef>
                <a:spcPts val="0"/>
              </a:spcBef>
              <a:spcAft>
                <a:spcPts val="0"/>
              </a:spcAft>
              <a:defRPr/>
            </a:pPr>
            <a:r>
              <a:rPr lang="x-none"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Метода лебдеће зоне</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endParaRPr>
          </a:p>
        </p:txBody>
      </p:sp>
      <p:pic>
        <p:nvPicPr>
          <p:cNvPr id="7174" name="Picture 10" descr="C:\Users\Aca\Downloads\58-27f67d5cfc.jpg"/>
          <p:cNvPicPr>
            <a:picLocks noChangeAspect="1" noChangeArrowheads="1"/>
          </p:cNvPicPr>
          <p:nvPr/>
        </p:nvPicPr>
        <p:blipFill>
          <a:blip r:embed="rId4"/>
          <a:srcRect/>
          <a:stretch>
            <a:fillRect/>
          </a:stretch>
        </p:blipFill>
        <p:spPr bwMode="auto">
          <a:xfrm>
            <a:off x="381000" y="3200400"/>
            <a:ext cx="3175000" cy="3067050"/>
          </a:xfrm>
          <a:prstGeom prst="rect">
            <a:avLst/>
          </a:prstGeom>
          <a:noFill/>
          <a:ln w="9525">
            <a:noFill/>
            <a:miter lim="800000"/>
            <a:headEnd/>
            <a:tailEnd/>
          </a:ln>
        </p:spPr>
      </p:pic>
      <p:pic>
        <p:nvPicPr>
          <p:cNvPr id="7175" name="Picture 12" descr="C:\Users\Aca\Downloads\59-4bca6652bc.jpg"/>
          <p:cNvPicPr>
            <a:picLocks noChangeAspect="1" noChangeArrowheads="1"/>
          </p:cNvPicPr>
          <p:nvPr/>
        </p:nvPicPr>
        <p:blipFill>
          <a:blip r:embed="rId5"/>
          <a:srcRect/>
          <a:stretch>
            <a:fillRect/>
          </a:stretch>
        </p:blipFill>
        <p:spPr bwMode="auto">
          <a:xfrm>
            <a:off x="5867400" y="3048000"/>
            <a:ext cx="2209800" cy="3238500"/>
          </a:xfrm>
          <a:prstGeom prst="rect">
            <a:avLst/>
          </a:prstGeom>
          <a:noFill/>
          <a:ln w="9525">
            <a:noFill/>
            <a:miter lim="800000"/>
            <a:headEnd/>
            <a:tailEnd/>
          </a:ln>
        </p:spPr>
      </p:pic>
    </p:spTree>
    <p:extLst>
      <p:ext uri="{BB962C8B-B14F-4D97-AF65-F5344CB8AC3E}">
        <p14:creationId xmlns:p14="http://schemas.microsoft.com/office/powerpoint/2010/main" val="556367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a:r>
              <a:rPr lang="en-US" sz="4000"/>
              <a:t> Особине монокристалног Si</a:t>
            </a:r>
            <a:r>
              <a:rPr lang="en-US"/>
              <a:t> </a:t>
            </a:r>
          </a:p>
        </p:txBody>
      </p:sp>
      <p:sp>
        <p:nvSpPr>
          <p:cNvPr id="26627" name="Rectangle 3"/>
          <p:cNvSpPr>
            <a:spLocks noGrp="1" noChangeArrowheads="1"/>
          </p:cNvSpPr>
          <p:nvPr>
            <p:ph type="body" idx="1"/>
          </p:nvPr>
        </p:nvSpPr>
        <p:spPr/>
        <p:txBody>
          <a:bodyPr/>
          <a:lstStyle/>
          <a:p>
            <a:pPr>
              <a:lnSpc>
                <a:spcPct val="90000"/>
              </a:lnSpc>
            </a:pPr>
            <a:r>
              <a:rPr lang="en-US" sz="2400"/>
              <a:t>Атоми монокристалног силицијума међусобно су повезани ковалентним везама у површински центрирану кубну решетку. Растојања између најближих атома у решетки монокристалног силицијума износе 0,543 nm и 0,235 nm. Монокристални силицијум је црн, непровидан, врло сјајан, тврд и слабо проводан за електричну струју. Са одговарајућим примесама монокристални силицијум постаје добар проводник електричне струје. </a:t>
            </a:r>
          </a:p>
        </p:txBody>
      </p:sp>
    </p:spTree>
    <p:extLst>
      <p:ext uri="{BB962C8B-B14F-4D97-AF65-F5344CB8AC3E}">
        <p14:creationId xmlns:p14="http://schemas.microsoft.com/office/powerpoint/2010/main" val="17445361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20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Effect transition="in" filter="fade">
                                      <p:cBhvr>
                                        <p:cTn id="12" dur="2000"/>
                                        <p:tgtEl>
                                          <p:spTgt spid="26627">
                                            <p:txEl>
                                              <p:pRg st="0" end="0"/>
                                            </p:txEl>
                                          </p:spTgt>
                                        </p:tgtEl>
                                      </p:cBhvr>
                                    </p:animEffect>
                                  </p:childTnLst>
                                  <p:subTnLst>
                                    <p:animClr clrSpc="rgb" dir="cw">
                                      <p:cBhvr override="childStyle">
                                        <p:cTn dur="1" fill="hold" display="0" masterRel="nextClick" afterEffect="1"/>
                                        <p:tgtEl>
                                          <p:spTgt spid="26627">
                                            <p:txEl>
                                              <p:pRg st="0" end="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304800" y="381000"/>
            <a:ext cx="8229600" cy="4525963"/>
          </a:xfrm>
        </p:spPr>
        <p:txBody>
          <a:bodyPr/>
          <a:lstStyle/>
          <a:p>
            <a:r>
              <a:rPr lang="sr-Latn-CS" altLang="en-US" dirty="0"/>
              <a:t>Kao što je u podeli materijala navedeno, poluprovodnici su materijali koji imaju</a:t>
            </a:r>
            <a:r>
              <a:rPr lang="sr-Cyrl-CS" altLang="en-US" dirty="0"/>
              <a:t>:</a:t>
            </a:r>
          </a:p>
          <a:p>
            <a:pPr lvl="1"/>
            <a:r>
              <a:rPr lang="sr-Latn-CS" altLang="en-US" dirty="0">
                <a:effectLst/>
              </a:rPr>
              <a:t> energetski procep (širinu zabranjene zone), u granicama od 0 do 3,</a:t>
            </a:r>
            <a:r>
              <a:rPr lang="en-US" altLang="en-US" dirty="0">
                <a:effectLst/>
              </a:rPr>
              <a:t>1 </a:t>
            </a:r>
            <a:r>
              <a:rPr lang="sr-Latn-CS" altLang="en-US" dirty="0">
                <a:effectLst/>
              </a:rPr>
              <a:t>eV,</a:t>
            </a:r>
            <a:endParaRPr lang="sr-Cyrl-CS" altLang="en-US" dirty="0">
              <a:effectLst/>
            </a:endParaRPr>
          </a:p>
          <a:p>
            <a:pPr lvl="1"/>
            <a:r>
              <a:rPr lang="sr-Latn-CS" altLang="en-US" dirty="0">
                <a:effectLst/>
              </a:rPr>
              <a:t> a specifičnu električnu otpornost u granicama </a:t>
            </a:r>
            <a:r>
              <a:rPr lang="sr-Latn-CS" altLang="en-US" dirty="0" smtClean="0">
                <a:effectLst/>
              </a:rPr>
              <a:t>od</a:t>
            </a:r>
          </a:p>
          <a:p>
            <a:pPr marL="393192" lvl="1" indent="0">
              <a:buNone/>
            </a:pPr>
            <a:r>
              <a:rPr lang="sr-Latn-CS" altLang="en-US" dirty="0" smtClean="0">
                <a:effectLst/>
              </a:rPr>
              <a:t> </a:t>
            </a:r>
            <a:r>
              <a:rPr lang="sr-Latn-CS" altLang="en-US" dirty="0">
                <a:effectLst/>
              </a:rPr>
              <a:t>10 </a:t>
            </a:r>
            <a:r>
              <a:rPr lang="en-US" altLang="en-US" dirty="0">
                <a:effectLst/>
              </a:rPr>
              <a:t> </a:t>
            </a:r>
            <a:r>
              <a:rPr lang="sr-Latn-CS" altLang="en-US" dirty="0">
                <a:effectLst/>
              </a:rPr>
              <a:t>Ωm do 10</a:t>
            </a:r>
            <a:r>
              <a:rPr lang="en-US" altLang="en-US" dirty="0">
                <a:effectLst/>
              </a:rPr>
              <a:t> </a:t>
            </a:r>
            <a:r>
              <a:rPr lang="sr-Latn-CS" altLang="en-US" dirty="0">
                <a:effectLst/>
              </a:rPr>
              <a:t> Ωm.</a:t>
            </a:r>
            <a:r>
              <a:rPr lang="en-US" altLang="en-US" dirty="0">
                <a:effectLst/>
              </a:rPr>
              <a:t> </a:t>
            </a:r>
          </a:p>
        </p:txBody>
      </p:sp>
      <p:sp>
        <p:nvSpPr>
          <p:cNvPr id="9220" name="Text Box 4"/>
          <p:cNvSpPr txBox="1">
            <a:spLocks noChangeArrowheads="1"/>
          </p:cNvSpPr>
          <p:nvPr/>
        </p:nvSpPr>
        <p:spPr bwMode="auto">
          <a:xfrm>
            <a:off x="990600" y="2362199"/>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r-Latn-CS" altLang="en-US" dirty="0">
                <a:effectLst>
                  <a:outerShdw blurRad="38100" dist="38100" dir="2700000" algn="tl">
                    <a:srgbClr val="000000"/>
                  </a:outerShdw>
                </a:effectLst>
              </a:rPr>
              <a:t>-6</a:t>
            </a:r>
            <a:endParaRPr lang="en-US" altLang="en-US" dirty="0">
              <a:effectLst>
                <a:outerShdw blurRad="38100" dist="38100" dir="2700000" algn="tl">
                  <a:srgbClr val="000000"/>
                </a:outerShdw>
              </a:effectLst>
            </a:endParaRPr>
          </a:p>
        </p:txBody>
      </p:sp>
      <p:sp>
        <p:nvSpPr>
          <p:cNvPr id="9221" name="Text Box 5"/>
          <p:cNvSpPr txBox="1">
            <a:spLocks noChangeArrowheads="1"/>
          </p:cNvSpPr>
          <p:nvPr/>
        </p:nvSpPr>
        <p:spPr bwMode="auto">
          <a:xfrm>
            <a:off x="2286000" y="2362199"/>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Latn-CS" altLang="en-US" dirty="0">
                <a:effectLst>
                  <a:outerShdw blurRad="38100" dist="38100" dir="2700000" algn="tl">
                    <a:srgbClr val="000000"/>
                  </a:outerShdw>
                </a:effectLst>
              </a:rPr>
              <a:t>10</a:t>
            </a:r>
            <a:endParaRPr lang="en-US" altLang="en-US" dirty="0">
              <a:effectLst>
                <a:outerShdw blurRad="38100" dist="38100" dir="2700000" algn="tl">
                  <a:srgbClr val="000000"/>
                </a:outerShdw>
              </a:effectLst>
            </a:endParaRPr>
          </a:p>
        </p:txBody>
      </p:sp>
      <p:graphicFrame>
        <p:nvGraphicFramePr>
          <p:cNvPr id="9222" name="Object 6"/>
          <p:cNvGraphicFramePr>
            <a:graphicFrameLocks noChangeAspect="1"/>
          </p:cNvGraphicFramePr>
          <p:nvPr/>
        </p:nvGraphicFramePr>
        <p:xfrm>
          <a:off x="685800" y="4038600"/>
          <a:ext cx="2362200" cy="2362200"/>
        </p:xfrm>
        <a:graphic>
          <a:graphicData uri="http://schemas.openxmlformats.org/presentationml/2006/ole">
            <mc:AlternateContent xmlns:mc="http://schemas.openxmlformats.org/markup-compatibility/2006">
              <mc:Choice xmlns:v="urn:schemas-microsoft-com:vml" Requires="v">
                <p:oleObj spid="_x0000_s9230" name="Bitmap Image" r:id="rId3" imgW="1590897" imgH="1590897" progId="Paint.Picture">
                  <p:embed/>
                </p:oleObj>
              </mc:Choice>
              <mc:Fallback>
                <p:oleObj name="Bitmap Image" r:id="rId3" imgW="1590897" imgH="1590897" progId="Paint.Picture">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038600"/>
                        <a:ext cx="2362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a:r>
              <a:rPr lang="en-US" sz="3000" b="1"/>
              <a:t>Аморфни Si</a:t>
            </a:r>
            <a:br>
              <a:rPr lang="en-US" sz="3000" b="1"/>
            </a:br>
            <a:endParaRPr lang="en-US" sz="3000" b="1"/>
          </a:p>
        </p:txBody>
      </p:sp>
      <p:sp>
        <p:nvSpPr>
          <p:cNvPr id="30723" name="Rectangle 3"/>
          <p:cNvSpPr>
            <a:spLocks noGrp="1" noChangeArrowheads="1"/>
          </p:cNvSpPr>
          <p:nvPr>
            <p:ph type="body" idx="1"/>
          </p:nvPr>
        </p:nvSpPr>
        <p:spPr/>
        <p:txBody>
          <a:bodyPr/>
          <a:lstStyle/>
          <a:p>
            <a:pPr>
              <a:lnSpc>
                <a:spcPct val="80000"/>
              </a:lnSpc>
            </a:pPr>
            <a:endParaRPr lang="en-US" sz="2200"/>
          </a:p>
          <a:p>
            <a:pPr>
              <a:lnSpc>
                <a:spcPct val="80000"/>
              </a:lnSpc>
            </a:pPr>
            <a:r>
              <a:rPr lang="en-US" sz="2200"/>
              <a:t>Услед високе цене и дуготрајног поступка производње монокристалног силицијума, и великих губитака приликом сечења Si монокристалних ингота тражен је нови материал па је добијен аморфни силицијум (а-Si). Основна разлика између аморфног и кристалног силицијума огледа се у уређености њихове структуре. Код кристалног силицијума уређеност структуре је правилна и периодична, а код аморфног неправилна и статистичка. У чистом стању аморфни силицијум није интересантан за полупроводничку индустрију јер нема добру електричну и фотопроводност. Из тог разлога дуги низ година аморфни силицијум није имао већу практичну примену </a:t>
            </a:r>
          </a:p>
        </p:txBody>
      </p:sp>
    </p:spTree>
    <p:extLst>
      <p:ext uri="{BB962C8B-B14F-4D97-AF65-F5344CB8AC3E}">
        <p14:creationId xmlns:p14="http://schemas.microsoft.com/office/powerpoint/2010/main" val="16913076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fade">
                                      <p:cBhvr>
                                        <p:cTn id="7" dur="1000"/>
                                        <p:tgtEl>
                                          <p:spTgt spid="30723">
                                            <p:txEl>
                                              <p:pRg st="1" end="1"/>
                                            </p:txEl>
                                          </p:spTgt>
                                        </p:tgtEl>
                                      </p:cBhvr>
                                    </p:animEffect>
                                    <p:anim calcmode="lin" valueType="num">
                                      <p:cBhvr>
                                        <p:cTn id="8" dur="10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07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838200"/>
          </a:xfrm>
        </p:spPr>
        <p:txBody>
          <a:bodyPr/>
          <a:lstStyle/>
          <a:p>
            <a:r>
              <a:rPr lang="sr-Latn-CS" altLang="en-US" dirty="0">
                <a:solidFill>
                  <a:schemeClr val="tx1"/>
                </a:solidFill>
                <a:effectLst/>
              </a:rPr>
              <a:t>Ge - germanijum</a:t>
            </a:r>
            <a:endParaRPr lang="en-US" altLang="en-US" dirty="0">
              <a:solidFill>
                <a:schemeClr val="tx1"/>
              </a:solidFill>
              <a:effectLst/>
            </a:endParaRPr>
          </a:p>
        </p:txBody>
      </p:sp>
      <p:sp>
        <p:nvSpPr>
          <p:cNvPr id="16387" name="Rectangle 3"/>
          <p:cNvSpPr>
            <a:spLocks noGrp="1" noChangeArrowheads="1"/>
          </p:cNvSpPr>
          <p:nvPr>
            <p:ph idx="1"/>
          </p:nvPr>
        </p:nvSpPr>
        <p:spPr>
          <a:xfrm>
            <a:off x="0" y="990600"/>
            <a:ext cx="9144000" cy="5562600"/>
          </a:xfrm>
        </p:spPr>
        <p:txBody>
          <a:bodyPr/>
          <a:lstStyle/>
          <a:p>
            <a:r>
              <a:rPr lang="sr-Latn-CS" altLang="en-US" dirty="0">
                <a:effectLst/>
              </a:rPr>
              <a:t>Ge ima metalni sjaj, dosta je tvrd, ali veoma krt.</a:t>
            </a:r>
            <a:endParaRPr lang="en-US" altLang="en-US" dirty="0">
              <a:effectLst/>
            </a:endParaRPr>
          </a:p>
          <a:p>
            <a:r>
              <a:rPr lang="sr-Latn-CS" altLang="en-US" dirty="0">
                <a:effectLst/>
                <a:cs typeface="Times New Roman" pitchFamily="18" charset="0"/>
              </a:rPr>
              <a:t>Ima dijamantsku kristalnu strukturu.</a:t>
            </a:r>
          </a:p>
          <a:p>
            <a:r>
              <a:rPr lang="sr-Latn-CS" altLang="en-US" dirty="0">
                <a:effectLst/>
                <a:cs typeface="Times New Roman" pitchFamily="18" charset="0"/>
              </a:rPr>
              <a:t>Temperatura topljenja</a:t>
            </a:r>
            <a:r>
              <a:rPr lang="en-US" altLang="en-US" dirty="0">
                <a:effectLst/>
                <a:cs typeface="Times New Roman" pitchFamily="18" charset="0"/>
              </a:rPr>
              <a:t> 937</a:t>
            </a:r>
            <a:r>
              <a:rPr lang="en-US" altLang="en-US" dirty="0">
                <a:effectLst/>
                <a:latin typeface="Times New Roman" pitchFamily="18" charset="0"/>
                <a:cs typeface="Times New Roman" pitchFamily="18" charset="0"/>
              </a:rPr>
              <a:t>°</a:t>
            </a:r>
            <a:r>
              <a:rPr lang="sr-Latn-CS" altLang="en-US" dirty="0">
                <a:effectLst/>
                <a:latin typeface="Times New Roman" pitchFamily="18" charset="0"/>
                <a:cs typeface="Times New Roman" pitchFamily="18" charset="0"/>
              </a:rPr>
              <a:t>C.</a:t>
            </a:r>
          </a:p>
          <a:p>
            <a:r>
              <a:rPr lang="en-US" altLang="en-US" dirty="0" err="1">
                <a:effectLst/>
                <a:latin typeface="Times New Roman" pitchFamily="18" charset="0"/>
                <a:cs typeface="Times New Roman" pitchFamily="18" charset="0"/>
              </a:rPr>
              <a:t>Specifi</a:t>
            </a:r>
            <a:r>
              <a:rPr lang="sr-Latn-CS" altLang="en-US" dirty="0">
                <a:effectLst/>
                <a:latin typeface="Times New Roman" pitchFamily="18" charset="0"/>
                <a:cs typeface="Times New Roman" pitchFamily="18" charset="0"/>
              </a:rPr>
              <a:t>čna el. </a:t>
            </a:r>
            <a:r>
              <a:rPr lang="en-US" altLang="en-US" dirty="0">
                <a:effectLst/>
                <a:latin typeface="Times New Roman" pitchFamily="18" charset="0"/>
                <a:cs typeface="Times New Roman" pitchFamily="18" charset="0"/>
              </a:rPr>
              <a:t>o</a:t>
            </a:r>
            <a:r>
              <a:rPr lang="sr-Latn-CS" altLang="en-US" dirty="0">
                <a:effectLst/>
                <a:latin typeface="Times New Roman" pitchFamily="18" charset="0"/>
                <a:cs typeface="Times New Roman" pitchFamily="18" charset="0"/>
              </a:rPr>
              <a:t>tpornost  47 </a:t>
            </a:r>
            <a:r>
              <a:rPr lang="el-GR" altLang="en-US" dirty="0">
                <a:effectLst/>
                <a:latin typeface="Times New Roman" pitchFamily="18" charset="0"/>
                <a:cs typeface="Times New Roman" pitchFamily="18" charset="0"/>
              </a:rPr>
              <a:t>Ω</a:t>
            </a:r>
            <a:r>
              <a:rPr lang="sr-Latn-CS" altLang="en-US" dirty="0">
                <a:effectLst/>
                <a:latin typeface="Times New Roman" pitchFamily="18" charset="0"/>
                <a:cs typeface="Times New Roman" pitchFamily="18" charset="0"/>
              </a:rPr>
              <a:t>cm</a:t>
            </a:r>
            <a:endParaRPr lang="en-US" altLang="en-US" dirty="0">
              <a:effectLst/>
              <a:latin typeface="Times New Roman" pitchFamily="18" charset="0"/>
              <a:cs typeface="Times New Roman" pitchFamily="18" charset="0"/>
            </a:endParaRPr>
          </a:p>
          <a:p>
            <a:r>
              <a:rPr lang="sr-Latn-CS" altLang="en-US" dirty="0">
                <a:effectLst/>
                <a:latin typeface="Times New Roman" pitchFamily="18" charset="0"/>
                <a:cs typeface="Times New Roman" pitchFamily="18" charset="0"/>
              </a:rPr>
              <a:t>Širina zabranjene energetske zone na 300K </a:t>
            </a:r>
            <a:r>
              <a:rPr lang="en-US" altLang="en-US" dirty="0">
                <a:effectLst/>
                <a:latin typeface="Times New Roman" pitchFamily="18" charset="0"/>
                <a:cs typeface="Times New Roman" pitchFamily="18" charset="0"/>
              </a:rPr>
              <a:t>0,803</a:t>
            </a:r>
            <a:r>
              <a:rPr lang="sr-Latn-CS" altLang="en-US" dirty="0">
                <a:effectLst/>
                <a:latin typeface="Times New Roman" pitchFamily="18" charset="0"/>
                <a:cs typeface="Times New Roman" pitchFamily="18" charset="0"/>
              </a:rPr>
              <a:t>eV</a:t>
            </a:r>
          </a:p>
          <a:p>
            <a:pPr>
              <a:buFont typeface="Wingdings" pitchFamily="2" charset="2"/>
              <a:buNone/>
            </a:pPr>
            <a:r>
              <a:rPr lang="sr-Latn-CS" altLang="en-US" dirty="0">
                <a:effectLst/>
                <a:latin typeface="Times New Roman" pitchFamily="18" charset="0"/>
                <a:cs typeface="Times New Roman" pitchFamily="18" charset="0"/>
              </a:rPr>
              <a:t>                                                            na    0K </a:t>
            </a:r>
            <a:r>
              <a:rPr lang="en-US" altLang="en-US" dirty="0">
                <a:effectLst/>
                <a:latin typeface="Times New Roman" pitchFamily="18" charset="0"/>
                <a:cs typeface="Times New Roman" pitchFamily="18" charset="0"/>
              </a:rPr>
              <a:t>0,890</a:t>
            </a:r>
            <a:r>
              <a:rPr lang="sr-Latn-CS" altLang="en-US" dirty="0">
                <a:effectLst/>
                <a:latin typeface="Times New Roman" pitchFamily="18" charset="0"/>
                <a:cs typeface="Times New Roman" pitchFamily="18" charset="0"/>
              </a:rPr>
              <a:t>eV</a:t>
            </a:r>
          </a:p>
          <a:p>
            <a:pPr>
              <a:buFont typeface="Wingdings" pitchFamily="2" charset="2"/>
              <a:buNone/>
            </a:pPr>
            <a:endParaRPr lang="en-US" altLang="en-US" dirty="0">
              <a:effectLst/>
              <a:latin typeface="Times New Roman" pitchFamily="18" charset="0"/>
              <a:cs typeface="Times New Roman" pitchFamily="18" charset="0"/>
            </a:endParaRPr>
          </a:p>
          <a:p>
            <a:endParaRPr lang="sr-Latn-CS" altLang="en-US" dirty="0">
              <a:solidFill>
                <a:srgbClr val="F4EF1A"/>
              </a:solidFill>
              <a:effectLst/>
              <a:latin typeface="Times New Roman" pitchFamily="18" charset="0"/>
              <a:cs typeface="Times New Roman" pitchFamily="18" charset="0"/>
            </a:endParaRPr>
          </a:p>
          <a:p>
            <a:endParaRPr lang="en-US" altLang="en-US" dirty="0"/>
          </a:p>
          <a:p>
            <a:endParaRPr lang="sr-Latn-CS" altLang="en-US" dirty="0"/>
          </a:p>
          <a:p>
            <a:endParaRPr lang="en-US" altLang="en-US" dirty="0"/>
          </a:p>
        </p:txBody>
      </p:sp>
      <p:pic>
        <p:nvPicPr>
          <p:cNvPr id="6" name="Picture 5" descr="Diamond_Cubic-F_lattice_animation.gif"/>
          <p:cNvPicPr>
            <a:picLocks noChangeAspect="1"/>
          </p:cNvPicPr>
          <p:nvPr/>
        </p:nvPicPr>
        <p:blipFill>
          <a:blip r:embed="rId2"/>
          <a:stretch>
            <a:fillRect/>
          </a:stretch>
        </p:blipFill>
        <p:spPr>
          <a:xfrm>
            <a:off x="1219200" y="4267200"/>
            <a:ext cx="2013155" cy="19812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85750"/>
            <a:ext cx="8229600" cy="514350"/>
          </a:xfrm>
        </p:spPr>
        <p:txBody>
          <a:bodyPr>
            <a:normAutofit fontScale="90000"/>
          </a:bodyPr>
          <a:lstStyle/>
          <a:p>
            <a:endParaRPr lang="x-none" sz="5300" dirty="0"/>
          </a:p>
        </p:txBody>
      </p:sp>
      <p:sp>
        <p:nvSpPr>
          <p:cNvPr id="3" name="Content Placeholder 2"/>
          <p:cNvSpPr>
            <a:spLocks noGrp="1"/>
          </p:cNvSpPr>
          <p:nvPr>
            <p:ph idx="1"/>
          </p:nvPr>
        </p:nvSpPr>
        <p:spPr>
          <a:xfrm>
            <a:off x="203200" y="857250"/>
            <a:ext cx="8737600" cy="5886450"/>
          </a:xfrm>
        </p:spPr>
        <p:txBody>
          <a:bodyPr>
            <a:normAutofit/>
          </a:bodyPr>
          <a:lstStyle/>
          <a:p>
            <a:pPr>
              <a:buNone/>
            </a:pPr>
            <a:r>
              <a:rPr lang="x-none" sz="1600" dirty="0" smtClean="0"/>
              <a:t>У свом извештају о периодицном закону хемијских елемената 1869 руски хемичар Дмитриј Иванович Мендељејев је предвидео постојање неколико хемијских елеманата укључујући и онај који ће попунити место између силикона и калаја.</a:t>
            </a:r>
          </a:p>
          <a:p>
            <a:pPr>
              <a:buNone/>
            </a:pPr>
            <a:endParaRPr lang="x-none" sz="1600" dirty="0" smtClean="0"/>
          </a:p>
          <a:p>
            <a:pPr>
              <a:buNone/>
            </a:pPr>
            <a:endParaRPr lang="x-none" sz="1600" dirty="0" smtClean="0"/>
          </a:p>
          <a:p>
            <a:pPr>
              <a:buNone/>
            </a:pPr>
            <a:endParaRPr lang="x-none" sz="1600" dirty="0" smtClean="0"/>
          </a:p>
          <a:p>
            <a:pPr>
              <a:buNone/>
            </a:pPr>
            <a:endParaRPr lang="x-none" sz="1600" dirty="0" smtClean="0"/>
          </a:p>
          <a:p>
            <a:pPr>
              <a:buNone/>
            </a:pPr>
            <a:endParaRPr lang="x-none" sz="1600" dirty="0" smtClean="0"/>
          </a:p>
          <a:p>
            <a:pPr>
              <a:buNone/>
            </a:pPr>
            <a:endParaRPr lang="x-none" sz="1600" dirty="0" smtClean="0"/>
          </a:p>
          <a:p>
            <a:pPr>
              <a:buNone/>
            </a:pPr>
            <a:r>
              <a:rPr lang="x-none" sz="1600" dirty="0" smtClean="0"/>
              <a:t> Средином 1885 у руднику у близини Фрајбурга откривен је нови минерал и назван аргиродит. Када је хемичар Клеменс Винклер анализирао овај минерал показало се да је он комбинација сребра,сумпора и новог елемента. Винклер је успео да издвоји овај елемент и када је објавио своје резултате хтео је да се зове Нептонијум. Међутим Нептонијум је већ било име једног елемента па је Клеменс одлучио да премни назив у Германијум(од латинске речи Германија у преводу Немачка) у част свог завичаја. Посто је нови елемент показао неке сличности са Арсеном и Антимоном његово месту у периодном систему елемената је разматрано. Винклер је успео да потврди хемијске особине овог елемента 1887. Он је успео да одреди његву атомску тежину 72,32 анализирајући чист германијум </a:t>
            </a:r>
            <a:r>
              <a:rPr lang="x-none" sz="1600" smtClean="0"/>
              <a:t>тертахлорид.</a:t>
            </a:r>
            <a:endParaRPr lang="x-none" sz="1600" dirty="0" smtClean="0"/>
          </a:p>
        </p:txBody>
      </p:sp>
      <p:pic>
        <p:nvPicPr>
          <p:cNvPr id="4" name="Picture 3" descr="navigator_highlighted_periodic_table.png"/>
          <p:cNvPicPr>
            <a:picLocks noChangeAspect="1"/>
          </p:cNvPicPr>
          <p:nvPr/>
        </p:nvPicPr>
        <p:blipFill>
          <a:blip r:embed="rId2"/>
          <a:stretch>
            <a:fillRect/>
          </a:stretch>
        </p:blipFill>
        <p:spPr>
          <a:xfrm>
            <a:off x="2438400" y="1714501"/>
            <a:ext cx="3912147" cy="1271765"/>
          </a:xfrm>
          <a:prstGeom prst="rect">
            <a:avLst/>
          </a:prstGeom>
          <a:ln>
            <a:noFill/>
          </a:ln>
          <a:effectLst>
            <a:outerShdw blurRad="292100" dist="139700" dir="2700000" algn="tl" rotWithShape="0">
              <a:srgbClr val="333333">
                <a:alpha val="65000"/>
              </a:srgbClr>
            </a:outerShdw>
          </a:effectLst>
        </p:spPr>
      </p:pic>
      <p:pic>
        <p:nvPicPr>
          <p:cNvPr id="5" name="Picture 4" descr="depositphotos_6284766-Germanium-form-Periodic-Table-of-Elements.jpg"/>
          <p:cNvPicPr>
            <a:picLocks noChangeAspect="1"/>
          </p:cNvPicPr>
          <p:nvPr/>
        </p:nvPicPr>
        <p:blipFill>
          <a:blip r:embed="rId3" cstate="print"/>
          <a:stretch>
            <a:fillRect/>
          </a:stretch>
        </p:blipFill>
        <p:spPr>
          <a:xfrm>
            <a:off x="6312609" y="5200650"/>
            <a:ext cx="2831392" cy="1657350"/>
          </a:xfrm>
          <a:prstGeom prst="rect">
            <a:avLst/>
          </a:prstGeom>
          <a:ln>
            <a:noFill/>
          </a:ln>
          <a:effectLst>
            <a:softEdge rad="112500"/>
          </a:effectLst>
        </p:spPr>
      </p:pic>
    </p:spTree>
    <p:extLst>
      <p:ext uri="{BB962C8B-B14F-4D97-AF65-F5344CB8AC3E}">
        <p14:creationId xmlns:p14="http://schemas.microsoft.com/office/powerpoint/2010/main" val="3355634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44724"/>
            <a:ext cx="8229600" cy="3564396"/>
          </a:xfrm>
        </p:spPr>
        <p:txBody>
          <a:bodyPr>
            <a:normAutofit fontScale="92500" lnSpcReduction="10000"/>
          </a:bodyPr>
          <a:lstStyle/>
          <a:p>
            <a:r>
              <a:rPr lang="en-US" sz="2800" dirty="0" err="1"/>
              <a:t>Germanijum</a:t>
            </a:r>
            <a:r>
              <a:rPr lang="en-US" sz="2800" dirty="0"/>
              <a:t> je </a:t>
            </a:r>
            <a:r>
              <a:rPr lang="en-US" sz="2800" dirty="0" err="1"/>
              <a:t>sjajan</a:t>
            </a:r>
            <a:r>
              <a:rPr lang="en-US" sz="2800" dirty="0"/>
              <a:t>, </a:t>
            </a:r>
            <a:r>
              <a:rPr lang="en-US" sz="2800" dirty="0" err="1"/>
              <a:t>tvrd</a:t>
            </a:r>
            <a:r>
              <a:rPr lang="en-US" sz="2800" dirty="0"/>
              <a:t>, </a:t>
            </a:r>
            <a:r>
              <a:rPr lang="en-US" sz="2800" dirty="0" err="1"/>
              <a:t>sivkasto</a:t>
            </a:r>
            <a:r>
              <a:rPr lang="sr-Latn-CS" sz="2800" dirty="0"/>
              <a:t>-beli </a:t>
            </a:r>
            <a:r>
              <a:rPr lang="sr-Latn-CS" sz="2800" dirty="0" smtClean="0"/>
              <a:t>metaloid, reaktivan je, pa se ne nalazi u prirodnom stanju.</a:t>
            </a:r>
          </a:p>
          <a:p>
            <a:r>
              <a:rPr lang="sr-Latn-CS" sz="2800" dirty="0"/>
              <a:t>Vinkler je </a:t>
            </a:r>
            <a:r>
              <a:rPr lang="sr-Latn-CS" sz="2800" dirty="0" smtClean="0"/>
              <a:t>nazvao ovaj </a:t>
            </a:r>
            <a:r>
              <a:rPr lang="sr-Latn-CS" sz="2800" dirty="0"/>
              <a:t>element po svojoj </a:t>
            </a:r>
            <a:r>
              <a:rPr lang="sr-Latn-CS" sz="2800" dirty="0" smtClean="0"/>
              <a:t>zemlji, </a:t>
            </a:r>
            <a:r>
              <a:rPr lang="sr-Latn-CS" sz="2800" dirty="0"/>
              <a:t>Nemačkoj</a:t>
            </a:r>
            <a:r>
              <a:rPr lang="sr-Latn-CS" sz="2800" dirty="0" smtClean="0"/>
              <a:t>.</a:t>
            </a:r>
          </a:p>
          <a:p>
            <a:r>
              <a:rPr lang="sr-Latn-CS" sz="2800" dirty="0"/>
              <a:t>Izolovan germanijum se koristi kao poluprovodnik u tranzistorima i raznim drugim elektronskim uredjajima</a:t>
            </a:r>
            <a:r>
              <a:rPr lang="sr-Latn-CS" sz="2800" dirty="0" smtClean="0"/>
              <a:t>.</a:t>
            </a:r>
          </a:p>
          <a:p>
            <a:r>
              <a:rPr lang="sr-Latn-CS" sz="2800" dirty="0"/>
              <a:t>Germanijum se sada u velikoj meri koristi za optičke sisteme infracrvne optike. </a:t>
            </a:r>
            <a:endParaRPr lang="sr-Latn-CS" sz="2800" dirty="0" smtClean="0"/>
          </a:p>
        </p:txBody>
      </p:sp>
      <p:sp>
        <p:nvSpPr>
          <p:cNvPr id="2" name="Title 1"/>
          <p:cNvSpPr>
            <a:spLocks noGrp="1"/>
          </p:cNvSpPr>
          <p:nvPr>
            <p:ph type="title"/>
          </p:nvPr>
        </p:nvSpPr>
        <p:spPr>
          <a:xfrm>
            <a:off x="457200" y="274638"/>
            <a:ext cx="8229600" cy="490066"/>
          </a:xfrm>
        </p:spPr>
        <p:txBody>
          <a:bodyPr>
            <a:noAutofit/>
          </a:bodyPr>
          <a:lstStyle/>
          <a:p>
            <a:r>
              <a:rPr lang="en-US" sz="3600" dirty="0" err="1" smtClean="0"/>
              <a:t>Uo</a:t>
            </a:r>
            <a:r>
              <a:rPr lang="sr-Latn-CS" sz="3600" dirty="0" smtClean="0"/>
              <a:t>pš</a:t>
            </a:r>
            <a:r>
              <a:rPr lang="en-US" sz="3600" dirty="0" err="1" smtClean="0"/>
              <a:t>teno</a:t>
            </a:r>
            <a:r>
              <a:rPr lang="en-US" sz="3600" dirty="0" smtClean="0"/>
              <a:t> o </a:t>
            </a:r>
            <a:r>
              <a:rPr lang="en-US" sz="3600" dirty="0" err="1" smtClean="0"/>
              <a:t>germanijumu</a:t>
            </a:r>
            <a:endParaRPr lang="en-US" sz="3600" dirty="0"/>
          </a:p>
        </p:txBody>
      </p:sp>
      <p:pic>
        <p:nvPicPr>
          <p:cNvPr id="4" name="Picture 3" descr="Electron_shell_032_Germanium_-_no_label.svg.png"/>
          <p:cNvPicPr>
            <a:picLocks noChangeAspect="1"/>
          </p:cNvPicPr>
          <p:nvPr/>
        </p:nvPicPr>
        <p:blipFill>
          <a:blip r:embed="rId2" cstate="print"/>
          <a:stretch>
            <a:fillRect/>
          </a:stretch>
        </p:blipFill>
        <p:spPr>
          <a:xfrm>
            <a:off x="3515883" y="4509120"/>
            <a:ext cx="1943100" cy="10929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87873773"/>
      </p:ext>
    </p:extLst>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sr-Latn-CS" sz="2400" dirty="0"/>
              <a:t>1869, ruski hemičar Dmitrij Ivanovič Mendeljejev predvideo je </a:t>
            </a:r>
            <a:r>
              <a:rPr lang="sr-Latn-CS" sz="2400" dirty="0" smtClean="0"/>
              <a:t>postojanje germanijuma, i naziva ga ekasilicijum.</a:t>
            </a:r>
          </a:p>
          <a:p>
            <a:r>
              <a:rPr lang="sr-Latn-CS" sz="2400" dirty="0"/>
              <a:t>Sredinom 1885, u rudniku u blizini Frajburga, otkriven je novi mineral i dobio je ime </a:t>
            </a:r>
            <a:r>
              <a:rPr lang="sr-Latn-CS" sz="2400" dirty="0" smtClean="0"/>
              <a:t>argirodit, hemičar </a:t>
            </a:r>
            <a:r>
              <a:rPr lang="sr-Latn-CS" sz="2400" dirty="0"/>
              <a:t>Klemens Vinkler analizira ovaj novi </a:t>
            </a:r>
            <a:r>
              <a:rPr lang="sr-Latn-CS" sz="2400" dirty="0" smtClean="0"/>
              <a:t>mineral </a:t>
            </a:r>
            <a:r>
              <a:rPr lang="sr-Latn-CS" sz="2400" dirty="0"/>
              <a:t>i pronašao je nešto slično </a:t>
            </a:r>
            <a:r>
              <a:rPr lang="sr-Latn-CS" sz="2400" dirty="0" smtClean="0"/>
              <a:t>antimonu, </a:t>
            </a:r>
            <a:r>
              <a:rPr lang="sr-Latn-CS" sz="2400" dirty="0"/>
              <a:t>Vinkler naziva novi element </a:t>
            </a:r>
            <a:r>
              <a:rPr lang="sr-Latn-CS" sz="2400" dirty="0" smtClean="0"/>
              <a:t>germanijum.</a:t>
            </a:r>
          </a:p>
          <a:p>
            <a:r>
              <a:rPr lang="sr-Latn-CS" sz="2400" dirty="0" smtClean="0"/>
              <a:t> </a:t>
            </a:r>
            <a:r>
              <a:rPr lang="sr-Latn-CS" sz="2400" dirty="0"/>
              <a:t>Analizirajući germanijum-tetrahlorid utvrdio je atomsku masu germanijuma-72,32.</a:t>
            </a:r>
            <a:endParaRPr lang="en-US" sz="2400" dirty="0"/>
          </a:p>
          <a:p>
            <a:r>
              <a:rPr lang="sr-Latn-CS" sz="2400" dirty="0"/>
              <a:t>Postao je ekonomski značajan tek nakon 1945, kada su njegova svojstva kao poluprovodnika priznata u elektronici. </a:t>
            </a:r>
            <a:endParaRPr lang="sr-Latn-CS" sz="2400" dirty="0" smtClean="0"/>
          </a:p>
        </p:txBody>
      </p:sp>
      <p:sp>
        <p:nvSpPr>
          <p:cNvPr id="2" name="Title 1"/>
          <p:cNvSpPr>
            <a:spLocks noGrp="1"/>
          </p:cNvSpPr>
          <p:nvPr>
            <p:ph type="title"/>
          </p:nvPr>
        </p:nvSpPr>
        <p:spPr/>
        <p:txBody>
          <a:bodyPr/>
          <a:lstStyle/>
          <a:p>
            <a:r>
              <a:rPr lang="sr-Latn-CS" dirty="0" smtClean="0"/>
              <a:t>Istorija germanijuma</a:t>
            </a:r>
            <a:endParaRPr lang="en-US" dirty="0"/>
          </a:p>
        </p:txBody>
      </p:sp>
    </p:spTree>
    <p:extLst>
      <p:ext uri="{BB962C8B-B14F-4D97-AF65-F5344CB8AC3E}">
        <p14:creationId xmlns:p14="http://schemas.microsoft.com/office/powerpoint/2010/main" val="2415262257"/>
      </p:ext>
    </p:extLst>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5"/>
            <a:ext cx="8229600" cy="5001419"/>
          </a:xfrm>
        </p:spPr>
        <p:txBody>
          <a:bodyPr>
            <a:normAutofit lnSpcReduction="10000"/>
          </a:bodyPr>
          <a:lstStyle/>
          <a:p>
            <a:r>
              <a:rPr lang="sr-Latn-CS" sz="2800" dirty="0" err="1" smtClean="0"/>
              <a:t>I</a:t>
            </a:r>
            <a:r>
              <a:rPr lang="en-US" sz="2800" dirty="0" smtClean="0"/>
              <a:t>ma </a:t>
            </a:r>
            <a:r>
              <a:rPr lang="en-US" sz="2800" dirty="0" err="1"/>
              <a:t>nečistoća</a:t>
            </a:r>
            <a:r>
              <a:rPr lang="en-US" sz="2800" dirty="0"/>
              <a:t> </a:t>
            </a:r>
            <a:r>
              <a:rPr lang="en-US" sz="2800" dirty="0" err="1"/>
              <a:t>samo</a:t>
            </a:r>
            <a:r>
              <a:rPr lang="en-US" sz="2800" dirty="0"/>
              <a:t> </a:t>
            </a:r>
            <a:r>
              <a:rPr lang="en-US" sz="2800" dirty="0" err="1"/>
              <a:t>jednog</a:t>
            </a:r>
            <a:r>
              <a:rPr lang="en-US" sz="2800" dirty="0"/>
              <a:t> </a:t>
            </a:r>
            <a:r>
              <a:rPr lang="en-US" sz="2800" dirty="0" err="1"/>
              <a:t>dela</a:t>
            </a:r>
            <a:r>
              <a:rPr lang="en-US" sz="2800" dirty="0"/>
              <a:t> u 1010, </a:t>
            </a:r>
            <a:r>
              <a:rPr lang="en-US" sz="2800" dirty="0" err="1"/>
              <a:t>sto</a:t>
            </a:r>
            <a:r>
              <a:rPr lang="en-US" sz="2800" dirty="0"/>
              <a:t> </a:t>
            </a:r>
            <a:r>
              <a:rPr lang="en-US" sz="2800" dirty="0" err="1"/>
              <a:t>ga</a:t>
            </a:r>
            <a:r>
              <a:rPr lang="en-US" sz="2800" dirty="0"/>
              <a:t> </a:t>
            </a:r>
            <a:r>
              <a:rPr lang="en-US" sz="2800" dirty="0" err="1"/>
              <a:t>čini</a:t>
            </a:r>
            <a:r>
              <a:rPr lang="en-US" sz="2800" dirty="0"/>
              <a:t> </a:t>
            </a:r>
            <a:r>
              <a:rPr lang="en-US" sz="2800" dirty="0" err="1"/>
              <a:t>jednim</a:t>
            </a:r>
            <a:r>
              <a:rPr lang="en-US" sz="2800" dirty="0"/>
              <a:t> </a:t>
            </a:r>
            <a:r>
              <a:rPr lang="en-US" sz="2800" dirty="0" err="1"/>
              <a:t>od</a:t>
            </a:r>
            <a:r>
              <a:rPr lang="en-US" sz="2800" dirty="0"/>
              <a:t> </a:t>
            </a:r>
            <a:r>
              <a:rPr lang="en-US" sz="2800" dirty="0" err="1"/>
              <a:t>najčistijih</a:t>
            </a:r>
            <a:r>
              <a:rPr lang="en-US" sz="2800" dirty="0"/>
              <a:t> </a:t>
            </a:r>
            <a:r>
              <a:rPr lang="en-US" sz="2800" dirty="0" err="1"/>
              <a:t>metala</a:t>
            </a:r>
            <a:r>
              <a:rPr lang="en-US" sz="2800" dirty="0"/>
              <a:t> </a:t>
            </a:r>
            <a:r>
              <a:rPr lang="en-US" sz="2800" dirty="0" err="1"/>
              <a:t>ikada</a:t>
            </a:r>
            <a:r>
              <a:rPr lang="en-US" sz="2800" dirty="0"/>
              <a:t> </a:t>
            </a:r>
            <a:r>
              <a:rPr lang="en-US" sz="2800" dirty="0" err="1"/>
              <a:t>dobijenih</a:t>
            </a:r>
            <a:r>
              <a:rPr lang="en-US" sz="2800" dirty="0" smtClean="0"/>
              <a:t>.</a:t>
            </a:r>
            <a:r>
              <a:rPr lang="sr-Latn-CS" sz="2800" dirty="0" smtClean="0"/>
              <a:t> </a:t>
            </a:r>
            <a:r>
              <a:rPr lang="en-US" sz="2800" dirty="0"/>
              <a:t>. </a:t>
            </a:r>
            <a:r>
              <a:rPr lang="en-US" sz="2800" dirty="0" err="1"/>
              <a:t>Prvi</a:t>
            </a:r>
            <a:r>
              <a:rPr lang="en-US" sz="2800" dirty="0"/>
              <a:t> </a:t>
            </a:r>
            <a:r>
              <a:rPr lang="en-US" sz="2800" dirty="0" err="1"/>
              <a:t>metalni</a:t>
            </a:r>
            <a:r>
              <a:rPr lang="en-US" sz="2800" dirty="0"/>
              <a:t> </a:t>
            </a:r>
            <a:r>
              <a:rPr lang="en-US" sz="2800" dirty="0" err="1"/>
              <a:t>materijal</a:t>
            </a:r>
            <a:r>
              <a:rPr lang="en-US" sz="2800" dirty="0"/>
              <a:t> </a:t>
            </a:r>
            <a:r>
              <a:rPr lang="en-US" sz="2800" dirty="0" err="1"/>
              <a:t>koji</a:t>
            </a:r>
            <a:r>
              <a:rPr lang="en-US" sz="2800" dirty="0"/>
              <a:t> je </a:t>
            </a:r>
            <a:r>
              <a:rPr lang="en-US" sz="2800" dirty="0" err="1"/>
              <a:t>postao</a:t>
            </a:r>
            <a:r>
              <a:rPr lang="en-US" sz="2800" dirty="0"/>
              <a:t> </a:t>
            </a:r>
            <a:r>
              <a:rPr lang="en-US" sz="2800" dirty="0" err="1"/>
              <a:t>superprovodljiv</a:t>
            </a:r>
            <a:r>
              <a:rPr lang="en-US" sz="2800" dirty="0"/>
              <a:t> u </a:t>
            </a:r>
            <a:r>
              <a:rPr lang="en-US" sz="2800" dirty="0" err="1"/>
              <a:t>prisustvu</a:t>
            </a:r>
            <a:r>
              <a:rPr lang="en-US" sz="2800" dirty="0"/>
              <a:t> </a:t>
            </a:r>
            <a:r>
              <a:rPr lang="en-US" sz="2800" dirty="0" err="1"/>
              <a:t>izuzetno</a:t>
            </a:r>
            <a:r>
              <a:rPr lang="en-US" sz="2800" dirty="0"/>
              <a:t> </a:t>
            </a:r>
            <a:r>
              <a:rPr lang="en-US" sz="2800" dirty="0" err="1"/>
              <a:t>jakog</a:t>
            </a:r>
            <a:r>
              <a:rPr lang="en-US" sz="2800" dirty="0"/>
              <a:t> </a:t>
            </a:r>
            <a:r>
              <a:rPr lang="en-US" sz="2800" dirty="0" err="1"/>
              <a:t>elektromagnetnog</a:t>
            </a:r>
            <a:r>
              <a:rPr lang="en-US" sz="2800" dirty="0"/>
              <a:t> </a:t>
            </a:r>
            <a:r>
              <a:rPr lang="en-US" sz="2800" dirty="0" err="1"/>
              <a:t>polja</a:t>
            </a:r>
            <a:r>
              <a:rPr lang="en-US" sz="2800" dirty="0"/>
              <a:t> je </a:t>
            </a:r>
            <a:r>
              <a:rPr lang="en-US" sz="2800" dirty="0" err="1"/>
              <a:t>legura</a:t>
            </a:r>
            <a:r>
              <a:rPr lang="en-US" sz="2800" dirty="0"/>
              <a:t> </a:t>
            </a:r>
            <a:r>
              <a:rPr lang="en-US" sz="2800" dirty="0" err="1"/>
              <a:t>germanijuma</a:t>
            </a:r>
            <a:r>
              <a:rPr lang="en-US" sz="2800" dirty="0"/>
              <a:t> </a:t>
            </a:r>
            <a:r>
              <a:rPr lang="en-US" sz="2800" dirty="0" err="1"/>
              <a:t>sa</a:t>
            </a:r>
            <a:r>
              <a:rPr lang="en-US" sz="2800" dirty="0"/>
              <a:t> </a:t>
            </a:r>
            <a:r>
              <a:rPr lang="en-US" sz="2800" dirty="0" err="1"/>
              <a:t>uranijumom</a:t>
            </a:r>
            <a:r>
              <a:rPr lang="en-US" sz="2800" dirty="0"/>
              <a:t> </a:t>
            </a:r>
            <a:r>
              <a:rPr lang="en-US" sz="2800" dirty="0" err="1"/>
              <a:t>i</a:t>
            </a:r>
            <a:r>
              <a:rPr lang="en-US" sz="2800" dirty="0"/>
              <a:t> </a:t>
            </a:r>
            <a:r>
              <a:rPr lang="en-US" sz="2800" dirty="0" err="1"/>
              <a:t>rodijumom</a:t>
            </a:r>
            <a:r>
              <a:rPr lang="en-US" sz="2800" dirty="0"/>
              <a:t>.</a:t>
            </a:r>
          </a:p>
          <a:p>
            <a:r>
              <a:rPr lang="en-US" sz="2800" dirty="0" err="1"/>
              <a:t>Oksidaciona</a:t>
            </a:r>
            <a:r>
              <a:rPr lang="en-US" sz="2800" dirty="0"/>
              <a:t> </a:t>
            </a:r>
            <a:r>
              <a:rPr lang="en-US" sz="2800" dirty="0" err="1"/>
              <a:t>stanja</a:t>
            </a:r>
            <a:r>
              <a:rPr lang="en-US" sz="2800" dirty="0"/>
              <a:t> u </a:t>
            </a:r>
            <a:r>
              <a:rPr lang="en-US" sz="2800" dirty="0" err="1"/>
              <a:t>kojima</a:t>
            </a:r>
            <a:r>
              <a:rPr lang="en-US" sz="2800" dirty="0"/>
              <a:t> se </a:t>
            </a:r>
            <a:r>
              <a:rPr lang="en-US" sz="2800" dirty="0" err="1"/>
              <a:t>germanijum</a:t>
            </a:r>
            <a:r>
              <a:rPr lang="en-US" sz="2800" dirty="0"/>
              <a:t> </a:t>
            </a:r>
            <a:r>
              <a:rPr lang="en-US" sz="2800" dirty="0" err="1"/>
              <a:t>najčešće</a:t>
            </a:r>
            <a:r>
              <a:rPr lang="en-US" sz="2800" dirty="0"/>
              <a:t> </a:t>
            </a:r>
            <a:r>
              <a:rPr lang="en-US" sz="2800" dirty="0" err="1"/>
              <a:t>nalazi</a:t>
            </a:r>
            <a:r>
              <a:rPr lang="en-US" sz="2800" dirty="0"/>
              <a:t> </a:t>
            </a:r>
            <a:r>
              <a:rPr lang="en-US" sz="2800" dirty="0" err="1"/>
              <a:t>su</a:t>
            </a:r>
            <a:r>
              <a:rPr lang="en-US" sz="2800" dirty="0"/>
              <a:t> +4 </a:t>
            </a:r>
            <a:r>
              <a:rPr lang="en-US" sz="2800" dirty="0" err="1"/>
              <a:t>i</a:t>
            </a:r>
            <a:r>
              <a:rPr lang="en-US" sz="2800" dirty="0"/>
              <a:t> +2, </a:t>
            </a:r>
            <a:r>
              <a:rPr lang="en-US" sz="2800" dirty="0" err="1"/>
              <a:t>dok</a:t>
            </a:r>
            <a:r>
              <a:rPr lang="en-US" sz="2800" dirty="0"/>
              <a:t> </a:t>
            </a:r>
            <a:r>
              <a:rPr lang="en-US" sz="2800" dirty="0" err="1"/>
              <a:t>su</a:t>
            </a:r>
            <a:r>
              <a:rPr lang="en-US" sz="2800" dirty="0"/>
              <a:t> </a:t>
            </a:r>
            <a:r>
              <a:rPr lang="en-US" sz="2800" dirty="0" err="1"/>
              <a:t>ostali</a:t>
            </a:r>
            <a:r>
              <a:rPr lang="en-US" sz="2800" dirty="0"/>
              <a:t> </a:t>
            </a:r>
            <a:r>
              <a:rPr lang="en-US" sz="2800" dirty="0" err="1"/>
              <a:t>oksidi</a:t>
            </a:r>
            <a:r>
              <a:rPr lang="en-US" sz="2800" dirty="0"/>
              <a:t> </a:t>
            </a:r>
            <a:r>
              <a:rPr lang="en-US" sz="2800" dirty="0" err="1"/>
              <a:t>jako</a:t>
            </a:r>
            <a:r>
              <a:rPr lang="en-US" sz="2800" dirty="0"/>
              <a:t> </a:t>
            </a:r>
            <a:r>
              <a:rPr lang="en-US" sz="2800" dirty="0" err="1"/>
              <a:t>retki</a:t>
            </a:r>
            <a:r>
              <a:rPr lang="en-US" sz="2800" dirty="0" smtClean="0"/>
              <a:t>.</a:t>
            </a:r>
            <a:endParaRPr lang="sr-Latn-CS" sz="2800" dirty="0" smtClean="0"/>
          </a:p>
          <a:p>
            <a:r>
              <a:rPr lang="en-US" sz="2800" dirty="0"/>
              <a:t>Na </a:t>
            </a:r>
            <a:r>
              <a:rPr lang="en-US" sz="2800" dirty="0" err="1"/>
              <a:t>niskoj</a:t>
            </a:r>
            <a:r>
              <a:rPr lang="en-US" sz="2800" dirty="0"/>
              <a:t> </a:t>
            </a:r>
            <a:r>
              <a:rPr lang="en-US" sz="2800" dirty="0" err="1"/>
              <a:t>temperaturi</a:t>
            </a:r>
            <a:r>
              <a:rPr lang="en-US" sz="2800" dirty="0"/>
              <a:t>, </a:t>
            </a:r>
            <a:r>
              <a:rPr lang="en-US" sz="2800" dirty="0" err="1"/>
              <a:t>germanijum</a:t>
            </a:r>
            <a:r>
              <a:rPr lang="en-US" sz="2800" dirty="0"/>
              <a:t> je </a:t>
            </a:r>
            <a:r>
              <a:rPr lang="en-US" sz="2800" dirty="0" err="1"/>
              <a:t>izolator</a:t>
            </a:r>
            <a:r>
              <a:rPr lang="en-US" sz="2800" dirty="0"/>
              <a:t>, a </a:t>
            </a:r>
            <a:r>
              <a:rPr lang="en-US" sz="2800" dirty="0" err="1"/>
              <a:t>kada</a:t>
            </a:r>
            <a:r>
              <a:rPr lang="en-US" sz="2800" dirty="0"/>
              <a:t> se </a:t>
            </a:r>
            <a:r>
              <a:rPr lang="en-US" sz="2800" dirty="0" err="1"/>
              <a:t>temperatura</a:t>
            </a:r>
            <a:r>
              <a:rPr lang="en-US" sz="2800" dirty="0"/>
              <a:t> </a:t>
            </a:r>
            <a:r>
              <a:rPr lang="en-US" sz="2800" dirty="0" err="1"/>
              <a:t>povećava</a:t>
            </a:r>
            <a:r>
              <a:rPr lang="en-US" sz="2800" dirty="0"/>
              <a:t>, on </a:t>
            </a:r>
            <a:r>
              <a:rPr lang="en-US" sz="2800" dirty="0" err="1"/>
              <a:t>gubi</a:t>
            </a:r>
            <a:r>
              <a:rPr lang="en-US" sz="2800" dirty="0"/>
              <a:t> </a:t>
            </a:r>
            <a:r>
              <a:rPr lang="en-US" sz="2800" dirty="0" err="1"/>
              <a:t>svoja</a:t>
            </a:r>
            <a:r>
              <a:rPr lang="en-US" sz="2800" dirty="0"/>
              <a:t> </a:t>
            </a:r>
            <a:r>
              <a:rPr lang="en-US" sz="2800" dirty="0" err="1"/>
              <a:t>izolaciona</a:t>
            </a:r>
            <a:r>
              <a:rPr lang="en-US" sz="2800" dirty="0"/>
              <a:t> </a:t>
            </a:r>
            <a:r>
              <a:rPr lang="en-US" sz="2800" dirty="0" err="1" smtClean="0"/>
              <a:t>svojstva</a:t>
            </a:r>
            <a:r>
              <a:rPr lang="sr-Latn-CS" sz="2800" dirty="0" smtClean="0"/>
              <a:t>.</a:t>
            </a:r>
            <a:endParaRPr lang="en-US" sz="2800" dirty="0"/>
          </a:p>
        </p:txBody>
      </p:sp>
      <p:sp>
        <p:nvSpPr>
          <p:cNvPr id="2" name="Title 1"/>
          <p:cNvSpPr>
            <a:spLocks noGrp="1"/>
          </p:cNvSpPr>
          <p:nvPr>
            <p:ph type="title"/>
          </p:nvPr>
        </p:nvSpPr>
        <p:spPr>
          <a:xfrm>
            <a:off x="457200" y="274638"/>
            <a:ext cx="8229600" cy="778098"/>
          </a:xfrm>
        </p:spPr>
        <p:txBody>
          <a:bodyPr>
            <a:normAutofit fontScale="90000"/>
          </a:bodyPr>
          <a:lstStyle/>
          <a:p>
            <a:r>
              <a:rPr lang="en-US" dirty="0" err="1" smtClean="0"/>
              <a:t>Karakteristike</a:t>
            </a:r>
            <a:r>
              <a:rPr lang="en-US" dirty="0" smtClean="0"/>
              <a:t> </a:t>
            </a:r>
            <a:r>
              <a:rPr lang="en-US" dirty="0" err="1"/>
              <a:t>germanijuma</a:t>
            </a:r>
            <a:endParaRPr lang="en-US" dirty="0"/>
          </a:p>
        </p:txBody>
      </p:sp>
    </p:spTree>
    <p:extLst>
      <p:ext uri="{BB962C8B-B14F-4D97-AF65-F5344CB8AC3E}">
        <p14:creationId xmlns:p14="http://schemas.microsoft.com/office/powerpoint/2010/main" val="1874849301"/>
      </p:ext>
    </p:extLst>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0718"/>
            <a:ext cx="8229600" cy="3564396"/>
          </a:xfrm>
        </p:spPr>
        <p:txBody>
          <a:bodyPr>
            <a:normAutofit fontScale="85000" lnSpcReduction="20000"/>
          </a:bodyPr>
          <a:lstStyle/>
          <a:p>
            <a:r>
              <a:rPr lang="en-US" dirty="0" err="1"/>
              <a:t>Oko</a:t>
            </a:r>
            <a:r>
              <a:rPr lang="en-US" dirty="0"/>
              <a:t> 118 </a:t>
            </a:r>
            <a:r>
              <a:rPr lang="en-US" dirty="0" err="1"/>
              <a:t>tona</a:t>
            </a:r>
            <a:r>
              <a:rPr lang="en-US" dirty="0"/>
              <a:t> </a:t>
            </a:r>
            <a:r>
              <a:rPr lang="en-US" dirty="0" err="1"/>
              <a:t>germanijuma</a:t>
            </a:r>
            <a:r>
              <a:rPr lang="en-US" dirty="0"/>
              <a:t> je </a:t>
            </a:r>
            <a:r>
              <a:rPr lang="en-US" dirty="0" err="1"/>
              <a:t>proizvedeno</a:t>
            </a:r>
            <a:r>
              <a:rPr lang="en-US" dirty="0"/>
              <a:t> u 2011. </a:t>
            </a:r>
            <a:r>
              <a:rPr lang="en-US" dirty="0" err="1"/>
              <a:t>godini</a:t>
            </a:r>
            <a:r>
              <a:rPr lang="en-US" dirty="0"/>
              <a:t>  </a:t>
            </a:r>
            <a:r>
              <a:rPr lang="en-US" dirty="0" err="1"/>
              <a:t>širom</a:t>
            </a:r>
            <a:r>
              <a:rPr lang="en-US" dirty="0"/>
              <a:t> </a:t>
            </a:r>
            <a:r>
              <a:rPr lang="en-US" dirty="0" err="1"/>
              <a:t>sveta</a:t>
            </a:r>
            <a:r>
              <a:rPr lang="en-US" dirty="0"/>
              <a:t>, </a:t>
            </a:r>
            <a:r>
              <a:rPr lang="en-US" dirty="0" err="1"/>
              <a:t>uglavnom</a:t>
            </a:r>
            <a:r>
              <a:rPr lang="en-US" dirty="0"/>
              <a:t> u </a:t>
            </a:r>
            <a:r>
              <a:rPr lang="en-US" dirty="0" err="1"/>
              <a:t>Kini</a:t>
            </a:r>
            <a:r>
              <a:rPr lang="en-US" dirty="0"/>
              <a:t> (80 t), </a:t>
            </a:r>
            <a:r>
              <a:rPr lang="en-US" dirty="0" err="1"/>
              <a:t>Rusiji</a:t>
            </a:r>
            <a:r>
              <a:rPr lang="en-US" dirty="0"/>
              <a:t> (5 t) </a:t>
            </a:r>
            <a:r>
              <a:rPr lang="en-US" dirty="0" err="1"/>
              <a:t>i</a:t>
            </a:r>
            <a:r>
              <a:rPr lang="en-US" dirty="0"/>
              <a:t> </a:t>
            </a:r>
            <a:r>
              <a:rPr lang="en-US" dirty="0" err="1"/>
              <a:t>Sjedinjenim</a:t>
            </a:r>
            <a:r>
              <a:rPr lang="en-US" dirty="0"/>
              <a:t> </a:t>
            </a:r>
            <a:r>
              <a:rPr lang="en-US" dirty="0" err="1"/>
              <a:t>Američkim</a:t>
            </a:r>
            <a:r>
              <a:rPr lang="en-US" dirty="0"/>
              <a:t> </a:t>
            </a:r>
            <a:r>
              <a:rPr lang="en-US" dirty="0" err="1"/>
              <a:t>Državama</a:t>
            </a:r>
            <a:r>
              <a:rPr lang="en-US" dirty="0"/>
              <a:t> (3 t). </a:t>
            </a:r>
            <a:endParaRPr lang="sr-Latn-CS" dirty="0" smtClean="0"/>
          </a:p>
          <a:p>
            <a:r>
              <a:rPr lang="en-US" dirty="0" err="1"/>
              <a:t>Iako</a:t>
            </a:r>
            <a:r>
              <a:rPr lang="en-US" dirty="0"/>
              <a:t> se </a:t>
            </a:r>
            <a:r>
              <a:rPr lang="en-US" dirty="0" err="1"/>
              <a:t>uglavnom</a:t>
            </a:r>
            <a:r>
              <a:rPr lang="en-US" dirty="0"/>
              <a:t> </a:t>
            </a:r>
            <a:r>
              <a:rPr lang="en-US" dirty="0" err="1"/>
              <a:t>proizvodi</a:t>
            </a:r>
            <a:r>
              <a:rPr lang="en-US" dirty="0"/>
              <a:t> </a:t>
            </a:r>
            <a:r>
              <a:rPr lang="en-US" dirty="0" err="1"/>
              <a:t>iz</a:t>
            </a:r>
            <a:r>
              <a:rPr lang="en-US" dirty="0"/>
              <a:t> </a:t>
            </a:r>
            <a:r>
              <a:rPr lang="en-US" dirty="0" err="1"/>
              <a:t>sphalerita</a:t>
            </a:r>
            <a:r>
              <a:rPr lang="en-US" dirty="0"/>
              <a:t> </a:t>
            </a:r>
            <a:r>
              <a:rPr lang="en-US" dirty="0" err="1"/>
              <a:t>pronadjen</a:t>
            </a:r>
            <a:r>
              <a:rPr lang="en-US" dirty="0"/>
              <a:t> je u </a:t>
            </a:r>
            <a:r>
              <a:rPr lang="en-US" dirty="0" err="1"/>
              <a:t>rudama</a:t>
            </a:r>
            <a:r>
              <a:rPr lang="en-US" dirty="0"/>
              <a:t> </a:t>
            </a:r>
            <a:r>
              <a:rPr lang="en-US" dirty="0" err="1"/>
              <a:t>olova</a:t>
            </a:r>
            <a:r>
              <a:rPr lang="en-US" dirty="0"/>
              <a:t>, </a:t>
            </a:r>
            <a:r>
              <a:rPr lang="en-US" dirty="0" err="1"/>
              <a:t>bakra</a:t>
            </a:r>
            <a:r>
              <a:rPr lang="en-US" dirty="0"/>
              <a:t> </a:t>
            </a:r>
            <a:r>
              <a:rPr lang="en-US" dirty="0" err="1"/>
              <a:t>i</a:t>
            </a:r>
            <a:r>
              <a:rPr lang="en-US" dirty="0"/>
              <a:t> </a:t>
            </a:r>
            <a:r>
              <a:rPr lang="en-US" dirty="0" err="1" smtClean="0"/>
              <a:t>srebra</a:t>
            </a:r>
            <a:r>
              <a:rPr lang="sr-Latn-CS" dirty="0" smtClean="0"/>
              <a:t>.</a:t>
            </a:r>
          </a:p>
          <a:p>
            <a:r>
              <a:rPr lang="en-US" dirty="0" err="1"/>
              <a:t>Drugi</a:t>
            </a:r>
            <a:r>
              <a:rPr lang="en-US" dirty="0"/>
              <a:t> </a:t>
            </a:r>
            <a:r>
              <a:rPr lang="en-US" dirty="0" err="1"/>
              <a:t>izvor</a:t>
            </a:r>
            <a:r>
              <a:rPr lang="en-US" dirty="0"/>
              <a:t> </a:t>
            </a:r>
            <a:r>
              <a:rPr lang="en-US" dirty="0" err="1"/>
              <a:t>germanijuma</a:t>
            </a:r>
            <a:r>
              <a:rPr lang="en-US" dirty="0"/>
              <a:t> </a:t>
            </a:r>
            <a:r>
              <a:rPr lang="en-US" dirty="0" err="1"/>
              <a:t>jeste</a:t>
            </a:r>
            <a:r>
              <a:rPr lang="en-US" dirty="0"/>
              <a:t> </a:t>
            </a:r>
            <a:r>
              <a:rPr lang="en-US" dirty="0" err="1"/>
              <a:t>pepeo</a:t>
            </a:r>
            <a:r>
              <a:rPr lang="en-US" dirty="0"/>
              <a:t> </a:t>
            </a:r>
            <a:r>
              <a:rPr lang="en-US" dirty="0" err="1"/>
              <a:t>iz</a:t>
            </a:r>
            <a:r>
              <a:rPr lang="en-US" dirty="0"/>
              <a:t> </a:t>
            </a:r>
            <a:r>
              <a:rPr lang="en-US" dirty="0" err="1"/>
              <a:t>elektrana</a:t>
            </a:r>
            <a:r>
              <a:rPr lang="en-US" dirty="0"/>
              <a:t> </a:t>
            </a:r>
            <a:r>
              <a:rPr lang="en-US" dirty="0" err="1"/>
              <a:t>koje</a:t>
            </a:r>
            <a:r>
              <a:rPr lang="en-US" dirty="0"/>
              <a:t> </a:t>
            </a:r>
            <a:r>
              <a:rPr lang="en-US" dirty="0" err="1"/>
              <a:t>koriste</a:t>
            </a:r>
            <a:r>
              <a:rPr lang="en-US" dirty="0"/>
              <a:t> </a:t>
            </a:r>
            <a:r>
              <a:rPr lang="en-US" dirty="0" err="1"/>
              <a:t>ugalj</a:t>
            </a:r>
            <a:r>
              <a:rPr lang="en-US" dirty="0"/>
              <a:t>, </a:t>
            </a:r>
            <a:r>
              <a:rPr lang="en-US" dirty="0" err="1"/>
              <a:t>ležišta</a:t>
            </a:r>
            <a:r>
              <a:rPr lang="en-US" dirty="0"/>
              <a:t> </a:t>
            </a:r>
            <a:r>
              <a:rPr lang="en-US" dirty="0" err="1"/>
              <a:t>uglja</a:t>
            </a:r>
            <a:r>
              <a:rPr lang="en-US" dirty="0"/>
              <a:t> </a:t>
            </a:r>
            <a:r>
              <a:rPr lang="en-US" dirty="0" err="1"/>
              <a:t>su</a:t>
            </a:r>
            <a:r>
              <a:rPr lang="en-US" dirty="0"/>
              <a:t> </a:t>
            </a:r>
            <a:r>
              <a:rPr lang="en-US" dirty="0" err="1"/>
              <a:t>nekad</a:t>
            </a:r>
            <a:r>
              <a:rPr lang="en-US" dirty="0"/>
              <a:t> </a:t>
            </a:r>
            <a:r>
              <a:rPr lang="en-US" dirty="0" err="1"/>
              <a:t>koncentrisana</a:t>
            </a:r>
            <a:r>
              <a:rPr lang="en-US" dirty="0"/>
              <a:t> </a:t>
            </a:r>
            <a:r>
              <a:rPr lang="en-US" dirty="0" err="1" smtClean="0"/>
              <a:t>germanijumom</a:t>
            </a:r>
            <a:r>
              <a:rPr lang="sr-Latn-CS" dirty="0" smtClean="0"/>
              <a:t>.</a:t>
            </a:r>
          </a:p>
          <a:p>
            <a:r>
              <a:rPr lang="en-US" dirty="0" err="1"/>
              <a:t>Vrlo</a:t>
            </a:r>
            <a:r>
              <a:rPr lang="en-US" dirty="0"/>
              <a:t> </a:t>
            </a:r>
            <a:r>
              <a:rPr lang="en-US" dirty="0" err="1"/>
              <a:t>često</a:t>
            </a:r>
            <a:r>
              <a:rPr lang="en-US" dirty="0"/>
              <a:t> je GeO</a:t>
            </a:r>
            <a:r>
              <a:rPr lang="en-US" baseline="-25000" dirty="0"/>
              <a:t>2</a:t>
            </a:r>
            <a:r>
              <a:rPr lang="en-US" dirty="0"/>
              <a:t> </a:t>
            </a:r>
            <a:r>
              <a:rPr lang="en-US" dirty="0" err="1"/>
              <a:t>pogodan</a:t>
            </a:r>
            <a:r>
              <a:rPr lang="en-US" dirty="0"/>
              <a:t> </a:t>
            </a:r>
            <a:r>
              <a:rPr lang="en-US" dirty="0" err="1"/>
              <a:t>za</a:t>
            </a:r>
            <a:r>
              <a:rPr lang="en-US" dirty="0"/>
              <a:t> </a:t>
            </a:r>
            <a:r>
              <a:rPr lang="en-US" dirty="0" err="1"/>
              <a:t>proizvodnju</a:t>
            </a:r>
            <a:r>
              <a:rPr lang="en-US" dirty="0"/>
              <a:t> </a:t>
            </a:r>
            <a:r>
              <a:rPr lang="en-US" dirty="0" err="1"/>
              <a:t>germanijumskog</a:t>
            </a:r>
            <a:r>
              <a:rPr lang="en-US" dirty="0"/>
              <a:t> </a:t>
            </a:r>
            <a:r>
              <a:rPr lang="en-US" dirty="0" err="1"/>
              <a:t>stakla</a:t>
            </a:r>
            <a:r>
              <a:rPr lang="en-US" dirty="0"/>
              <a:t>. </a:t>
            </a:r>
            <a:r>
              <a:rPr lang="en-US" dirty="0" err="1"/>
              <a:t>Od</a:t>
            </a:r>
            <a:r>
              <a:rPr lang="en-US" dirty="0"/>
              <a:t> </a:t>
            </a:r>
            <a:r>
              <a:rPr lang="en-US" dirty="0" err="1"/>
              <a:t>čistog</a:t>
            </a:r>
            <a:r>
              <a:rPr lang="en-US" dirty="0"/>
              <a:t> </a:t>
            </a:r>
            <a:r>
              <a:rPr lang="en-US" dirty="0" err="1"/>
              <a:t>germanijum</a:t>
            </a:r>
            <a:r>
              <a:rPr lang="en-US" dirty="0"/>
              <a:t> </a:t>
            </a:r>
            <a:r>
              <a:rPr lang="en-US" dirty="0" err="1"/>
              <a:t>oksida</a:t>
            </a:r>
            <a:r>
              <a:rPr lang="en-US" dirty="0"/>
              <a:t> </a:t>
            </a:r>
            <a:r>
              <a:rPr lang="en-US" dirty="0" err="1"/>
              <a:t>kome</a:t>
            </a:r>
            <a:r>
              <a:rPr lang="en-US" dirty="0"/>
              <a:t> je </a:t>
            </a:r>
            <a:r>
              <a:rPr lang="en-US" dirty="0" err="1"/>
              <a:t>smanjena</a:t>
            </a:r>
            <a:r>
              <a:rPr lang="en-US" dirty="0"/>
              <a:t> </a:t>
            </a:r>
            <a:r>
              <a:rPr lang="en-US" dirty="0" err="1"/>
              <a:t>reakcija</a:t>
            </a:r>
            <a:r>
              <a:rPr lang="en-US" dirty="0"/>
              <a:t> </a:t>
            </a:r>
            <a:r>
              <a:rPr lang="en-US" dirty="0" err="1"/>
              <a:t>sa</a:t>
            </a:r>
            <a:r>
              <a:rPr lang="en-US" dirty="0"/>
              <a:t> </a:t>
            </a:r>
            <a:r>
              <a:rPr lang="en-US" dirty="0" err="1"/>
              <a:t>vodonikom</a:t>
            </a:r>
            <a:r>
              <a:rPr lang="en-US" dirty="0"/>
              <a:t> se </a:t>
            </a:r>
            <a:r>
              <a:rPr lang="en-US" dirty="0" err="1"/>
              <a:t>dobija</a:t>
            </a:r>
            <a:r>
              <a:rPr lang="en-US" dirty="0"/>
              <a:t> </a:t>
            </a:r>
            <a:r>
              <a:rPr lang="en-US" dirty="0" err="1"/>
              <a:t>germanijum</a:t>
            </a:r>
            <a:r>
              <a:rPr lang="en-US" dirty="0"/>
              <a:t> </a:t>
            </a:r>
            <a:r>
              <a:rPr lang="en-US" dirty="0" err="1"/>
              <a:t>pogodan</a:t>
            </a:r>
            <a:r>
              <a:rPr lang="en-US" dirty="0"/>
              <a:t> </a:t>
            </a:r>
            <a:r>
              <a:rPr lang="en-US" dirty="0" err="1"/>
              <a:t>za</a:t>
            </a:r>
            <a:r>
              <a:rPr lang="en-US" dirty="0"/>
              <a:t> </a:t>
            </a:r>
            <a:r>
              <a:rPr lang="en-US" dirty="0" err="1"/>
              <a:t>infracrvenu</a:t>
            </a:r>
            <a:r>
              <a:rPr lang="en-US" dirty="0"/>
              <a:t> </a:t>
            </a:r>
            <a:r>
              <a:rPr lang="en-US" dirty="0" err="1"/>
              <a:t>optiku</a:t>
            </a:r>
            <a:r>
              <a:rPr lang="en-US" dirty="0"/>
              <a:t>, </a:t>
            </a:r>
            <a:r>
              <a:rPr lang="en-US" dirty="0" err="1"/>
              <a:t>ili</a:t>
            </a:r>
            <a:r>
              <a:rPr lang="en-US" dirty="0"/>
              <a:t> </a:t>
            </a:r>
            <a:r>
              <a:rPr lang="en-US" dirty="0" err="1"/>
              <a:t>industriju</a:t>
            </a:r>
            <a:r>
              <a:rPr lang="en-US" dirty="0"/>
              <a:t> </a:t>
            </a:r>
            <a:r>
              <a:rPr lang="en-US" dirty="0" err="1"/>
              <a:t>poluprovodnika</a:t>
            </a:r>
            <a:r>
              <a:rPr lang="en-US" dirty="0"/>
              <a:t>.</a:t>
            </a:r>
          </a:p>
        </p:txBody>
      </p:sp>
      <p:sp>
        <p:nvSpPr>
          <p:cNvPr id="2" name="Title 1"/>
          <p:cNvSpPr>
            <a:spLocks noGrp="1"/>
          </p:cNvSpPr>
          <p:nvPr>
            <p:ph type="title"/>
          </p:nvPr>
        </p:nvSpPr>
        <p:spPr>
          <a:xfrm>
            <a:off x="457200" y="381000"/>
            <a:ext cx="8229600" cy="1143000"/>
          </a:xfrm>
        </p:spPr>
        <p:txBody>
          <a:bodyPr>
            <a:normAutofit fontScale="90000"/>
          </a:bodyPr>
          <a:lstStyle/>
          <a:p>
            <a:r>
              <a:rPr lang="en-US" dirty="0" err="1" smtClean="0"/>
              <a:t>Proizvodnja</a:t>
            </a:r>
            <a:r>
              <a:rPr lang="en-US" dirty="0"/>
              <a:t/>
            </a:r>
            <a:br>
              <a:rPr lang="en-US" dirty="0"/>
            </a:br>
            <a:endParaRPr lang="en-US" dirty="0"/>
          </a:p>
        </p:txBody>
      </p:sp>
      <p:pic>
        <p:nvPicPr>
          <p:cNvPr id="4" name="Picture 3" descr="220px-Renierit.JPG"/>
          <p:cNvPicPr>
            <a:picLocks noChangeAspect="1"/>
          </p:cNvPicPr>
          <p:nvPr/>
        </p:nvPicPr>
        <p:blipFill>
          <a:blip r:embed="rId2" cstate="print"/>
          <a:stretch>
            <a:fillRect/>
          </a:stretch>
        </p:blipFill>
        <p:spPr>
          <a:xfrm>
            <a:off x="1307637" y="4455114"/>
            <a:ext cx="6720747" cy="2163403"/>
          </a:xfrm>
          <a:prstGeom prst="rect">
            <a:avLst/>
          </a:prstGeom>
        </p:spPr>
      </p:pic>
    </p:spTree>
    <p:extLst>
      <p:ext uri="{BB962C8B-B14F-4D97-AF65-F5344CB8AC3E}">
        <p14:creationId xmlns:p14="http://schemas.microsoft.com/office/powerpoint/2010/main" val="273586567"/>
      </p:ext>
    </p:extLst>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a:t>Glavna</a:t>
            </a:r>
            <a:r>
              <a:rPr lang="en-US" dirty="0"/>
              <a:t> </a:t>
            </a:r>
            <a:r>
              <a:rPr lang="en-US" dirty="0" err="1"/>
              <a:t>upotreba</a:t>
            </a:r>
            <a:r>
              <a:rPr lang="en-US" dirty="0"/>
              <a:t> </a:t>
            </a:r>
            <a:r>
              <a:rPr lang="en-US" dirty="0" err="1"/>
              <a:t>germanijuma</a:t>
            </a:r>
            <a:r>
              <a:rPr lang="en-US" dirty="0"/>
              <a:t>  2007.godine u </a:t>
            </a:r>
            <a:r>
              <a:rPr lang="en-US" dirty="0" err="1"/>
              <a:t>svetu</a:t>
            </a:r>
            <a:r>
              <a:rPr lang="en-US" dirty="0"/>
              <a:t> se </a:t>
            </a:r>
            <a:r>
              <a:rPr lang="en-US" dirty="0" err="1"/>
              <a:t>procenjuje</a:t>
            </a:r>
            <a:r>
              <a:rPr lang="en-US" dirty="0"/>
              <a:t>: 35% </a:t>
            </a:r>
            <a:r>
              <a:rPr lang="en-US" dirty="0" err="1"/>
              <a:t>za</a:t>
            </a:r>
            <a:r>
              <a:rPr lang="en-US" dirty="0"/>
              <a:t> </a:t>
            </a:r>
            <a:r>
              <a:rPr lang="en-US" dirty="0" err="1"/>
              <a:t>optičke</a:t>
            </a:r>
            <a:r>
              <a:rPr lang="en-US" dirty="0"/>
              <a:t> </a:t>
            </a:r>
            <a:r>
              <a:rPr lang="en-US" dirty="0" err="1"/>
              <a:t>sisteme</a:t>
            </a:r>
            <a:r>
              <a:rPr lang="en-US" dirty="0"/>
              <a:t>, 30% </a:t>
            </a:r>
            <a:r>
              <a:rPr lang="en-US" dirty="0" err="1"/>
              <a:t>za</a:t>
            </a:r>
            <a:r>
              <a:rPr lang="en-US" dirty="0"/>
              <a:t> </a:t>
            </a:r>
            <a:r>
              <a:rPr lang="en-US" dirty="0" err="1"/>
              <a:t>infracrvenu</a:t>
            </a:r>
            <a:r>
              <a:rPr lang="en-US" dirty="0"/>
              <a:t> </a:t>
            </a:r>
            <a:r>
              <a:rPr lang="en-US" dirty="0" err="1"/>
              <a:t>optiku</a:t>
            </a:r>
            <a:r>
              <a:rPr lang="en-US" dirty="0"/>
              <a:t>, 15% </a:t>
            </a:r>
            <a:r>
              <a:rPr lang="en-US" dirty="0" err="1"/>
              <a:t>za</a:t>
            </a:r>
            <a:r>
              <a:rPr lang="en-US" dirty="0"/>
              <a:t> </a:t>
            </a:r>
            <a:r>
              <a:rPr lang="en-US" dirty="0" err="1"/>
              <a:t>polimerizaciju</a:t>
            </a:r>
            <a:r>
              <a:rPr lang="en-US" dirty="0"/>
              <a:t> </a:t>
            </a:r>
            <a:r>
              <a:rPr lang="en-US" dirty="0" err="1"/>
              <a:t>katalizatora</a:t>
            </a:r>
            <a:r>
              <a:rPr lang="en-US" dirty="0"/>
              <a:t>, 15% </a:t>
            </a:r>
            <a:r>
              <a:rPr lang="en-US" dirty="0" err="1"/>
              <a:t>za</a:t>
            </a:r>
            <a:r>
              <a:rPr lang="en-US" dirty="0"/>
              <a:t> </a:t>
            </a:r>
            <a:r>
              <a:rPr lang="en-US" dirty="0" err="1"/>
              <a:t>elektroniku</a:t>
            </a:r>
            <a:r>
              <a:rPr lang="en-US" dirty="0"/>
              <a:t> </a:t>
            </a:r>
            <a:r>
              <a:rPr lang="en-US" dirty="0" err="1"/>
              <a:t>i</a:t>
            </a:r>
            <a:r>
              <a:rPr lang="en-US" dirty="0"/>
              <a:t> </a:t>
            </a:r>
            <a:r>
              <a:rPr lang="en-US" dirty="0" err="1"/>
              <a:t>solarne</a:t>
            </a:r>
            <a:r>
              <a:rPr lang="en-US" dirty="0"/>
              <a:t> </a:t>
            </a:r>
            <a:r>
              <a:rPr lang="en-US" dirty="0" err="1"/>
              <a:t>električne</a:t>
            </a:r>
            <a:r>
              <a:rPr lang="en-US" dirty="0"/>
              <a:t> </a:t>
            </a:r>
            <a:r>
              <a:rPr lang="en-US" dirty="0" err="1"/>
              <a:t>aplikacije</a:t>
            </a:r>
            <a:r>
              <a:rPr lang="en-US" dirty="0"/>
              <a:t>, a </a:t>
            </a:r>
            <a:r>
              <a:rPr lang="en-US" dirty="0" err="1"/>
              <a:t>preostalo</a:t>
            </a:r>
            <a:r>
              <a:rPr lang="en-US" dirty="0"/>
              <a:t>, 5% </a:t>
            </a:r>
            <a:r>
              <a:rPr lang="en-US" dirty="0" err="1"/>
              <a:t>odlazi</a:t>
            </a:r>
            <a:r>
              <a:rPr lang="en-US" dirty="0"/>
              <a:t> u </a:t>
            </a:r>
            <a:r>
              <a:rPr lang="en-US" dirty="0" err="1"/>
              <a:t>druge</a:t>
            </a:r>
            <a:r>
              <a:rPr lang="en-US" dirty="0"/>
              <a:t> </a:t>
            </a:r>
            <a:r>
              <a:rPr lang="en-US" dirty="0" err="1"/>
              <a:t>svrhe</a:t>
            </a:r>
            <a:r>
              <a:rPr lang="en-US" dirty="0"/>
              <a:t> </a:t>
            </a:r>
            <a:r>
              <a:rPr lang="en-US" dirty="0" err="1"/>
              <a:t>kao</a:t>
            </a:r>
            <a:r>
              <a:rPr lang="en-US" dirty="0"/>
              <a:t> </a:t>
            </a:r>
            <a:r>
              <a:rPr lang="en-US" dirty="0" err="1"/>
              <a:t>što</a:t>
            </a:r>
            <a:r>
              <a:rPr lang="en-US" dirty="0"/>
              <a:t> je </a:t>
            </a:r>
            <a:r>
              <a:rPr lang="en-US" dirty="0" err="1"/>
              <a:t>metalurgija</a:t>
            </a:r>
            <a:r>
              <a:rPr lang="en-US" dirty="0"/>
              <a:t> </a:t>
            </a:r>
            <a:r>
              <a:rPr lang="en-US" dirty="0" err="1"/>
              <a:t>ili</a:t>
            </a:r>
            <a:r>
              <a:rPr lang="en-US" dirty="0"/>
              <a:t> </a:t>
            </a:r>
            <a:r>
              <a:rPr lang="en-US" dirty="0" err="1"/>
              <a:t>hemoterapija</a:t>
            </a:r>
            <a:endParaRPr lang="en-US" dirty="0"/>
          </a:p>
        </p:txBody>
      </p:sp>
      <p:sp>
        <p:nvSpPr>
          <p:cNvPr id="2" name="Title 1"/>
          <p:cNvSpPr>
            <a:spLocks noGrp="1"/>
          </p:cNvSpPr>
          <p:nvPr>
            <p:ph type="title"/>
          </p:nvPr>
        </p:nvSpPr>
        <p:spPr/>
        <p:txBody>
          <a:bodyPr/>
          <a:lstStyle/>
          <a:p>
            <a:r>
              <a:rPr lang="en-US" dirty="0" err="1" smtClean="0"/>
              <a:t>Upotreba</a:t>
            </a:r>
            <a:endParaRPr lang="en-US" dirty="0"/>
          </a:p>
        </p:txBody>
      </p:sp>
    </p:spTree>
    <p:extLst>
      <p:ext uri="{BB962C8B-B14F-4D97-AF65-F5344CB8AC3E}">
        <p14:creationId xmlns:p14="http://schemas.microsoft.com/office/powerpoint/2010/main" val="2602951917"/>
      </p:ext>
    </p:extLst>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a:t>Germanijum</a:t>
            </a:r>
            <a:r>
              <a:rPr lang="en-US" dirty="0"/>
              <a:t> je </a:t>
            </a:r>
            <a:r>
              <a:rPr lang="en-US" dirty="0" err="1"/>
              <a:t>jako</a:t>
            </a:r>
            <a:r>
              <a:rPr lang="en-US" dirty="0"/>
              <a:t> </a:t>
            </a:r>
            <a:r>
              <a:rPr lang="en-US" dirty="0" err="1"/>
              <a:t>vazan</a:t>
            </a:r>
            <a:r>
              <a:rPr lang="en-US" dirty="0"/>
              <a:t> </a:t>
            </a:r>
            <a:r>
              <a:rPr lang="en-US" dirty="0" err="1"/>
              <a:t>kao</a:t>
            </a:r>
            <a:r>
              <a:rPr lang="en-US" dirty="0"/>
              <a:t> </a:t>
            </a:r>
            <a:r>
              <a:rPr lang="en-US" dirty="0" err="1"/>
              <a:t>infracrveni</a:t>
            </a:r>
            <a:r>
              <a:rPr lang="en-US" dirty="0"/>
              <a:t> </a:t>
            </a:r>
            <a:r>
              <a:rPr lang="en-US" dirty="0" err="1"/>
              <a:t>optički</a:t>
            </a:r>
            <a:r>
              <a:rPr lang="en-US" dirty="0"/>
              <a:t> </a:t>
            </a:r>
            <a:r>
              <a:rPr lang="en-US" dirty="0" err="1"/>
              <a:t>materijal</a:t>
            </a:r>
            <a:r>
              <a:rPr lang="en-US" dirty="0"/>
              <a:t> </a:t>
            </a:r>
            <a:r>
              <a:rPr lang="en-US" dirty="0" err="1"/>
              <a:t>koji</a:t>
            </a:r>
            <a:r>
              <a:rPr lang="en-US" dirty="0"/>
              <a:t> se </a:t>
            </a:r>
            <a:r>
              <a:rPr lang="en-US" dirty="0" err="1"/>
              <a:t>može</a:t>
            </a:r>
            <a:r>
              <a:rPr lang="en-US" dirty="0"/>
              <a:t> </a:t>
            </a:r>
            <a:r>
              <a:rPr lang="en-US" dirty="0" err="1"/>
              <a:t>lako</a:t>
            </a:r>
            <a:r>
              <a:rPr lang="en-US" dirty="0"/>
              <a:t> </a:t>
            </a:r>
            <a:r>
              <a:rPr lang="en-US" dirty="0" err="1"/>
              <a:t>seći</a:t>
            </a:r>
            <a:r>
              <a:rPr lang="en-US" dirty="0"/>
              <a:t> </a:t>
            </a:r>
            <a:r>
              <a:rPr lang="en-US" dirty="0" err="1"/>
              <a:t>i</a:t>
            </a:r>
            <a:r>
              <a:rPr lang="en-US" dirty="0"/>
              <a:t> </a:t>
            </a:r>
            <a:r>
              <a:rPr lang="en-US" dirty="0" err="1"/>
              <a:t>polirati</a:t>
            </a:r>
            <a:r>
              <a:rPr lang="en-US" dirty="0"/>
              <a:t> </a:t>
            </a:r>
            <a:r>
              <a:rPr lang="en-US" dirty="0" err="1"/>
              <a:t>na</a:t>
            </a:r>
            <a:r>
              <a:rPr lang="en-US" dirty="0"/>
              <a:t> </a:t>
            </a:r>
            <a:r>
              <a:rPr lang="en-US" dirty="0" err="1"/>
              <a:t>stakla</a:t>
            </a:r>
            <a:r>
              <a:rPr lang="en-US" dirty="0"/>
              <a:t> </a:t>
            </a:r>
            <a:r>
              <a:rPr lang="en-US" dirty="0" err="1"/>
              <a:t>i</a:t>
            </a:r>
            <a:r>
              <a:rPr lang="en-US" dirty="0"/>
              <a:t> </a:t>
            </a:r>
            <a:r>
              <a:rPr lang="en-US" dirty="0" err="1"/>
              <a:t>sočiva</a:t>
            </a:r>
            <a:r>
              <a:rPr lang="en-US" dirty="0"/>
              <a:t>. </a:t>
            </a:r>
            <a:r>
              <a:rPr lang="en-US" dirty="0" err="1"/>
              <a:t>Posebno</a:t>
            </a:r>
            <a:r>
              <a:rPr lang="en-US" dirty="0"/>
              <a:t> se </a:t>
            </a:r>
            <a:r>
              <a:rPr lang="en-US" dirty="0" err="1"/>
              <a:t>koristi</a:t>
            </a:r>
            <a:r>
              <a:rPr lang="en-US" dirty="0"/>
              <a:t> </a:t>
            </a:r>
            <a:r>
              <a:rPr lang="en-US" dirty="0" err="1"/>
              <a:t>kao</a:t>
            </a:r>
            <a:r>
              <a:rPr lang="en-US" dirty="0"/>
              <a:t> </a:t>
            </a:r>
            <a:r>
              <a:rPr lang="en-US" dirty="0" err="1"/>
              <a:t>prednji</a:t>
            </a:r>
            <a:r>
              <a:rPr lang="en-US" dirty="0"/>
              <a:t> </a:t>
            </a:r>
            <a:r>
              <a:rPr lang="en-US" dirty="0" err="1"/>
              <a:t>optik</a:t>
            </a:r>
            <a:r>
              <a:rPr lang="en-US" dirty="0"/>
              <a:t>  u </a:t>
            </a:r>
            <a:r>
              <a:rPr lang="en-US" dirty="0" err="1"/>
              <a:t>termovizijskim</a:t>
            </a:r>
            <a:r>
              <a:rPr lang="en-US" dirty="0"/>
              <a:t> </a:t>
            </a:r>
            <a:r>
              <a:rPr lang="en-US" dirty="0" err="1"/>
              <a:t>kamerama</a:t>
            </a:r>
            <a:r>
              <a:rPr lang="en-US" dirty="0"/>
              <a:t>, </a:t>
            </a:r>
            <a:r>
              <a:rPr lang="en-US" dirty="0" err="1"/>
              <a:t>koje</a:t>
            </a:r>
            <a:r>
              <a:rPr lang="en-US" dirty="0"/>
              <a:t> </a:t>
            </a:r>
            <a:r>
              <a:rPr lang="en-US" dirty="0" err="1"/>
              <a:t>rade</a:t>
            </a:r>
            <a:r>
              <a:rPr lang="en-US" dirty="0"/>
              <a:t> </a:t>
            </a:r>
            <a:r>
              <a:rPr lang="en-US" dirty="0" err="1"/>
              <a:t>od</a:t>
            </a:r>
            <a:r>
              <a:rPr lang="en-US" dirty="0"/>
              <a:t> 8-14 </a:t>
            </a:r>
            <a:r>
              <a:rPr lang="en-US" dirty="0" err="1"/>
              <a:t>mikrona</a:t>
            </a:r>
            <a:r>
              <a:rPr lang="en-US" dirty="0"/>
              <a:t> </a:t>
            </a:r>
            <a:r>
              <a:rPr lang="en-US" dirty="0" err="1"/>
              <a:t>talasne</a:t>
            </a:r>
            <a:r>
              <a:rPr lang="en-US" dirty="0"/>
              <a:t> </a:t>
            </a:r>
            <a:r>
              <a:rPr lang="en-US" dirty="0" err="1"/>
              <a:t>dužine</a:t>
            </a:r>
            <a:r>
              <a:rPr lang="en-US" dirty="0"/>
              <a:t> </a:t>
            </a:r>
            <a:r>
              <a:rPr lang="en-US" dirty="0" err="1"/>
              <a:t>spektra</a:t>
            </a:r>
            <a:r>
              <a:rPr lang="en-US" dirty="0"/>
              <a:t> </a:t>
            </a:r>
            <a:r>
              <a:rPr lang="en-US" dirty="0" err="1"/>
              <a:t>za</a:t>
            </a:r>
            <a:r>
              <a:rPr lang="en-US" dirty="0"/>
              <a:t> </a:t>
            </a:r>
            <a:r>
              <a:rPr lang="en-US" dirty="0" err="1"/>
              <a:t>pasivna</a:t>
            </a:r>
            <a:r>
              <a:rPr lang="en-US" dirty="0"/>
              <a:t> </a:t>
            </a:r>
            <a:r>
              <a:rPr lang="en-US" dirty="0" err="1"/>
              <a:t>toplotna</a:t>
            </a:r>
            <a:r>
              <a:rPr lang="en-US" dirty="0"/>
              <a:t> </a:t>
            </a:r>
            <a:r>
              <a:rPr lang="en-US" dirty="0" err="1"/>
              <a:t>snimanja</a:t>
            </a:r>
            <a:r>
              <a:rPr lang="en-US" dirty="0"/>
              <a:t>, </a:t>
            </a:r>
            <a:r>
              <a:rPr lang="en-US" dirty="0" err="1"/>
              <a:t>koristi</a:t>
            </a:r>
            <a:r>
              <a:rPr lang="en-US" dirty="0"/>
              <a:t> se </a:t>
            </a:r>
            <a:r>
              <a:rPr lang="en-US" dirty="0" err="1"/>
              <a:t>i</a:t>
            </a:r>
            <a:r>
              <a:rPr lang="en-US" dirty="0"/>
              <a:t> </a:t>
            </a:r>
            <a:r>
              <a:rPr lang="en-US" dirty="0" err="1"/>
              <a:t>za</a:t>
            </a:r>
            <a:r>
              <a:rPr lang="en-US" dirty="0"/>
              <a:t> </a:t>
            </a:r>
            <a:r>
              <a:rPr lang="en-US" dirty="0" err="1"/>
              <a:t>noćno</a:t>
            </a:r>
            <a:r>
              <a:rPr lang="en-US" dirty="0"/>
              <a:t> </a:t>
            </a:r>
            <a:r>
              <a:rPr lang="en-US" dirty="0" err="1"/>
              <a:t>osmatranje</a:t>
            </a:r>
            <a:r>
              <a:rPr lang="en-US" dirty="0"/>
              <a:t> u </a:t>
            </a:r>
            <a:r>
              <a:rPr lang="en-US" dirty="0" err="1"/>
              <a:t>automobilima</a:t>
            </a:r>
            <a:r>
              <a:rPr lang="en-US" dirty="0"/>
              <a:t> I </a:t>
            </a:r>
            <a:r>
              <a:rPr lang="en-US" dirty="0" err="1"/>
              <a:t>protivpožarnim</a:t>
            </a:r>
            <a:r>
              <a:rPr lang="en-US" dirty="0"/>
              <a:t> </a:t>
            </a:r>
            <a:r>
              <a:rPr lang="sr-Latn-CS" dirty="0" smtClean="0"/>
              <a:t>sistemima</a:t>
            </a:r>
            <a:r>
              <a:rPr lang="en-US" dirty="0" smtClean="0"/>
              <a:t>. </a:t>
            </a:r>
            <a:endParaRPr lang="en-US" dirty="0"/>
          </a:p>
          <a:p>
            <a:endParaRPr lang="en-US" dirty="0"/>
          </a:p>
        </p:txBody>
      </p:sp>
      <p:sp>
        <p:nvSpPr>
          <p:cNvPr id="2" name="Title 1"/>
          <p:cNvSpPr>
            <a:spLocks noGrp="1"/>
          </p:cNvSpPr>
          <p:nvPr>
            <p:ph type="title"/>
          </p:nvPr>
        </p:nvSpPr>
        <p:spPr/>
        <p:txBody>
          <a:bodyPr/>
          <a:lstStyle/>
          <a:p>
            <a:r>
              <a:rPr lang="en-US" dirty="0" err="1" smtClean="0"/>
              <a:t>Optika</a:t>
            </a:r>
            <a:endParaRPr lang="en-US" dirty="0"/>
          </a:p>
        </p:txBody>
      </p:sp>
      <p:pic>
        <p:nvPicPr>
          <p:cNvPr id="4" name="Picture 3" descr="Picture1.jpg"/>
          <p:cNvPicPr>
            <a:picLocks noChangeAspect="1"/>
          </p:cNvPicPr>
          <p:nvPr/>
        </p:nvPicPr>
        <p:blipFill>
          <a:blip r:embed="rId2" cstate="print"/>
          <a:stretch>
            <a:fillRect/>
          </a:stretch>
        </p:blipFill>
        <p:spPr>
          <a:xfrm>
            <a:off x="2555776" y="4563126"/>
            <a:ext cx="4027357" cy="1838169"/>
          </a:xfrm>
          <a:prstGeom prst="rect">
            <a:avLst/>
          </a:prstGeom>
        </p:spPr>
      </p:pic>
    </p:spTree>
    <p:extLst>
      <p:ext uri="{BB962C8B-B14F-4D97-AF65-F5344CB8AC3E}">
        <p14:creationId xmlns:p14="http://schemas.microsoft.com/office/powerpoint/2010/main" val="1802317983"/>
      </p:ext>
    </p:extLst>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8730"/>
            <a:ext cx="8229600" cy="4104456"/>
          </a:xfrm>
        </p:spPr>
        <p:txBody>
          <a:bodyPr>
            <a:normAutofit/>
          </a:bodyPr>
          <a:lstStyle/>
          <a:p>
            <a:r>
              <a:rPr lang="en-US" dirty="0" err="1"/>
              <a:t>Silikon-germanijum</a:t>
            </a:r>
            <a:r>
              <a:rPr lang="en-US" dirty="0"/>
              <a:t> </a:t>
            </a:r>
            <a:r>
              <a:rPr lang="en-US" dirty="0" err="1"/>
              <a:t>legure</a:t>
            </a:r>
            <a:r>
              <a:rPr lang="en-US" dirty="0"/>
              <a:t> </a:t>
            </a:r>
            <a:r>
              <a:rPr lang="en-US" dirty="0" err="1"/>
              <a:t>su</a:t>
            </a:r>
            <a:r>
              <a:rPr lang="en-US" dirty="0"/>
              <a:t> </a:t>
            </a:r>
            <a:r>
              <a:rPr lang="en-US" dirty="0" err="1"/>
              <a:t>ubrzano</a:t>
            </a:r>
            <a:r>
              <a:rPr lang="en-US" dirty="0"/>
              <a:t> </a:t>
            </a:r>
            <a:r>
              <a:rPr lang="en-US" dirty="0" err="1"/>
              <a:t>postale</a:t>
            </a:r>
            <a:r>
              <a:rPr lang="en-US" dirty="0"/>
              <a:t> </a:t>
            </a:r>
            <a:r>
              <a:rPr lang="en-US" dirty="0" err="1"/>
              <a:t>važni</a:t>
            </a:r>
            <a:r>
              <a:rPr lang="en-US" dirty="0"/>
              <a:t> </a:t>
            </a:r>
            <a:r>
              <a:rPr lang="en-US" dirty="0" err="1"/>
              <a:t>poluprovodnički</a:t>
            </a:r>
            <a:r>
              <a:rPr lang="en-US" dirty="0"/>
              <a:t> </a:t>
            </a:r>
            <a:r>
              <a:rPr lang="en-US" dirty="0" err="1"/>
              <a:t>materijali</a:t>
            </a:r>
            <a:r>
              <a:rPr lang="en-US" dirty="0"/>
              <a:t>, </a:t>
            </a:r>
            <a:r>
              <a:rPr lang="en-US" dirty="0" err="1"/>
              <a:t>koji</a:t>
            </a:r>
            <a:r>
              <a:rPr lang="en-US" dirty="0"/>
              <a:t> se </a:t>
            </a:r>
            <a:r>
              <a:rPr lang="en-US" dirty="0" err="1"/>
              <a:t>koriste</a:t>
            </a:r>
            <a:r>
              <a:rPr lang="en-US" dirty="0"/>
              <a:t> </a:t>
            </a:r>
            <a:r>
              <a:rPr lang="en-US" dirty="0" err="1"/>
              <a:t>za</a:t>
            </a:r>
            <a:r>
              <a:rPr lang="en-US" dirty="0"/>
              <a:t> </a:t>
            </a:r>
            <a:r>
              <a:rPr lang="en-US" dirty="0" err="1"/>
              <a:t>veliku</a:t>
            </a:r>
            <a:r>
              <a:rPr lang="en-US" dirty="0"/>
              <a:t> </a:t>
            </a:r>
            <a:r>
              <a:rPr lang="en-US" dirty="0" err="1"/>
              <a:t>brzinu</a:t>
            </a:r>
            <a:r>
              <a:rPr lang="en-US" dirty="0"/>
              <a:t> </a:t>
            </a:r>
            <a:r>
              <a:rPr lang="en-US" dirty="0" err="1"/>
              <a:t>integrisanih</a:t>
            </a:r>
            <a:r>
              <a:rPr lang="en-US" dirty="0"/>
              <a:t> </a:t>
            </a:r>
            <a:r>
              <a:rPr lang="en-US" dirty="0" smtClean="0"/>
              <a:t>kola</a:t>
            </a:r>
            <a:r>
              <a:rPr lang="sr-Latn-CS" dirty="0" smtClean="0"/>
              <a:t>.</a:t>
            </a:r>
          </a:p>
          <a:p>
            <a:r>
              <a:rPr lang="sr-Latn-CS" dirty="0" err="1" smtClean="0"/>
              <a:t>G</a:t>
            </a:r>
            <a:r>
              <a:rPr lang="en-US" dirty="0" err="1" smtClean="0"/>
              <a:t>ermanijum</a:t>
            </a:r>
            <a:r>
              <a:rPr lang="en-US" dirty="0" smtClean="0"/>
              <a:t> </a:t>
            </a:r>
            <a:r>
              <a:rPr lang="en-US" dirty="0" err="1"/>
              <a:t>počinje</a:t>
            </a:r>
            <a:r>
              <a:rPr lang="en-US" dirty="0"/>
              <a:t> </a:t>
            </a:r>
            <a:r>
              <a:rPr lang="en-US" dirty="0" err="1"/>
              <a:t>da</a:t>
            </a:r>
            <a:r>
              <a:rPr lang="en-US" dirty="0"/>
              <a:t> </a:t>
            </a:r>
            <a:r>
              <a:rPr lang="en-US" dirty="0" err="1"/>
              <a:t>zamenjuje</a:t>
            </a:r>
            <a:r>
              <a:rPr lang="en-US" dirty="0"/>
              <a:t> </a:t>
            </a:r>
            <a:r>
              <a:rPr lang="en-US" dirty="0" err="1"/>
              <a:t>galijum</a:t>
            </a:r>
            <a:r>
              <a:rPr lang="en-US" dirty="0"/>
              <a:t> </a:t>
            </a:r>
            <a:r>
              <a:rPr lang="en-US" dirty="0" err="1"/>
              <a:t>arsenid</a:t>
            </a:r>
            <a:r>
              <a:rPr lang="en-US" dirty="0"/>
              <a:t> u </a:t>
            </a:r>
            <a:r>
              <a:rPr lang="en-US" dirty="0" err="1"/>
              <a:t>bežičnim</a:t>
            </a:r>
            <a:r>
              <a:rPr lang="en-US" dirty="0"/>
              <a:t> </a:t>
            </a:r>
            <a:r>
              <a:rPr lang="en-US" dirty="0" err="1"/>
              <a:t>komunikacionim</a:t>
            </a:r>
            <a:r>
              <a:rPr lang="en-US" dirty="0"/>
              <a:t> </a:t>
            </a:r>
            <a:r>
              <a:rPr lang="en-US" dirty="0" err="1"/>
              <a:t>uredjajima</a:t>
            </a:r>
            <a:r>
              <a:rPr lang="en-US" dirty="0" smtClean="0"/>
              <a:t>.</a:t>
            </a:r>
            <a:endParaRPr lang="sr-Latn-CS" dirty="0" smtClean="0"/>
          </a:p>
          <a:p>
            <a:r>
              <a:rPr lang="en-US" dirty="0" err="1"/>
              <a:t>Germanijum</a:t>
            </a:r>
            <a:r>
              <a:rPr lang="en-US" dirty="0"/>
              <a:t> </a:t>
            </a:r>
            <a:r>
              <a:rPr lang="en-US" dirty="0" err="1"/>
              <a:t>tranzistori</a:t>
            </a:r>
            <a:r>
              <a:rPr lang="en-US" dirty="0"/>
              <a:t> se </a:t>
            </a:r>
            <a:r>
              <a:rPr lang="en-US" dirty="0" err="1"/>
              <a:t>još</a:t>
            </a:r>
            <a:r>
              <a:rPr lang="en-US" dirty="0"/>
              <a:t> </a:t>
            </a:r>
            <a:r>
              <a:rPr lang="en-US" dirty="0" err="1"/>
              <a:t>uvek</a:t>
            </a:r>
            <a:r>
              <a:rPr lang="en-US" dirty="0"/>
              <a:t> </a:t>
            </a:r>
            <a:r>
              <a:rPr lang="en-US" dirty="0" err="1"/>
              <a:t>koriste</a:t>
            </a:r>
            <a:r>
              <a:rPr lang="en-US" dirty="0"/>
              <a:t> u </a:t>
            </a:r>
            <a:r>
              <a:rPr lang="en-US" dirty="0" err="1"/>
              <a:t>nekim</a:t>
            </a:r>
            <a:r>
              <a:rPr lang="en-US" dirty="0"/>
              <a:t> </a:t>
            </a:r>
            <a:r>
              <a:rPr lang="en-US" dirty="0" err="1"/>
              <a:t>efektima</a:t>
            </a:r>
            <a:r>
              <a:rPr lang="en-US" dirty="0"/>
              <a:t> </a:t>
            </a:r>
            <a:r>
              <a:rPr lang="en-US" dirty="0" err="1"/>
              <a:t>pedala</a:t>
            </a:r>
            <a:r>
              <a:rPr lang="en-US" dirty="0"/>
              <a:t>, to </a:t>
            </a:r>
            <a:r>
              <a:rPr lang="en-US" dirty="0" err="1"/>
              <a:t>uglavnom</a:t>
            </a:r>
            <a:r>
              <a:rPr lang="en-US" dirty="0"/>
              <a:t> </a:t>
            </a:r>
            <a:r>
              <a:rPr lang="en-US" dirty="0" err="1"/>
              <a:t>koriste</a:t>
            </a:r>
            <a:r>
              <a:rPr lang="en-US" dirty="0"/>
              <a:t> </a:t>
            </a:r>
            <a:r>
              <a:rPr lang="en-US" dirty="0" err="1"/>
              <a:t>muzičari</a:t>
            </a:r>
            <a:r>
              <a:rPr lang="en-US" dirty="0"/>
              <a:t> </a:t>
            </a:r>
            <a:r>
              <a:rPr lang="en-US" dirty="0" err="1"/>
              <a:t>koji</a:t>
            </a:r>
            <a:r>
              <a:rPr lang="en-US" dirty="0"/>
              <a:t> </a:t>
            </a:r>
            <a:r>
              <a:rPr lang="en-US" dirty="0" err="1"/>
              <a:t>žele</a:t>
            </a:r>
            <a:r>
              <a:rPr lang="en-US" dirty="0"/>
              <a:t> </a:t>
            </a:r>
            <a:r>
              <a:rPr lang="en-US" dirty="0" err="1"/>
              <a:t>da</a:t>
            </a:r>
            <a:r>
              <a:rPr lang="en-US" dirty="0"/>
              <a:t> </a:t>
            </a:r>
            <a:r>
              <a:rPr lang="en-US" dirty="0" err="1"/>
              <a:t>reprodukuju</a:t>
            </a:r>
            <a:r>
              <a:rPr lang="en-US" dirty="0"/>
              <a:t> </a:t>
            </a:r>
            <a:r>
              <a:rPr lang="en-US" dirty="0" err="1"/>
              <a:t>karakterističan</a:t>
            </a:r>
            <a:r>
              <a:rPr lang="en-US" dirty="0"/>
              <a:t> </a:t>
            </a:r>
            <a:r>
              <a:rPr lang="en-US" dirty="0" err="1"/>
              <a:t>tonski</a:t>
            </a:r>
            <a:r>
              <a:rPr lang="en-US" dirty="0"/>
              <a:t> </a:t>
            </a:r>
            <a:r>
              <a:rPr lang="en-US" dirty="0" err="1"/>
              <a:t>karakter</a:t>
            </a:r>
            <a:r>
              <a:rPr lang="en-US" dirty="0"/>
              <a:t>, </a:t>
            </a:r>
            <a:r>
              <a:rPr lang="en-US" dirty="0" err="1"/>
              <a:t>takozvani</a:t>
            </a:r>
            <a:r>
              <a:rPr lang="en-US" dirty="0"/>
              <a:t> ,,fuzz’’-ton </a:t>
            </a:r>
            <a:r>
              <a:rPr lang="en-US" dirty="0" err="1"/>
              <a:t>iz</a:t>
            </a:r>
            <a:r>
              <a:rPr lang="en-US" dirty="0"/>
              <a:t> </a:t>
            </a:r>
            <a:r>
              <a:rPr lang="en-US" dirty="0" err="1"/>
              <a:t>rane</a:t>
            </a:r>
            <a:r>
              <a:rPr lang="en-US" dirty="0"/>
              <a:t> </a:t>
            </a:r>
            <a:r>
              <a:rPr lang="en-US" dirty="0" err="1"/>
              <a:t>rokenrol</a:t>
            </a:r>
            <a:r>
              <a:rPr lang="en-US" dirty="0"/>
              <a:t> ere. </a:t>
            </a:r>
          </a:p>
          <a:p>
            <a:endParaRPr lang="en-US" dirty="0"/>
          </a:p>
        </p:txBody>
      </p:sp>
      <p:sp>
        <p:nvSpPr>
          <p:cNvPr id="2" name="Title 1"/>
          <p:cNvSpPr>
            <a:spLocks noGrp="1"/>
          </p:cNvSpPr>
          <p:nvPr>
            <p:ph type="title"/>
          </p:nvPr>
        </p:nvSpPr>
        <p:spPr>
          <a:xfrm>
            <a:off x="457200" y="152400"/>
            <a:ext cx="8229600" cy="792324"/>
          </a:xfrm>
        </p:spPr>
        <p:txBody>
          <a:bodyPr>
            <a:normAutofit fontScale="90000"/>
          </a:bodyPr>
          <a:lstStyle/>
          <a:p>
            <a:r>
              <a:rPr lang="en-US" dirty="0" err="1" smtClean="0"/>
              <a:t>Elektronika</a:t>
            </a:r>
            <a:endParaRPr lang="en-US" dirty="0"/>
          </a:p>
        </p:txBody>
      </p:sp>
      <p:pic>
        <p:nvPicPr>
          <p:cNvPr id="4" name="Picture 3" descr="Picture2.jpg"/>
          <p:cNvPicPr>
            <a:picLocks noChangeAspect="1"/>
          </p:cNvPicPr>
          <p:nvPr/>
        </p:nvPicPr>
        <p:blipFill>
          <a:blip r:embed="rId2" cstate="print"/>
          <a:stretch>
            <a:fillRect/>
          </a:stretch>
        </p:blipFill>
        <p:spPr>
          <a:xfrm>
            <a:off x="3899925" y="4833156"/>
            <a:ext cx="3183467" cy="1676400"/>
          </a:xfrm>
          <a:prstGeom prst="rect">
            <a:avLst/>
          </a:prstGeom>
        </p:spPr>
      </p:pic>
    </p:spTree>
    <p:extLst>
      <p:ext uri="{BB962C8B-B14F-4D97-AF65-F5344CB8AC3E}">
        <p14:creationId xmlns:p14="http://schemas.microsoft.com/office/powerpoint/2010/main" val="922509937"/>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304800" y="762000"/>
            <a:ext cx="8229600" cy="4525963"/>
          </a:xfrm>
        </p:spPr>
        <p:txBody>
          <a:bodyPr/>
          <a:lstStyle/>
          <a:p>
            <a:r>
              <a:rPr lang="sr-Latn-CS" altLang="en-US" dirty="0"/>
              <a:t>Pod idealnim poluprovodnim materijalom podrazumeva se materijal u čvrstom stanju, monokristalne strukture, neograničenih dimenzija, bez primesa i bez defekata koji je zaštićen od uticaja spoljnjih električnih i magnetskih polja.</a:t>
            </a:r>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a:t>Germanijum</a:t>
            </a:r>
            <a:r>
              <a:rPr lang="en-US" dirty="0"/>
              <a:t> </a:t>
            </a:r>
            <a:r>
              <a:rPr lang="en-US" dirty="0" err="1"/>
              <a:t>dioksid</a:t>
            </a:r>
            <a:r>
              <a:rPr lang="en-US" dirty="0"/>
              <a:t> se </a:t>
            </a:r>
            <a:r>
              <a:rPr lang="en-US" dirty="0" err="1"/>
              <a:t>takođe</a:t>
            </a:r>
            <a:r>
              <a:rPr lang="en-US" dirty="0"/>
              <a:t> </a:t>
            </a:r>
            <a:r>
              <a:rPr lang="en-US" dirty="0" err="1"/>
              <a:t>koristi</a:t>
            </a:r>
            <a:r>
              <a:rPr lang="en-US" dirty="0"/>
              <a:t> </a:t>
            </a:r>
            <a:r>
              <a:rPr lang="en-US" dirty="0" err="1"/>
              <a:t>kao</a:t>
            </a:r>
            <a:r>
              <a:rPr lang="en-US" dirty="0"/>
              <a:t> </a:t>
            </a:r>
            <a:r>
              <a:rPr lang="en-US" dirty="0" err="1"/>
              <a:t>katalizator</a:t>
            </a:r>
            <a:r>
              <a:rPr lang="en-US" dirty="0"/>
              <a:t> </a:t>
            </a:r>
            <a:r>
              <a:rPr lang="en-US" dirty="0" err="1"/>
              <a:t>za</a:t>
            </a:r>
            <a:r>
              <a:rPr lang="en-US" dirty="0"/>
              <a:t> </a:t>
            </a:r>
            <a:r>
              <a:rPr lang="en-US" dirty="0" err="1"/>
              <a:t>polimerizaciju</a:t>
            </a:r>
            <a:r>
              <a:rPr lang="en-US" dirty="0"/>
              <a:t> u </a:t>
            </a:r>
            <a:r>
              <a:rPr lang="en-US" dirty="0" err="1"/>
              <a:t>proizvodnji</a:t>
            </a:r>
            <a:r>
              <a:rPr lang="en-US" dirty="0"/>
              <a:t> </a:t>
            </a:r>
            <a:r>
              <a:rPr lang="en-US" dirty="0" err="1" smtClean="0"/>
              <a:t>polietilena</a:t>
            </a:r>
            <a:r>
              <a:rPr lang="sr-Latn-CS" dirty="0" smtClean="0"/>
              <a:t>.</a:t>
            </a:r>
          </a:p>
          <a:p>
            <a:r>
              <a:rPr lang="en-US" dirty="0"/>
              <a:t>U </a:t>
            </a:r>
            <a:r>
              <a:rPr lang="en-US" dirty="0" err="1"/>
              <a:t>poslednjih</a:t>
            </a:r>
            <a:r>
              <a:rPr lang="en-US" dirty="0"/>
              <a:t> </a:t>
            </a:r>
            <a:r>
              <a:rPr lang="en-US" dirty="0" err="1"/>
              <a:t>nekoliko</a:t>
            </a:r>
            <a:r>
              <a:rPr lang="en-US" dirty="0"/>
              <a:t> </a:t>
            </a:r>
            <a:r>
              <a:rPr lang="en-US" dirty="0" err="1"/>
              <a:t>godina</a:t>
            </a:r>
            <a:r>
              <a:rPr lang="en-US" dirty="0"/>
              <a:t>, </a:t>
            </a:r>
            <a:r>
              <a:rPr lang="en-US" dirty="0" err="1"/>
              <a:t>germanijum</a:t>
            </a:r>
            <a:r>
              <a:rPr lang="en-US" dirty="0"/>
              <a:t> je video </a:t>
            </a:r>
            <a:r>
              <a:rPr lang="en-US" dirty="0" err="1"/>
              <a:t>veću</a:t>
            </a:r>
            <a:r>
              <a:rPr lang="en-US" dirty="0"/>
              <a:t> </a:t>
            </a:r>
            <a:r>
              <a:rPr lang="en-US" dirty="0" err="1"/>
              <a:t>primenu</a:t>
            </a:r>
            <a:r>
              <a:rPr lang="en-US" dirty="0"/>
              <a:t> u </a:t>
            </a:r>
            <a:r>
              <a:rPr lang="en-US" dirty="0" err="1"/>
              <a:t>legurama</a:t>
            </a:r>
            <a:r>
              <a:rPr lang="en-US" dirty="0"/>
              <a:t> </a:t>
            </a:r>
            <a:r>
              <a:rPr lang="en-US" dirty="0" err="1"/>
              <a:t>plemenitih</a:t>
            </a:r>
            <a:r>
              <a:rPr lang="en-US" dirty="0"/>
              <a:t> </a:t>
            </a:r>
            <a:r>
              <a:rPr lang="en-US" dirty="0" err="1"/>
              <a:t>metala</a:t>
            </a:r>
            <a:endParaRPr lang="en-US" dirty="0"/>
          </a:p>
        </p:txBody>
      </p:sp>
      <p:sp>
        <p:nvSpPr>
          <p:cNvPr id="2" name="Title 1"/>
          <p:cNvSpPr>
            <a:spLocks noGrp="1"/>
          </p:cNvSpPr>
          <p:nvPr>
            <p:ph type="title"/>
          </p:nvPr>
        </p:nvSpPr>
        <p:spPr/>
        <p:txBody>
          <a:bodyPr/>
          <a:lstStyle/>
          <a:p>
            <a:r>
              <a:rPr lang="sr-Latn-CS" dirty="0" smtClean="0"/>
              <a:t>5.3.</a:t>
            </a:r>
            <a:r>
              <a:rPr lang="en-US" dirty="0" err="1" smtClean="0"/>
              <a:t>Ostale</a:t>
            </a:r>
            <a:r>
              <a:rPr lang="en-US" dirty="0" smtClean="0"/>
              <a:t> </a:t>
            </a:r>
            <a:r>
              <a:rPr lang="en-US" dirty="0" err="1"/>
              <a:t>upotrebe</a:t>
            </a:r>
            <a:endParaRPr lang="en-US" dirty="0"/>
          </a:p>
        </p:txBody>
      </p:sp>
    </p:spTree>
    <p:extLst>
      <p:ext uri="{BB962C8B-B14F-4D97-AF65-F5344CB8AC3E}">
        <p14:creationId xmlns:p14="http://schemas.microsoft.com/office/powerpoint/2010/main" val="4044268149"/>
      </p:ext>
    </p:extLst>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z="2800" dirty="0" err="1">
                <a:solidFill>
                  <a:schemeClr val="tx1"/>
                </a:solidFill>
              </a:rPr>
              <a:t>Širina</a:t>
            </a:r>
            <a:r>
              <a:rPr lang="en-US" altLang="en-US" sz="2800" dirty="0">
                <a:solidFill>
                  <a:schemeClr val="tx1"/>
                </a:solidFill>
              </a:rPr>
              <a:t> </a:t>
            </a:r>
            <a:r>
              <a:rPr lang="en-US" altLang="en-US" sz="2800" dirty="0" err="1">
                <a:solidFill>
                  <a:schemeClr val="tx1"/>
                </a:solidFill>
              </a:rPr>
              <a:t>zabranjene</a:t>
            </a:r>
            <a:r>
              <a:rPr lang="en-US" altLang="en-US" sz="2800" dirty="0">
                <a:solidFill>
                  <a:schemeClr val="tx1"/>
                </a:solidFill>
              </a:rPr>
              <a:t> zone </a:t>
            </a:r>
            <a:r>
              <a:rPr lang="en-US" altLang="en-US" sz="2800" dirty="0" err="1">
                <a:solidFill>
                  <a:schemeClr val="tx1"/>
                </a:solidFill>
              </a:rPr>
              <a:t>germanijuma</a:t>
            </a:r>
            <a:r>
              <a:rPr lang="en-US" altLang="en-US" sz="2800" dirty="0">
                <a:solidFill>
                  <a:schemeClr val="tx1"/>
                </a:solidFill>
              </a:rPr>
              <a:t>, </a:t>
            </a:r>
            <a:r>
              <a:rPr lang="en-US" altLang="en-US" sz="2800" dirty="0" err="1">
                <a:solidFill>
                  <a:schemeClr val="tx1"/>
                </a:solidFill>
              </a:rPr>
              <a:t>sicilijuma</a:t>
            </a:r>
            <a:r>
              <a:rPr lang="en-US" altLang="en-US" sz="2800" dirty="0">
                <a:solidFill>
                  <a:schemeClr val="tx1"/>
                </a:solidFill>
              </a:rPr>
              <a:t> </a:t>
            </a:r>
            <a:r>
              <a:rPr lang="en-US" altLang="en-US" sz="2800" dirty="0" err="1">
                <a:solidFill>
                  <a:schemeClr val="tx1"/>
                </a:solidFill>
              </a:rPr>
              <a:t>i</a:t>
            </a:r>
            <a:r>
              <a:rPr lang="en-US" altLang="en-US" sz="2800" dirty="0">
                <a:solidFill>
                  <a:schemeClr val="tx1"/>
                </a:solidFill>
              </a:rPr>
              <a:t> </a:t>
            </a:r>
            <a:r>
              <a:rPr lang="en-US" altLang="en-US" sz="2800" dirty="0" err="1">
                <a:solidFill>
                  <a:schemeClr val="tx1"/>
                </a:solidFill>
              </a:rPr>
              <a:t>galijum-arsenida</a:t>
            </a:r>
            <a:r>
              <a:rPr lang="en-US" altLang="en-US" sz="2800" dirty="0">
                <a:solidFill>
                  <a:schemeClr val="tx1"/>
                </a:solidFill>
              </a:rPr>
              <a:t> u </a:t>
            </a:r>
            <a:r>
              <a:rPr lang="en-US" altLang="en-US" sz="2800" dirty="0" err="1">
                <a:solidFill>
                  <a:schemeClr val="tx1"/>
                </a:solidFill>
              </a:rPr>
              <a:t>funkciji</a:t>
            </a:r>
            <a:r>
              <a:rPr lang="en-US" altLang="en-US" sz="2800" dirty="0">
                <a:solidFill>
                  <a:schemeClr val="tx1"/>
                </a:solidFill>
              </a:rPr>
              <a:t> temperature</a:t>
            </a:r>
          </a:p>
        </p:txBody>
      </p:sp>
      <p:pic>
        <p:nvPicPr>
          <p:cNvPr id="460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1828800"/>
            <a:ext cx="34575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5"/>
          <p:cNvSpPr txBox="1">
            <a:spLocks noChangeArrowheads="1"/>
          </p:cNvSpPr>
          <p:nvPr/>
        </p:nvSpPr>
        <p:spPr bwMode="auto">
          <a:xfrm>
            <a:off x="4267200" y="1905000"/>
            <a:ext cx="4876800"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Provodna zona je od valentne zone razdvojena nizom energetskih nivoa koje elektroni ne mogu da zauzimaju i koji se zbog toga naziva zabranjenom zonom. Širina zabranjene zone kod poluprovodnika relativno je mala i na sobnoj temperaturi (300K) iznosi 0,66 eV za germanijum, 1,12 eV za silicijum i 1,42 eV za galijum-arsenid. Ove vrednosti predstavljaju najmanje iznose energije koje je potrebno dovesti elektronu u valentnoj zoni da bi mogao da "pređe" u provodnu zonu i učestvuje u provođenju električne struje kroz poluprovodnik.</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5"/>
          <p:cNvSpPr txBox="1">
            <a:spLocks noChangeArrowheads="1"/>
          </p:cNvSpPr>
          <p:nvPr/>
        </p:nvSpPr>
        <p:spPr bwMode="auto">
          <a:xfrm>
            <a:off x="1447800" y="0"/>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4EF1A"/>
                </a:solidFill>
              </a:rPr>
              <a:t>Na 300K</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ctrTitle"/>
          </p:nvPr>
        </p:nvSpPr>
        <p:spPr/>
        <p:txBody>
          <a:bodyPr/>
          <a:lstStyle/>
          <a:p>
            <a:r>
              <a:rPr lang="sr-Latn-CS" altLang="en-US">
                <a:solidFill>
                  <a:srgbClr val="F4EF1A"/>
                </a:solidFill>
              </a:rPr>
              <a:t>PROVODNICI</a:t>
            </a:r>
            <a:endParaRPr lang="en-US" altLang="en-US">
              <a:solidFill>
                <a:srgbClr val="F4EF1A"/>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p:txBody>
          <a:bodyPr/>
          <a:lstStyle/>
          <a:p>
            <a:r>
              <a:rPr lang="sl-SI" altLang="en-US" dirty="0">
                <a:effectLst/>
              </a:rPr>
              <a:t>Provodnici su elektrotehnički materijali čija se </a:t>
            </a:r>
            <a:r>
              <a:rPr lang="sl-SI" altLang="en-US" b="1" dirty="0">
                <a:effectLst/>
              </a:rPr>
              <a:t>specifična električna otpornst</a:t>
            </a:r>
            <a:r>
              <a:rPr lang="sl-SI" altLang="en-US" dirty="0">
                <a:effectLst/>
              </a:rPr>
              <a:t> nalazi u granicama od 10  Ωm do 10 Ωm. To su materijali kod kojih se valentna i provodna zona preklapaju (nema energetskog procepa) na temperaturi apsolutne nule.</a:t>
            </a:r>
            <a:endParaRPr lang="en-US" altLang="en-US" dirty="0">
              <a:effectLst/>
            </a:endParaRPr>
          </a:p>
        </p:txBody>
      </p:sp>
      <p:sp>
        <p:nvSpPr>
          <p:cNvPr id="21508" name="Text Box 4"/>
          <p:cNvSpPr txBox="1">
            <a:spLocks noChangeArrowheads="1"/>
          </p:cNvSpPr>
          <p:nvPr/>
        </p:nvSpPr>
        <p:spPr bwMode="auto">
          <a:xfrm>
            <a:off x="4191000" y="25146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en-US">
                <a:solidFill>
                  <a:srgbClr val="F4EF1A"/>
                </a:solidFill>
              </a:rPr>
              <a:t>-8</a:t>
            </a:r>
            <a:endParaRPr lang="en-US" altLang="en-US">
              <a:solidFill>
                <a:srgbClr val="F4EF1A"/>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0" y="914400"/>
            <a:ext cx="9144000" cy="5219700"/>
          </a:xfrm>
        </p:spPr>
        <p:txBody>
          <a:bodyPr/>
          <a:lstStyle/>
          <a:p>
            <a:r>
              <a:rPr lang="sl-SI" altLang="en-US" dirty="0">
                <a:effectLst/>
              </a:rPr>
              <a:t>Provodnici se na osnovu nosilaca naelektrisanja mogu podeliti na dve grupe:</a:t>
            </a:r>
          </a:p>
          <a:p>
            <a:pPr>
              <a:buFont typeface="Wingdings" pitchFamily="2" charset="2"/>
              <a:buNone/>
            </a:pPr>
            <a:r>
              <a:rPr lang="sl-SI" altLang="en-US" dirty="0">
                <a:effectLst/>
              </a:rPr>
              <a:t>    a)	Provodnici sa elektronima kao nosiocima ili provodnici prvog reda</a:t>
            </a:r>
            <a:r>
              <a:rPr lang="en-US" altLang="en-US" dirty="0">
                <a:effectLst/>
              </a:rPr>
              <a:t> </a:t>
            </a:r>
            <a:endParaRPr lang="sr-Latn-CS" altLang="en-US" dirty="0">
              <a:effectLst/>
            </a:endParaRPr>
          </a:p>
          <a:p>
            <a:pPr>
              <a:buFont typeface="Wingdings" pitchFamily="2" charset="2"/>
              <a:buNone/>
            </a:pPr>
            <a:r>
              <a:rPr lang="sr-Latn-CS" altLang="en-US" dirty="0">
                <a:effectLst/>
              </a:rPr>
              <a:t>    </a:t>
            </a:r>
            <a:r>
              <a:rPr lang="sl-SI" altLang="en-US" dirty="0">
                <a:effectLst/>
              </a:rPr>
              <a:t>b) Provodnici sa jonima kao nosiocima naelektrisanja ili provodnici drugog reda, tzv.elektroliti.</a:t>
            </a:r>
            <a:endParaRPr lang="en-US" altLang="en-US" dirty="0">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304800" y="228600"/>
            <a:ext cx="8610600" cy="6400800"/>
          </a:xfrm>
        </p:spPr>
        <p:txBody>
          <a:bodyPr/>
          <a:lstStyle/>
          <a:p>
            <a:r>
              <a:rPr lang="sl-SI" altLang="en-US" dirty="0">
                <a:effectLst/>
              </a:rPr>
              <a:t>Provodnici prvog reda,</a:t>
            </a:r>
            <a:r>
              <a:rPr lang="en-US" altLang="en-US" dirty="0">
                <a:effectLst/>
              </a:rPr>
              <a:t> </a:t>
            </a:r>
            <a:r>
              <a:rPr lang="sl-SI" altLang="en-US" dirty="0">
                <a:effectLst/>
              </a:rPr>
              <a:t>gde spadaju metali i njihove legure, a koji se dalje mogu podeliti na: </a:t>
            </a:r>
          </a:p>
          <a:p>
            <a:pPr lvl="1"/>
            <a:r>
              <a:rPr lang="sl-SI" altLang="en-US" dirty="0">
                <a:effectLst/>
              </a:rPr>
              <a:t>metale velike   provodnosti   u   koje   spadaju   srebro,   zlato,   bakar   i aluminijum; </a:t>
            </a:r>
          </a:p>
          <a:p>
            <a:pPr lvl="1"/>
            <a:r>
              <a:rPr lang="sl-SI" altLang="en-US" dirty="0">
                <a:effectLst/>
              </a:rPr>
              <a:t>metali slabije provodnosti, kao što su: nikl, cink, gvožde, olovo, kalaj, molibden, platina, volfram; legure   metala,   kao što su:      konstantan, cekas, kantal, nihrom i manganin </a:t>
            </a:r>
            <a:r>
              <a:rPr lang="sl-SI" altLang="en-US" i="1" dirty="0">
                <a:effectLst/>
              </a:rPr>
              <a:t> </a:t>
            </a:r>
            <a:r>
              <a:rPr lang="sl-SI" altLang="en-US" dirty="0">
                <a:effectLst/>
              </a:rPr>
              <a:t>i </a:t>
            </a:r>
          </a:p>
          <a:p>
            <a:pPr lvl="1"/>
            <a:r>
              <a:rPr lang="sl-SI" altLang="en-US" dirty="0">
                <a:effectLst/>
              </a:rPr>
              <a:t>specijalni provodni materijali, koji imaju specifičnu namenu za izradu električnih kontakata, osigurača, termoelektričnih spregova i nekih elektronskih komponenata i naprava.</a:t>
            </a:r>
            <a:endParaRPr lang="en-US" altLang="en-US" dirty="0">
              <a:effectLs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0" y="0"/>
            <a:ext cx="9144000" cy="6858000"/>
          </a:xfrm>
        </p:spPr>
        <p:txBody>
          <a:bodyPr/>
          <a:lstStyle/>
          <a:p>
            <a:pPr>
              <a:lnSpc>
                <a:spcPct val="80000"/>
              </a:lnSpc>
            </a:pPr>
            <a:r>
              <a:rPr lang="sr-Latn-CS" altLang="en-US" sz="2800" dirty="0"/>
              <a:t>Metali velike provodnosti ( bakar (Cu), aluminijum (Al), srebro (Ag) i zlato (Au) ) imaju najmanju specifičnu električnu otpornost (</a:t>
            </a:r>
            <a:r>
              <a:rPr lang="en-US" altLang="en-US" sz="2800" dirty="0"/>
              <a:t>ρ</a:t>
            </a:r>
            <a:r>
              <a:rPr lang="sr-Latn-CS" altLang="en-US" sz="2800" dirty="0"/>
              <a:t>~10-8 Ωm) i zato se koriste za izradu provodnika.</a:t>
            </a:r>
          </a:p>
          <a:p>
            <a:pPr>
              <a:lnSpc>
                <a:spcPct val="80000"/>
              </a:lnSpc>
            </a:pPr>
            <a:r>
              <a:rPr lang="sr-Latn-CS" altLang="en-US" sz="2800" dirty="0"/>
              <a:t>Metali male provodnosti ( nikl (Ni), gvožđe (Fe), kalaj (Sn), olovo (Pb) , molibden (Mo), volfram (W), platina (Pt), cink (Zn) itd. ) imaju veću specifičnu električnu otpornost (</a:t>
            </a:r>
            <a:r>
              <a:rPr lang="en-US" altLang="en-US" sz="2800" dirty="0"/>
              <a:t>ρ</a:t>
            </a:r>
            <a:r>
              <a:rPr lang="sr-Latn-CS" altLang="en-US" sz="2800" dirty="0"/>
              <a:t>~10-7Ωm) i imju specifične primene u elektrotehnici.</a:t>
            </a:r>
          </a:p>
          <a:p>
            <a:pPr>
              <a:lnSpc>
                <a:spcPct val="80000"/>
              </a:lnSpc>
            </a:pPr>
            <a:r>
              <a:rPr lang="sr-Latn-CS" altLang="en-US" sz="2800" dirty="0"/>
              <a:t>Otporne legure ( kantal, cekas, manganin, konstantan itd.) od svih provodnika imaju najveveću spec. elek. otprornoist (</a:t>
            </a:r>
            <a:r>
              <a:rPr lang="en-US" altLang="en-US" sz="2800" dirty="0"/>
              <a:t>ρ</a:t>
            </a:r>
            <a:r>
              <a:rPr lang="sr-Latn-CS" altLang="en-US" sz="2800" dirty="0"/>
              <a:t>~10-8Ωm), zbog čega se koriste za izradu grjača i otpornika.</a:t>
            </a:r>
          </a:p>
          <a:p>
            <a:pPr>
              <a:lnSpc>
                <a:spcPct val="80000"/>
              </a:lnSpc>
            </a:pPr>
            <a:r>
              <a:rPr lang="sr-Latn-CS" altLang="en-US" sz="2800" dirty="0"/>
              <a:t>Specijalni provodni materijali su oni koji se koriste u izradi nelinearnih otpornika, termo električnih spregova, lemova, topljivih osigurača, el.kontakata i galvanskih elemeanata i akumulatora.</a:t>
            </a:r>
          </a:p>
          <a:p>
            <a:pPr>
              <a:lnSpc>
                <a:spcPct val="80000"/>
              </a:lnSpc>
            </a:pPr>
            <a:endParaRPr lang="en-US" altLang="en-US" sz="2800" dirty="0">
              <a:solidFill>
                <a:srgbClr val="F4EF1A"/>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p:txBody>
          <a:bodyPr/>
          <a:lstStyle/>
          <a:p>
            <a:pPr>
              <a:lnSpc>
                <a:spcPct val="90000"/>
              </a:lnSpc>
            </a:pPr>
            <a:r>
              <a:rPr lang="sl-SI" altLang="en-US" dirty="0">
                <a:effectLst/>
              </a:rPr>
              <a:t>Radna oblast primene metalnih provodnika u elektrotehnici, pa se specifična otpornost može dati izrazom:</a:t>
            </a:r>
          </a:p>
          <a:p>
            <a:pPr>
              <a:lnSpc>
                <a:spcPct val="90000"/>
              </a:lnSpc>
            </a:pPr>
            <a:endParaRPr lang="sl-SI" altLang="en-US" dirty="0">
              <a:effectLst/>
            </a:endParaRPr>
          </a:p>
          <a:p>
            <a:pPr>
              <a:lnSpc>
                <a:spcPct val="90000"/>
              </a:lnSpc>
              <a:buFont typeface="Wingdings" pitchFamily="2" charset="2"/>
              <a:buNone/>
            </a:pPr>
            <a:endParaRPr lang="sl-SI" altLang="en-US" dirty="0">
              <a:effectLst/>
            </a:endParaRPr>
          </a:p>
          <a:p>
            <a:pPr>
              <a:lnSpc>
                <a:spcPct val="90000"/>
              </a:lnSpc>
              <a:buFont typeface="Wingdings" pitchFamily="2" charset="2"/>
              <a:buNone/>
            </a:pPr>
            <a:r>
              <a:rPr lang="sl-SI" altLang="en-US" dirty="0">
                <a:effectLst/>
              </a:rPr>
              <a:t>  α</a:t>
            </a:r>
            <a:r>
              <a:rPr lang="sl-SI" altLang="en-US" i="1" dirty="0">
                <a:effectLst/>
              </a:rPr>
              <a:t>p</a:t>
            </a:r>
            <a:r>
              <a:rPr lang="sl-SI" altLang="en-US" dirty="0">
                <a:effectLst/>
              </a:rPr>
              <a:t> i </a:t>
            </a:r>
            <a:r>
              <a:rPr lang="el-GR" altLang="en-US" dirty="0">
                <a:effectLst/>
                <a:cs typeface="Arial" charset="0"/>
              </a:rPr>
              <a:t>β</a:t>
            </a:r>
            <a:r>
              <a:rPr lang="sl-SI" altLang="en-US" i="1" dirty="0">
                <a:effectLst/>
              </a:rPr>
              <a:t>p- </a:t>
            </a:r>
            <a:r>
              <a:rPr lang="sl-SI" altLang="en-US" dirty="0">
                <a:effectLst/>
              </a:rPr>
              <a:t>nazivaju se temperaturski sačinioci specifične el</a:t>
            </a:r>
            <a:r>
              <a:rPr lang="en-US" altLang="en-US" dirty="0" err="1">
                <a:effectLst/>
              </a:rPr>
              <a:t>ektri</a:t>
            </a:r>
            <a:r>
              <a:rPr lang="sr-Latn-CS" altLang="en-US" dirty="0">
                <a:effectLst/>
              </a:rPr>
              <a:t>čne </a:t>
            </a:r>
            <a:r>
              <a:rPr lang="sl-SI" altLang="en-US" dirty="0">
                <a:effectLst/>
              </a:rPr>
              <a:t>otpornosti. </a:t>
            </a:r>
            <a:endParaRPr lang="en-US" altLang="en-US" dirty="0">
              <a:effectLst/>
            </a:endParaRPr>
          </a:p>
        </p:txBody>
      </p:sp>
      <p:sp>
        <p:nvSpPr>
          <p:cNvPr id="2458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4582" name="Rectangle 6"/>
          <p:cNvSpPr>
            <a:spLocks noChangeArrowheads="1"/>
          </p:cNvSpPr>
          <p:nvPr/>
        </p:nvSpPr>
        <p:spPr bwMode="auto">
          <a:xfrm>
            <a:off x="0" y="238125"/>
            <a:ext cx="2698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it-IT" altLang="en-US" sz="1200">
                <a:cs typeface="Times New Roman" pitchFamily="18" charset="0"/>
              </a:rPr>
              <a:t>  </a:t>
            </a:r>
            <a:endParaRPr lang="it-IT" altLang="en-US"/>
          </a:p>
        </p:txBody>
      </p:sp>
      <p:sp>
        <p:nvSpPr>
          <p:cNvPr id="24584" name="Rectangle 8"/>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4585" name="Object 9"/>
          <p:cNvGraphicFramePr>
            <a:graphicFrameLocks noChangeAspect="1"/>
          </p:cNvGraphicFramePr>
          <p:nvPr/>
        </p:nvGraphicFramePr>
        <p:xfrm>
          <a:off x="1976438" y="3219450"/>
          <a:ext cx="6024562" cy="485775"/>
        </p:xfrm>
        <a:graphic>
          <a:graphicData uri="http://schemas.openxmlformats.org/presentationml/2006/ole">
            <mc:AlternateContent xmlns:mc="http://schemas.openxmlformats.org/markup-compatibility/2006">
              <mc:Choice xmlns:v="urn:schemas-microsoft-com:vml" Requires="v">
                <p:oleObj spid="_x0000_s24593" name="Bitmap Image" r:id="rId3" imgW="5191850" imgH="419048" progId="Paint.Picture">
                  <p:embed/>
                </p:oleObj>
              </mc:Choice>
              <mc:Fallback>
                <p:oleObj name="Bitmap Image" r:id="rId3" imgW="5191850" imgH="419048" progId="Paint.Picture">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6438" y="3219450"/>
                        <a:ext cx="6024562"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2514600"/>
            <a:ext cx="5159375" cy="2981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29" name="Rectangle 5"/>
          <p:cNvSpPr>
            <a:spLocks noChangeArrowheads="1"/>
          </p:cNvSpPr>
          <p:nvPr/>
        </p:nvSpPr>
        <p:spPr bwMode="auto">
          <a:xfrm>
            <a:off x="1219200" y="457200"/>
            <a:ext cx="6597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sr-Latn-CS" altLang="en-US" dirty="0"/>
              <a:t>Zavisnost specifične električne otpornosti bakra od temperature</a:t>
            </a:r>
            <a:endParaRPr lang="en-US" altLang="en-US" dirty="0"/>
          </a:p>
          <a:p>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p:txBody>
          <a:bodyPr/>
          <a:lstStyle/>
          <a:p>
            <a:r>
              <a:rPr lang="sr-Latn-CS" altLang="en-US" sz="2800" dirty="0"/>
              <a:t>Kod idealnog poluprovodnog materijala na niskim temperaturama valentn zona je potpuno popunjena, dok je provodna potpuno prazna. Između provodne i valentne energetske zone kod poluprovodnih materijala nalazi se zabranjena energetska zona. Postojanje ovih zona na vrlo niskim temperaturama, ima za posledicu da je specifična električna provodnost kod svih idealnih poluprovodnika jednaka nuli.</a:t>
            </a:r>
            <a:endParaRPr lang="en-US" altLang="en-US"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4" name="Object 4"/>
          <p:cNvGraphicFramePr>
            <a:graphicFrameLocks noChangeAspect="1"/>
          </p:cNvGraphicFramePr>
          <p:nvPr/>
        </p:nvGraphicFramePr>
        <p:xfrm>
          <a:off x="838200" y="55563"/>
          <a:ext cx="7467600" cy="6746875"/>
        </p:xfrm>
        <a:graphic>
          <a:graphicData uri="http://schemas.openxmlformats.org/presentationml/2006/ole">
            <mc:AlternateContent xmlns:mc="http://schemas.openxmlformats.org/markup-compatibility/2006">
              <mc:Choice xmlns:v="urn:schemas-microsoft-com:vml" Requires="v">
                <p:oleObj spid="_x0000_s51212" name="Bitmap Image" r:id="rId3" imgW="5439534" imgH="4915586" progId="Paint.Picture">
                  <p:embed/>
                </p:oleObj>
              </mc:Choice>
              <mc:Fallback>
                <p:oleObj name="Bitmap Image" r:id="rId3" imgW="5439534" imgH="4915586"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5563"/>
                        <a:ext cx="7467600" cy="674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228600" y="381000"/>
            <a:ext cx="8915400" cy="5753100"/>
          </a:xfrm>
        </p:spPr>
        <p:txBody>
          <a:bodyPr/>
          <a:lstStyle/>
          <a:p>
            <a:r>
              <a:rPr lang="sr-Latn-CS" altLang="en-US" sz="3600" dirty="0">
                <a:effectLst/>
              </a:rPr>
              <a:t>Opšte karakteristike realnih poluprovodnih materijala su da:</a:t>
            </a:r>
          </a:p>
          <a:p>
            <a:pPr lvl="1"/>
            <a:r>
              <a:rPr lang="sr-Latn-CS" altLang="en-US" dirty="0">
                <a:effectLst/>
              </a:rPr>
              <a:t>Specifična električna provodnost raste sa porastom temperature;</a:t>
            </a:r>
          </a:p>
          <a:p>
            <a:pPr lvl="1"/>
            <a:r>
              <a:rPr lang="sr-Latn-CS" altLang="en-US" dirty="0">
                <a:effectLst/>
              </a:rPr>
              <a:t>Specifična električna provodnost zavisi od nesavršenosti kristalne strukture, od koncentracije i vrste primesa u materijalu.</a:t>
            </a:r>
          </a:p>
          <a:p>
            <a:pPr lvl="1"/>
            <a:r>
              <a:rPr lang="sr-Latn-CS" altLang="en-US" dirty="0">
                <a:effectLst/>
              </a:rPr>
              <a:t>Specifična električna provodnost jako zavisi od spoljnjih uslova: temperature, pritiska, osetljivosti, električnih i magnetskih polja u kojima se materijal nalazi.</a:t>
            </a:r>
            <a:endParaRPr lang="en-US" altLang="en-US" dirty="0">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457200" y="609600"/>
            <a:ext cx="8458200" cy="5524500"/>
          </a:xfrm>
        </p:spPr>
        <p:txBody>
          <a:bodyPr/>
          <a:lstStyle/>
          <a:p>
            <a:r>
              <a:rPr lang="sr-Latn-CS" altLang="en-US" dirty="0">
                <a:effectLst/>
              </a:rPr>
              <a:t>Karakteristično svojstvo poluprovodnika je da se mogu uspešno dopirati </a:t>
            </a:r>
            <a:r>
              <a:rPr lang="sr-Latn-CS" altLang="en-US" b="1" dirty="0">
                <a:effectLst/>
              </a:rPr>
              <a:t>donorskim</a:t>
            </a:r>
            <a:r>
              <a:rPr lang="sr-Latn-CS" altLang="en-US" dirty="0">
                <a:effectLst/>
              </a:rPr>
              <a:t> (najčešće petovalentnim) ili </a:t>
            </a:r>
            <a:r>
              <a:rPr lang="sr-Latn-CS" altLang="en-US" b="1" dirty="0">
                <a:effectLst/>
              </a:rPr>
              <a:t>akceptorskim</a:t>
            </a:r>
            <a:r>
              <a:rPr lang="sr-Latn-CS" altLang="en-US" dirty="0">
                <a:effectLst/>
              </a:rPr>
              <a:t> (najčešće trovalentnim) primesama, pri čemu poluprovodnik stiče elektronsku, odnosno šupljinsku provodnost.</a:t>
            </a:r>
            <a:endParaRPr lang="sr-Cyrl-CS" altLang="en-US" dirty="0">
              <a:effectLst/>
            </a:endParaRPr>
          </a:p>
          <a:p>
            <a:r>
              <a:rPr lang="sr-Latn-CS" altLang="en-US" dirty="0">
                <a:effectLst/>
              </a:rPr>
              <a:t> Poluprovodnici dopirani </a:t>
            </a:r>
            <a:r>
              <a:rPr lang="sr-Latn-CS" altLang="en-US" b="1" dirty="0">
                <a:effectLst/>
              </a:rPr>
              <a:t>donorima nazivaju se poluprovodnici n-tipa</a:t>
            </a:r>
            <a:r>
              <a:rPr lang="sr-Latn-CS" altLang="en-US" dirty="0">
                <a:effectLst/>
              </a:rPr>
              <a:t>, a oni dopirani </a:t>
            </a:r>
            <a:r>
              <a:rPr lang="sr-Latn-CS" altLang="en-US" b="1" dirty="0">
                <a:effectLst/>
              </a:rPr>
              <a:t>akceptorima nazivaju se poluprovonicima p-tipa.</a:t>
            </a:r>
            <a:endParaRPr lang="en-US" altLang="en-US" b="1" dirty="0">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0"/>
            <a:ext cx="8229600" cy="838200"/>
          </a:xfrm>
        </p:spPr>
        <p:txBody>
          <a:bodyPr/>
          <a:lstStyle/>
          <a:p>
            <a:r>
              <a:rPr lang="it-IT" altLang="en-US" dirty="0">
                <a:solidFill>
                  <a:schemeClr val="tx1"/>
                </a:solidFill>
              </a:rPr>
              <a:t>Poluprovodnici </a:t>
            </a:r>
            <a:r>
              <a:rPr lang="it-IT" altLang="en-US" i="1" dirty="0">
                <a:solidFill>
                  <a:schemeClr val="tx1"/>
                </a:solidFill>
              </a:rPr>
              <a:t>n-</a:t>
            </a:r>
            <a:r>
              <a:rPr lang="it-IT" altLang="en-US" dirty="0">
                <a:solidFill>
                  <a:schemeClr val="tx1"/>
                </a:solidFill>
              </a:rPr>
              <a:t>tipa</a:t>
            </a:r>
            <a:r>
              <a:rPr lang="en-US" altLang="en-US" dirty="0">
                <a:solidFill>
                  <a:schemeClr val="tx1"/>
                </a:solidFill>
              </a:rPr>
              <a:t> </a:t>
            </a:r>
          </a:p>
        </p:txBody>
      </p:sp>
      <p:pic>
        <p:nvPicPr>
          <p:cNvPr id="47108"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4953000" y="3200400"/>
            <a:ext cx="3457143" cy="35142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9" name="Rectangle 5"/>
          <p:cNvSpPr>
            <a:spLocks noGrp="1" noChangeArrowheads="1"/>
          </p:cNvSpPr>
          <p:nvPr>
            <p:ph sz="half" idx="2"/>
          </p:nvPr>
        </p:nvSpPr>
        <p:spPr>
          <a:xfrm>
            <a:off x="0" y="914400"/>
            <a:ext cx="9144000" cy="5257800"/>
          </a:xfrm>
        </p:spPr>
        <p:txBody>
          <a:bodyPr/>
          <a:lstStyle/>
          <a:p>
            <a:r>
              <a:rPr lang="it-IT" altLang="en-US" dirty="0"/>
              <a:t>Nastaje kada se poluprovodnik dopira petovalentnim primesama, na primer fosforom (P), arsenom (As) ili antimonom (Sb). </a:t>
            </a:r>
          </a:p>
          <a:p>
            <a:r>
              <a:rPr lang="it-IT" altLang="en-US" dirty="0"/>
              <a:t>donorske primese - donori</a:t>
            </a:r>
            <a:r>
              <a:rPr lang="en-US" altLang="en-US" dirty="0"/>
              <a:t> </a:t>
            </a:r>
          </a:p>
          <a:p>
            <a:r>
              <a:rPr lang="pl-PL" altLang="en-US" dirty="0"/>
              <a:t>Elektroni se u n-tipu poluprovodnika često zovu većinski, a šupljine - manjinski </a:t>
            </a:r>
            <a:endParaRPr lang="en-US" altLang="en-US" dirty="0"/>
          </a:p>
          <a:p>
            <a:pPr>
              <a:buFont typeface="Wingdings" pitchFamily="2" charset="2"/>
              <a:buNone/>
            </a:pPr>
            <a:r>
              <a:rPr lang="en-US" altLang="en-US" dirty="0"/>
              <a:t>    </a:t>
            </a:r>
            <a:r>
              <a:rPr lang="pl-PL" altLang="en-US" dirty="0"/>
              <a:t>nosioci naelektrisanja.</a:t>
            </a:r>
            <a:r>
              <a:rPr lang="en-US" altLang="en-US"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0"/>
            <a:ext cx="8229600" cy="712788"/>
          </a:xfrm>
        </p:spPr>
        <p:txBody>
          <a:bodyPr/>
          <a:lstStyle/>
          <a:p>
            <a:r>
              <a:rPr lang="pl-PL" altLang="en-US" sz="4000" dirty="0">
                <a:solidFill>
                  <a:schemeClr val="tx1"/>
                </a:solidFill>
              </a:rPr>
              <a:t>Poluprovodnici </a:t>
            </a:r>
            <a:r>
              <a:rPr lang="pl-PL" altLang="en-US" sz="4000" i="1" dirty="0">
                <a:solidFill>
                  <a:schemeClr val="tx1"/>
                </a:solidFill>
              </a:rPr>
              <a:t>p</a:t>
            </a:r>
            <a:r>
              <a:rPr lang="pl-PL" altLang="en-US" sz="4000" dirty="0">
                <a:solidFill>
                  <a:schemeClr val="tx1"/>
                </a:solidFill>
              </a:rPr>
              <a:t>-tipa</a:t>
            </a:r>
            <a:r>
              <a:rPr lang="en-US" altLang="en-US" sz="4000" dirty="0">
                <a:solidFill>
                  <a:schemeClr val="tx1"/>
                </a:solidFill>
              </a:rPr>
              <a:t> </a:t>
            </a:r>
          </a:p>
        </p:txBody>
      </p:sp>
      <p:sp>
        <p:nvSpPr>
          <p:cNvPr id="48131" name="Rectangle 3"/>
          <p:cNvSpPr>
            <a:spLocks noGrp="1" noChangeArrowheads="1"/>
          </p:cNvSpPr>
          <p:nvPr>
            <p:ph idx="1"/>
          </p:nvPr>
        </p:nvSpPr>
        <p:spPr>
          <a:xfrm>
            <a:off x="0" y="838200"/>
            <a:ext cx="9144000" cy="4419600"/>
          </a:xfrm>
        </p:spPr>
        <p:txBody>
          <a:bodyPr/>
          <a:lstStyle/>
          <a:p>
            <a:r>
              <a:rPr lang="en-US" altLang="en-US"/>
              <a:t>N</a:t>
            </a:r>
            <a:r>
              <a:rPr lang="pl-PL" altLang="en-US"/>
              <a:t>astaje kada se poluprovodnik dopira trovalentnim primesama, među koje spadaju bor (B), aluminijum (Al), galijum (Ga) i indijum (In).</a:t>
            </a:r>
            <a:r>
              <a:rPr lang="en-US" altLang="en-US"/>
              <a:t> </a:t>
            </a:r>
          </a:p>
          <a:p>
            <a:r>
              <a:rPr lang="pl-PL" altLang="en-US"/>
              <a:t>akceptorske primese - akceptori</a:t>
            </a:r>
            <a:r>
              <a:rPr lang="en-US" altLang="en-US"/>
              <a:t> </a:t>
            </a:r>
          </a:p>
          <a:p>
            <a:r>
              <a:rPr lang="en-US" altLang="en-US"/>
              <a:t>U poluprovodniku p-tipa šupljine su većinski, a elektroni manjinski nosioci</a:t>
            </a:r>
          </a:p>
          <a:p>
            <a:pPr>
              <a:buFont typeface="Wingdings" pitchFamily="2" charset="2"/>
              <a:buNone/>
            </a:pPr>
            <a:r>
              <a:rPr lang="en-US" altLang="en-US"/>
              <a:t>   naelektrisanja.</a:t>
            </a:r>
          </a:p>
        </p:txBody>
      </p:sp>
      <p:pic>
        <p:nvPicPr>
          <p:cNvPr id="481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5750" y="4267200"/>
            <a:ext cx="250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57200" y="685800"/>
            <a:ext cx="8686800" cy="5448300"/>
          </a:xfrm>
        </p:spPr>
        <p:txBody>
          <a:bodyPr/>
          <a:lstStyle/>
          <a:p>
            <a:r>
              <a:rPr lang="sr-Latn-CS" altLang="en-US" dirty="0"/>
              <a:t>Različite kombinacije p- i n- spojeva omogućavaju izradu raznovrsnih poluprovodničkih elektronskih naprava, </a:t>
            </a:r>
            <a:r>
              <a:rPr lang="sr-Latn-CS" altLang="en-US" b="1" dirty="0">
                <a:effectLst/>
              </a:rPr>
              <a:t>integrisanih kola i diskretnih poluprovodničkih komponenata (tranzistora, dioda, tiristora).</a:t>
            </a:r>
            <a:r>
              <a:rPr lang="sr-Latn-CS" altLang="en-US" dirty="0"/>
              <a:t> Poluprovodnici mogu biti u vidu elemenata, jedinjenja i legura.</a:t>
            </a:r>
            <a:endParaRPr lang="en-US" alt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593</TotalTime>
  <Words>2090</Words>
  <Application>Microsoft Office PowerPoint</Application>
  <PresentationFormat>On-screen Show (4:3)</PresentationFormat>
  <Paragraphs>145</Paragraphs>
  <Slides>40</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9" baseType="lpstr">
      <vt:lpstr>Arial</vt:lpstr>
      <vt:lpstr>Calibri</vt:lpstr>
      <vt:lpstr>Calligraphic</vt:lpstr>
      <vt:lpstr>Constantia</vt:lpstr>
      <vt:lpstr>Times New Roman</vt:lpstr>
      <vt:lpstr>Wingdings</vt:lpstr>
      <vt:lpstr>Wingdings 2</vt:lpstr>
      <vt:lpstr>Flow</vt:lpstr>
      <vt:lpstr>Bitmap Image</vt:lpstr>
      <vt:lpstr>POLUPROVODNICI</vt:lpstr>
      <vt:lpstr>PowerPoint Presentation</vt:lpstr>
      <vt:lpstr>PowerPoint Presentation</vt:lpstr>
      <vt:lpstr>PowerPoint Presentation</vt:lpstr>
      <vt:lpstr>PowerPoint Presentation</vt:lpstr>
      <vt:lpstr>PowerPoint Presentation</vt:lpstr>
      <vt:lpstr>Poluprovodnici n-tipa </vt:lpstr>
      <vt:lpstr>Poluprovodnici p-tipa </vt:lpstr>
      <vt:lpstr>PowerPoint Presentation</vt:lpstr>
      <vt:lpstr>Princip provođenja električne struje</vt:lpstr>
      <vt:lpstr>Elementarni poluprovodni materijali</vt:lpstr>
      <vt:lpstr>Si - silicijum</vt:lpstr>
      <vt:lpstr>PowerPoint Presentation</vt:lpstr>
      <vt:lpstr>PowerPoint Presentation</vt:lpstr>
      <vt:lpstr>PowerPoint Presentation</vt:lpstr>
      <vt:lpstr>PowerPoint Presentation</vt:lpstr>
      <vt:lpstr>PowerPoint Presentation</vt:lpstr>
      <vt:lpstr>PowerPoint Presentation</vt:lpstr>
      <vt:lpstr> Особине монокристалног Si </vt:lpstr>
      <vt:lpstr>Аморфни Si </vt:lpstr>
      <vt:lpstr>Ge - germanijum</vt:lpstr>
      <vt:lpstr>PowerPoint Presentation</vt:lpstr>
      <vt:lpstr>Uopšteno o germanijumu</vt:lpstr>
      <vt:lpstr>Istorija germanijuma</vt:lpstr>
      <vt:lpstr>Karakteristike germanijuma</vt:lpstr>
      <vt:lpstr>Proizvodnja </vt:lpstr>
      <vt:lpstr>Upotreba</vt:lpstr>
      <vt:lpstr>Optika</vt:lpstr>
      <vt:lpstr>Elektronika</vt:lpstr>
      <vt:lpstr>5.3.Ostale upotrebe</vt:lpstr>
      <vt:lpstr>Širina zabranjene zone germanijuma, sicilijuma i galijum-arsenida u funkciji temperature</vt:lpstr>
      <vt:lpstr>PowerPoint Presentation</vt:lpstr>
      <vt:lpstr>PROVODNICI</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FAITH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POLUPROVODNICI</dc:title>
  <dc:creator>Vera</dc:creator>
  <cp:lastModifiedBy>verap</cp:lastModifiedBy>
  <cp:revision>29</cp:revision>
  <dcterms:created xsi:type="dcterms:W3CDTF">2005-04-12T14:52:21Z</dcterms:created>
  <dcterms:modified xsi:type="dcterms:W3CDTF">2023-11-07T07:52:18Z</dcterms:modified>
</cp:coreProperties>
</file>