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69" r:id="rId3"/>
    <p:sldId id="257" r:id="rId4"/>
    <p:sldId id="263" r:id="rId5"/>
    <p:sldId id="264" r:id="rId6"/>
    <p:sldId id="258" r:id="rId7"/>
    <p:sldId id="272" r:id="rId8"/>
    <p:sldId id="270" r:id="rId9"/>
    <p:sldId id="271" r:id="rId10"/>
    <p:sldId id="260" r:id="rId11"/>
    <p:sldId id="274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72DB23C-C98C-46A3-BF0E-FEF65171F122}" type="datetimeFigureOut">
              <a:rPr lang="sr-Cyrl-RS" smtClean="0"/>
              <a:t>08.10.2023.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5A095D-2485-4EE5-82ED-5A79392313AE}" type="slidenum">
              <a:rPr lang="sr-Cyrl-RS" smtClean="0"/>
              <a:t>‹#›</a:t>
            </a:fld>
            <a:endParaRPr lang="sr-Cyrl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877857-A2EF-4282-B93D-FBC0B516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456" y="7101408"/>
            <a:ext cx="720081" cy="648072"/>
          </a:xfrm>
        </p:spPr>
        <p:txBody>
          <a:bodyPr/>
          <a:lstStyle/>
          <a:p>
            <a:pPr marL="0" indent="0">
              <a:buNone/>
            </a:pP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FD1A739-C9F5-45AE-9B5A-5988195995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624" y="548680"/>
            <a:ext cx="6984775" cy="5256584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техничко-уметничких струковних студија Београд</a:t>
            </a: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Висока школа електротехнике и </a:t>
            </a:r>
            <a:r>
              <a:rPr lang="sr-Cyrl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рачунарства</a:t>
            </a:r>
            <a:endParaRPr lang="sr-Latn-R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sr-Cyrl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sr-Cyrl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ПРЕДУЗЕТНИШТВО</a:t>
            </a: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sr-Latn-RS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33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ИНФОРМАЦИЈЕ </a:t>
            </a:r>
            <a:r>
              <a:rPr lang="sr-Cyrl-RS" sz="3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ПРЕДМЕТУ</a:t>
            </a:r>
            <a:r>
              <a:rPr lang="sr-Cyrl-RS" sz="3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sr-Cyrl-RS" sz="33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 </a:t>
            </a:r>
            <a:r>
              <a:rPr lang="sr-Cyrl-RS" sz="3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Ружица Цветковић</a:t>
            </a:r>
            <a:r>
              <a:rPr lang="sr-Cyrl-R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sr-Cyrl-R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професор </a:t>
            </a:r>
            <a:r>
              <a:rPr lang="sr-Cyrl-R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струковних студија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6749988"/>
            <a:ext cx="6512511" cy="216024"/>
          </a:xfrm>
        </p:spPr>
        <p:txBody>
          <a:bodyPr/>
          <a:lstStyle/>
          <a:p>
            <a:pPr marL="0" indent="0" algn="l">
              <a:buNone/>
            </a:pPr>
            <a:endParaRPr lang="sr-Cyrl-R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1043608" y="620688"/>
            <a:ext cx="651251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ctr">
              <a:buNone/>
            </a:pPr>
            <a:r>
              <a:rPr lang="sr-Cyrl-R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Ружица Цветковић</a:t>
            </a:r>
          </a:p>
          <a:p>
            <a:pPr marL="0" indent="0">
              <a:buNone/>
            </a:pP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 струковних студија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ruzicac@viser.edu.rs</a:t>
            </a:r>
            <a:r>
              <a:rPr lang="sr-Cyrl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број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sr-Cyrl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Консултације два пута недељно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понедељком 	од 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сати 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средом 		од 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1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сати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Термине 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консултација можемо прилагодити терминима наставе </a:t>
            </a:r>
            <a:r>
              <a:rPr lang="sr-Cyrl-R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договарати</a:t>
            </a:r>
          </a:p>
        </p:txBody>
      </p:sp>
    </p:spTree>
    <p:extLst>
      <p:ext uri="{BB962C8B-B14F-4D97-AF65-F5344CB8AC3E}">
        <p14:creationId xmlns:p14="http://schemas.microsoft.com/office/powerpoint/2010/main" val="17001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552" y="7029400"/>
            <a:ext cx="1008112" cy="7109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6400800" cy="4608512"/>
          </a:xfrm>
        </p:spPr>
        <p:txBody>
          <a:bodyPr/>
          <a:lstStyle/>
          <a:p>
            <a:pPr marL="45720" indent="0">
              <a:buNone/>
            </a:pP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sr-Cyrl-R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ХВАЛА НА ПАЖЊИ И</a:t>
            </a:r>
          </a:p>
          <a:p>
            <a:pPr marL="45720" indent="0" algn="ctr">
              <a:buNone/>
            </a:pPr>
            <a:r>
              <a:rPr lang="sr-Cyrl-R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СРЕЋНО</a:t>
            </a:r>
          </a:p>
          <a:p>
            <a:pPr marL="45720" indent="0" algn="ctr">
              <a:buNone/>
            </a:pPr>
            <a:endParaRPr lang="sr-Cyrl-R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FEF06BD-FBC1-4E2F-83B9-DC49932918D3}"/>
              </a:ext>
            </a:extLst>
          </p:cNvPr>
          <p:cNvSpPr txBox="1"/>
          <p:nvPr/>
        </p:nvSpPr>
        <p:spPr>
          <a:xfrm>
            <a:off x="1835696" y="548680"/>
            <a:ext cx="6120680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Предузетништво</a:t>
            </a:r>
          </a:p>
          <a:p>
            <a:endParaRPr lang="sr-Cyrl-R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dirty="0"/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Шифра предмета: 	179511</a:t>
            </a: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Број ЕСПБ: 		6 бодова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струковне студије</a:t>
            </a: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Трећа година 	5. семестар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предмета 	изборни</a:t>
            </a:r>
          </a:p>
          <a:p>
            <a:endParaRPr lang="sr-Cyrl-R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 организовања наставе:</a:t>
            </a: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часа предавања и</a:t>
            </a:r>
          </a:p>
          <a:p>
            <a:endParaRPr lang="sr-Cyrl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часа аудиторних вежби</a:t>
            </a:r>
          </a:p>
        </p:txBody>
      </p:sp>
    </p:spTree>
    <p:extLst>
      <p:ext uri="{BB962C8B-B14F-4D97-AF65-F5344CB8AC3E}">
        <p14:creationId xmlns:p14="http://schemas.microsoft.com/office/powerpoint/2010/main" val="26650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971600" y="908720"/>
            <a:ext cx="734481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r-Cyrl-RS" altLang="en-US" sz="11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Циљ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Стицање знања и вештина из области предузетништва, потребних за самостално креирање, покретање и успешно вођење сопственог бизниса.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GB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Исход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су оспособљени да самостално обављају и управљају предузетничким пословима.</a:t>
            </a:r>
            <a:endParaRPr lang="en-US" sz="24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28F6B6A-4EAE-4EF1-BABC-BD5ECF5D4372}"/>
              </a:ext>
            </a:extLst>
          </p:cNvPr>
          <p:cNvSpPr txBox="1"/>
          <p:nvPr/>
        </p:nvSpPr>
        <p:spPr>
          <a:xfrm>
            <a:off x="35496" y="6731"/>
            <a:ext cx="9073008" cy="6940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500" b="1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</a:t>
            </a:r>
            <a:r>
              <a:rPr lang="ru-RU" sz="25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lang="sr-Latn-RS" sz="25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sr-Cyrl-RS" sz="25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500" b="1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Теоријска </a:t>
            </a:r>
            <a:r>
              <a:rPr lang="ru-RU" sz="25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настава</a:t>
            </a:r>
          </a:p>
          <a:p>
            <a:pPr>
              <a:buFont typeface="+mj-lt"/>
              <a:buAutoNum type="arabicPeriod"/>
            </a:pPr>
            <a:r>
              <a:rPr lang="ru-RU" sz="21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Развојни </a:t>
            </a:r>
            <a:r>
              <a:rPr lang="ru-RU" sz="21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 </a:t>
            </a:r>
            <a:r>
              <a:rPr lang="ru-RU" sz="21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предузетништва</a:t>
            </a:r>
            <a:r>
              <a:rPr lang="sr-Latn-RS" sz="21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Карактеристике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савременог </a:t>
            </a:r>
            <a:r>
              <a:rPr lang="ru-RU" sz="21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пословног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окружења</a:t>
            </a:r>
            <a:r>
              <a:rPr lang="sr-Latn-RS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Предузетничка активност, привреда и значај малих </a:t>
            </a:r>
            <a:r>
              <a:rPr lang="ru-RU" sz="21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фирми</a:t>
            </a:r>
            <a:endParaRPr lang="ru-RU" sz="21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sr-Cyrl-RS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Правни аспекти предузетничког подухвата</a:t>
            </a:r>
          </a:p>
          <a:p>
            <a:pPr algn="l">
              <a:buFont typeface="+mj-lt"/>
              <a:buAutoNum type="arabicPeriod"/>
            </a:pPr>
            <a:r>
              <a:rPr lang="sr-Cyrl-RS" sz="21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Информационо-комуникационе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технологије и е-пословање </a:t>
            </a:r>
            <a:r>
              <a:rPr lang="ru-RU" sz="21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предузетништву</a:t>
            </a:r>
            <a:endParaRPr lang="ru-RU" sz="21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Предузетник</a:t>
            </a:r>
            <a:r>
              <a:rPr lang="sr-Latn-RS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личне особине и вештине предузетника</a:t>
            </a:r>
          </a:p>
          <a:p>
            <a:pPr>
              <a:buFont typeface="+mj-lt"/>
              <a:buAutoNum type="arabicPeriod"/>
            </a:pPr>
            <a:r>
              <a:rPr lang="sr-Latn-RS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Дигиталне иновације у предузетништву.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Иновација </a:t>
            </a:r>
            <a:r>
              <a:rPr lang="ru-RU" sz="21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предузетништво. </a:t>
            </a:r>
            <a:r>
              <a:rPr lang="sr-Cyrl-RS" sz="21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Дигиталне иновације у </a:t>
            </a:r>
            <a:r>
              <a:rPr lang="sr-Cyrl-RS" sz="21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финансијама, банкарству, пољопривреди, трговини, индустрији</a:t>
            </a:r>
            <a:endParaRPr lang="ru-RU" sz="21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Креирање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иницијализација предузетничког подухвата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тржишта и финансијске пројекције иновативног предузетничког подухвата</a:t>
            </a:r>
          </a:p>
          <a:p>
            <a:pPr>
              <a:buFont typeface="+mj-lt"/>
              <a:buAutoNum type="arabicPeriod"/>
            </a:pPr>
            <a:r>
              <a:rPr lang="ru-RU" sz="21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Колоквијум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Извори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финансирања: предузетничког подухвата.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Извори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ризичног капитала.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Управљање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растом и развојем предузетништва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Пословни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план-основ предузетничког подухвата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Међународно предузетништво. Изазови </a:t>
            </a:r>
            <a:r>
              <a:rPr lang="ru-RU" sz="21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перспективе развоја предузетништва</a:t>
            </a:r>
          </a:p>
          <a:p>
            <a:pPr algn="l">
              <a:buFont typeface="+mj-lt"/>
              <a:buAutoNum type="arabicPeriod"/>
            </a:pPr>
            <a:r>
              <a:rPr lang="ru-RU" sz="21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Колоквијум</a:t>
            </a:r>
            <a:endParaRPr lang="ru-RU" sz="21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0C1E85B-FA61-4B86-B77C-54EB5B19EE4A}"/>
              </a:ext>
            </a:extLst>
          </p:cNvPr>
          <p:cNvSpPr txBox="1"/>
          <p:nvPr/>
        </p:nvSpPr>
        <p:spPr>
          <a:xfrm>
            <a:off x="971600" y="548680"/>
            <a:ext cx="7704856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400" b="0" i="0" dirty="0">
              <a:solidFill>
                <a:srgbClr val="424242"/>
              </a:solidFill>
              <a:effectLst/>
              <a:latin typeface="Roboto Condensed" panose="02000000000000000000" pitchFamily="2" charset="0"/>
            </a:endParaRPr>
          </a:p>
          <a:p>
            <a:pPr algn="l"/>
            <a:r>
              <a:rPr lang="ru-RU" b="0" i="0" dirty="0">
                <a:solidFill>
                  <a:srgbClr val="424242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b="1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предмета</a:t>
            </a:r>
          </a:p>
          <a:p>
            <a:pPr algn="l"/>
            <a:endParaRPr lang="ru-RU" sz="2400" b="1" dirty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b="1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настава</a:t>
            </a:r>
          </a:p>
          <a:p>
            <a:pPr algn="l"/>
            <a:endParaRPr lang="ru-RU" sz="32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вежбама се расправља о конкретним проблемима из предузетничке праксе који припадају материји разматраној на предавањима</a:t>
            </a:r>
            <a:r>
              <a:rPr lang="ru-RU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2800" b="0" i="0" dirty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Аудиторне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вежбе прате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детаљније се разрађује градиво са предавања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раде задатке, тестове и различите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врсте </a:t>
            </a:r>
            <a:r>
              <a:rPr lang="sr-Cyrl-R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радова и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презентације из наставне материје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предмета, или бизнис </a:t>
            </a:r>
            <a:r>
              <a:rPr lang="sr-Cyrl-R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sr-Cyrl-R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Сарадник Сара Савићевић, маст. инж Кабинет </a:t>
            </a:r>
            <a:r>
              <a:rPr lang="sr-Cyrl-R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503</a:t>
            </a:r>
            <a:endParaRPr lang="ru-RU" sz="2500" b="0" i="0" dirty="0">
              <a:solidFill>
                <a:srgbClr val="4242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284327" y="3810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ФОРМИРАЊЕ ОЦЕНЕ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899592" y="1772816"/>
            <a:ext cx="7848872" cy="4824536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Предиспитне обавезе 		       Поени</a:t>
            </a:r>
          </a:p>
          <a:p>
            <a:pPr marL="4572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ктивности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току 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</a:t>
            </a:r>
            <a:r>
              <a:rPr lang="sr-Latn-RS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одговори, тестови, задаци, радови </a:t>
            </a:r>
            <a:r>
              <a:rPr 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(семинарски, презентација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бизнис план)</a:t>
            </a:r>
            <a:r>
              <a:rPr lang="ru-RU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</a:t>
            </a:r>
            <a:r>
              <a:rPr lang="sr-Cyrl-RS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обавезни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колоквијума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indent="0">
              <a:buNone/>
            </a:pP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Први колоквијум		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ru-RU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pPr marL="45720" indent="0">
              <a:buNone/>
            </a:pP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 колоквијум				20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Завршни испит	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 Поени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Усмени /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Писмени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испит 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  	30</a:t>
            </a:r>
          </a:p>
          <a:p>
            <a:pPr marL="0" indent="0">
              <a:buNone/>
            </a:pPr>
            <a:r>
              <a:rPr lang="sr-Cyrl-RS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</a:t>
            </a:r>
            <a:r>
              <a:rPr lang="sr-Cyrl-RS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испит се полажу у школи </a:t>
            </a:r>
            <a:endParaRPr lang="sr-Cyrl-RS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положен </a:t>
            </a:r>
            <a:r>
              <a:rPr lang="sr-Cyrl-R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sr-Cyrl-R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51 поен</a:t>
            </a:r>
          </a:p>
        </p:txBody>
      </p:sp>
    </p:spTree>
    <p:extLst>
      <p:ext uri="{BB962C8B-B14F-4D97-AF65-F5344CB8AC3E}">
        <p14:creationId xmlns:p14="http://schemas.microsoft.com/office/powerpoint/2010/main" val="42763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5085184"/>
            <a:ext cx="4525888" cy="429984"/>
          </a:xfrm>
        </p:spPr>
        <p:txBody>
          <a:bodyPr/>
          <a:lstStyle/>
          <a:p>
            <a:pPr marL="0" indent="0">
              <a:buNone/>
            </a:pPr>
            <a:r>
              <a:rPr lang="sr-Cyrl-RS" sz="800" dirty="0"/>
              <a:t>.</a:t>
            </a:r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764704"/>
            <a:ext cx="8568952" cy="5217760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sr-Cyrl-RS" sz="9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 </a:t>
            </a:r>
            <a:r>
              <a:rPr lang="sr-Cyrl-RS" sz="9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полагања </a:t>
            </a:r>
            <a:r>
              <a:rPr lang="sr-Cyrl-RS" sz="9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испита</a:t>
            </a:r>
          </a:p>
          <a:p>
            <a:pPr marL="45720" indent="0">
              <a:buNone/>
            </a:pPr>
            <a:endParaRPr lang="sr-Cyrl-R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6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и испит се полажу у </a:t>
            </a:r>
            <a:r>
              <a:rPr lang="sr-Cyrl-RS" sz="6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endParaRPr lang="en-US" sz="6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sr-Cyrl-RS" sz="7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Колоквијуми се </a:t>
            </a:r>
            <a:r>
              <a:rPr lang="sr-Cyrl-RS" sz="7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полажу у школи </a:t>
            </a:r>
            <a:r>
              <a:rPr lang="sr-Cyrl-RS" sz="7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писмено </a:t>
            </a:r>
            <a:r>
              <a:rPr lang="sr-Cyrl-RS" sz="7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теста</a:t>
            </a:r>
          </a:p>
          <a:p>
            <a:pPr marL="45720" indent="0">
              <a:buNone/>
            </a:pPr>
            <a:r>
              <a:rPr lang="sr-Cyrl-RS" sz="7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Испит </a:t>
            </a:r>
            <a:r>
              <a:rPr lang="sr-Cyrl-RS" sz="7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Cyrl-RS" sz="7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полаже </a:t>
            </a:r>
            <a:r>
              <a:rPr lang="sr-Cyrl-RS" sz="7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школи </a:t>
            </a:r>
            <a:r>
              <a:rPr lang="sr-Cyrl-RS" sz="7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усмено </a:t>
            </a:r>
            <a:endParaRPr lang="sr-Cyrl-RS" sz="7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испиту се формира на основу збира броја поена остварених кроз све облике наставних обавеза.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се, по правилу, стиче уколико су све наставне обавезе студента оцењене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 (положен и испит и оба колоквијума, савладано градиво из оба колоквијума)</a:t>
            </a:r>
            <a:endParaRPr lang="en-US" sz="3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5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52FD14A-E9F4-4717-B7EB-F4130E8F727A}"/>
              </a:ext>
            </a:extLst>
          </p:cNvPr>
          <p:cNvSpPr txBox="1"/>
          <p:nvPr/>
        </p:nvSpPr>
        <p:spPr>
          <a:xfrm>
            <a:off x="1403648" y="2499875"/>
            <a:ext cx="684076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6 		од 51 до 60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7 		од 61 до 70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8 		од 71 до 80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од 81 до 90 поена</a:t>
            </a:r>
          </a:p>
          <a:p>
            <a:pPr>
              <a:lnSpc>
                <a:spcPct val="150000"/>
              </a:lnSpc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од 91 до 100 поена</a:t>
            </a:r>
          </a:p>
          <a:p>
            <a:pPr marL="0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64A1211-4A77-482A-A033-0A89C455EFE7}"/>
              </a:ext>
            </a:extLst>
          </p:cNvPr>
          <p:cNvSpPr txBox="1"/>
          <p:nvPr/>
        </p:nvSpPr>
        <p:spPr>
          <a:xfrm>
            <a:off x="1043608" y="1124744"/>
            <a:ext cx="61206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ОЦЕНЕ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2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729D7C3-11BA-4A70-B123-6B31B3E4953B}"/>
              </a:ext>
            </a:extLst>
          </p:cNvPr>
          <p:cNvSpPr txBox="1"/>
          <p:nvPr/>
        </p:nvSpPr>
        <p:spPr>
          <a:xfrm>
            <a:off x="107504" y="253426"/>
            <a:ext cx="903649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 </a:t>
            </a:r>
          </a:p>
          <a:p>
            <a:pPr marL="342900" indent="-342900">
              <a:buAutoNum type="arabicPeriod"/>
            </a:pPr>
            <a:r>
              <a:rPr lang="sr-Cyrl-R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Материјали са предавања</a:t>
            </a:r>
          </a:p>
          <a:p>
            <a:pPr algn="l"/>
            <a:r>
              <a:rPr lang="sr-Cyrl-RS" sz="18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Пауновић Благоје, 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Зиповски Димитраки: Пословни план - водич за израду</a:t>
            </a:r>
            <a:r>
              <a:rPr lang="sr-Cyrl-RS" sz="24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Центар 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издавачку делатност Економског факултета, Београд, 2021.</a:t>
            </a:r>
            <a:endParaRPr lang="sr-Cyrl-RS" sz="2400" dirty="0">
              <a:solidFill>
                <a:srgbClr val="4242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Cyrl-RS" sz="2400" b="0" i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Пауновић Б., Зиповски Д.: Предузетништво и управљање малим предузећем, Центар за издавачку делатност Економског факултета, Београд, 2021.</a:t>
            </a:r>
          </a:p>
          <a:p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sz="2400" dirty="0" err="1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Deakins</a:t>
            </a:r>
            <a:r>
              <a:rPr lang="en-U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 </a:t>
            </a:r>
            <a:r>
              <a:rPr lang="en-US" sz="2400" dirty="0" err="1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Freel</a:t>
            </a:r>
            <a:r>
              <a:rPr lang="en-U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Предузетништво и мале фирме, </a:t>
            </a:r>
            <a:r>
              <a:rPr lang="en-U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status, V </a:t>
            </a:r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издање, </a:t>
            </a:r>
            <a:r>
              <a:rPr lang="sr-Cyrl-RS" sz="24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2012.</a:t>
            </a:r>
          </a:p>
          <a:p>
            <a:r>
              <a:rPr lang="sr-Cyrl-RS" sz="2400" b="0" i="0" smtClean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Ружица Цветковић, Електронско банкарство, ВИШЕР, Београд, 2013. </a:t>
            </a:r>
          </a:p>
          <a:p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sr-Cyrl-RS" sz="24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Дејан Ерић и други: Финансирање </a:t>
            </a:r>
            <a:r>
              <a:rPr lang="sr-Cyrl-RS" sz="240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 и среднјих предузећа у Србији, </a:t>
            </a:r>
            <a:r>
              <a:rPr lang="sr-Cyrl-RS" sz="240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економских наука и Привредна комора Србије, Београд 2012</a:t>
            </a:r>
            <a:r>
              <a:rPr lang="sr-Cyrl-RS" sz="24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just">
              <a:spcBef>
                <a:spcPts val="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sr-Cyrl-RS" sz="24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200" dirty="0" smtClean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Cyrl-RS" sz="2200" dirty="0">
                <a:solidFill>
                  <a:srgbClr val="4242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Авлијаш Радослав, Авлијаш Горан: </a:t>
            </a:r>
            <a:r>
              <a:rPr lang="sr-Cyrl-RS" sz="2200" b="0" i="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Предузетништво, Универзитет Сингидунум, 2013.</a:t>
            </a:r>
            <a:endParaRPr lang="sr-Cyrl-RS" sz="2200" b="0" i="0" dirty="0">
              <a:solidFill>
                <a:srgbClr val="424242"/>
              </a:solidFill>
              <a:effectLst/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zdušna struja">
  <a:themeElements>
    <a:clrScheme name="Vazdušna struj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azdušna struj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zdušna struj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1903</TotalTime>
  <Words>349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Georgia</vt:lpstr>
      <vt:lpstr>Roboto Condensed</vt:lpstr>
      <vt:lpstr>Times New Roman</vt:lpstr>
      <vt:lpstr>Trebuchet MS</vt:lpstr>
      <vt:lpstr>Vazdušna struja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ФОРМИРАЊЕ ОЦЕНЕ</vt:lpstr>
      <vt:lpstr>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Milica Jevremović</dc:creator>
  <cp:lastModifiedBy>Admin</cp:lastModifiedBy>
  <cp:revision>81</cp:revision>
  <dcterms:created xsi:type="dcterms:W3CDTF">2016-09-26T08:32:57Z</dcterms:created>
  <dcterms:modified xsi:type="dcterms:W3CDTF">2023-10-08T10:50:26Z</dcterms:modified>
</cp:coreProperties>
</file>