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2" r:id="rId2"/>
    <p:sldId id="269" r:id="rId3"/>
    <p:sldId id="257" r:id="rId4"/>
    <p:sldId id="263" r:id="rId5"/>
    <p:sldId id="264" r:id="rId6"/>
    <p:sldId id="258" r:id="rId7"/>
    <p:sldId id="272" r:id="rId8"/>
    <p:sldId id="270" r:id="rId9"/>
    <p:sldId id="271" r:id="rId10"/>
    <p:sldId id="260" r:id="rId11"/>
    <p:sldId id="274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/>
              <a:t>Kliknite i uredite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08.10.2023.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08.10.2023.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r-Latn-CS"/>
              <a:t>Kliknite i uredite naslov mastera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08.10.2023.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08.10.2023.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08.10.2023.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08.10.2023.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08.10.2023.</a:t>
            </a:fld>
            <a:endParaRPr lang="sr-Cyrl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08.10.2023.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08.10.2023.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08.10.2023.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08.10.2023.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72DB23C-C98C-46A3-BF0E-FEF65171F122}" type="datetimeFigureOut">
              <a:rPr lang="sr-Cyrl-RS" smtClean="0"/>
              <a:t>08.10.2023.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877857-A2EF-4282-B93D-FBC0B516C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6456" y="7101408"/>
            <a:ext cx="720081" cy="648072"/>
          </a:xfrm>
        </p:spPr>
        <p:txBody>
          <a:bodyPr/>
          <a:lstStyle/>
          <a:p>
            <a:pPr marL="0" indent="0">
              <a:buNone/>
            </a:pPr>
            <a:endParaRPr lang="en-US" sz="3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FD1A739-C9F5-45AE-9B5A-59881959954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87624" y="548680"/>
            <a:ext cx="6984775" cy="5256584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Академија техничко-уметничких струковних студија Београд</a:t>
            </a: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Одсек Висока школа електротехнике и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рачунарства</a:t>
            </a:r>
            <a:endParaRPr lang="sr-Latn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sr-Cyrl-R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sr-Cyrl-R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ПРЕДУЗЕТНИШТВО</a:t>
            </a:r>
            <a:r>
              <a:rPr lang="sr-Cyrl-R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sr-Latn-RS" sz="2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33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ИНФОРМАЦИЈЕ </a:t>
            </a:r>
            <a:r>
              <a:rPr lang="sr-Cyrl-RS" sz="3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ПРЕДМЕТУ</a:t>
            </a:r>
            <a:r>
              <a:rPr lang="sr-Cyrl-RS" sz="3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sr-Cyrl-RS" sz="33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 </a:t>
            </a:r>
            <a:r>
              <a:rPr lang="sr-Cyrl-RS" sz="3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Ружица Цветковић</a:t>
            </a:r>
            <a:r>
              <a:rPr lang="sr-Cyrl-R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sr-Cyrl-R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професор </a:t>
            </a:r>
            <a:r>
              <a:rPr lang="sr-Cyrl-R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струковних студија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6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47664" y="6749988"/>
            <a:ext cx="6512511" cy="216024"/>
          </a:xfrm>
        </p:spPr>
        <p:txBody>
          <a:bodyPr/>
          <a:lstStyle/>
          <a:p>
            <a:pPr marL="0" indent="0" algn="l">
              <a:buNone/>
            </a:pPr>
            <a:endParaRPr lang="sr-Cyrl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sz="quarter" idx="13"/>
          </p:nvPr>
        </p:nvSpPr>
        <p:spPr>
          <a:xfrm>
            <a:off x="1043608" y="620688"/>
            <a:ext cx="6512510" cy="56166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sr-Cyrl-RS" dirty="0"/>
          </a:p>
          <a:p>
            <a:pPr marL="0" indent="0" algn="ctr">
              <a:buNone/>
            </a:pPr>
            <a:r>
              <a:rPr lang="sr-Cyrl-R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 Ружица Цветковић</a:t>
            </a:r>
          </a:p>
          <a:p>
            <a:pPr marL="0" indent="0">
              <a:buNone/>
            </a:pPr>
            <a:endParaRPr lang="sr-Cyrl-R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професор струковних студија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sr-Latn-R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sr-Cyrl-R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ruzicac@viser.edu.rs</a:t>
            </a:r>
            <a:r>
              <a:rPr lang="sr-Cyrl-R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 број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r-Cyrl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Консултације два пута недељно</a:t>
            </a:r>
          </a:p>
          <a:p>
            <a:pPr marL="0" indent="0">
              <a:buNone/>
            </a:pP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понедељком 	од 1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сати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pPr marL="0" indent="0">
              <a:buNone/>
            </a:pP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средом 		од 1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1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сати</a:t>
            </a:r>
          </a:p>
          <a:p>
            <a:pPr marL="0" indent="0">
              <a:buNone/>
            </a:pP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Термине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консултација можемо прилагодити терминима наставе </a:t>
            </a:r>
            <a:r>
              <a:rPr lang="sr-Cyrl-RS" sz="320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R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договарати</a:t>
            </a:r>
          </a:p>
        </p:txBody>
      </p:sp>
    </p:spTree>
    <p:extLst>
      <p:ext uri="{BB962C8B-B14F-4D97-AF65-F5344CB8AC3E}">
        <p14:creationId xmlns:p14="http://schemas.microsoft.com/office/powerpoint/2010/main" val="170010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0552" y="7029400"/>
            <a:ext cx="1008112" cy="71095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87624" y="980728"/>
            <a:ext cx="6400800" cy="4608512"/>
          </a:xfrm>
        </p:spPr>
        <p:txBody>
          <a:bodyPr/>
          <a:lstStyle/>
          <a:p>
            <a:pPr marL="45720" indent="0">
              <a:buNone/>
            </a:pP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sr-Cyrl-R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ХВАЛА НА ПАЖЊИ И</a:t>
            </a:r>
          </a:p>
          <a:p>
            <a:pPr marL="45720" indent="0" algn="ctr">
              <a:buNone/>
            </a:pPr>
            <a:r>
              <a:rPr lang="sr-Cyrl-R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СРЕЋНО</a:t>
            </a:r>
          </a:p>
          <a:p>
            <a:pPr marL="45720" indent="0" algn="ctr">
              <a:buNone/>
            </a:pPr>
            <a:endParaRPr lang="sr-Cyrl-R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en-U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70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BFEF06BD-FBC1-4E2F-83B9-DC49932918D3}"/>
              </a:ext>
            </a:extLst>
          </p:cNvPr>
          <p:cNvSpPr txBox="1"/>
          <p:nvPr/>
        </p:nvSpPr>
        <p:spPr>
          <a:xfrm>
            <a:off x="1835696" y="548680"/>
            <a:ext cx="6120680" cy="5893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Предузетништво</a:t>
            </a:r>
          </a:p>
          <a:p>
            <a:endParaRPr lang="sr-Cyrl-RS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1400" dirty="0"/>
          </a:p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Шифра предмета: 	179511</a:t>
            </a:r>
          </a:p>
          <a:p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Број ЕСПБ: 		6 бодова</a:t>
            </a:r>
          </a:p>
          <a:p>
            <a:endParaRPr lang="sr-Cyrl-R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 струковне студије</a:t>
            </a:r>
          </a:p>
          <a:p>
            <a:endParaRPr lang="sr-Cyrl-R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Трећа година 	5. семестар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предмета 	изборни</a:t>
            </a:r>
          </a:p>
          <a:p>
            <a:endParaRPr lang="sr-Cyrl-R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 организовања наставе:</a:t>
            </a:r>
          </a:p>
          <a:p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часа предавања и</a:t>
            </a:r>
          </a:p>
          <a:p>
            <a:endParaRPr lang="sr-Cyrl-R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часа аудиторних вежби</a:t>
            </a:r>
          </a:p>
        </p:txBody>
      </p:sp>
    </p:spTree>
    <p:extLst>
      <p:ext uri="{BB962C8B-B14F-4D97-AF65-F5344CB8AC3E}">
        <p14:creationId xmlns:p14="http://schemas.microsoft.com/office/powerpoint/2010/main" val="266501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sz="quarter" idx="13"/>
          </p:nvPr>
        </p:nvSpPr>
        <p:spPr>
          <a:xfrm>
            <a:off x="971600" y="908720"/>
            <a:ext cx="7344816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r-Cyrl-RS" altLang="en-US" sz="1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Циљ</a:t>
            </a:r>
            <a:r>
              <a:rPr lang="en-US" alt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предмета</a:t>
            </a:r>
            <a:r>
              <a:rPr lang="en-US" alt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" indent="0">
              <a:buNone/>
            </a:pPr>
            <a:r>
              <a:rPr lang="ru-RU" sz="2400" b="0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Стицање знања и вештина из области предузетништва, потребних за самостално креирање, покретање и успешно вођење сопственог бизниса.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GB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Исход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" indent="0">
              <a:buNone/>
            </a:pPr>
            <a:r>
              <a:rPr lang="ru-RU" sz="2400" b="0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 су оспособљени да самостално обављају и управљају предузетничким пословима.</a:t>
            </a:r>
            <a:endParaRPr lang="en-US" sz="2400" b="0" i="0" dirty="0">
              <a:solidFill>
                <a:srgbClr val="4242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32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28F6B6A-4EAE-4EF1-BABC-BD5ECF5D4372}"/>
              </a:ext>
            </a:extLst>
          </p:cNvPr>
          <p:cNvSpPr txBox="1"/>
          <p:nvPr/>
        </p:nvSpPr>
        <p:spPr>
          <a:xfrm>
            <a:off x="35496" y="6731"/>
            <a:ext cx="9073008" cy="6940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500" b="1" i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Садржај </a:t>
            </a:r>
            <a:r>
              <a:rPr lang="ru-RU" sz="2500" b="1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</a:t>
            </a:r>
            <a:r>
              <a:rPr lang="sr-Latn-RS" sz="2500" b="1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sr-Cyrl-RS" sz="2500" b="1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500" b="1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Теоријска </a:t>
            </a:r>
            <a:r>
              <a:rPr lang="ru-RU" sz="2500" b="1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настава</a:t>
            </a:r>
          </a:p>
          <a:p>
            <a:pPr>
              <a:buFont typeface="+mj-lt"/>
              <a:buAutoNum type="arabicPeriod"/>
            </a:pPr>
            <a:r>
              <a:rPr lang="ru-RU" sz="210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Развојни </a:t>
            </a:r>
            <a:r>
              <a:rPr lang="ru-RU" sz="210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 </a:t>
            </a:r>
            <a:r>
              <a:rPr lang="ru-RU" sz="210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предузетништва</a:t>
            </a:r>
            <a:r>
              <a:rPr lang="sr-Latn-RS" sz="210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Карактеристике </a:t>
            </a:r>
            <a:r>
              <a:rPr lang="ru-RU" sz="2100" b="0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савременог </a:t>
            </a:r>
            <a:r>
              <a:rPr lang="ru-RU" sz="2100" b="0" i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пословног </a:t>
            </a:r>
            <a:r>
              <a:rPr lang="ru-RU" sz="21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окружења</a:t>
            </a:r>
            <a:r>
              <a:rPr lang="sr-Latn-RS" sz="21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Предузетничка активност, привреда и значај малих </a:t>
            </a:r>
            <a:r>
              <a:rPr lang="ru-RU" sz="210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фирми</a:t>
            </a:r>
            <a:endParaRPr lang="ru-RU" sz="2100" b="0" i="0" dirty="0">
              <a:solidFill>
                <a:srgbClr val="4242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sr-Cyrl-RS" sz="21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Правни аспекти предузетничког подухвата</a:t>
            </a:r>
          </a:p>
          <a:p>
            <a:pPr algn="l">
              <a:buFont typeface="+mj-lt"/>
              <a:buAutoNum type="arabicPeriod"/>
            </a:pPr>
            <a:r>
              <a:rPr lang="sr-Cyrl-RS" sz="210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Информационо-комуникационе </a:t>
            </a:r>
            <a:r>
              <a:rPr lang="ru-RU" sz="2100" b="0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технологије и е-пословање </a:t>
            </a:r>
            <a:r>
              <a:rPr lang="ru-RU" sz="2100" b="0" i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1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предузетништву</a:t>
            </a:r>
            <a:endParaRPr lang="ru-RU" sz="2100" b="0" i="0" dirty="0">
              <a:solidFill>
                <a:srgbClr val="4242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ru-RU" sz="21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Предузетник</a:t>
            </a:r>
            <a:r>
              <a:rPr lang="sr-Latn-RS" sz="21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100" b="0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личне особине и вештине предузетника</a:t>
            </a:r>
          </a:p>
          <a:p>
            <a:pPr>
              <a:buFont typeface="+mj-lt"/>
              <a:buAutoNum type="arabicPeriod"/>
            </a:pPr>
            <a:r>
              <a:rPr lang="sr-Latn-RS" sz="21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1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Дигиталне иновације у предузетништву. </a:t>
            </a:r>
            <a:r>
              <a:rPr lang="ru-RU" sz="21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Иновација </a:t>
            </a:r>
            <a:r>
              <a:rPr lang="ru-RU" sz="2100" b="0" i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1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предузетништво. </a:t>
            </a:r>
            <a:r>
              <a:rPr lang="sr-Cyrl-RS" sz="210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Дигиталне иновације у </a:t>
            </a:r>
            <a:r>
              <a:rPr lang="sr-Cyrl-RS" sz="210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финансијама, банкарству, пољопривреди, трговини, индустрији</a:t>
            </a:r>
            <a:endParaRPr lang="ru-RU" sz="2100" b="0" i="0" dirty="0">
              <a:solidFill>
                <a:srgbClr val="4242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ru-RU" sz="21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Креирање </a:t>
            </a:r>
            <a:r>
              <a:rPr lang="ru-RU" sz="2100" b="0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иницијализација предузетничког подухвата</a:t>
            </a:r>
          </a:p>
          <a:p>
            <a:pPr algn="l">
              <a:buFont typeface="+mj-lt"/>
              <a:buAutoNum type="arabicPeriod"/>
            </a:pPr>
            <a:r>
              <a:rPr lang="ru-RU" sz="21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Анализа </a:t>
            </a:r>
            <a:r>
              <a:rPr lang="ru-RU" sz="2100" b="0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тржишта и финансијске пројекције иновативног предузетничког подухвата</a:t>
            </a:r>
          </a:p>
          <a:p>
            <a:pPr>
              <a:buFont typeface="+mj-lt"/>
              <a:buAutoNum type="arabicPeriod"/>
            </a:pPr>
            <a:r>
              <a:rPr lang="ru-RU" sz="210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Колоквијум</a:t>
            </a:r>
          </a:p>
          <a:p>
            <a:pPr algn="l">
              <a:buFont typeface="+mj-lt"/>
              <a:buAutoNum type="arabicPeriod"/>
            </a:pPr>
            <a:r>
              <a:rPr lang="ru-RU" sz="21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Извори </a:t>
            </a:r>
            <a:r>
              <a:rPr lang="ru-RU" sz="2100" b="0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финансирања: предузетничког подухвата.</a:t>
            </a:r>
          </a:p>
          <a:p>
            <a:pPr algn="l">
              <a:buFont typeface="+mj-lt"/>
              <a:buAutoNum type="arabicPeriod"/>
            </a:pPr>
            <a:r>
              <a:rPr lang="ru-RU" sz="21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Извори </a:t>
            </a:r>
            <a:r>
              <a:rPr lang="ru-RU" sz="2100" b="0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ризичног капитала.</a:t>
            </a:r>
          </a:p>
          <a:p>
            <a:pPr algn="l">
              <a:buFont typeface="+mj-lt"/>
              <a:buAutoNum type="arabicPeriod"/>
            </a:pPr>
            <a:r>
              <a:rPr lang="ru-RU" sz="21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Управљање </a:t>
            </a:r>
            <a:r>
              <a:rPr lang="ru-RU" sz="2100" b="0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растом и развојем предузетништва</a:t>
            </a:r>
          </a:p>
          <a:p>
            <a:pPr algn="l">
              <a:buFont typeface="+mj-lt"/>
              <a:buAutoNum type="arabicPeriod"/>
            </a:pPr>
            <a:r>
              <a:rPr lang="ru-RU" sz="21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Пословни </a:t>
            </a:r>
            <a:r>
              <a:rPr lang="ru-RU" sz="2100" b="0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план-основ предузетничког подухвата</a:t>
            </a:r>
          </a:p>
          <a:p>
            <a:pPr algn="l">
              <a:buFont typeface="+mj-lt"/>
              <a:buAutoNum type="arabicPeriod"/>
            </a:pPr>
            <a:r>
              <a:rPr lang="ru-RU" sz="21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Међународно предузетништво. Изазови </a:t>
            </a:r>
            <a:r>
              <a:rPr lang="ru-RU" sz="2100" b="0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перспективе развоја предузетништва</a:t>
            </a:r>
          </a:p>
          <a:p>
            <a:pPr algn="l">
              <a:buFont typeface="+mj-lt"/>
              <a:buAutoNum type="arabicPeriod"/>
            </a:pPr>
            <a:r>
              <a:rPr lang="ru-RU" sz="21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Колоквијум</a:t>
            </a:r>
            <a:endParaRPr lang="ru-RU" sz="2100" b="0" i="0" dirty="0">
              <a:solidFill>
                <a:srgbClr val="4242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9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0C1E85B-FA61-4B86-B77C-54EB5B19EE4A}"/>
              </a:ext>
            </a:extLst>
          </p:cNvPr>
          <p:cNvSpPr txBox="1"/>
          <p:nvPr/>
        </p:nvSpPr>
        <p:spPr>
          <a:xfrm>
            <a:off x="971600" y="548680"/>
            <a:ext cx="7704856" cy="603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ru-RU" sz="1400" b="0" i="0" dirty="0">
              <a:solidFill>
                <a:srgbClr val="424242"/>
              </a:solidFill>
              <a:effectLst/>
              <a:latin typeface="Roboto Condensed" panose="02000000000000000000" pitchFamily="2" charset="0"/>
            </a:endParaRPr>
          </a:p>
          <a:p>
            <a:pPr algn="l"/>
            <a:r>
              <a:rPr lang="ru-RU" b="0" i="0" dirty="0">
                <a:solidFill>
                  <a:srgbClr val="424242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ru-RU" sz="3200" b="1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Садржај предмета</a:t>
            </a:r>
          </a:p>
          <a:p>
            <a:pPr algn="l"/>
            <a:endParaRPr lang="ru-RU" sz="2400" b="1" dirty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200" b="1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настава</a:t>
            </a:r>
          </a:p>
          <a:p>
            <a:pPr algn="l"/>
            <a:endParaRPr lang="ru-RU" sz="3200" b="0" i="0" dirty="0">
              <a:solidFill>
                <a:srgbClr val="4242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0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вежбама се расправља о конкретним проблемима из предузетничке праксе који припадају материји разматраној на предавањима</a:t>
            </a:r>
            <a:r>
              <a:rPr lang="ru-RU" sz="28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Latn-RS" sz="28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Аудиторне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вежбе прате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предавања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детаљније се разрађује градиво са предавања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R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 раде задатке, тестове и различите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врсте </a:t>
            </a:r>
            <a:r>
              <a:rPr lang="sr-Cyrl-R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радова и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презентације из наставне материје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предмета, или бизнис </a:t>
            </a:r>
            <a:r>
              <a:rPr lang="sr-Cyrl-R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r>
              <a:rPr lang="sr-Cyrl-RS" sz="2800">
                <a:latin typeface="Times New Roman" panose="02020603050405020304" pitchFamily="18" charset="0"/>
                <a:cs typeface="Times New Roman" panose="02020603050405020304" pitchFamily="18" charset="0"/>
              </a:rPr>
              <a:t>. Сарадник Сара Савићевић, маст. инж Кабинет </a:t>
            </a:r>
            <a:r>
              <a:rPr lang="sr-Cyrl-R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503</a:t>
            </a:r>
            <a:endParaRPr lang="ru-RU" sz="2500" b="0" i="0" dirty="0">
              <a:solidFill>
                <a:srgbClr val="4242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8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284327" y="3810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sr-Cyrl-RS" dirty="0"/>
              <a:t>ФОРМИРАЊЕ ОЦЕНЕ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sz="quarter" idx="13"/>
          </p:nvPr>
        </p:nvSpPr>
        <p:spPr>
          <a:xfrm>
            <a:off x="899592" y="1772816"/>
            <a:ext cx="7848872" cy="4824536"/>
          </a:xfrm>
        </p:spPr>
        <p:txBody>
          <a:bodyPr>
            <a:no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Предиспитне обавезе 		       Поени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ктивности 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току </a:t>
            </a:r>
            <a:r>
              <a:rPr lang="ru-RU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предавања</a:t>
            </a:r>
            <a:r>
              <a:rPr lang="sr-Latn-RS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одговори, тестови, задаци, радови </a:t>
            </a:r>
            <a:r>
              <a:rPr lang="ru-RU" sz="1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(семинарски, презентација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бизнис план)</a:t>
            </a:r>
            <a:r>
              <a:rPr lang="ru-RU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RS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Колоквијум</a:t>
            </a:r>
            <a:r>
              <a:rPr lang="sr-Cyrl-RS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обавезни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колоквијума</a:t>
            </a:r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" indent="0">
              <a:buNone/>
            </a:pPr>
            <a:r>
              <a:rPr lang="ru-RU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Први колоквијум		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ru-RU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  <a:p>
            <a:pPr marL="45720" indent="0">
              <a:buNone/>
            </a:pPr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 колоквијум				20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Завршни испит	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обавезан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       Поени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Усмени /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Писмени</a:t>
            </a:r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испит  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  	30</a:t>
            </a:r>
          </a:p>
          <a:p>
            <a:pPr marL="0" indent="0">
              <a:buNone/>
            </a:pPr>
            <a:r>
              <a:rPr lang="sr-Cyrl-RS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Колоквијуми </a:t>
            </a:r>
            <a:r>
              <a:rPr lang="sr-Cyrl-RS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испит се полажу у школи </a:t>
            </a:r>
            <a:endParaRPr lang="sr-Cyrl-RS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 </a:t>
            </a:r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положен </a:t>
            </a:r>
            <a:r>
              <a:rPr lang="sr-Cyrl-R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испит </a:t>
            </a:r>
            <a:r>
              <a:rPr lang="sr-Cyrl-R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51 поен</a:t>
            </a:r>
          </a:p>
        </p:txBody>
      </p:sp>
    </p:spTree>
    <p:extLst>
      <p:ext uri="{BB962C8B-B14F-4D97-AF65-F5344CB8AC3E}">
        <p14:creationId xmlns:p14="http://schemas.microsoft.com/office/powerpoint/2010/main" val="427630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912" y="5085184"/>
            <a:ext cx="4525888" cy="429984"/>
          </a:xfrm>
        </p:spPr>
        <p:txBody>
          <a:bodyPr/>
          <a:lstStyle/>
          <a:p>
            <a:pPr marL="0" indent="0">
              <a:buNone/>
            </a:pPr>
            <a:r>
              <a:rPr lang="sr-Cyrl-RS" sz="800" dirty="0"/>
              <a:t>.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764704"/>
            <a:ext cx="8568952" cy="5217760"/>
          </a:xfrm>
        </p:spPr>
        <p:txBody>
          <a:bodyPr>
            <a:normAutofit fontScale="55000" lnSpcReduction="20000"/>
          </a:bodyPr>
          <a:lstStyle/>
          <a:p>
            <a:pPr marL="45720" indent="0">
              <a:buNone/>
            </a:pPr>
            <a:r>
              <a:rPr lang="sr-Cyrl-RS" sz="9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 </a:t>
            </a:r>
            <a:r>
              <a:rPr lang="sr-Cyrl-RS" sz="9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полагања </a:t>
            </a:r>
            <a:r>
              <a:rPr lang="sr-Cyrl-RS" sz="9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испита</a:t>
            </a:r>
          </a:p>
          <a:p>
            <a:pPr marL="45720" indent="0">
              <a:buNone/>
            </a:pPr>
            <a:endParaRPr lang="sr-Cyrl-RS" sz="2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sr-Cyrl-RS" sz="6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Колоквијуми и испит се полажу у </a:t>
            </a:r>
            <a:r>
              <a:rPr lang="sr-Cyrl-RS" sz="6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endParaRPr lang="en-US" sz="6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sr-Cyrl-RS" sz="7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Колоквијуми се </a:t>
            </a:r>
            <a:r>
              <a:rPr lang="sr-Cyrl-RS" sz="7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полажу у школи </a:t>
            </a:r>
            <a:r>
              <a:rPr lang="sr-Cyrl-RS" sz="7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писмено </a:t>
            </a:r>
            <a:r>
              <a:rPr lang="sr-Cyrl-RS" sz="7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путем теста</a:t>
            </a:r>
          </a:p>
          <a:p>
            <a:pPr marL="45720" indent="0">
              <a:buNone/>
            </a:pPr>
            <a:r>
              <a:rPr lang="sr-Cyrl-RS" sz="7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Испит </a:t>
            </a:r>
            <a:r>
              <a:rPr lang="sr-Cyrl-RS" sz="7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sr-Cyrl-RS" sz="7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полаже </a:t>
            </a:r>
            <a:r>
              <a:rPr lang="sr-Cyrl-RS" sz="7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школи </a:t>
            </a:r>
            <a:r>
              <a:rPr lang="sr-Cyrl-RS" sz="7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усмено </a:t>
            </a:r>
            <a:endParaRPr lang="sr-Cyrl-RS" sz="7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Оцена 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испиту се формира на основу збира броја поена остварених кроз све облике наставних обавеза. 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Позитивна 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оцена се, по правилу, стиче уколико су све наставне обавезе студента оцењене 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 (положен и испит и оба колоквијума, савладано градиво из оба колоквијума)</a:t>
            </a:r>
            <a:endParaRPr lang="en-US" sz="3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95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52FD14A-E9F4-4717-B7EB-F4130E8F727A}"/>
              </a:ext>
            </a:extLst>
          </p:cNvPr>
          <p:cNvSpPr txBox="1"/>
          <p:nvPr/>
        </p:nvSpPr>
        <p:spPr>
          <a:xfrm>
            <a:off x="1403648" y="2499875"/>
            <a:ext cx="6840760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Оцена 6 		од 51 до 60 поена</a:t>
            </a:r>
          </a:p>
          <a:p>
            <a:pPr>
              <a:lnSpc>
                <a:spcPct val="150000"/>
              </a:lnSpc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Оцена 7 		од 61 до 70 поена</a:t>
            </a:r>
          </a:p>
          <a:p>
            <a:pPr>
              <a:lnSpc>
                <a:spcPct val="150000"/>
              </a:lnSpc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Оцена 8 		од 71 до 80 поена</a:t>
            </a:r>
          </a:p>
          <a:p>
            <a:pPr>
              <a:lnSpc>
                <a:spcPct val="150000"/>
              </a:lnSpc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од 81 до 90 поена</a:t>
            </a:r>
          </a:p>
          <a:p>
            <a:pPr>
              <a:lnSpc>
                <a:spcPct val="150000"/>
              </a:lnSpc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од 91 до 100 поена</a:t>
            </a:r>
          </a:p>
          <a:p>
            <a:pPr marL="0" indent="0">
              <a:buNone/>
            </a:pP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64A1211-4A77-482A-A033-0A89C455EFE7}"/>
              </a:ext>
            </a:extLst>
          </p:cNvPr>
          <p:cNvSpPr txBox="1"/>
          <p:nvPr/>
        </p:nvSpPr>
        <p:spPr>
          <a:xfrm>
            <a:off x="1043608" y="1124744"/>
            <a:ext cx="61206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ФОРМИРАЊЕ ОЦЕНЕ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12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729D7C3-11BA-4A70-B123-6B31B3E4953B}"/>
              </a:ext>
            </a:extLst>
          </p:cNvPr>
          <p:cNvSpPr txBox="1"/>
          <p:nvPr/>
        </p:nvSpPr>
        <p:spPr>
          <a:xfrm>
            <a:off x="107504" y="253426"/>
            <a:ext cx="9036496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 </a:t>
            </a:r>
          </a:p>
          <a:p>
            <a:pPr marL="342900" indent="-342900">
              <a:buAutoNum type="arabicPeriod"/>
            </a:pPr>
            <a:r>
              <a:rPr lang="sr-Cyrl-R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Материјали са предавања</a:t>
            </a:r>
          </a:p>
          <a:p>
            <a:pPr algn="l"/>
            <a:r>
              <a:rPr lang="sr-Cyrl-RS" sz="18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0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Cyrl-RS" sz="24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Пауновић Благоје, </a:t>
            </a:r>
            <a:r>
              <a:rPr lang="sr-Cyrl-RS" sz="2400" b="0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Зиповски Димитраки: Пословни план - водич за израду</a:t>
            </a:r>
            <a:r>
              <a:rPr lang="sr-Cyrl-RS" sz="2400" b="0" i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4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Центар </a:t>
            </a:r>
            <a:r>
              <a:rPr lang="sr-Cyrl-RS" sz="2400" b="0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издавачку делатност Економског факултета, Београд, 2021.</a:t>
            </a:r>
            <a:endParaRPr lang="sr-Cyrl-RS" sz="2400" dirty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Cyrl-RS" sz="2400" b="0" i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240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RS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Пауновић Б., Зиповски Д.: Предузетништво и управљање малим предузећем, Центар за издавачку делатност Економског факултета, Београд, 2021.</a:t>
            </a:r>
          </a:p>
          <a:p>
            <a:r>
              <a:rPr lang="sr-Cyrl-RS" sz="240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David </a:t>
            </a:r>
            <a:r>
              <a:rPr lang="en-US" sz="24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Deakins</a:t>
            </a:r>
            <a:r>
              <a:rPr lang="en-US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Mark </a:t>
            </a:r>
            <a:r>
              <a:rPr lang="en-US" sz="24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Freel</a:t>
            </a:r>
            <a:r>
              <a:rPr lang="en-US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r-Cyrl-RS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Предузетништво и мале фирме, </a:t>
            </a:r>
            <a:r>
              <a:rPr lang="en-US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status, V </a:t>
            </a:r>
            <a:r>
              <a:rPr lang="sr-Cyrl-RS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издање, </a:t>
            </a:r>
            <a:r>
              <a:rPr lang="sr-Cyrl-RS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2012.</a:t>
            </a:r>
          </a:p>
          <a:p>
            <a:r>
              <a:rPr lang="sr-Cyrl-RS" sz="24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Ружица Цветковић, Електронско банкарство, ВИШЕР, Београд, 2013. </a:t>
            </a:r>
          </a:p>
          <a:p>
            <a:r>
              <a:rPr lang="sr-Cyrl-RS" sz="240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sr-Cyrl-RS" sz="240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Дејан Ерић и други: Финансирање </a:t>
            </a:r>
            <a:r>
              <a:rPr lang="sr-Cyrl-RS" sz="240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малих и среднјих предузећа у Србији, </a:t>
            </a:r>
            <a:r>
              <a:rPr lang="sr-Cyrl-RS" sz="240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економских наука и Привредна комора Србије, Београд 2012</a:t>
            </a:r>
            <a:r>
              <a:rPr lang="sr-Cyrl-RS" sz="2400" b="0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0" lvl="0" algn="just">
              <a:spcBef>
                <a:spcPts val="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sr-Cyrl-RS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2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sr-Cyrl-RS" sz="22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Авлијаш Радослав, Авлијаш Горан: </a:t>
            </a:r>
            <a:r>
              <a:rPr lang="sr-Cyrl-RS" sz="2200" b="0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Предузетништво, Универзитет Сингидунум, 2013.</a:t>
            </a:r>
            <a:endParaRPr lang="sr-Cyrl-RS" sz="2200" b="0" i="0" dirty="0">
              <a:solidFill>
                <a:srgbClr val="424242"/>
              </a:solidFill>
              <a:effectLst/>
              <a:latin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8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zdušna struja">
  <a:themeElements>
    <a:clrScheme name="Vazdušna struj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Vazdušna struj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zdušna struj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1903</TotalTime>
  <Words>349</Words>
  <Application>Microsoft Office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Georgia</vt:lpstr>
      <vt:lpstr>Roboto Condensed</vt:lpstr>
      <vt:lpstr>Times New Roman</vt:lpstr>
      <vt:lpstr>Trebuchet MS</vt:lpstr>
      <vt:lpstr>Vazdušna struja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ФОРМИРАЊЕ ОЦЕНЕ</vt:lpstr>
      <vt:lpstr>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Milica Jevremović</dc:creator>
  <cp:lastModifiedBy>Admin</cp:lastModifiedBy>
  <cp:revision>81</cp:revision>
  <dcterms:created xsi:type="dcterms:W3CDTF">2016-09-26T08:32:57Z</dcterms:created>
  <dcterms:modified xsi:type="dcterms:W3CDTF">2023-10-08T10:50:26Z</dcterms:modified>
</cp:coreProperties>
</file>