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sldIdLst>
    <p:sldId id="256" r:id="rId2"/>
    <p:sldId id="257" r:id="rId3"/>
    <p:sldId id="258" r:id="rId4"/>
    <p:sldId id="259" r:id="rId5"/>
    <p:sldId id="260" r:id="rId6"/>
    <p:sldId id="261" r:id="rId7"/>
    <p:sldId id="302" r:id="rId8"/>
    <p:sldId id="265" r:id="rId9"/>
    <p:sldId id="266" r:id="rId10"/>
    <p:sldId id="267" r:id="rId11"/>
    <p:sldId id="268" r:id="rId12"/>
    <p:sldId id="269" r:id="rId13"/>
    <p:sldId id="270" r:id="rId14"/>
    <p:sldId id="271" r:id="rId15"/>
    <p:sldId id="272"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F3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4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ltLang="en-US"/>
          </a:p>
        </p:txBody>
      </p:sp>
      <p:sp>
        <p:nvSpPr>
          <p:cNvPr id="19" name="Footer Placeholder 18"/>
          <p:cNvSpPr>
            <a:spLocks noGrp="1"/>
          </p:cNvSpPr>
          <p:nvPr>
            <p:ph type="ftr" sz="quarter" idx="11"/>
          </p:nvPr>
        </p:nvSpPr>
        <p:spPr/>
        <p:txBody>
          <a:bodyPr/>
          <a:lstStyle/>
          <a:p>
            <a:endParaRPr lang="en-US" altLang="en-US"/>
          </a:p>
        </p:txBody>
      </p:sp>
      <p:sp>
        <p:nvSpPr>
          <p:cNvPr id="27" name="Slide Number Placeholder 26"/>
          <p:cNvSpPr>
            <a:spLocks noGrp="1"/>
          </p:cNvSpPr>
          <p:nvPr>
            <p:ph type="sldNum" sz="quarter" idx="12"/>
          </p:nvPr>
        </p:nvSpPr>
        <p:spPr/>
        <p:txBody>
          <a:bodyPr/>
          <a:lstStyle/>
          <a:p>
            <a:fld id="{92591B08-9B5E-4DA1-9CFD-FF5C548B285F}" type="slidenum">
              <a:rPr lang="en-US" altLang="en-US" smtClean="0"/>
              <a:pPr/>
              <a:t>‹#›</a:t>
            </a:fld>
            <a:endParaRPr lang="en-US"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977E10D-B00E-46AD-BE92-524DF6CD0C1F}" type="slidenum">
              <a:rPr lang="en-US" altLang="en-US" smtClean="0"/>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3B10FEE-E1DE-4B97-B0FA-1A0F0A089C6B}" type="slidenum">
              <a:rPr lang="en-US" altLang="en-US" smtClean="0"/>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CE9CAE1-1D04-4004-B09E-40B78CEBAE66}" type="slidenum">
              <a:rPr lang="en-US" altLang="en-US" smtClean="0"/>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7ABEA24-8425-47EC-8658-815180E6FEAD}" type="slidenum">
              <a:rPr lang="en-US" altLang="en-US" smtClean="0"/>
              <a:pPr/>
              <a:t>‹#›</a:t>
            </a:fld>
            <a:endParaRPr lang="en-US"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EBF6D625-236C-46F1-B644-D682449EBD42}" type="slidenum">
              <a:rPr lang="en-US" altLang="en-US" smtClean="0"/>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86528923-C0C1-463F-A32A-81CE9CCFFF71}" type="slidenum">
              <a:rPr lang="en-US" altLang="en-US" smtClean="0"/>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ACC89BA-0E3D-427E-838D-B57D3AA7F146}" type="slidenum">
              <a:rPr lang="en-US" altLang="en-US" smtClean="0"/>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EC92D636-5DF0-425D-B336-EDFCA626D61B}" type="slidenum">
              <a:rPr lang="en-US" altLang="en-US" smtClean="0"/>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A032FD3-075A-498E-989E-CECF39E4279C}" type="slidenum">
              <a:rPr lang="en-US" altLang="en-US" smtClean="0"/>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a:xfrm>
            <a:off x="8077200" y="6356350"/>
            <a:ext cx="609600" cy="365125"/>
          </a:xfrm>
        </p:spPr>
        <p:txBody>
          <a:bodyPr/>
          <a:lstStyle/>
          <a:p>
            <a:fld id="{F8A9E0E1-C1B6-4EEE-9C6A-4B50465A84F8}" type="slidenum">
              <a:rPr lang="en-US" altLang="en-US" smtClean="0"/>
              <a:pPr/>
              <a:t>‹#›</a:t>
            </a:fld>
            <a:endParaRPr lang="en-US" alt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lt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31DD8DB-A0F5-4BB7-9640-EE6ADF9D2BB9}" type="slidenum">
              <a:rPr lang="en-US" altLang="en-US" smtClean="0"/>
              <a:pPr/>
              <a:t>‹#›</a:t>
            </a:fld>
            <a:endParaRPr lang="en-US" alt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Microsoft_Word_97_-_2003_Document1.doc"/><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7.wmf"/><Relationship Id="rId11" Type="http://schemas.openxmlformats.org/officeDocument/2006/relationships/image" Target="../media/image9.wmf"/><Relationship Id="rId5" Type="http://schemas.openxmlformats.org/officeDocument/2006/relationships/oleObject" Target="../embeddings/oleObject3.bin"/><Relationship Id="rId10" Type="http://schemas.openxmlformats.org/officeDocument/2006/relationships/oleObject" Target="../embeddings/oleObject5.bin"/><Relationship Id="rId4" Type="http://schemas.openxmlformats.org/officeDocument/2006/relationships/image" Target="../media/image6.wmf"/><Relationship Id="rId9" Type="http://schemas.openxmlformats.org/officeDocument/2006/relationships/image" Target="../media/image8.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0.wmf"/><Relationship Id="rId4" Type="http://schemas.openxmlformats.org/officeDocument/2006/relationships/oleObject" Target="../embeddings/Microsoft_Word_97_-_2003_Document2.doc"/></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11.wmf"/><Relationship Id="rId4" Type="http://schemas.openxmlformats.org/officeDocument/2006/relationships/oleObject" Target="../embeddings/Microsoft_Word_97_-_2003_Document3.doc"/></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2.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3.emf"/><Relationship Id="rId4" Type="http://schemas.openxmlformats.org/officeDocument/2006/relationships/oleObject" Target="../embeddings/Microsoft_Word_97_-_2003_Document4.doc"/></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image" Target="../media/image15.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Microsoft_Word_97_-_2003_Document5.doc"/><Relationship Id="rId5" Type="http://schemas.openxmlformats.org/officeDocument/2006/relationships/oleObject" Target="../embeddings/oleObject11.bin"/><Relationship Id="rId4" Type="http://schemas.openxmlformats.org/officeDocument/2006/relationships/image" Target="../media/image14.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oleObject" Target="../embeddings/oleObject12.bin"/><Relationship Id="rId7" Type="http://schemas.openxmlformats.org/officeDocument/2006/relationships/image" Target="../media/image17.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Microsoft_Word_97_-_2003_Document6.doc"/><Relationship Id="rId5" Type="http://schemas.openxmlformats.org/officeDocument/2006/relationships/oleObject" Target="../embeddings/oleObject13.bin"/><Relationship Id="rId4" Type="http://schemas.openxmlformats.org/officeDocument/2006/relationships/image" Target="../media/image16.wmf"/><Relationship Id="rId9" Type="http://schemas.openxmlformats.org/officeDocument/2006/relationships/image" Target="../media/image18.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9.emf"/><Relationship Id="rId4" Type="http://schemas.openxmlformats.org/officeDocument/2006/relationships/oleObject" Target="../embeddings/Microsoft_Word_97_-_2003_Document7.doc"/></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image" Target="../media/image20.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sr-Latn-CS" altLang="en-US">
                <a:solidFill>
                  <a:srgbClr val="E9F31F"/>
                </a:solidFill>
                <a:effectLst/>
              </a:rPr>
              <a:t>Elektrotehnički materijali</a:t>
            </a:r>
            <a:endParaRPr lang="en-US" altLang="en-US">
              <a:solidFill>
                <a:srgbClr val="E9F31F"/>
              </a:solidFill>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457200" y="838200"/>
            <a:ext cx="8229600" cy="5295900"/>
          </a:xfrm>
        </p:spPr>
        <p:txBody>
          <a:bodyPr/>
          <a:lstStyle/>
          <a:p>
            <a:pPr>
              <a:lnSpc>
                <a:spcPct val="80000"/>
              </a:lnSpc>
            </a:pPr>
            <a:r>
              <a:rPr lang="sr-Latn-CS" altLang="en-US" sz="2800" dirty="0">
                <a:effectLst/>
              </a:rPr>
              <a:t>Neorganski pasivni dielektrici su gasovi (vazduh, azot, vodonik, helijum, argon), minerali (kvarc, liskun, azbest, mermer), stakla (kvarcno, pajreks), keramike (porcelan, steatit, porozna keramika) i voda.</a:t>
            </a:r>
          </a:p>
          <a:p>
            <a:pPr>
              <a:lnSpc>
                <a:spcPct val="80000"/>
              </a:lnSpc>
            </a:pPr>
            <a:r>
              <a:rPr lang="sr-Latn-CS" altLang="en-US" sz="2800" dirty="0">
                <a:effectLst/>
              </a:rPr>
              <a:t>Organski pasivni dielektrici su ulja (mineralna, biljna, sintetička), prirodni čvrsti materijali (smole, kaučuk, drvo, voskovi, čvrsti derivati nafte), biopolimerni derivati (guma, hartija), sintetički polimeri (polietilen, teflon, PVC, bakelit, najlon), lakovi i zalivne mase.</a:t>
            </a:r>
          </a:p>
          <a:p>
            <a:pPr>
              <a:lnSpc>
                <a:spcPct val="80000"/>
              </a:lnSpc>
            </a:pPr>
            <a:r>
              <a:rPr lang="sr-Latn-CS" altLang="en-US" sz="2800" dirty="0">
                <a:effectLst/>
              </a:rPr>
              <a:t>Aktivni dielektrici su rutilne (TiO2, TiO2-MgO), feroelektrične keramike (BaTiO3, BaTiO3-SrTiO3), piroelektrici i piezoelektrici.</a:t>
            </a:r>
            <a:endParaRPr lang="en-US" altLang="en-US" sz="2800" dirty="0">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sr-Latn-CS" altLang="en-US" sz="2000" dirty="0">
                <a:solidFill>
                  <a:schemeClr val="tx1"/>
                </a:solidFill>
                <a:effectLst/>
              </a:rPr>
              <a:t>Prema izolacionim svojstvima, dielektrici se mogu podeliti na slabe, dobre i odlične. U tabeli  dati su redovi veličina specifične električne otpornosti (</a:t>
            </a:r>
            <a:r>
              <a:rPr lang="sr-Latn-CS" altLang="en-US" sz="2000" i="1" dirty="0">
                <a:solidFill>
                  <a:schemeClr val="tx1"/>
                </a:solidFill>
                <a:effectLst/>
              </a:rPr>
              <a:t>ρ</a:t>
            </a:r>
            <a:r>
              <a:rPr lang="sr-Latn-CS" altLang="en-US" sz="2000" dirty="0">
                <a:solidFill>
                  <a:schemeClr val="tx1"/>
                </a:solidFill>
                <a:effectLst/>
              </a:rPr>
              <a:t>), tangens ugla dielektričnih gubitaka (</a:t>
            </a:r>
            <a:r>
              <a:rPr lang="sr-Latn-CS" altLang="en-US" sz="2000" i="1" dirty="0">
                <a:solidFill>
                  <a:schemeClr val="tx1"/>
                </a:solidFill>
                <a:effectLst/>
              </a:rPr>
              <a:t>tgδ</a:t>
            </a:r>
            <a:r>
              <a:rPr lang="sr-Latn-CS" altLang="en-US" sz="2000" dirty="0">
                <a:solidFill>
                  <a:schemeClr val="tx1"/>
                </a:solidFill>
                <a:effectLst/>
              </a:rPr>
              <a:t>), relativne dielektrične konstante (</a:t>
            </a:r>
            <a:r>
              <a:rPr lang="sr-Latn-CS" altLang="en-US" sz="2000" i="1" dirty="0">
                <a:solidFill>
                  <a:schemeClr val="tx1"/>
                </a:solidFill>
                <a:effectLst/>
              </a:rPr>
              <a:t>ε</a:t>
            </a:r>
            <a:r>
              <a:rPr lang="sr-Latn-CS" altLang="en-US" sz="1600" i="1" dirty="0">
                <a:solidFill>
                  <a:schemeClr val="tx1"/>
                </a:solidFill>
                <a:effectLst/>
              </a:rPr>
              <a:t>r</a:t>
            </a:r>
            <a:r>
              <a:rPr lang="sr-Latn-CS" altLang="en-US" sz="2000" dirty="0">
                <a:solidFill>
                  <a:schemeClr val="tx1"/>
                </a:solidFill>
                <a:effectLst/>
              </a:rPr>
              <a:t>) i dielektrične čvrstoće (</a:t>
            </a:r>
            <a:r>
              <a:rPr lang="sr-Latn-CS" altLang="en-US" sz="2000" i="1" dirty="0">
                <a:solidFill>
                  <a:schemeClr val="tx1"/>
                </a:solidFill>
                <a:effectLst/>
              </a:rPr>
              <a:t>E</a:t>
            </a:r>
            <a:r>
              <a:rPr lang="sr-Latn-CS" altLang="en-US" sz="1600" i="1" dirty="0">
                <a:solidFill>
                  <a:schemeClr val="tx1"/>
                </a:solidFill>
                <a:effectLst/>
              </a:rPr>
              <a:t>kr</a:t>
            </a:r>
            <a:r>
              <a:rPr lang="sr-Latn-CS" altLang="en-US" sz="2000" dirty="0">
                <a:solidFill>
                  <a:schemeClr val="tx1"/>
                </a:solidFill>
                <a:effectLst/>
              </a:rPr>
              <a:t>).</a:t>
            </a:r>
            <a:endParaRPr lang="en-US" altLang="en-US" sz="2000" dirty="0">
              <a:solidFill>
                <a:schemeClr val="tx1"/>
              </a:solidFill>
              <a:effectLst/>
            </a:endParaRPr>
          </a:p>
        </p:txBody>
      </p:sp>
      <p:graphicFrame>
        <p:nvGraphicFramePr>
          <p:cNvPr id="23555" name="Object 3"/>
          <p:cNvGraphicFramePr>
            <a:graphicFrameLocks noGrp="1" noChangeAspect="1"/>
          </p:cNvGraphicFramePr>
          <p:nvPr>
            <p:ph idx="1"/>
          </p:nvPr>
        </p:nvGraphicFramePr>
        <p:xfrm>
          <a:off x="304800" y="2286000"/>
          <a:ext cx="8504238" cy="2403475"/>
        </p:xfrm>
        <a:graphic>
          <a:graphicData uri="http://schemas.openxmlformats.org/presentationml/2006/ole">
            <mc:AlternateContent xmlns:mc="http://schemas.openxmlformats.org/markup-compatibility/2006">
              <mc:Choice xmlns:v="urn:schemas-microsoft-com:vml" Requires="v">
                <p:oleObj spid="_x0000_s23559" name="Bitmap Image" r:id="rId3" imgW="4819048" imgH="1362265" progId="Paint.Picture">
                  <p:embed/>
                </p:oleObj>
              </mc:Choice>
              <mc:Fallback>
                <p:oleObj name="Bitmap Image" r:id="rId3" imgW="4819048" imgH="1362265"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86000"/>
                        <a:ext cx="8504238" cy="240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274638"/>
            <a:ext cx="9144000" cy="715962"/>
          </a:xfrm>
        </p:spPr>
        <p:txBody>
          <a:bodyPr>
            <a:normAutofit fontScale="90000"/>
          </a:bodyPr>
          <a:lstStyle/>
          <a:p>
            <a:r>
              <a:rPr lang="sr-Latn-CS" altLang="en-US" sz="3200" dirty="0">
                <a:solidFill>
                  <a:schemeClr val="tx1"/>
                </a:solidFill>
                <a:effectLst/>
              </a:rPr>
              <a:t>Slobodni nosioci naelektrisanja u dielektričnim materijalima</a:t>
            </a:r>
            <a:r>
              <a:rPr lang="en-US" altLang="en-US" sz="4000" dirty="0">
                <a:solidFill>
                  <a:schemeClr val="tx1"/>
                </a:solidFill>
              </a:rPr>
              <a:t> </a:t>
            </a:r>
          </a:p>
        </p:txBody>
      </p:sp>
      <p:sp>
        <p:nvSpPr>
          <p:cNvPr id="25603" name="Rectangle 3"/>
          <p:cNvSpPr>
            <a:spLocks noGrp="1" noChangeArrowheads="1"/>
          </p:cNvSpPr>
          <p:nvPr>
            <p:ph idx="1"/>
          </p:nvPr>
        </p:nvSpPr>
        <p:spPr>
          <a:xfrm>
            <a:off x="457200" y="1600200"/>
            <a:ext cx="8382000" cy="4876800"/>
          </a:xfrm>
        </p:spPr>
        <p:txBody>
          <a:bodyPr/>
          <a:lstStyle/>
          <a:p>
            <a:pPr>
              <a:lnSpc>
                <a:spcPct val="90000"/>
              </a:lnSpc>
              <a:buFont typeface="Wingdings" pitchFamily="2" charset="2"/>
              <a:buNone/>
            </a:pPr>
            <a:r>
              <a:rPr lang="sr-Cyrl-CS" altLang="en-US" sz="2400" dirty="0">
                <a:solidFill>
                  <a:srgbClr val="E9F31F"/>
                </a:solidFill>
                <a:effectLst/>
              </a:rPr>
              <a:t>   </a:t>
            </a:r>
            <a:r>
              <a:rPr lang="sr-Latn-CS" altLang="en-US" sz="2400" dirty="0">
                <a:effectLst/>
              </a:rPr>
              <a:t>Kod dielektričnih materijala u obrazovanju električna struje učestvuju: </a:t>
            </a:r>
            <a:endParaRPr lang="sr-Cyrl-CS" altLang="en-US" sz="2400" dirty="0">
              <a:effectLst/>
            </a:endParaRPr>
          </a:p>
          <a:p>
            <a:pPr>
              <a:lnSpc>
                <a:spcPct val="90000"/>
              </a:lnSpc>
            </a:pPr>
            <a:r>
              <a:rPr lang="sr-Latn-CS" altLang="en-US" sz="2400" dirty="0">
                <a:effectLst/>
              </a:rPr>
              <a:t>a) slobodni elektroni i šupljine, </a:t>
            </a:r>
            <a:endParaRPr lang="sr-Cyrl-CS" altLang="en-US" sz="2400" dirty="0">
              <a:effectLst/>
            </a:endParaRPr>
          </a:p>
          <a:p>
            <a:pPr>
              <a:lnSpc>
                <a:spcPct val="90000"/>
              </a:lnSpc>
            </a:pPr>
            <a:r>
              <a:rPr lang="sr-Latn-CS" altLang="en-US" sz="2400" dirty="0">
                <a:effectLst/>
              </a:rPr>
              <a:t>b) slobodni joni </a:t>
            </a:r>
            <a:endParaRPr lang="sr-Cyrl-CS" altLang="en-US" sz="2400" dirty="0">
              <a:effectLst/>
            </a:endParaRPr>
          </a:p>
          <a:p>
            <a:pPr>
              <a:lnSpc>
                <a:spcPct val="90000"/>
              </a:lnSpc>
            </a:pPr>
            <a:r>
              <a:rPr lang="sr-Latn-CS" altLang="en-US" sz="2400" dirty="0">
                <a:effectLst/>
              </a:rPr>
              <a:t> c) slobodni moljoni.</a:t>
            </a:r>
            <a:endParaRPr lang="sr-Cyrl-CS" altLang="en-US" sz="2400" dirty="0">
              <a:effectLst/>
            </a:endParaRPr>
          </a:p>
          <a:p>
            <a:pPr>
              <a:lnSpc>
                <a:spcPct val="90000"/>
              </a:lnSpc>
              <a:buFont typeface="Wingdings" pitchFamily="2" charset="2"/>
              <a:buNone/>
            </a:pPr>
            <a:r>
              <a:rPr lang="sr-Cyrl-CS" altLang="en-US" sz="2400" dirty="0">
                <a:effectLst/>
              </a:rPr>
              <a:t>   </a:t>
            </a:r>
            <a:r>
              <a:rPr lang="sr-Latn-CS" altLang="en-US" sz="2400" dirty="0">
                <a:effectLst/>
              </a:rPr>
              <a:t> U nekim dielektričnim materijalima pri obrazovanju električne struje učestvuju sve nabrojane vrste nosilaca. Dielektrični materijali u kojima su glavni nosioci naelektrisanja slobodni elektroni zovu se materijali sa elektronskom provodnošću. Dielektrični materijali u kojima su glavni nosioci naelektrisanja slobodni joni, odnosno slobodni moljoni zovu se materijali sa jonskom, tj. materijali sa moljonskom provodnošću.</a:t>
            </a:r>
            <a:endParaRPr lang="en-US" altLang="en-US" sz="2400" dirty="0">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p:txBody>
          <a:bodyPr/>
          <a:lstStyle/>
          <a:p>
            <a:pPr>
              <a:lnSpc>
                <a:spcPct val="90000"/>
              </a:lnSpc>
              <a:buFont typeface="Wingdings" pitchFamily="2" charset="2"/>
              <a:buNone/>
            </a:pPr>
            <a:r>
              <a:rPr lang="sr-Cyrl-CS" altLang="en-US" dirty="0">
                <a:solidFill>
                  <a:srgbClr val="E9F31F"/>
                </a:solidFill>
                <a:effectLst/>
              </a:rPr>
              <a:t>  </a:t>
            </a:r>
            <a:r>
              <a:rPr lang="sr-Latn-CS" altLang="en-US" dirty="0">
                <a:effectLst/>
              </a:rPr>
              <a:t>a) Sa elektronskom provodnošću mali je broj dielektričnih materijala. Takav je, recimo, rutil (TiO2) koji na 500ºC ima slobodnih elektrona. Eksperimentalno je utvrđeno da su slobodni elektroni glavni nosioci kod titanata (BaTiO3, CaTiO3, SrTiO3...). U jakim poljima, pre nego što dođe do proboja, kod znatnog broja dielektričnih materijala elektroni su glavni nosioci.</a:t>
            </a:r>
            <a:endParaRPr lang="en-US" altLang="en-US" dirty="0">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p:txBody>
          <a:bodyPr/>
          <a:lstStyle/>
          <a:p>
            <a:pPr>
              <a:lnSpc>
                <a:spcPct val="80000"/>
              </a:lnSpc>
              <a:buFont typeface="Wingdings" pitchFamily="2" charset="2"/>
              <a:buNone/>
            </a:pPr>
            <a:r>
              <a:rPr lang="sr-Cyrl-CS" altLang="en-US" sz="2800" dirty="0">
                <a:effectLst/>
              </a:rPr>
              <a:t>   </a:t>
            </a:r>
            <a:r>
              <a:rPr lang="sr-Latn-CS" altLang="en-US" sz="2800" dirty="0">
                <a:effectLst/>
              </a:rPr>
              <a:t>b) U mnogim dielektričnim materijalima struja se obrazuje usmerenim kretanjem jona pod dejstvom električnog polja. Joni su inače glavni nosioci naelektrisanja kod elektrolita.U elektrolitima molekuli se razlažu na katjone (pozitivne) i anjone (negativne) jone.U dielektričnim materijalima u kojima joni obrazuju električnu struju dolazi do skupljanja jona na elektrodama između kojih se nalazi materijal. Ukoliko suovi joni nastali od molekula nečistoća onda se na ovaj nečin može izvršiti prečišćavanje dielektičnih materijala.</a:t>
            </a:r>
            <a:endParaRPr lang="en-US" altLang="en-US" sz="2800" dirty="0">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p:txBody>
          <a:bodyPr/>
          <a:lstStyle/>
          <a:p>
            <a:pPr>
              <a:buFont typeface="Wingdings" pitchFamily="2" charset="2"/>
              <a:buNone/>
            </a:pPr>
            <a:r>
              <a:rPr lang="sr-Cyrl-CS" altLang="en-US" dirty="0"/>
              <a:t>  </a:t>
            </a:r>
            <a:r>
              <a:rPr lang="sr-Latn-CS" altLang="en-US" dirty="0">
                <a:effectLst/>
              </a:rPr>
              <a:t>c) Među dielektričnim materijalima postoje i takvi, kao što su neki tečni lakovi  i neka </a:t>
            </a:r>
            <a:r>
              <a:rPr lang="sr-Latn-CS" altLang="en-US" dirty="0" smtClean="0">
                <a:effectLst/>
              </a:rPr>
              <a:t>ulja u </a:t>
            </a:r>
            <a:r>
              <a:rPr lang="sr-Latn-CS" altLang="en-US" dirty="0">
                <a:effectLst/>
              </a:rPr>
              <a:t>kojima su slobodni nosioci naelektrisanja moljoni. Moljoni predstavljaju naelekrtisane grupe molekula i mogu se naći u koloidnim sistemima. Koloidni sistemi predstavljaju smešu dva materijala (dve faze).</a:t>
            </a:r>
            <a:endParaRPr lang="en-US" altLang="en-US" dirty="0">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28600" y="976313"/>
            <a:ext cx="8778875" cy="4473575"/>
          </a:xfrm>
          <a:prstGeom prst="rect">
            <a:avLst/>
          </a:prstGeom>
          <a:noFill/>
          <a:ln w="9525">
            <a:noFill/>
            <a:miter lim="800000"/>
            <a:headEnd/>
            <a:tailEnd/>
          </a:ln>
          <a:effectLst/>
        </p:spPr>
        <p:txBody>
          <a:bodyPr>
            <a:spAutoFit/>
          </a:bodyPr>
          <a:lstStyle/>
          <a:p>
            <a:pPr algn="just"/>
            <a:r>
              <a:rPr lang="hr-HR" sz="2400">
                <a:latin typeface="Times New Roman" pitchFamily="18" charset="0"/>
              </a:rPr>
              <a:t>U </a:t>
            </a:r>
            <a:r>
              <a:rPr lang="hr-HR" sz="2400" b="1">
                <a:solidFill>
                  <a:schemeClr val="hlink"/>
                </a:solidFill>
                <a:latin typeface="Times New Roman" pitchFamily="18" charset="0"/>
              </a:rPr>
              <a:t>provodnim materijalima</a:t>
            </a:r>
            <a:r>
              <a:rPr lang="hr-HR" sz="2400">
                <a:latin typeface="Times New Roman" pitchFamily="18" charset="0"/>
              </a:rPr>
              <a:t> nosioci elektriciteta su </a:t>
            </a:r>
            <a:r>
              <a:rPr lang="hr-HR" sz="2400">
                <a:solidFill>
                  <a:schemeClr val="hlink"/>
                </a:solidFill>
                <a:latin typeface="Times New Roman" pitchFamily="18" charset="0"/>
              </a:rPr>
              <a:t>slobodni elektroni</a:t>
            </a:r>
            <a:r>
              <a:rPr lang="hr-HR" sz="2400">
                <a:latin typeface="Times New Roman" pitchFamily="18" charset="0"/>
              </a:rPr>
              <a:t> koji pod uticajem spoljašnjeg električnog polja stvaraju električnu struju. </a:t>
            </a:r>
          </a:p>
          <a:p>
            <a:pPr algn="just"/>
            <a:endParaRPr lang="hr-HR" sz="2400">
              <a:latin typeface="Times New Roman" pitchFamily="18" charset="0"/>
            </a:endParaRPr>
          </a:p>
          <a:p>
            <a:pPr algn="just"/>
            <a:r>
              <a:rPr lang="hr-HR" sz="2400">
                <a:latin typeface="Times New Roman" pitchFamily="18" charset="0"/>
              </a:rPr>
              <a:t>Kod </a:t>
            </a:r>
            <a:r>
              <a:rPr lang="hr-HR" sz="2400" b="1">
                <a:solidFill>
                  <a:schemeClr val="hlink"/>
                </a:solidFill>
                <a:latin typeface="Times New Roman" pitchFamily="18" charset="0"/>
              </a:rPr>
              <a:t>poluprovodnih materijala</a:t>
            </a:r>
            <a:r>
              <a:rPr lang="hr-HR" sz="2400">
                <a:latin typeface="Times New Roman" pitchFamily="18" charset="0"/>
              </a:rPr>
              <a:t> električnu struju stvara kretanje </a:t>
            </a:r>
            <a:r>
              <a:rPr lang="hr-HR" sz="2400">
                <a:solidFill>
                  <a:schemeClr val="hlink"/>
                </a:solidFill>
                <a:latin typeface="Times New Roman" pitchFamily="18" charset="0"/>
              </a:rPr>
              <a:t>elektrona </a:t>
            </a:r>
            <a:r>
              <a:rPr lang="hr-HR" sz="2400">
                <a:latin typeface="Times New Roman" pitchFamily="18" charset="0"/>
              </a:rPr>
              <a:t>sa energijama u provodnom pojasu i </a:t>
            </a:r>
            <a:r>
              <a:rPr lang="hr-HR" sz="2400">
                <a:solidFill>
                  <a:schemeClr val="hlink"/>
                </a:solidFill>
                <a:latin typeface="Times New Roman" pitchFamily="18" charset="0"/>
              </a:rPr>
              <a:t>šupljina </a:t>
            </a:r>
            <a:r>
              <a:rPr lang="hr-HR" sz="2400">
                <a:latin typeface="Times New Roman" pitchFamily="18" charset="0"/>
              </a:rPr>
              <a:t>(manjak elektrona) sa energijama koje pripadaju ne popunjenom valentnom pojasu. </a:t>
            </a:r>
          </a:p>
          <a:p>
            <a:pPr algn="just"/>
            <a:endParaRPr lang="hr-HR" sz="2400">
              <a:latin typeface="Times New Roman" pitchFamily="18" charset="0"/>
            </a:endParaRPr>
          </a:p>
          <a:p>
            <a:pPr algn="just"/>
            <a:r>
              <a:rPr lang="hr-HR" sz="2400">
                <a:latin typeface="Times New Roman" pitchFamily="18" charset="0"/>
              </a:rPr>
              <a:t>Kod </a:t>
            </a:r>
            <a:r>
              <a:rPr lang="hr-HR" sz="2400" b="1">
                <a:solidFill>
                  <a:schemeClr val="hlink"/>
                </a:solidFill>
                <a:latin typeface="Times New Roman" pitchFamily="18" charset="0"/>
              </a:rPr>
              <a:t>dielektričnih materijala</a:t>
            </a:r>
            <a:r>
              <a:rPr lang="hr-HR" sz="2400">
                <a:latin typeface="Times New Roman" pitchFamily="18" charset="0"/>
              </a:rPr>
              <a:t> električna struja je i pri delovanju jakih spoljašnjih električnih polja jako mala i stvaraju je </a:t>
            </a:r>
            <a:r>
              <a:rPr lang="hr-HR" sz="2400">
                <a:solidFill>
                  <a:schemeClr val="hlink"/>
                </a:solidFill>
                <a:latin typeface="Times New Roman" pitchFamily="18" charset="0"/>
              </a:rPr>
              <a:t>slobodni elektroni i šupljine, slobodni joni i slobodne naelektrisane grupe molekula</a:t>
            </a:r>
          </a:p>
        </p:txBody>
      </p:sp>
    </p:spTree>
    <p:extLst>
      <p:ext uri="{BB962C8B-B14F-4D97-AF65-F5344CB8AC3E}">
        <p14:creationId xmlns:p14="http://schemas.microsoft.com/office/powerpoint/2010/main" val="251231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anim calcmode="lin" valueType="num">
                                      <p:cBhvr additive="base">
                                        <p:cTn id="7" dur="2000" fill="hold"/>
                                        <p:tgtEl>
                                          <p:spTgt spid="4098">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4098">
                                            <p:txEl>
                                              <p:pRg st="2" end="2"/>
                                            </p:txEl>
                                          </p:spTgt>
                                        </p:tgtEl>
                                        <p:attrNameLst>
                                          <p:attrName>style.visibility</p:attrName>
                                        </p:attrNameLst>
                                      </p:cBhvr>
                                      <p:to>
                                        <p:strVal val="visible"/>
                                      </p:to>
                                    </p:set>
                                    <p:anim calcmode="lin" valueType="num">
                                      <p:cBhvr additive="base">
                                        <p:cTn id="13" dur="2000" fill="hold"/>
                                        <p:tgtEl>
                                          <p:spTgt spid="4098">
                                            <p:txEl>
                                              <p:pRg st="2" end="2"/>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40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4098">
                                            <p:txEl>
                                              <p:pRg st="4" end="4"/>
                                            </p:txEl>
                                          </p:spTgt>
                                        </p:tgtEl>
                                        <p:attrNameLst>
                                          <p:attrName>style.visibility</p:attrName>
                                        </p:attrNameLst>
                                      </p:cBhvr>
                                      <p:to>
                                        <p:strVal val="visible"/>
                                      </p:to>
                                    </p:set>
                                    <p:anim calcmode="lin" valueType="num">
                                      <p:cBhvr additive="base">
                                        <p:cTn id="19" dur="2000" fill="hold"/>
                                        <p:tgtEl>
                                          <p:spTgt spid="4098">
                                            <p:txEl>
                                              <p:pRg st="4" end="4"/>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409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79388" y="298450"/>
            <a:ext cx="8855075" cy="6299200"/>
          </a:xfrm>
          <a:prstGeom prst="rect">
            <a:avLst/>
          </a:prstGeom>
          <a:noFill/>
          <a:ln w="9525">
            <a:noFill/>
            <a:miter lim="800000"/>
            <a:headEnd/>
            <a:tailEnd/>
          </a:ln>
          <a:effectLst/>
        </p:spPr>
        <p:txBody>
          <a:bodyPr>
            <a:spAutoFit/>
          </a:bodyPr>
          <a:lstStyle/>
          <a:p>
            <a:pPr algn="just"/>
            <a:r>
              <a:rPr lang="hr-HR" sz="2400">
                <a:latin typeface="Times New Roman" pitchFamily="18" charset="0"/>
              </a:rPr>
              <a:t>Pri delovanju jakih električnih polja koja su na granici električnog proboja, kod najvećeg broja dielektričnih materijala elektroni su glavni nosioci naboja.</a:t>
            </a:r>
          </a:p>
          <a:p>
            <a:pPr algn="just"/>
            <a:r>
              <a:rPr lang="hr-HR" sz="2400">
                <a:latin typeface="Times New Roman" pitchFamily="18" charset="0"/>
              </a:rPr>
              <a:t>Kod određenog broja dielektričnih materijala električna struja nastaje </a:t>
            </a:r>
            <a:r>
              <a:rPr lang="hr-HR" sz="2400">
                <a:solidFill>
                  <a:schemeClr val="hlink"/>
                </a:solidFill>
                <a:latin typeface="Times New Roman" pitchFamily="18" charset="0"/>
              </a:rPr>
              <a:t>usmerenim kretanjem jona</a:t>
            </a:r>
            <a:r>
              <a:rPr lang="hr-HR" sz="2400">
                <a:latin typeface="Times New Roman" pitchFamily="18" charset="0"/>
              </a:rPr>
              <a:t> pod djelovanjem električnog polja. </a:t>
            </a:r>
          </a:p>
          <a:p>
            <a:pPr algn="just"/>
            <a:r>
              <a:rPr lang="hr-HR" sz="2400">
                <a:latin typeface="Times New Roman" pitchFamily="18" charset="0"/>
              </a:rPr>
              <a:t>U gasovitim dielektričnim materijalima joni nastaju </a:t>
            </a:r>
            <a:r>
              <a:rPr lang="hr-HR" sz="2400" b="1">
                <a:solidFill>
                  <a:schemeClr val="hlink"/>
                </a:solidFill>
                <a:latin typeface="Times New Roman" pitchFamily="18" charset="0"/>
              </a:rPr>
              <a:t>jonizacijom</a:t>
            </a:r>
            <a:r>
              <a:rPr lang="hr-HR" sz="2400">
                <a:latin typeface="Times New Roman" pitchFamily="18" charset="0"/>
              </a:rPr>
              <a:t> (oslobađanjem elektrona ili njegovim vezivanjem za neutralni atom) atoma gasa. Koncentracija jona u gasovitim dielektričnim materijalima pri uobičajenim uslovima je vrlo mala, na primer vazduh sadrži približno 10</a:t>
            </a:r>
            <a:r>
              <a:rPr lang="hr-HR" sz="2400" baseline="30000">
                <a:latin typeface="Times New Roman" pitchFamily="18" charset="0"/>
              </a:rPr>
              <a:t>13</a:t>
            </a:r>
            <a:r>
              <a:rPr lang="hr-HR" sz="2400">
                <a:latin typeface="Times New Roman" pitchFamily="18" charset="0"/>
              </a:rPr>
              <a:t> m</a:t>
            </a:r>
            <a:r>
              <a:rPr lang="hr-HR" sz="2400" baseline="30000">
                <a:latin typeface="Times New Roman" pitchFamily="18" charset="0"/>
              </a:rPr>
              <a:t>-3</a:t>
            </a:r>
            <a:r>
              <a:rPr lang="hr-HR" sz="2400">
                <a:latin typeface="Times New Roman" pitchFamily="18" charset="0"/>
              </a:rPr>
              <a:t> jona. </a:t>
            </a:r>
          </a:p>
          <a:p>
            <a:pPr algn="just"/>
            <a:r>
              <a:rPr lang="hr-HR" sz="2400">
                <a:latin typeface="Times New Roman" pitchFamily="18" charset="0"/>
              </a:rPr>
              <a:t>U tečnim i čvrstim dielektričnim materijalima joni mogu nastati od </a:t>
            </a:r>
            <a:r>
              <a:rPr lang="hr-HR" sz="2400">
                <a:solidFill>
                  <a:schemeClr val="hlink"/>
                </a:solidFill>
                <a:latin typeface="Times New Roman" pitchFamily="18" charset="0"/>
              </a:rPr>
              <a:t>molekula ili atoma primesa, vlage i nečistoća ili od molekula ili atoma osnovnog materijala.</a:t>
            </a:r>
          </a:p>
          <a:p>
            <a:pPr algn="just"/>
            <a:r>
              <a:rPr lang="hr-HR" sz="2400">
                <a:latin typeface="Times New Roman" pitchFamily="18" charset="0"/>
              </a:rPr>
              <a:t>Među dielektričnim materijalima postoje i takvi, kao što su neki lakovi i ulja, u kojima su pokretni nosioci naelektrisanja </a:t>
            </a:r>
            <a:r>
              <a:rPr lang="hr-HR" sz="2400">
                <a:solidFill>
                  <a:schemeClr val="hlink"/>
                </a:solidFill>
                <a:latin typeface="Times New Roman" pitchFamily="18" charset="0"/>
              </a:rPr>
              <a:t>grupe naelektrisanih molekula</a:t>
            </a:r>
            <a:r>
              <a:rPr lang="hr-HR" sz="2400">
                <a:latin typeface="Times New Roman" pitchFamily="18" charset="0"/>
              </a:rPr>
              <a:t>. To su koloidni materijali koji predstavljaju smesu dva materijala. </a:t>
            </a:r>
          </a:p>
        </p:txBody>
      </p:sp>
    </p:spTree>
    <p:extLst>
      <p:ext uri="{BB962C8B-B14F-4D97-AF65-F5344CB8AC3E}">
        <p14:creationId xmlns:p14="http://schemas.microsoft.com/office/powerpoint/2010/main" val="362850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52400" y="1501775"/>
            <a:ext cx="8931275" cy="2647950"/>
          </a:xfrm>
          <a:prstGeom prst="rect">
            <a:avLst/>
          </a:prstGeom>
          <a:noFill/>
          <a:ln w="9525">
            <a:noFill/>
            <a:miter lim="800000"/>
            <a:headEnd/>
            <a:tailEnd/>
          </a:ln>
          <a:effectLst/>
        </p:spPr>
        <p:txBody>
          <a:bodyPr>
            <a:spAutoFit/>
          </a:bodyPr>
          <a:lstStyle/>
          <a:p>
            <a:pPr algn="just"/>
            <a:r>
              <a:rPr lang="hr-HR" sz="2400">
                <a:latin typeface="Times New Roman" pitchFamily="18" charset="0"/>
              </a:rPr>
              <a:t>Kada je dielektrični materijal izložen uticaju vremenski nepromenljivog </a:t>
            </a:r>
            <a:r>
              <a:rPr lang="hr-HR" sz="2400">
                <a:solidFill>
                  <a:schemeClr val="hlink"/>
                </a:solidFill>
                <a:latin typeface="Times New Roman" pitchFamily="18" charset="0"/>
              </a:rPr>
              <a:t>električnog polja</a:t>
            </a:r>
            <a:r>
              <a:rPr lang="hr-HR" sz="2400">
                <a:latin typeface="Times New Roman" pitchFamily="18" charset="0"/>
              </a:rPr>
              <a:t>, na primer materijal između elektroda priključenih na jednosmerni napon, izolator će na određeni način reagovati na priključeno električno polje jer se u njemu nalaze pozitivna i negativna naelektrisanja na koje spoljašnje polje deluje suprotno usmerenim silama. Pomak "vezanih" naelektrisanja trajaće sve dok se ne završi proces </a:t>
            </a:r>
            <a:r>
              <a:rPr lang="hr-HR" sz="2400" b="1">
                <a:solidFill>
                  <a:schemeClr val="hlink"/>
                </a:solidFill>
                <a:latin typeface="Times New Roman" pitchFamily="18" charset="0"/>
              </a:rPr>
              <a:t>polarizacije.</a:t>
            </a:r>
            <a:r>
              <a:rPr lang="hr-HR" sz="2400">
                <a:solidFill>
                  <a:schemeClr val="hlink"/>
                </a:solidFill>
                <a:latin typeface="Times New Roman" pitchFamily="18" charset="0"/>
              </a:rPr>
              <a:t> </a:t>
            </a:r>
          </a:p>
        </p:txBody>
      </p:sp>
    </p:spTree>
    <p:extLst>
      <p:ext uri="{BB962C8B-B14F-4D97-AF65-F5344CB8AC3E}">
        <p14:creationId xmlns:p14="http://schemas.microsoft.com/office/powerpoint/2010/main" val="116605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0" fill="hold"/>
                                        <p:tgtEl>
                                          <p:spTgt spid="6146"/>
                                        </p:tgtEl>
                                        <p:attrNameLst>
                                          <p:attrName>ppt_x</p:attrName>
                                        </p:attrNameLst>
                                      </p:cBhvr>
                                      <p:tavLst>
                                        <p:tav tm="0">
                                          <p:val>
                                            <p:strVal val="#ppt_x"/>
                                          </p:val>
                                        </p:tav>
                                        <p:tav tm="100000">
                                          <p:val>
                                            <p:strVal val="#ppt_x"/>
                                          </p:val>
                                        </p:tav>
                                      </p:tavLst>
                                    </p:anim>
                                    <p:anim calcmode="lin" valueType="num">
                                      <p:cBhvr additive="base">
                                        <p:cTn id="8" dur="50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2282825"/>
          </a:xfrm>
          <a:prstGeom prst="rect">
            <a:avLst/>
          </a:prstGeom>
          <a:noFill/>
          <a:ln w="9525">
            <a:noFill/>
            <a:miter lim="800000"/>
            <a:headEnd/>
            <a:tailEnd/>
          </a:ln>
          <a:effectLst/>
        </p:spPr>
        <p:txBody>
          <a:bodyPr>
            <a:spAutoFit/>
          </a:bodyPr>
          <a:lstStyle/>
          <a:p>
            <a:pPr algn="just"/>
            <a:r>
              <a:rPr lang="hr-HR" sz="2400">
                <a:latin typeface="Times New Roman" pitchFamily="18" charset="0"/>
              </a:rPr>
              <a:t>Proces polarizacije dielektričnog materijala moguće je opisati strujom dielektričnog pomaka čija je gustina:</a:t>
            </a:r>
          </a:p>
          <a:p>
            <a:pPr algn="just"/>
            <a:endParaRPr lang="hr-HR" sz="2400">
              <a:latin typeface="Times New Roman" pitchFamily="18" charset="0"/>
            </a:endParaRPr>
          </a:p>
          <a:p>
            <a:pPr algn="just"/>
            <a:r>
              <a:rPr lang="hr-HR" sz="2400">
                <a:latin typeface="Times New Roman" pitchFamily="18" charset="0"/>
              </a:rPr>
              <a:t>								</a:t>
            </a:r>
          </a:p>
          <a:p>
            <a:pPr algn="just"/>
            <a:endParaRPr lang="hr-HR" sz="2400">
              <a:latin typeface="Times New Roman" pitchFamily="18" charset="0"/>
            </a:endParaRPr>
          </a:p>
          <a:p>
            <a:pPr algn="just"/>
            <a:r>
              <a:rPr lang="hr-HR" sz="2400">
                <a:latin typeface="Times New Roman" pitchFamily="18" charset="0"/>
              </a:rPr>
              <a:t>gdje je     električni pomak (električna indukcija). </a:t>
            </a:r>
          </a:p>
        </p:txBody>
      </p:sp>
      <p:graphicFrame>
        <p:nvGraphicFramePr>
          <p:cNvPr id="7171" name="Object 3"/>
          <p:cNvGraphicFramePr>
            <a:graphicFrameLocks noChangeAspect="1"/>
          </p:cNvGraphicFramePr>
          <p:nvPr/>
        </p:nvGraphicFramePr>
        <p:xfrm>
          <a:off x="903288" y="1697038"/>
          <a:ext cx="315912" cy="512762"/>
        </p:xfrm>
        <a:graphic>
          <a:graphicData uri="http://schemas.openxmlformats.org/presentationml/2006/ole">
            <mc:AlternateContent xmlns:mc="http://schemas.openxmlformats.org/markup-compatibility/2006">
              <mc:Choice xmlns:v="urn:schemas-microsoft-com:vml" Requires="v">
                <p:oleObj spid="_x0000_s34822" name="Equation" r:id="rId3" imgW="164880" imgH="266400" progId="Equation.3">
                  <p:embed/>
                </p:oleObj>
              </mc:Choice>
              <mc:Fallback>
                <p:oleObj name="Equation" r:id="rId3" imgW="164880" imgH="266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288" y="1697038"/>
                        <a:ext cx="315912"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2" name="Object 4"/>
          <p:cNvGraphicFramePr>
            <a:graphicFrameLocks noChangeAspect="1"/>
          </p:cNvGraphicFramePr>
          <p:nvPr/>
        </p:nvGraphicFramePr>
        <p:xfrm>
          <a:off x="4114800" y="838200"/>
          <a:ext cx="1295400" cy="949325"/>
        </p:xfrm>
        <a:graphic>
          <a:graphicData uri="http://schemas.openxmlformats.org/presentationml/2006/ole">
            <mc:AlternateContent xmlns:mc="http://schemas.openxmlformats.org/markup-compatibility/2006">
              <mc:Choice xmlns:v="urn:schemas-microsoft-com:vml" Requires="v">
                <p:oleObj spid="_x0000_s34823" name="Equation" r:id="rId5" imgW="571320" imgH="419040" progId="Equation.3">
                  <p:embed/>
                </p:oleObj>
              </mc:Choice>
              <mc:Fallback>
                <p:oleObj name="Equation" r:id="rId5" imgW="571320" imgH="419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838200"/>
                        <a:ext cx="1295400" cy="94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3" name="Object 5"/>
          <p:cNvGraphicFramePr>
            <a:graphicFrameLocks noChangeAspect="1"/>
          </p:cNvGraphicFramePr>
          <p:nvPr/>
        </p:nvGraphicFramePr>
        <p:xfrm>
          <a:off x="2627313" y="2071688"/>
          <a:ext cx="6224587" cy="4741862"/>
        </p:xfrm>
        <a:graphic>
          <a:graphicData uri="http://schemas.openxmlformats.org/presentationml/2006/ole">
            <mc:AlternateContent xmlns:mc="http://schemas.openxmlformats.org/markup-compatibility/2006">
              <mc:Choice xmlns:v="urn:schemas-microsoft-com:vml" Requires="v">
                <p:oleObj spid="_x0000_s34824" name="Document" r:id="rId8" imgW="3143880" imgH="2136600" progId="Word.Document.8">
                  <p:embed/>
                </p:oleObj>
              </mc:Choice>
              <mc:Fallback>
                <p:oleObj name="Document" r:id="rId8" imgW="3143880" imgH="2136600" progId="Word.Document.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27313" y="2071688"/>
                        <a:ext cx="6224587" cy="474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4" name="Text Box 6"/>
          <p:cNvSpPr txBox="1">
            <a:spLocks noChangeArrowheads="1"/>
          </p:cNvSpPr>
          <p:nvPr/>
        </p:nvSpPr>
        <p:spPr bwMode="auto">
          <a:xfrm>
            <a:off x="-23813" y="2590800"/>
            <a:ext cx="3910013" cy="3013075"/>
          </a:xfrm>
          <a:prstGeom prst="rect">
            <a:avLst/>
          </a:prstGeom>
          <a:noFill/>
          <a:ln w="9525">
            <a:noFill/>
            <a:miter lim="800000"/>
            <a:headEnd/>
            <a:tailEnd/>
          </a:ln>
          <a:effectLst/>
        </p:spPr>
        <p:txBody>
          <a:bodyPr>
            <a:spAutoFit/>
          </a:bodyPr>
          <a:lstStyle/>
          <a:p>
            <a:pPr algn="just"/>
            <a:r>
              <a:rPr lang="hr-HR" sz="2400">
                <a:latin typeface="Times New Roman" pitchFamily="18" charset="0"/>
              </a:rPr>
              <a:t>Pored ovog procesa u razmatranom dielektričnom materijalu, zbog postojanja neke male, ali konačne, koncentracije </a:t>
            </a:r>
            <a:r>
              <a:rPr lang="hr-HR" sz="2400">
                <a:solidFill>
                  <a:schemeClr val="hlink"/>
                </a:solidFill>
                <a:latin typeface="Times New Roman" pitchFamily="18" charset="0"/>
              </a:rPr>
              <a:t>slobodnih nosilaca elektriciteta</a:t>
            </a:r>
            <a:r>
              <a:rPr lang="hr-HR" sz="2400">
                <a:latin typeface="Times New Roman" pitchFamily="18" charset="0"/>
              </a:rPr>
              <a:t>, postoji i </a:t>
            </a:r>
            <a:r>
              <a:rPr lang="hr-HR" sz="2400" b="1">
                <a:solidFill>
                  <a:schemeClr val="hlink"/>
                </a:solidFill>
                <a:latin typeface="Times New Roman" pitchFamily="18" charset="0"/>
              </a:rPr>
              <a:t>kondukcijska</a:t>
            </a:r>
            <a:r>
              <a:rPr lang="hr-HR" sz="2400">
                <a:latin typeface="Times New Roman" pitchFamily="18" charset="0"/>
              </a:rPr>
              <a:t> (provodna) struja čija je gustina </a:t>
            </a:r>
          </a:p>
        </p:txBody>
      </p:sp>
      <p:graphicFrame>
        <p:nvGraphicFramePr>
          <p:cNvPr id="7175" name="Object 7"/>
          <p:cNvGraphicFramePr>
            <a:graphicFrameLocks noChangeAspect="1"/>
          </p:cNvGraphicFramePr>
          <p:nvPr/>
        </p:nvGraphicFramePr>
        <p:xfrm>
          <a:off x="2565400" y="5105400"/>
          <a:ext cx="406400" cy="582613"/>
        </p:xfrm>
        <a:graphic>
          <a:graphicData uri="http://schemas.openxmlformats.org/presentationml/2006/ole">
            <mc:AlternateContent xmlns:mc="http://schemas.openxmlformats.org/markup-compatibility/2006">
              <mc:Choice xmlns:v="urn:schemas-microsoft-com:vml" Requires="v">
                <p:oleObj spid="_x0000_s34825" name="Equation" r:id="rId10" imgW="177480" imgH="253800" progId="Equation.3">
                  <p:embed/>
                </p:oleObj>
              </mc:Choice>
              <mc:Fallback>
                <p:oleObj name="Equation" r:id="rId10" imgW="177480" imgH="2538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65400" y="5105400"/>
                        <a:ext cx="406400" cy="58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3426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par>
                          <p:cTn id="7" fill="hold">
                            <p:stCondLst>
                              <p:cond delay="0"/>
                            </p:stCondLst>
                            <p:childTnLst>
                              <p:par>
                                <p:cTn id="8" presetID="20" presetClass="entr" presetSubtype="0" fill="hold" grpId="0" nodeType="afterEffect">
                                  <p:stCondLst>
                                    <p:cond delay="0"/>
                                  </p:stCondLst>
                                  <p:childTnLst>
                                    <p:set>
                                      <p:cBhvr>
                                        <p:cTn id="9" dur="1" fill="hold">
                                          <p:stCondLst>
                                            <p:cond delay="0"/>
                                          </p:stCondLst>
                                        </p:cTn>
                                        <p:tgtEl>
                                          <p:spTgt spid="7174"/>
                                        </p:tgtEl>
                                        <p:attrNameLst>
                                          <p:attrName>style.visibility</p:attrName>
                                        </p:attrNameLst>
                                      </p:cBhvr>
                                      <p:to>
                                        <p:strVal val="visible"/>
                                      </p:to>
                                    </p:set>
                                    <p:animEffect transition="in" filter="wedge">
                                      <p:cBhvr>
                                        <p:cTn id="10" dur="2000"/>
                                        <p:tgtEl>
                                          <p:spTgt spid="7174"/>
                                        </p:tgtEl>
                                      </p:cBhvr>
                                    </p:animEffect>
                                  </p:childTnLst>
                                </p:cTn>
                              </p:par>
                            </p:childTnLst>
                          </p:cTn>
                        </p:par>
                        <p:par>
                          <p:cTn id="11" fill="hold">
                            <p:stCondLst>
                              <p:cond delay="2000"/>
                            </p:stCondLst>
                            <p:childTnLst>
                              <p:par>
                                <p:cTn id="12" presetID="25" presetClass="entr" presetSubtype="0" fill="hold" nodeType="afterEffect">
                                  <p:stCondLst>
                                    <p:cond delay="0"/>
                                  </p:stCondLst>
                                  <p:childTnLst>
                                    <p:set>
                                      <p:cBhvr>
                                        <p:cTn id="13" dur="1" fill="hold">
                                          <p:stCondLst>
                                            <p:cond delay="0"/>
                                          </p:stCondLst>
                                        </p:cTn>
                                        <p:tgtEl>
                                          <p:spTgt spid="7173"/>
                                        </p:tgtEl>
                                        <p:attrNameLst>
                                          <p:attrName>style.visibility</p:attrName>
                                        </p:attrNameLst>
                                      </p:cBhvr>
                                      <p:to>
                                        <p:strVal val="visible"/>
                                      </p:to>
                                    </p:set>
                                    <p:anim calcmode="lin" valueType="num">
                                      <p:cBhvr>
                                        <p:cTn id="14" dur="500" decel="50000" fill="hold">
                                          <p:stCondLst>
                                            <p:cond delay="0"/>
                                          </p:stCondLst>
                                        </p:cTn>
                                        <p:tgtEl>
                                          <p:spTgt spid="7173"/>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7173"/>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7173"/>
                                        </p:tgtEl>
                                        <p:attrNameLst>
                                          <p:attrName>ppt_w</p:attrName>
                                        </p:attrNameLst>
                                      </p:cBhvr>
                                      <p:tavLst>
                                        <p:tav tm="0">
                                          <p:val>
                                            <p:strVal val="#ppt_w*.05"/>
                                          </p:val>
                                        </p:tav>
                                        <p:tav tm="100000">
                                          <p:val>
                                            <p:strVal val="#ppt_w"/>
                                          </p:val>
                                        </p:tav>
                                      </p:tavLst>
                                    </p:anim>
                                    <p:anim calcmode="lin" valueType="num">
                                      <p:cBhvr>
                                        <p:cTn id="17" dur="1000" fill="hold"/>
                                        <p:tgtEl>
                                          <p:spTgt spid="7173"/>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7173"/>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7173"/>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7173"/>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28600"/>
            <a:ext cx="8229600" cy="1143000"/>
          </a:xfrm>
        </p:spPr>
        <p:txBody>
          <a:bodyPr/>
          <a:lstStyle/>
          <a:p>
            <a:r>
              <a:rPr lang="sr-Latn-CS" altLang="en-US" sz="4000" dirty="0">
                <a:solidFill>
                  <a:schemeClr val="tx1"/>
                </a:solidFill>
                <a:effectLst/>
              </a:rPr>
              <a:t>Podele elektrotehničkih materijala</a:t>
            </a:r>
            <a:r>
              <a:rPr lang="en-US" altLang="en-US" sz="4000" dirty="0">
                <a:solidFill>
                  <a:schemeClr val="tx1"/>
                </a:solidFill>
              </a:rPr>
              <a:t> </a:t>
            </a:r>
          </a:p>
        </p:txBody>
      </p:sp>
      <p:sp>
        <p:nvSpPr>
          <p:cNvPr id="7171" name="Rectangle 3"/>
          <p:cNvSpPr>
            <a:spLocks noGrp="1" noChangeArrowheads="1"/>
          </p:cNvSpPr>
          <p:nvPr>
            <p:ph idx="1"/>
          </p:nvPr>
        </p:nvSpPr>
        <p:spPr/>
        <p:txBody>
          <a:bodyPr/>
          <a:lstStyle/>
          <a:p>
            <a:r>
              <a:rPr lang="sr-Latn-CS" altLang="en-US" dirty="0">
                <a:effectLst/>
              </a:rPr>
              <a:t>Prema veličini zabranjene energetske zone elektrotehnički materijali se mogu podeliti na :</a:t>
            </a:r>
          </a:p>
          <a:p>
            <a:pPr lvl="1"/>
            <a:r>
              <a:rPr lang="sr-Latn-CS" altLang="en-US" dirty="0">
                <a:effectLst/>
              </a:rPr>
              <a:t>-dielektrične ( elektroizolacione ) materijala,</a:t>
            </a:r>
          </a:p>
          <a:p>
            <a:pPr lvl="1"/>
            <a:r>
              <a:rPr lang="sr-Latn-CS" altLang="en-US" dirty="0">
                <a:effectLst/>
              </a:rPr>
              <a:t>-poluprovodne materijale i</a:t>
            </a:r>
          </a:p>
          <a:p>
            <a:pPr lvl="1"/>
            <a:r>
              <a:rPr lang="sr-Latn-CS" altLang="en-US" dirty="0">
                <a:effectLst/>
              </a:rPr>
              <a:t>-provodne materijale.</a:t>
            </a:r>
            <a:endParaRPr lang="en-US" altLang="en-US" dirty="0">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447675"/>
            <a:ext cx="9144000" cy="5934075"/>
          </a:xfrm>
          <a:prstGeom prst="rect">
            <a:avLst/>
          </a:prstGeom>
          <a:noFill/>
          <a:ln w="9525">
            <a:noFill/>
            <a:miter lim="800000"/>
            <a:headEnd/>
            <a:tailEnd/>
          </a:ln>
          <a:effectLst/>
        </p:spPr>
        <p:txBody>
          <a:bodyPr>
            <a:spAutoFit/>
          </a:bodyPr>
          <a:lstStyle/>
          <a:p>
            <a:pPr algn="just"/>
            <a:r>
              <a:rPr lang="hr-HR" sz="2400">
                <a:latin typeface="Times New Roman" pitchFamily="18" charset="0"/>
              </a:rPr>
              <a:t>U dielektričnom materijalu izloženom vremenski nepromenljivom električnom polju, nakon završetka procesa polarizacije, postoji samo kondukcijska struja. Proces polarizacije za većinu dielektričnih materijala traje kraće od 10</a:t>
            </a:r>
            <a:r>
              <a:rPr lang="hr-HR" sz="2400" baseline="30000">
                <a:latin typeface="Times New Roman" pitchFamily="18" charset="0"/>
              </a:rPr>
              <a:t>-12</a:t>
            </a:r>
            <a:r>
              <a:rPr lang="hr-HR" sz="2400">
                <a:latin typeface="Times New Roman" pitchFamily="18" charset="0"/>
              </a:rPr>
              <a:t> sekundi. </a:t>
            </a:r>
          </a:p>
          <a:p>
            <a:pPr algn="just"/>
            <a:r>
              <a:rPr lang="hr-HR" sz="2400">
                <a:latin typeface="Times New Roman" pitchFamily="18" charset="0"/>
              </a:rPr>
              <a:t>U tečnim i čvrstim dielektričnim materijalima kondukcijsku struju čine </a:t>
            </a:r>
            <a:r>
              <a:rPr lang="hr-HR" sz="2400">
                <a:solidFill>
                  <a:schemeClr val="hlink"/>
                </a:solidFill>
                <a:latin typeface="Times New Roman" pitchFamily="18" charset="0"/>
              </a:rPr>
              <a:t>površinska</a:t>
            </a:r>
            <a:r>
              <a:rPr lang="hr-HR" sz="2400">
                <a:latin typeface="Times New Roman" pitchFamily="18" charset="0"/>
              </a:rPr>
              <a:t> I</a:t>
            </a:r>
            <a:r>
              <a:rPr lang="hr-HR" sz="2400" baseline="-25000">
                <a:latin typeface="Times New Roman" pitchFamily="18" charset="0"/>
              </a:rPr>
              <a:t>cs</a:t>
            </a:r>
            <a:r>
              <a:rPr lang="hr-HR" sz="2400">
                <a:latin typeface="Times New Roman" pitchFamily="18" charset="0"/>
              </a:rPr>
              <a:t> i </a:t>
            </a:r>
            <a:r>
              <a:rPr lang="hr-HR" sz="2400">
                <a:solidFill>
                  <a:schemeClr val="hlink"/>
                </a:solidFill>
                <a:latin typeface="Times New Roman" pitchFamily="18" charset="0"/>
              </a:rPr>
              <a:t>zapreminska</a:t>
            </a:r>
            <a:r>
              <a:rPr lang="hr-HR" sz="2400">
                <a:latin typeface="Times New Roman" pitchFamily="18" charset="0"/>
              </a:rPr>
              <a:t> I</a:t>
            </a:r>
            <a:r>
              <a:rPr lang="hr-HR" sz="2400" baseline="-25000">
                <a:latin typeface="Times New Roman" pitchFamily="18" charset="0"/>
              </a:rPr>
              <a:t>cv</a:t>
            </a:r>
            <a:r>
              <a:rPr lang="hr-HR" sz="2400">
                <a:latin typeface="Times New Roman" pitchFamily="18" charset="0"/>
              </a:rPr>
              <a:t> komponenta pa je moguće definisati  </a:t>
            </a:r>
            <a:r>
              <a:rPr lang="hr-HR" sz="2400">
                <a:solidFill>
                  <a:schemeClr val="hlink"/>
                </a:solidFill>
                <a:latin typeface="Times New Roman" pitchFamily="18" charset="0"/>
              </a:rPr>
              <a:t>zapreminsku i površinsku električnu otpornost.</a:t>
            </a:r>
            <a:r>
              <a:rPr lang="hr-HR" sz="2400">
                <a:latin typeface="Times New Roman" pitchFamily="18" charset="0"/>
              </a:rPr>
              <a:t> </a:t>
            </a:r>
          </a:p>
          <a:p>
            <a:pPr algn="just"/>
            <a:r>
              <a:rPr lang="hr-HR" sz="2400">
                <a:latin typeface="Times New Roman" pitchFamily="18" charset="0"/>
              </a:rPr>
              <a:t>Zapreminska električna otpornost </a:t>
            </a:r>
            <a:r>
              <a:rPr lang="hr-HR" sz="2400">
                <a:solidFill>
                  <a:schemeClr val="hlink"/>
                </a:solidFill>
                <a:latin typeface="Times New Roman" pitchFamily="18" charset="0"/>
                <a:sym typeface="Symbol" pitchFamily="18" charset="2"/>
              </a:rPr>
              <a:t></a:t>
            </a:r>
            <a:r>
              <a:rPr lang="hr-HR" sz="2400">
                <a:latin typeface="Times New Roman" pitchFamily="18" charset="0"/>
              </a:rPr>
              <a:t> čvrstih dielektričnih materijala zavisi od temperature, vlage, hemijskog sastava i primesa, jačine električnog polja itd. </a:t>
            </a:r>
          </a:p>
          <a:p>
            <a:pPr algn="just"/>
            <a:r>
              <a:rPr lang="hr-HR" sz="2400">
                <a:latin typeface="Times New Roman" pitchFamily="18" charset="0"/>
              </a:rPr>
              <a:t>Na površinsku električnu otpornost </a:t>
            </a:r>
            <a:r>
              <a:rPr lang="hr-HR" sz="2400">
                <a:solidFill>
                  <a:schemeClr val="hlink"/>
                </a:solidFill>
                <a:latin typeface="Times New Roman" pitchFamily="18" charset="0"/>
                <a:sym typeface="Symbol" pitchFamily="18" charset="2"/>
              </a:rPr>
              <a:t></a:t>
            </a:r>
            <a:r>
              <a:rPr lang="hr-HR" sz="2400" baseline="-25000">
                <a:solidFill>
                  <a:schemeClr val="hlink"/>
                </a:solidFill>
                <a:latin typeface="Times New Roman" pitchFamily="18" charset="0"/>
              </a:rPr>
              <a:t>s</a:t>
            </a:r>
            <a:r>
              <a:rPr lang="hr-HR" sz="2400">
                <a:latin typeface="Times New Roman" pitchFamily="18" charset="0"/>
              </a:rPr>
              <a:t> čvrstih dielektričnih materijala utiče relativna vlažnost okoline, čistoća i poliranost površine, poroznost i polariziranost itd. </a:t>
            </a:r>
          </a:p>
          <a:p>
            <a:pPr algn="just"/>
            <a:r>
              <a:rPr lang="hr-HR" sz="2400">
                <a:latin typeface="Times New Roman" pitchFamily="18" charset="0"/>
              </a:rPr>
              <a:t>Električna otpornost tečnih dielektričnih materijala zavisi od sadržaja  nečistoća (voda, druge tečnosti, vlakna, prašina i sl.), temperature, jačine električnog polja, itd.</a:t>
            </a:r>
          </a:p>
        </p:txBody>
      </p:sp>
    </p:spTree>
    <p:extLst>
      <p:ext uri="{BB962C8B-B14F-4D97-AF65-F5344CB8AC3E}">
        <p14:creationId xmlns:p14="http://schemas.microsoft.com/office/powerpoint/2010/main" val="139524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decel="50000" fill="hold">
                                          <p:stCondLst>
                                            <p:cond delay="0"/>
                                          </p:stCondLst>
                                        </p:cTn>
                                        <p:tgtEl>
                                          <p:spTgt spid="819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19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194"/>
                                        </p:tgtEl>
                                        <p:attrNameLst>
                                          <p:attrName>ppt_w</p:attrName>
                                        </p:attrNameLst>
                                      </p:cBhvr>
                                      <p:tavLst>
                                        <p:tav tm="0">
                                          <p:val>
                                            <p:strVal val="#ppt_w*.05"/>
                                          </p:val>
                                        </p:tav>
                                        <p:tav tm="100000">
                                          <p:val>
                                            <p:strVal val="#ppt_w"/>
                                          </p:val>
                                        </p:tav>
                                      </p:tavLst>
                                    </p:anim>
                                    <p:anim calcmode="lin" valueType="num">
                                      <p:cBhvr>
                                        <p:cTn id="10" dur="1000" fill="hold"/>
                                        <p:tgtEl>
                                          <p:spTgt spid="819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19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19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19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0" y="346075"/>
            <a:ext cx="9144000" cy="1917700"/>
          </a:xfrm>
          <a:prstGeom prst="rect">
            <a:avLst/>
          </a:prstGeom>
          <a:noFill/>
          <a:ln w="9525">
            <a:noFill/>
            <a:miter lim="800000"/>
            <a:headEnd/>
            <a:tailEnd/>
          </a:ln>
          <a:effectLst/>
        </p:spPr>
        <p:txBody>
          <a:bodyPr>
            <a:spAutoFit/>
          </a:bodyPr>
          <a:lstStyle/>
          <a:p>
            <a:pPr algn="just"/>
            <a:r>
              <a:rPr lang="hr-HR" sz="2400">
                <a:latin typeface="Times New Roman" pitchFamily="18" charset="0"/>
              </a:rPr>
              <a:t>Kod gasovitih dielektričnih materijala zavisnost kondukcijske struje od napona prikazana je donjom slikom. Uočava se: </a:t>
            </a:r>
          </a:p>
          <a:p>
            <a:pPr algn="just">
              <a:buFontTx/>
              <a:buChar char="•"/>
            </a:pPr>
            <a:r>
              <a:rPr lang="hr-HR" sz="2400">
                <a:latin typeface="Times New Roman" pitchFamily="18" charset="0"/>
              </a:rPr>
              <a:t> područje OA - područje linearne zavisnosti (Omov zakon); </a:t>
            </a:r>
          </a:p>
          <a:p>
            <a:pPr algn="just">
              <a:buFontTx/>
              <a:buChar char="•"/>
            </a:pPr>
            <a:r>
              <a:rPr lang="hr-HR" sz="2400">
                <a:latin typeface="Times New Roman" pitchFamily="18" charset="0"/>
              </a:rPr>
              <a:t> područje AB - područje zasićenja; </a:t>
            </a:r>
          </a:p>
          <a:p>
            <a:pPr algn="just">
              <a:buFontTx/>
              <a:buChar char="•"/>
            </a:pPr>
            <a:r>
              <a:rPr lang="hr-HR" sz="2400">
                <a:latin typeface="Times New Roman" pitchFamily="18" charset="0"/>
              </a:rPr>
              <a:t> područje iznad B - područje udarne jonizacije.</a:t>
            </a:r>
          </a:p>
        </p:txBody>
      </p:sp>
      <p:graphicFrame>
        <p:nvGraphicFramePr>
          <p:cNvPr id="87040" name="Object 1024"/>
          <p:cNvGraphicFramePr>
            <a:graphicFrameLocks noChangeAspect="1"/>
          </p:cNvGraphicFramePr>
          <p:nvPr/>
        </p:nvGraphicFramePr>
        <p:xfrm>
          <a:off x="533400" y="2362200"/>
          <a:ext cx="8458200" cy="4343400"/>
        </p:xfrm>
        <a:graphic>
          <a:graphicData uri="http://schemas.openxmlformats.org/presentationml/2006/ole">
            <mc:AlternateContent xmlns:mc="http://schemas.openxmlformats.org/markup-compatibility/2006">
              <mc:Choice xmlns:v="urn:schemas-microsoft-com:vml" Requires="v">
                <p:oleObj spid="_x0000_s35843" name="Document" r:id="rId4" imgW="3972600" imgH="1859400" progId="Word.Document.8">
                  <p:embed/>
                </p:oleObj>
              </mc:Choice>
              <mc:Fallback>
                <p:oleObj name="Document" r:id="rId4" imgW="3972600" imgH="18594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362200"/>
                        <a:ext cx="8458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5169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p:cTn id="7" dur="500" fill="hold"/>
                                        <p:tgtEl>
                                          <p:spTgt spid="9219"/>
                                        </p:tgtEl>
                                        <p:attrNameLst>
                                          <p:attrName>ppt_w</p:attrName>
                                        </p:attrNameLst>
                                      </p:cBhvr>
                                      <p:tavLst>
                                        <p:tav tm="0">
                                          <p:val>
                                            <p:fltVal val="0"/>
                                          </p:val>
                                        </p:tav>
                                        <p:tav tm="100000">
                                          <p:val>
                                            <p:strVal val="#ppt_w"/>
                                          </p:val>
                                        </p:tav>
                                      </p:tavLst>
                                    </p:anim>
                                    <p:anim calcmode="lin" valueType="num">
                                      <p:cBhvr>
                                        <p:cTn id="8" dur="500" fill="hold"/>
                                        <p:tgtEl>
                                          <p:spTgt spid="921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nodeType="clickEffect">
                                  <p:stCondLst>
                                    <p:cond delay="0"/>
                                  </p:stCondLst>
                                  <p:childTnLst>
                                    <p:set>
                                      <p:cBhvr>
                                        <p:cTn id="12" dur="1" fill="hold">
                                          <p:stCondLst>
                                            <p:cond delay="0"/>
                                          </p:stCondLst>
                                        </p:cTn>
                                        <p:tgtEl>
                                          <p:spTgt spid="87040"/>
                                        </p:tgtEl>
                                        <p:attrNameLst>
                                          <p:attrName>style.visibility</p:attrName>
                                        </p:attrNameLst>
                                      </p:cBhvr>
                                      <p:to>
                                        <p:strVal val="visible"/>
                                      </p:to>
                                    </p:set>
                                    <p:anim calcmode="lin" valueType="num">
                                      <p:cBhvr>
                                        <p:cTn id="13" dur="500" decel="50000" fill="hold">
                                          <p:stCondLst>
                                            <p:cond delay="0"/>
                                          </p:stCondLst>
                                        </p:cTn>
                                        <p:tgtEl>
                                          <p:spTgt spid="87040"/>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87040"/>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87040"/>
                                        </p:tgtEl>
                                        <p:attrNameLst>
                                          <p:attrName>ppt_w</p:attrName>
                                        </p:attrNameLst>
                                      </p:cBhvr>
                                      <p:tavLst>
                                        <p:tav tm="0">
                                          <p:val>
                                            <p:strVal val="#ppt_w*.05"/>
                                          </p:val>
                                        </p:tav>
                                        <p:tav tm="100000">
                                          <p:val>
                                            <p:strVal val="#ppt_w"/>
                                          </p:val>
                                        </p:tav>
                                      </p:tavLst>
                                    </p:anim>
                                    <p:anim calcmode="lin" valueType="num">
                                      <p:cBhvr>
                                        <p:cTn id="16" dur="1000" fill="hold"/>
                                        <p:tgtEl>
                                          <p:spTgt spid="87040"/>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87040"/>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87040"/>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87040"/>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87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152400"/>
            <a:ext cx="7772400" cy="1143000"/>
          </a:xfrm>
        </p:spPr>
        <p:txBody>
          <a:bodyPr/>
          <a:lstStyle/>
          <a:p>
            <a:r>
              <a:rPr lang="hr-HR" sz="4000"/>
              <a:t>POLARIZACIJA</a:t>
            </a:r>
          </a:p>
        </p:txBody>
      </p:sp>
      <p:sp>
        <p:nvSpPr>
          <p:cNvPr id="10243" name="Text Box 3"/>
          <p:cNvSpPr txBox="1">
            <a:spLocks noChangeArrowheads="1"/>
          </p:cNvSpPr>
          <p:nvPr/>
        </p:nvSpPr>
        <p:spPr bwMode="auto">
          <a:xfrm>
            <a:off x="0" y="765175"/>
            <a:ext cx="9144000" cy="3378200"/>
          </a:xfrm>
          <a:prstGeom prst="rect">
            <a:avLst/>
          </a:prstGeom>
          <a:noFill/>
          <a:ln w="9525">
            <a:noFill/>
            <a:miter lim="800000"/>
            <a:headEnd/>
            <a:tailEnd/>
          </a:ln>
          <a:effectLst/>
        </p:spPr>
        <p:txBody>
          <a:bodyPr>
            <a:spAutoFit/>
          </a:bodyPr>
          <a:lstStyle/>
          <a:p>
            <a:pPr algn="just"/>
            <a:r>
              <a:rPr lang="hr-HR" sz="2400">
                <a:latin typeface="Times New Roman" pitchFamily="18" charset="0"/>
              </a:rPr>
              <a:t>Neka imamo izolator na koji deluje vremenski stalno električno polje. Na nivou atoma sile deluju u suprotnom smeru na elektrone i jezgro atoma, malo će pomaknuti jezgro iz njegovog ravnotežnog položaja pa se težišta pozitivnog i negativnog naelektrisanja više ne poklapaju. </a:t>
            </a:r>
          </a:p>
          <a:p>
            <a:pPr algn="just"/>
            <a:r>
              <a:rPr lang="hr-HR" sz="2400">
                <a:latin typeface="Times New Roman" pitchFamily="18" charset="0"/>
              </a:rPr>
              <a:t>Kaže se da je atom polarizovan (</a:t>
            </a:r>
            <a:r>
              <a:rPr lang="hr-HR" sz="2400" b="1">
                <a:solidFill>
                  <a:schemeClr val="hlink"/>
                </a:solidFill>
                <a:latin typeface="Times New Roman" pitchFamily="18" charset="0"/>
              </a:rPr>
              <a:t>elektronska polarizacija</a:t>
            </a:r>
            <a:r>
              <a:rPr lang="hr-HR" sz="2400">
                <a:latin typeface="Times New Roman" pitchFamily="18" charset="0"/>
              </a:rPr>
              <a:t>), a </a:t>
            </a:r>
            <a:r>
              <a:rPr lang="hr-HR" sz="2400">
                <a:solidFill>
                  <a:schemeClr val="hlink"/>
                </a:solidFill>
                <a:latin typeface="Times New Roman" pitchFamily="18" charset="0"/>
              </a:rPr>
              <a:t>stepen polarizacije</a:t>
            </a:r>
            <a:r>
              <a:rPr lang="hr-HR" sz="2400">
                <a:latin typeface="Times New Roman" pitchFamily="18" charset="0"/>
              </a:rPr>
              <a:t> je određen razmakom središta pozitivnog i negativnog naelektrisanja i veličinom naelektrisanja. Ovakva vezana celina dva suprotna naelektrisanja na određenom razmaku naziva se </a:t>
            </a:r>
            <a:r>
              <a:rPr lang="hr-HR" sz="2400" b="1">
                <a:solidFill>
                  <a:schemeClr val="hlink"/>
                </a:solidFill>
                <a:latin typeface="Times New Roman" pitchFamily="18" charset="0"/>
              </a:rPr>
              <a:t>električni dipol</a:t>
            </a:r>
            <a:r>
              <a:rPr lang="hr-HR" sz="2400">
                <a:solidFill>
                  <a:schemeClr val="hlink"/>
                </a:solidFill>
                <a:latin typeface="Times New Roman" pitchFamily="18" charset="0"/>
              </a:rPr>
              <a:t>. </a:t>
            </a:r>
          </a:p>
        </p:txBody>
      </p:sp>
      <p:graphicFrame>
        <p:nvGraphicFramePr>
          <p:cNvPr id="88064" name="Object 1024"/>
          <p:cNvGraphicFramePr>
            <a:graphicFrameLocks noChangeAspect="1"/>
          </p:cNvGraphicFramePr>
          <p:nvPr/>
        </p:nvGraphicFramePr>
        <p:xfrm>
          <a:off x="436563" y="4030663"/>
          <a:ext cx="8312150" cy="2635250"/>
        </p:xfrm>
        <a:graphic>
          <a:graphicData uri="http://schemas.openxmlformats.org/presentationml/2006/ole">
            <mc:AlternateContent xmlns:mc="http://schemas.openxmlformats.org/markup-compatibility/2006">
              <mc:Choice xmlns:v="urn:schemas-microsoft-com:vml" Requires="v">
                <p:oleObj spid="_x0000_s36867" name="Document" r:id="rId4" imgW="3467880" imgH="1100520" progId="Word.Document.8">
                  <p:embed/>
                </p:oleObj>
              </mc:Choice>
              <mc:Fallback>
                <p:oleObj name="Document" r:id="rId4" imgW="3467880" imgH="110052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563" y="4030663"/>
                        <a:ext cx="8312150" cy="263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73892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fltVal val="0"/>
                                          </p:val>
                                        </p:tav>
                                        <p:tav tm="100000">
                                          <p:val>
                                            <p:strVal val="#ppt_w"/>
                                          </p:val>
                                        </p:tav>
                                      </p:tavLst>
                                    </p:anim>
                                    <p:anim calcmode="lin" valueType="num">
                                      <p:cBhvr>
                                        <p:cTn id="8" dur="500" fill="hold"/>
                                        <p:tgtEl>
                                          <p:spTgt spid="1024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5" presetClass="entr" presetSubtype="0" fill="hold" grpId="0" nodeType="afterEffect">
                                  <p:stCondLst>
                                    <p:cond delay="0"/>
                                  </p:stCondLst>
                                  <p:childTnLst>
                                    <p:set>
                                      <p:cBhvr>
                                        <p:cTn id="11" dur="1" fill="hold">
                                          <p:stCondLst>
                                            <p:cond delay="0"/>
                                          </p:stCondLst>
                                        </p:cTn>
                                        <p:tgtEl>
                                          <p:spTgt spid="10243"/>
                                        </p:tgtEl>
                                        <p:attrNameLst>
                                          <p:attrName>style.visibility</p:attrName>
                                        </p:attrNameLst>
                                      </p:cBhvr>
                                      <p:to>
                                        <p:strVal val="visible"/>
                                      </p:to>
                                    </p:set>
                                    <p:anim calcmode="lin" valueType="num">
                                      <p:cBhvr>
                                        <p:cTn id="12" dur="500" decel="50000" fill="hold">
                                          <p:stCondLst>
                                            <p:cond delay="0"/>
                                          </p:stCondLst>
                                        </p:cTn>
                                        <p:tgtEl>
                                          <p:spTgt spid="10243"/>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10243"/>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10243"/>
                                        </p:tgtEl>
                                        <p:attrNameLst>
                                          <p:attrName>ppt_w</p:attrName>
                                        </p:attrNameLst>
                                      </p:cBhvr>
                                      <p:tavLst>
                                        <p:tav tm="0">
                                          <p:val>
                                            <p:strVal val="#ppt_w*.05"/>
                                          </p:val>
                                        </p:tav>
                                        <p:tav tm="100000">
                                          <p:val>
                                            <p:strVal val="#ppt_w"/>
                                          </p:val>
                                        </p:tav>
                                      </p:tavLst>
                                    </p:anim>
                                    <p:anim calcmode="lin" valueType="num">
                                      <p:cBhvr>
                                        <p:cTn id="15" dur="1000" fill="hold"/>
                                        <p:tgtEl>
                                          <p:spTgt spid="10243"/>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10243"/>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10243"/>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10243"/>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10243"/>
                                        </p:tgtEl>
                                      </p:cBhvr>
                                    </p:animEffect>
                                  </p:childTnLst>
                                </p:cTn>
                              </p:par>
                            </p:childTnLst>
                          </p:cTn>
                        </p:par>
                        <p:par>
                          <p:cTn id="20" fill="hold">
                            <p:stCondLst>
                              <p:cond delay="1500"/>
                            </p:stCondLst>
                            <p:childTnLst>
                              <p:par>
                                <p:cTn id="21" presetID="21" presetClass="entr" presetSubtype="4" fill="hold" nodeType="afterEffect">
                                  <p:stCondLst>
                                    <p:cond delay="0"/>
                                  </p:stCondLst>
                                  <p:childTnLst>
                                    <p:set>
                                      <p:cBhvr>
                                        <p:cTn id="22" dur="1" fill="hold">
                                          <p:stCondLst>
                                            <p:cond delay="0"/>
                                          </p:stCondLst>
                                        </p:cTn>
                                        <p:tgtEl>
                                          <p:spTgt spid="88064"/>
                                        </p:tgtEl>
                                        <p:attrNameLst>
                                          <p:attrName>style.visibility</p:attrName>
                                        </p:attrNameLst>
                                      </p:cBhvr>
                                      <p:to>
                                        <p:strVal val="visible"/>
                                      </p:to>
                                    </p:set>
                                    <p:animEffect transition="in" filter="wheel(4)">
                                      <p:cBhvr>
                                        <p:cTn id="23" dur="2000"/>
                                        <p:tgtEl>
                                          <p:spTgt spid="88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0" y="193675"/>
            <a:ext cx="9144000" cy="5934075"/>
          </a:xfrm>
          <a:prstGeom prst="rect">
            <a:avLst/>
          </a:prstGeom>
          <a:noFill/>
          <a:ln w="9525">
            <a:noFill/>
            <a:miter lim="800000"/>
            <a:headEnd/>
            <a:tailEnd/>
          </a:ln>
          <a:effectLst/>
        </p:spPr>
        <p:txBody>
          <a:bodyPr>
            <a:spAutoFit/>
          </a:bodyPr>
          <a:lstStyle/>
          <a:p>
            <a:pPr algn="just"/>
            <a:r>
              <a:rPr lang="hr-HR" sz="2400">
                <a:latin typeface="Times New Roman" pitchFamily="18" charset="0"/>
              </a:rPr>
              <a:t>Električni moment dipola je: </a:t>
            </a:r>
          </a:p>
          <a:p>
            <a:pPr algn="just"/>
            <a:endParaRPr lang="hr-HR" sz="2400">
              <a:latin typeface="Times New Roman" pitchFamily="18" charset="0"/>
            </a:endParaRPr>
          </a:p>
          <a:p>
            <a:pPr algn="just"/>
            <a:r>
              <a:rPr lang="hr-HR" sz="2400">
                <a:latin typeface="Times New Roman" pitchFamily="18" charset="0"/>
              </a:rPr>
              <a:t>									</a:t>
            </a:r>
          </a:p>
          <a:p>
            <a:pPr algn="just"/>
            <a:r>
              <a:rPr lang="hr-HR" sz="2400">
                <a:latin typeface="Times New Roman" pitchFamily="18" charset="0"/>
              </a:rPr>
              <a:t>To je vektor čiji je smer određen vezom dva naelektrisanja, a orijentisan je od negativnog ka pozitivnom naelektrisanjju (tim dogovorom električni moment dipola ima smer priključenog električnog polja) Z je redni broj atoma u periodnom sistemu elemenata. Spomenuta električna polarizacija javlja se u svim dielektričnim materijalima.</a:t>
            </a:r>
          </a:p>
          <a:p>
            <a:pPr algn="just"/>
            <a:r>
              <a:rPr lang="hr-HR" sz="2400" b="1">
                <a:solidFill>
                  <a:schemeClr val="hlink"/>
                </a:solidFill>
                <a:latin typeface="Times New Roman" pitchFamily="18" charset="0"/>
              </a:rPr>
              <a:t>Jonska polarizacija</a:t>
            </a:r>
            <a:r>
              <a:rPr lang="hr-HR" sz="2400">
                <a:latin typeface="Times New Roman" pitchFamily="18" charset="0"/>
              </a:rPr>
              <a:t> nastaje pomakom jona dielektričnog materijala pod delovanjem električnog polja. Javlja se kod dielektričnih materijala sa jonskom vezom. </a:t>
            </a:r>
          </a:p>
          <a:p>
            <a:pPr algn="just"/>
            <a:r>
              <a:rPr lang="hr-HR" sz="2400" b="1">
                <a:solidFill>
                  <a:schemeClr val="hlink"/>
                </a:solidFill>
                <a:latin typeface="Times New Roman" pitchFamily="18" charset="0"/>
              </a:rPr>
              <a:t>Polarizacija orijentisanjem</a:t>
            </a:r>
            <a:r>
              <a:rPr lang="hr-HR" sz="2400">
                <a:latin typeface="Times New Roman" pitchFamily="18" charset="0"/>
              </a:rPr>
              <a:t> nastaje usmeravanjem permanentnih električnih dipola dielektričnog materijala u pravcu električnog polja. Javlja se uglavnom kod gasovitih, tečnih i nekih amorfnih viskoznih čvrstih dielektričnih materijala. Kod polarizacije dielektričnog materijala mogu postojati sva tri oblika polarizacije, što prikazuje sledeća slika:</a:t>
            </a:r>
          </a:p>
        </p:txBody>
      </p:sp>
      <p:graphicFrame>
        <p:nvGraphicFramePr>
          <p:cNvPr id="89088" name="Object 2048"/>
          <p:cNvGraphicFramePr>
            <a:graphicFrameLocks noChangeAspect="1"/>
          </p:cNvGraphicFramePr>
          <p:nvPr/>
        </p:nvGraphicFramePr>
        <p:xfrm>
          <a:off x="3886200" y="549275"/>
          <a:ext cx="1568450" cy="690563"/>
        </p:xfrm>
        <a:graphic>
          <a:graphicData uri="http://schemas.openxmlformats.org/presentationml/2006/ole">
            <mc:AlternateContent xmlns:mc="http://schemas.openxmlformats.org/markup-compatibility/2006">
              <mc:Choice xmlns:v="urn:schemas-microsoft-com:vml" Requires="v">
                <p:oleObj spid="_x0000_s37891" name="Equation" r:id="rId3" imgW="545760" imgH="241200" progId="Equation.3">
                  <p:embed/>
                </p:oleObj>
              </mc:Choice>
              <mc:Fallback>
                <p:oleObj name="Equation" r:id="rId3" imgW="545760" imgH="241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549275"/>
                        <a:ext cx="1568450" cy="69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09071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edge">
                                      <p:cBhvr>
                                        <p:cTn id="7"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112" name="Object 1024"/>
          <p:cNvGraphicFramePr>
            <a:graphicFrameLocks noChangeAspect="1"/>
          </p:cNvGraphicFramePr>
          <p:nvPr/>
        </p:nvGraphicFramePr>
        <p:xfrm>
          <a:off x="-900113" y="88900"/>
          <a:ext cx="9758363" cy="6580188"/>
        </p:xfrm>
        <a:graphic>
          <a:graphicData uri="http://schemas.openxmlformats.org/presentationml/2006/ole">
            <mc:AlternateContent xmlns:mc="http://schemas.openxmlformats.org/markup-compatibility/2006">
              <mc:Choice xmlns:v="urn:schemas-microsoft-com:vml" Requires="v">
                <p:oleObj spid="_x0000_s38915" name="Document" r:id="rId4" imgW="5351441" imgH="3263392" progId="Word.Document.8">
                  <p:embed/>
                </p:oleObj>
              </mc:Choice>
              <mc:Fallback>
                <p:oleObj name="Document" r:id="rId4" imgW="5351441" imgH="3263392"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3" y="88900"/>
                        <a:ext cx="9758363" cy="658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19682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90112"/>
                                        </p:tgtEl>
                                        <p:attrNameLst>
                                          <p:attrName>style.visibility</p:attrName>
                                        </p:attrNameLst>
                                      </p:cBhvr>
                                      <p:to>
                                        <p:strVal val="visible"/>
                                      </p:to>
                                    </p:set>
                                    <p:anim calcmode="lin" valueType="num">
                                      <p:cBhvr>
                                        <p:cTn id="7" dur="500" decel="50000" fill="hold">
                                          <p:stCondLst>
                                            <p:cond delay="0"/>
                                          </p:stCondLst>
                                        </p:cTn>
                                        <p:tgtEl>
                                          <p:spTgt spid="901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01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0112"/>
                                        </p:tgtEl>
                                        <p:attrNameLst>
                                          <p:attrName>ppt_w</p:attrName>
                                        </p:attrNameLst>
                                      </p:cBhvr>
                                      <p:tavLst>
                                        <p:tav tm="0">
                                          <p:val>
                                            <p:strVal val="#ppt_w*.05"/>
                                          </p:val>
                                        </p:tav>
                                        <p:tav tm="100000">
                                          <p:val>
                                            <p:strVal val="#ppt_w"/>
                                          </p:val>
                                        </p:tav>
                                      </p:tavLst>
                                    </p:anim>
                                    <p:anim calcmode="lin" valueType="num">
                                      <p:cBhvr>
                                        <p:cTn id="10" dur="1000" fill="hold"/>
                                        <p:tgtEl>
                                          <p:spTgt spid="901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01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01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01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0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52400" y="0"/>
            <a:ext cx="8778875" cy="3378200"/>
          </a:xfrm>
          <a:prstGeom prst="rect">
            <a:avLst/>
          </a:prstGeom>
          <a:noFill/>
          <a:ln w="9525">
            <a:noFill/>
            <a:miter lim="800000"/>
            <a:headEnd/>
            <a:tailEnd/>
          </a:ln>
          <a:effectLst/>
        </p:spPr>
        <p:txBody>
          <a:bodyPr>
            <a:spAutoFit/>
          </a:bodyPr>
          <a:lstStyle/>
          <a:p>
            <a:pPr algn="just"/>
            <a:r>
              <a:rPr lang="hr-HR" sz="2400">
                <a:latin typeface="Times New Roman" pitchFamily="18" charset="0"/>
              </a:rPr>
              <a:t>Kod molekula kao što su kalijum hlorid KCl ili sličnim poreklo elementarnih dipola je jasno. Atomi kalijuma i hlora u molekulu se već nalaze kao raznoimeni joni,  a to važi i za sve spojeve s jonskom vezom. Kod  molekula vode (vidi sliku) permanentni dipol nastaje zbog nesimetrije molekula i karakteristične raspodele naelektrisanja.</a:t>
            </a:r>
          </a:p>
          <a:p>
            <a:pPr algn="just"/>
            <a:r>
              <a:rPr lang="hr-HR" sz="2400">
                <a:latin typeface="Times New Roman" pitchFamily="18" charset="0"/>
              </a:rPr>
              <a:t>Makroskopska veličina koja opisuje stepen polarizacije dielektričnog materijala je vektor polarizacije određen odnosom vektorskog zbira električnih momenata dipola i elementarne zapremine </a:t>
            </a:r>
            <a:r>
              <a:rPr lang="hr-HR" sz="2400">
                <a:latin typeface="Times New Roman" pitchFamily="18" charset="0"/>
                <a:sym typeface="Symbol" pitchFamily="18" charset="2"/>
              </a:rPr>
              <a:t></a:t>
            </a:r>
            <a:r>
              <a:rPr lang="hr-HR" sz="2400">
                <a:latin typeface="Times New Roman" pitchFamily="18" charset="0"/>
              </a:rPr>
              <a:t>V: </a:t>
            </a:r>
          </a:p>
          <a:p>
            <a:pPr algn="just"/>
            <a:r>
              <a:rPr lang="hr-HR" sz="2400">
                <a:latin typeface="Times New Roman" pitchFamily="18" charset="0"/>
              </a:rPr>
              <a:t>								</a:t>
            </a:r>
          </a:p>
        </p:txBody>
      </p:sp>
      <p:graphicFrame>
        <p:nvGraphicFramePr>
          <p:cNvPr id="91136" name="Object 0"/>
          <p:cNvGraphicFramePr>
            <a:graphicFrameLocks noChangeAspect="1"/>
          </p:cNvGraphicFramePr>
          <p:nvPr/>
        </p:nvGraphicFramePr>
        <p:xfrm>
          <a:off x="3810000" y="3352800"/>
          <a:ext cx="1905000" cy="925513"/>
        </p:xfrm>
        <a:graphic>
          <a:graphicData uri="http://schemas.openxmlformats.org/presentationml/2006/ole">
            <mc:AlternateContent xmlns:mc="http://schemas.openxmlformats.org/markup-compatibility/2006">
              <mc:Choice xmlns:v="urn:schemas-microsoft-com:vml" Requires="v">
                <p:oleObj spid="_x0000_s39940" name="Equation" r:id="rId3" imgW="863280" imgH="419040" progId="Equation.3">
                  <p:embed/>
                </p:oleObj>
              </mc:Choice>
              <mc:Fallback>
                <p:oleObj name="Equation" r:id="rId3" imgW="863280" imgH="419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352800"/>
                        <a:ext cx="1905000" cy="92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1137" name="Object 1"/>
          <p:cNvGraphicFramePr>
            <a:graphicFrameLocks noChangeAspect="1"/>
          </p:cNvGraphicFramePr>
          <p:nvPr/>
        </p:nvGraphicFramePr>
        <p:xfrm>
          <a:off x="-1600200" y="4038600"/>
          <a:ext cx="12420600" cy="2819400"/>
        </p:xfrm>
        <a:graphic>
          <a:graphicData uri="http://schemas.openxmlformats.org/presentationml/2006/ole">
            <mc:AlternateContent xmlns:mc="http://schemas.openxmlformats.org/markup-compatibility/2006">
              <mc:Choice xmlns:v="urn:schemas-microsoft-com:vml" Requires="v">
                <p:oleObj spid="_x0000_s39941" name="Document" r:id="rId6" imgW="5134680" imgH="1076400" progId="Word.Document.8">
                  <p:embed/>
                </p:oleObj>
              </mc:Choice>
              <mc:Fallback>
                <p:oleObj name="Document" r:id="rId6" imgW="5134680" imgH="1076400" progId="Word.Documen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4038600"/>
                        <a:ext cx="124206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9260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fltVal val="0"/>
                                          </p:val>
                                        </p:tav>
                                        <p:tav tm="100000">
                                          <p:val>
                                            <p:strVal val="#ppt_w"/>
                                          </p:val>
                                        </p:tav>
                                      </p:tavLst>
                                    </p:anim>
                                    <p:anim calcmode="lin" valueType="num">
                                      <p:cBhvr>
                                        <p:cTn id="8" dur="500" fill="hold"/>
                                        <p:tgtEl>
                                          <p:spTgt spid="1331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5" presetClass="entr" presetSubtype="0" fill="hold" nodeType="afterEffect">
                                  <p:stCondLst>
                                    <p:cond delay="0"/>
                                  </p:stCondLst>
                                  <p:childTnLst>
                                    <p:set>
                                      <p:cBhvr>
                                        <p:cTn id="11" dur="1" fill="hold">
                                          <p:stCondLst>
                                            <p:cond delay="0"/>
                                          </p:stCondLst>
                                        </p:cTn>
                                        <p:tgtEl>
                                          <p:spTgt spid="91137"/>
                                        </p:tgtEl>
                                        <p:attrNameLst>
                                          <p:attrName>style.visibility</p:attrName>
                                        </p:attrNameLst>
                                      </p:cBhvr>
                                      <p:to>
                                        <p:strVal val="visible"/>
                                      </p:to>
                                    </p:set>
                                    <p:anim calcmode="lin" valueType="num">
                                      <p:cBhvr>
                                        <p:cTn id="12" dur="500" decel="50000" fill="hold">
                                          <p:stCondLst>
                                            <p:cond delay="0"/>
                                          </p:stCondLst>
                                        </p:cTn>
                                        <p:tgtEl>
                                          <p:spTgt spid="91137"/>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91137"/>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91137"/>
                                        </p:tgtEl>
                                        <p:attrNameLst>
                                          <p:attrName>ppt_w</p:attrName>
                                        </p:attrNameLst>
                                      </p:cBhvr>
                                      <p:tavLst>
                                        <p:tav tm="0">
                                          <p:val>
                                            <p:strVal val="#ppt_w*.05"/>
                                          </p:val>
                                        </p:tav>
                                        <p:tav tm="100000">
                                          <p:val>
                                            <p:strVal val="#ppt_w"/>
                                          </p:val>
                                        </p:tav>
                                      </p:tavLst>
                                    </p:anim>
                                    <p:anim calcmode="lin" valueType="num">
                                      <p:cBhvr>
                                        <p:cTn id="15" dur="1000" fill="hold"/>
                                        <p:tgtEl>
                                          <p:spTgt spid="91137"/>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91137"/>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91137"/>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91137"/>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91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0"/>
            <a:ext cx="7772400" cy="1143000"/>
          </a:xfrm>
        </p:spPr>
        <p:txBody>
          <a:bodyPr/>
          <a:lstStyle/>
          <a:p>
            <a:r>
              <a:rPr lang="hr-HR" sz="4000" b="1" i="1">
                <a:solidFill>
                  <a:schemeClr val="tx1"/>
                </a:solidFill>
              </a:rPr>
              <a:t>DIELEKTRIČNI GUBICI</a:t>
            </a:r>
          </a:p>
        </p:txBody>
      </p:sp>
      <p:sp>
        <p:nvSpPr>
          <p:cNvPr id="18435" name="Text Box 3"/>
          <p:cNvSpPr txBox="1">
            <a:spLocks noChangeArrowheads="1"/>
          </p:cNvSpPr>
          <p:nvPr/>
        </p:nvSpPr>
        <p:spPr bwMode="auto">
          <a:xfrm>
            <a:off x="-23813" y="1031875"/>
            <a:ext cx="9167813" cy="5568950"/>
          </a:xfrm>
          <a:prstGeom prst="rect">
            <a:avLst/>
          </a:prstGeom>
          <a:noFill/>
          <a:ln w="9525">
            <a:noFill/>
            <a:miter lim="800000"/>
            <a:headEnd/>
            <a:tailEnd/>
          </a:ln>
          <a:effectLst/>
        </p:spPr>
        <p:txBody>
          <a:bodyPr>
            <a:spAutoFit/>
          </a:bodyPr>
          <a:lstStyle/>
          <a:p>
            <a:pPr algn="just"/>
            <a:r>
              <a:rPr lang="hr-HR" sz="2400">
                <a:latin typeface="Times New Roman" pitchFamily="18" charset="0"/>
              </a:rPr>
              <a:t>Dielektričnim gubicima naziva se onaj deo električne energije koji se u dielektričnom materijalu nepovratno pretvori u druge oblike energije,  pretežno u toplotu. </a:t>
            </a:r>
          </a:p>
          <a:p>
            <a:pPr algn="just"/>
            <a:r>
              <a:rPr lang="hr-HR" sz="2400">
                <a:latin typeface="Times New Roman" pitchFamily="18" charset="0"/>
              </a:rPr>
              <a:t>Dielektrične gubitke uzrokuju: </a:t>
            </a:r>
          </a:p>
          <a:p>
            <a:pPr algn="just">
              <a:buFontTx/>
              <a:buChar char="•"/>
            </a:pPr>
            <a:r>
              <a:rPr lang="hr-HR" sz="2400">
                <a:latin typeface="Times New Roman" pitchFamily="18" charset="0"/>
              </a:rPr>
              <a:t> omski gubici, </a:t>
            </a:r>
          </a:p>
          <a:p>
            <a:pPr algn="just">
              <a:buFontTx/>
              <a:buChar char="•"/>
            </a:pPr>
            <a:r>
              <a:rPr lang="hr-HR" sz="2400">
                <a:latin typeface="Times New Roman" pitchFamily="18" charset="0"/>
              </a:rPr>
              <a:t> polarizacijski gubici, </a:t>
            </a:r>
          </a:p>
          <a:p>
            <a:pPr algn="just">
              <a:buFontTx/>
              <a:buChar char="•"/>
            </a:pPr>
            <a:r>
              <a:rPr lang="hr-HR" sz="2400">
                <a:latin typeface="Times New Roman" pitchFamily="18" charset="0"/>
              </a:rPr>
              <a:t> gubici zbog jonizacije i </a:t>
            </a:r>
          </a:p>
          <a:p>
            <a:pPr algn="just">
              <a:buFontTx/>
              <a:buChar char="•"/>
            </a:pPr>
            <a:r>
              <a:rPr lang="hr-HR" sz="2400">
                <a:latin typeface="Times New Roman" pitchFamily="18" charset="0"/>
              </a:rPr>
              <a:t> gubici zbog nehomogenosti materijala. </a:t>
            </a:r>
          </a:p>
          <a:p>
            <a:pPr algn="just"/>
            <a:r>
              <a:rPr lang="hr-HR" sz="2400" b="1">
                <a:solidFill>
                  <a:schemeClr val="hlink"/>
                </a:solidFill>
                <a:latin typeface="Times New Roman" pitchFamily="18" charset="0"/>
              </a:rPr>
              <a:t>Omski gubici</a:t>
            </a:r>
            <a:r>
              <a:rPr lang="hr-HR" sz="2400">
                <a:latin typeface="Times New Roman" pitchFamily="18" charset="0"/>
              </a:rPr>
              <a:t> javljaju se u svim dielektričnim materijalima čija je električna provodljivost veća od nule. Ovi gubici su više izraženi u tečnim i čvrstim nego u gasovitim dielektričnim materijalima. 	</a:t>
            </a:r>
          </a:p>
          <a:p>
            <a:pPr algn="just"/>
            <a:r>
              <a:rPr lang="hr-HR" sz="2400">
                <a:latin typeface="Times New Roman" pitchFamily="18" charset="0"/>
              </a:rPr>
              <a:t>Dielektrični gubici zbog omskog efekta postoje u vremenski nezavisnim i zavisnim poljima i praktično ne zavise od frekvencije priključenog polja. Ovi gubici znatno rastu s porastom temperature, jer se pri tome povećava električna provodljivost dielektričnih materijala.</a:t>
            </a:r>
          </a:p>
        </p:txBody>
      </p:sp>
    </p:spTree>
    <p:extLst>
      <p:ext uri="{BB962C8B-B14F-4D97-AF65-F5344CB8AC3E}">
        <p14:creationId xmlns:p14="http://schemas.microsoft.com/office/powerpoint/2010/main" val="418036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 fill="hold"/>
                                        <p:tgtEl>
                                          <p:spTgt spid="18434"/>
                                        </p:tgtEl>
                                        <p:attrNameLst>
                                          <p:attrName>ppt_w</p:attrName>
                                        </p:attrNameLst>
                                      </p:cBhvr>
                                      <p:tavLst>
                                        <p:tav tm="0">
                                          <p:val>
                                            <p:fltVal val="0"/>
                                          </p:val>
                                        </p:tav>
                                        <p:tav tm="100000">
                                          <p:val>
                                            <p:strVal val="#ppt_w"/>
                                          </p:val>
                                        </p:tav>
                                      </p:tavLst>
                                    </p:anim>
                                    <p:anim calcmode="lin" valueType="num">
                                      <p:cBhvr>
                                        <p:cTn id="8" dur="500" fill="hold"/>
                                        <p:tgtEl>
                                          <p:spTgt spid="1843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52400" y="304800"/>
            <a:ext cx="8855075" cy="6299200"/>
          </a:xfrm>
          <a:prstGeom prst="rect">
            <a:avLst/>
          </a:prstGeom>
          <a:noFill/>
          <a:ln w="9525">
            <a:noFill/>
            <a:miter lim="800000"/>
            <a:headEnd/>
            <a:tailEnd/>
          </a:ln>
          <a:effectLst/>
        </p:spPr>
        <p:txBody>
          <a:bodyPr>
            <a:spAutoFit/>
          </a:bodyPr>
          <a:lstStyle/>
          <a:p>
            <a:pPr algn="just"/>
            <a:r>
              <a:rPr lang="hr-HR" sz="2400">
                <a:solidFill>
                  <a:schemeClr val="hlink"/>
                </a:solidFill>
                <a:latin typeface="Times New Roman" pitchFamily="18" charset="0"/>
              </a:rPr>
              <a:t>Polarizacijski gubici</a:t>
            </a:r>
            <a:r>
              <a:rPr lang="hr-HR" sz="2400">
                <a:latin typeface="Times New Roman" pitchFamily="18" charset="0"/>
              </a:rPr>
              <a:t> se javljaju u dielektričnim materijalima sa orijentacionom polarizacijom (s permanentnim električnim dipolima) i u nekim materijalima s jonskom polarizacijom. Spoljašnje električno polje narušava termičko kretanje atoma ili molekula što dodatno zagrejava dielektrični materijal. Ovi gubici imaju maksimum na temperaturi karakterističnoj za pojedini dielektrik. U dielektrične gubitke zbog polarizacije spadaju i rezonantni gubici koji nastaju pri određenim frekvencijama priključenog polja.</a:t>
            </a:r>
          </a:p>
          <a:p>
            <a:pPr algn="just"/>
            <a:r>
              <a:rPr lang="hr-HR" sz="2400">
                <a:solidFill>
                  <a:schemeClr val="hlink"/>
                </a:solidFill>
                <a:latin typeface="Times New Roman" pitchFamily="18" charset="0"/>
              </a:rPr>
              <a:t>Dielektrični gubici</a:t>
            </a:r>
            <a:r>
              <a:rPr lang="hr-HR" sz="2400">
                <a:latin typeface="Times New Roman" pitchFamily="18" charset="0"/>
              </a:rPr>
              <a:t> zbog jonizacije javljaju se pretežno u  gasovitim dielektričnim materijalima. U jakim električnim poljima energija se gubi pri jonizaciji molekula ili atoma dielektrika.</a:t>
            </a:r>
          </a:p>
          <a:p>
            <a:pPr algn="just"/>
            <a:r>
              <a:rPr lang="hr-HR" sz="2400">
                <a:latin typeface="Times New Roman" pitchFamily="18" charset="0"/>
              </a:rPr>
              <a:t>Dielektrični gubici zbog nehomogenosti javljaju se u slojevitim dielektričnim materijalima. Zavise od sastava materijala i primesa (nečistoća).</a:t>
            </a:r>
          </a:p>
          <a:p>
            <a:pPr algn="just"/>
            <a:r>
              <a:rPr lang="hr-HR" sz="2400">
                <a:latin typeface="Times New Roman" pitchFamily="18" charset="0"/>
              </a:rPr>
              <a:t>Makroskopska veličina koja je mera dielektričnih gubitaka je snaga dielektričnih gubitaka, odnosno u slučaju sinusne vremenske zavisnosti priključenog polja, ugao dielektričnih gubitaka </a:t>
            </a:r>
            <a:r>
              <a:rPr lang="hr-HR" sz="2400">
                <a:latin typeface="Times New Roman" pitchFamily="18" charset="0"/>
                <a:sym typeface="Symbol" pitchFamily="18" charset="2"/>
              </a:rPr>
              <a:t></a:t>
            </a:r>
            <a:r>
              <a:rPr lang="hr-HR" sz="2400">
                <a:latin typeface="Times New Roman" pitchFamily="18" charset="0"/>
              </a:rPr>
              <a:t>.</a:t>
            </a:r>
          </a:p>
        </p:txBody>
      </p:sp>
    </p:spTree>
    <p:extLst>
      <p:ext uri="{BB962C8B-B14F-4D97-AF65-F5344CB8AC3E}">
        <p14:creationId xmlns:p14="http://schemas.microsoft.com/office/powerpoint/2010/main" val="2960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2000" fill="hold"/>
                                        <p:tgtEl>
                                          <p:spTgt spid="19458"/>
                                        </p:tgtEl>
                                        <p:attrNameLst>
                                          <p:attrName>ppt_x</p:attrName>
                                        </p:attrNameLst>
                                      </p:cBhvr>
                                      <p:tavLst>
                                        <p:tav tm="0">
                                          <p:val>
                                            <p:strVal val="#ppt_x"/>
                                          </p:val>
                                        </p:tav>
                                        <p:tav tm="100000">
                                          <p:val>
                                            <p:strVal val="#ppt_x"/>
                                          </p:val>
                                        </p:tav>
                                      </p:tavLst>
                                    </p:anim>
                                    <p:anim calcmode="lin" valueType="num">
                                      <p:cBhvr additive="base">
                                        <p:cTn id="8" dur="2000" fill="hold"/>
                                        <p:tgtEl>
                                          <p:spTgt spid="194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533400" y="76200"/>
            <a:ext cx="7072313" cy="457200"/>
          </a:xfrm>
          <a:prstGeom prst="rect">
            <a:avLst/>
          </a:prstGeom>
          <a:noFill/>
          <a:ln w="9525">
            <a:noFill/>
            <a:miter lim="800000"/>
            <a:headEnd/>
            <a:tailEnd/>
          </a:ln>
          <a:effectLst/>
        </p:spPr>
        <p:txBody>
          <a:bodyPr wrap="none">
            <a:spAutoFit/>
          </a:bodyPr>
          <a:lstStyle/>
          <a:p>
            <a:r>
              <a:rPr lang="hr-HR" sz="2400">
                <a:latin typeface="Times New Roman" pitchFamily="18" charset="0"/>
              </a:rPr>
              <a:t>Definiše se kompleksna relativna dielektrična konstanta:</a:t>
            </a:r>
          </a:p>
        </p:txBody>
      </p:sp>
      <p:graphicFrame>
        <p:nvGraphicFramePr>
          <p:cNvPr id="92160" name="Object 1024"/>
          <p:cNvGraphicFramePr>
            <a:graphicFrameLocks noChangeAspect="1"/>
          </p:cNvGraphicFramePr>
          <p:nvPr/>
        </p:nvGraphicFramePr>
        <p:xfrm>
          <a:off x="250825" y="1125538"/>
          <a:ext cx="2305050" cy="658812"/>
        </p:xfrm>
        <a:graphic>
          <a:graphicData uri="http://schemas.openxmlformats.org/presentationml/2006/ole">
            <mc:AlternateContent xmlns:mc="http://schemas.openxmlformats.org/markup-compatibility/2006">
              <mc:Choice xmlns:v="urn:schemas-microsoft-com:vml" Requires="v">
                <p:oleObj spid="_x0000_s40965" name="Equation" r:id="rId3" imgW="799920" imgH="228600" progId="Equation.3">
                  <p:embed/>
                </p:oleObj>
              </mc:Choice>
              <mc:Fallback>
                <p:oleObj name="Equation" r:id="rId3" imgW="79992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125538"/>
                        <a:ext cx="2305050" cy="65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61" name="Object 1025"/>
          <p:cNvGraphicFramePr>
            <a:graphicFrameLocks noChangeAspect="1"/>
          </p:cNvGraphicFramePr>
          <p:nvPr/>
        </p:nvGraphicFramePr>
        <p:xfrm>
          <a:off x="1331913" y="476250"/>
          <a:ext cx="7391400" cy="2530475"/>
        </p:xfrm>
        <a:graphic>
          <a:graphicData uri="http://schemas.openxmlformats.org/presentationml/2006/ole">
            <mc:AlternateContent xmlns:mc="http://schemas.openxmlformats.org/markup-compatibility/2006">
              <mc:Choice xmlns:v="urn:schemas-microsoft-com:vml" Requires="v">
                <p:oleObj spid="_x0000_s40966" name="Document" r:id="rId6" imgW="3467880" imgH="1100520" progId="Word.Document.8">
                  <p:embed/>
                </p:oleObj>
              </mc:Choice>
              <mc:Fallback>
                <p:oleObj name="Document" r:id="rId6" imgW="3467880" imgH="1100520" progId="Word.Documen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1913" y="476250"/>
                        <a:ext cx="73914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5" name="Text Box 5"/>
          <p:cNvSpPr txBox="1">
            <a:spLocks noChangeArrowheads="1"/>
          </p:cNvSpPr>
          <p:nvPr/>
        </p:nvSpPr>
        <p:spPr bwMode="auto">
          <a:xfrm>
            <a:off x="288925" y="2778125"/>
            <a:ext cx="8550275" cy="3805238"/>
          </a:xfrm>
          <a:prstGeom prst="rect">
            <a:avLst/>
          </a:prstGeom>
          <a:noFill/>
          <a:ln w="9525">
            <a:noFill/>
            <a:miter lim="800000"/>
            <a:headEnd/>
            <a:tailEnd/>
          </a:ln>
          <a:effectLst/>
        </p:spPr>
        <p:txBody>
          <a:bodyPr>
            <a:spAutoFit/>
          </a:bodyPr>
          <a:lstStyle/>
          <a:p>
            <a:pPr algn="just"/>
            <a:r>
              <a:rPr lang="hr-HR" sz="2400">
                <a:solidFill>
                  <a:schemeClr val="hlink"/>
                </a:solidFill>
                <a:latin typeface="Times New Roman" pitchFamily="18" charset="0"/>
              </a:rPr>
              <a:t>Realni deo relativne dielektrične konstante</a:t>
            </a:r>
            <a:r>
              <a:rPr lang="hr-HR" sz="2400">
                <a:solidFill>
                  <a:srgbClr val="990033"/>
                </a:solidFill>
                <a:latin typeface="Times New Roman" pitchFamily="18" charset="0"/>
              </a:rPr>
              <a:t> </a:t>
            </a:r>
            <a:r>
              <a:rPr lang="hr-HR" sz="2400">
                <a:latin typeface="Times New Roman" pitchFamily="18" charset="0"/>
                <a:sym typeface="Symbol" pitchFamily="18" charset="2"/>
              </a:rPr>
              <a:t></a:t>
            </a:r>
            <a:r>
              <a:rPr lang="hr-HR" sz="2400" baseline="-25000">
                <a:latin typeface="Times New Roman" pitchFamily="18" charset="0"/>
              </a:rPr>
              <a:t>r</a:t>
            </a:r>
            <a:r>
              <a:rPr lang="hr-HR" sz="2400">
                <a:latin typeface="Times New Roman" pitchFamily="18" charset="0"/>
              </a:rPr>
              <a:t> je mera energije spoljašnjeg električnog polja. </a:t>
            </a:r>
            <a:r>
              <a:rPr lang="hr-HR" sz="2400">
                <a:solidFill>
                  <a:schemeClr val="hlink"/>
                </a:solidFill>
                <a:latin typeface="Times New Roman" pitchFamily="18" charset="0"/>
              </a:rPr>
              <a:t>Imaginarni deo</a:t>
            </a:r>
            <a:r>
              <a:rPr lang="hr-HR" sz="2400">
                <a:latin typeface="Times New Roman" pitchFamily="18" charset="0"/>
              </a:rPr>
              <a:t> relativne dielektrične konstante je mera dielektričnih gubitaka u materijalu pod uticajem spoljašnjeg električnog polja. Obično je  znatno manjeg iznosa od </a:t>
            </a:r>
            <a:r>
              <a:rPr lang="hr-HR" sz="2400">
                <a:latin typeface="Times New Roman" pitchFamily="18" charset="0"/>
                <a:sym typeface="Symbol" pitchFamily="18" charset="2"/>
              </a:rPr>
              <a:t></a:t>
            </a:r>
            <a:r>
              <a:rPr lang="hr-HR" sz="2400" baseline="-25000">
                <a:latin typeface="Times New Roman" pitchFamily="18" charset="0"/>
              </a:rPr>
              <a:t>r</a:t>
            </a:r>
            <a:r>
              <a:rPr lang="hr-HR" sz="2400">
                <a:latin typeface="Times New Roman" pitchFamily="18" charset="0"/>
              </a:rPr>
              <a:t>. Kod prikaza u kompleksnoj ravni vektor gradi ugao </a:t>
            </a:r>
            <a:r>
              <a:rPr lang="hr-HR" sz="2400">
                <a:latin typeface="Times New Roman" pitchFamily="18" charset="0"/>
                <a:sym typeface="Symbol" pitchFamily="18" charset="2"/>
              </a:rPr>
              <a:t></a:t>
            </a:r>
            <a:r>
              <a:rPr lang="hr-HR" sz="2400">
                <a:latin typeface="Times New Roman" pitchFamily="18" charset="0"/>
              </a:rPr>
              <a:t> (ugao dielektričnih gubitaka) sa realnom osom:</a:t>
            </a:r>
          </a:p>
          <a:p>
            <a:pPr algn="just"/>
            <a:endParaRPr lang="hr-HR" sz="2400">
              <a:latin typeface="Times New Roman" pitchFamily="18" charset="0"/>
            </a:endParaRPr>
          </a:p>
          <a:p>
            <a:pPr algn="just"/>
            <a:r>
              <a:rPr lang="hr-HR" sz="2800">
                <a:latin typeface="Times New Roman" pitchFamily="18" charset="0"/>
              </a:rPr>
              <a:t>	</a:t>
            </a:r>
            <a:r>
              <a:rPr lang="hr-HR" sz="2400">
                <a:latin typeface="Times New Roman" pitchFamily="18" charset="0"/>
              </a:rPr>
              <a:t>					</a:t>
            </a:r>
          </a:p>
          <a:p>
            <a:pPr algn="just"/>
            <a:r>
              <a:rPr lang="hr-HR" sz="2400">
                <a:latin typeface="Times New Roman" pitchFamily="18" charset="0"/>
              </a:rPr>
              <a:t>I realni i imaginarni deo dielektrične konstante </a:t>
            </a:r>
            <a:r>
              <a:rPr lang="hr-HR" sz="2400">
                <a:latin typeface="Courier New" pitchFamily="49" charset="0"/>
                <a:sym typeface="Symbol" pitchFamily="18" charset="2"/>
              </a:rPr>
              <a:t></a:t>
            </a:r>
            <a:r>
              <a:rPr lang="hr-HR" sz="2400" baseline="-25000">
                <a:latin typeface="Courier New" pitchFamily="49" charset="0"/>
              </a:rPr>
              <a:t>r</a:t>
            </a:r>
            <a:r>
              <a:rPr lang="hr-HR" sz="2400">
                <a:latin typeface="Times New Roman" pitchFamily="18" charset="0"/>
              </a:rPr>
              <a:t> zavisan je od frekvencije električnog polja f</a:t>
            </a:r>
            <a:r>
              <a:rPr lang="hr-HR" sz="2400">
                <a:latin typeface="Courier New" pitchFamily="49" charset="0"/>
              </a:rPr>
              <a:t>.</a:t>
            </a:r>
          </a:p>
        </p:txBody>
      </p:sp>
      <p:graphicFrame>
        <p:nvGraphicFramePr>
          <p:cNvPr id="92162" name="Object 1026"/>
          <p:cNvGraphicFramePr>
            <a:graphicFrameLocks noChangeAspect="1"/>
          </p:cNvGraphicFramePr>
          <p:nvPr/>
        </p:nvGraphicFramePr>
        <p:xfrm>
          <a:off x="4495800" y="4976813"/>
          <a:ext cx="1219200" cy="900112"/>
        </p:xfrm>
        <a:graphic>
          <a:graphicData uri="http://schemas.openxmlformats.org/presentationml/2006/ole">
            <mc:AlternateContent xmlns:mc="http://schemas.openxmlformats.org/markup-compatibility/2006">
              <mc:Choice xmlns:v="urn:schemas-microsoft-com:vml" Requires="v">
                <p:oleObj spid="_x0000_s40967" name="Equation" r:id="rId8" imgW="583920" imgH="431640" progId="Equation.3">
                  <p:embed/>
                </p:oleObj>
              </mc:Choice>
              <mc:Fallback>
                <p:oleObj name="Equation" r:id="rId8" imgW="583920" imgH="431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5800" y="4976813"/>
                        <a:ext cx="12192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49942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92161"/>
                                        </p:tgtEl>
                                        <p:attrNameLst>
                                          <p:attrName>style.visibility</p:attrName>
                                        </p:attrNameLst>
                                      </p:cBhvr>
                                      <p:to>
                                        <p:strVal val="visible"/>
                                      </p:to>
                                    </p:set>
                                    <p:anim calcmode="lin" valueType="num">
                                      <p:cBhvr>
                                        <p:cTn id="7" dur="500" decel="50000" fill="hold">
                                          <p:stCondLst>
                                            <p:cond delay="0"/>
                                          </p:stCondLst>
                                        </p:cTn>
                                        <p:tgtEl>
                                          <p:spTgt spid="9216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216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2161"/>
                                        </p:tgtEl>
                                        <p:attrNameLst>
                                          <p:attrName>ppt_w</p:attrName>
                                        </p:attrNameLst>
                                      </p:cBhvr>
                                      <p:tavLst>
                                        <p:tav tm="0">
                                          <p:val>
                                            <p:strVal val="#ppt_w*.05"/>
                                          </p:val>
                                        </p:tav>
                                        <p:tav tm="100000">
                                          <p:val>
                                            <p:strVal val="#ppt_w"/>
                                          </p:val>
                                        </p:tav>
                                      </p:tavLst>
                                    </p:anim>
                                    <p:anim calcmode="lin" valueType="num">
                                      <p:cBhvr>
                                        <p:cTn id="10" dur="1000" fill="hold"/>
                                        <p:tgtEl>
                                          <p:spTgt spid="9216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216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216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216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2161"/>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20482"/>
                                        </p:tgtEl>
                                        <p:attrNameLst>
                                          <p:attrName>style.visibility</p:attrName>
                                        </p:attrNameLst>
                                      </p:cBhvr>
                                      <p:to>
                                        <p:strVal val="visible"/>
                                      </p:to>
                                    </p:set>
                                  </p:childTnLst>
                                </p:cTn>
                              </p:par>
                            </p:childTnLst>
                          </p:cTn>
                        </p:par>
                        <p:par>
                          <p:cTn id="17" fill="hold">
                            <p:stCondLst>
                              <p:cond delay="1000"/>
                            </p:stCondLst>
                            <p:childTnLst>
                              <p:par>
                                <p:cTn id="18" presetID="20" presetClass="entr" presetSubtype="0" fill="hold" grpId="0" nodeType="afterEffect">
                                  <p:stCondLst>
                                    <p:cond delay="0"/>
                                  </p:stCondLst>
                                  <p:childTnLst>
                                    <p:set>
                                      <p:cBhvr>
                                        <p:cTn id="19" dur="1" fill="hold">
                                          <p:stCondLst>
                                            <p:cond delay="0"/>
                                          </p:stCondLst>
                                        </p:cTn>
                                        <p:tgtEl>
                                          <p:spTgt spid="20485"/>
                                        </p:tgtEl>
                                        <p:attrNameLst>
                                          <p:attrName>style.visibility</p:attrName>
                                        </p:attrNameLst>
                                      </p:cBhvr>
                                      <p:to>
                                        <p:strVal val="visible"/>
                                      </p:to>
                                    </p:set>
                                    <p:animEffect transition="in" filter="wedge">
                                      <p:cBhvr>
                                        <p:cTn id="20" dur="20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
          <p:cNvGraphicFramePr>
            <a:graphicFrameLocks noChangeAspect="1"/>
          </p:cNvGraphicFramePr>
          <p:nvPr/>
        </p:nvGraphicFramePr>
        <p:xfrm>
          <a:off x="-1143000" y="71438"/>
          <a:ext cx="10972800" cy="6557962"/>
        </p:xfrm>
        <a:graphic>
          <a:graphicData uri="http://schemas.openxmlformats.org/presentationml/2006/ole">
            <mc:AlternateContent xmlns:mc="http://schemas.openxmlformats.org/markup-compatibility/2006">
              <mc:Choice xmlns:v="urn:schemas-microsoft-com:vml" Requires="v">
                <p:oleObj spid="_x0000_s41987" name="Document" r:id="rId4" imgW="6148832" imgH="2909005" progId="Word.Document.8">
                  <p:embed/>
                </p:oleObj>
              </mc:Choice>
              <mc:Fallback>
                <p:oleObj name="Document" r:id="rId4" imgW="6148832" imgH="2909005"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71438"/>
                        <a:ext cx="10972800" cy="655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0112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500" decel="50000" fill="hold">
                                          <p:stCondLst>
                                            <p:cond delay="0"/>
                                          </p:stCondLst>
                                        </p:cTn>
                                        <p:tgtEl>
                                          <p:spTgt spid="2253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253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2530"/>
                                        </p:tgtEl>
                                        <p:attrNameLst>
                                          <p:attrName>ppt_w</p:attrName>
                                        </p:attrNameLst>
                                      </p:cBhvr>
                                      <p:tavLst>
                                        <p:tav tm="0">
                                          <p:val>
                                            <p:strVal val="#ppt_w*.05"/>
                                          </p:val>
                                        </p:tav>
                                        <p:tav tm="100000">
                                          <p:val>
                                            <p:strVal val="#ppt_w"/>
                                          </p:val>
                                        </p:tav>
                                      </p:tavLst>
                                    </p:anim>
                                    <p:anim calcmode="lin" valueType="num">
                                      <p:cBhvr>
                                        <p:cTn id="10" dur="1000" fill="hold"/>
                                        <p:tgtEl>
                                          <p:spTgt spid="2253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253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253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253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5"/>
          <p:cNvSpPr>
            <a:spLocks noGrp="1" noChangeArrowheads="1"/>
          </p:cNvSpPr>
          <p:nvPr>
            <p:ph type="title"/>
          </p:nvPr>
        </p:nvSpPr>
        <p:spPr>
          <a:xfrm>
            <a:off x="0" y="274638"/>
            <a:ext cx="9144000" cy="1143000"/>
          </a:xfrm>
        </p:spPr>
        <p:txBody>
          <a:bodyPr/>
          <a:lstStyle/>
          <a:p>
            <a:r>
              <a:rPr lang="sr-Latn-CS" altLang="en-US" sz="2400" dirty="0">
                <a:solidFill>
                  <a:schemeClr val="tx1"/>
                </a:solidFill>
                <a:effectLst/>
              </a:rPr>
              <a:t>Energetske zone dielektrika </a:t>
            </a:r>
            <a:r>
              <a:rPr lang="en-US" altLang="en-US" sz="2400" dirty="0">
                <a:solidFill>
                  <a:schemeClr val="tx1"/>
                </a:solidFill>
                <a:effectLst/>
              </a:rPr>
              <a:t>a)</a:t>
            </a:r>
            <a:r>
              <a:rPr lang="sr-Latn-CS" altLang="en-US" sz="2400" dirty="0">
                <a:solidFill>
                  <a:schemeClr val="tx1"/>
                </a:solidFill>
                <a:effectLst/>
              </a:rPr>
              <a:t>, poluprovodnika </a:t>
            </a:r>
            <a:r>
              <a:rPr lang="en-US" altLang="en-US" sz="2400" dirty="0">
                <a:solidFill>
                  <a:schemeClr val="tx1"/>
                </a:solidFill>
                <a:effectLst/>
              </a:rPr>
              <a:t>b)</a:t>
            </a:r>
            <a:r>
              <a:rPr lang="sr-Latn-CS" altLang="en-US" sz="2400" dirty="0">
                <a:solidFill>
                  <a:schemeClr val="tx1"/>
                </a:solidFill>
                <a:effectLst/>
              </a:rPr>
              <a:t> i provodnika </a:t>
            </a:r>
            <a:r>
              <a:rPr lang="en-US" altLang="en-US" sz="2400" dirty="0">
                <a:solidFill>
                  <a:schemeClr val="tx1"/>
                </a:solidFill>
                <a:effectLst/>
              </a:rPr>
              <a:t>c)</a:t>
            </a:r>
          </a:p>
        </p:txBody>
      </p:sp>
      <p:pic>
        <p:nvPicPr>
          <p:cNvPr id="8196" name="Picture 4" descr="sl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828800"/>
            <a:ext cx="8205788" cy="319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90488"/>
            <a:ext cx="7772400" cy="1143001"/>
          </a:xfrm>
        </p:spPr>
        <p:txBody>
          <a:bodyPr/>
          <a:lstStyle/>
          <a:p>
            <a:r>
              <a:rPr lang="hr-HR" sz="4000" b="1" i="1">
                <a:solidFill>
                  <a:schemeClr val="tx1"/>
                </a:solidFill>
              </a:rPr>
              <a:t>DIELEKTRIČNA ČVRSTOĆA</a:t>
            </a:r>
          </a:p>
        </p:txBody>
      </p:sp>
      <p:sp>
        <p:nvSpPr>
          <p:cNvPr id="23555" name="Text Box 3"/>
          <p:cNvSpPr txBox="1">
            <a:spLocks noChangeArrowheads="1"/>
          </p:cNvSpPr>
          <p:nvPr/>
        </p:nvSpPr>
        <p:spPr bwMode="auto">
          <a:xfrm>
            <a:off x="228600" y="976313"/>
            <a:ext cx="8778875" cy="4108450"/>
          </a:xfrm>
          <a:prstGeom prst="rect">
            <a:avLst/>
          </a:prstGeom>
          <a:noFill/>
          <a:ln w="9525">
            <a:noFill/>
            <a:miter lim="800000"/>
            <a:headEnd/>
            <a:tailEnd/>
          </a:ln>
          <a:effectLst/>
        </p:spPr>
        <p:txBody>
          <a:bodyPr>
            <a:spAutoFit/>
          </a:bodyPr>
          <a:lstStyle/>
          <a:p>
            <a:pPr algn="just"/>
            <a:r>
              <a:rPr lang="hr-HR" sz="2400">
                <a:latin typeface="Times New Roman" pitchFamily="18" charset="0"/>
              </a:rPr>
              <a:t>Ako jačina električnog polja naraste do određene vrednosti naglo će se smanjiti otpornost dielektričnog materijala, odnosno doći će do </a:t>
            </a:r>
            <a:r>
              <a:rPr lang="hr-HR" sz="2400" b="1">
                <a:solidFill>
                  <a:schemeClr val="hlink"/>
                </a:solidFill>
                <a:latin typeface="Times New Roman" pitchFamily="18" charset="0"/>
              </a:rPr>
              <a:t>električnog proboja</a:t>
            </a:r>
            <a:r>
              <a:rPr lang="hr-HR" sz="2400">
                <a:latin typeface="Times New Roman" pitchFamily="18" charset="0"/>
              </a:rPr>
              <a:t>. Zavisno od agregatnog stanja dielektričnog materijala različiti su uzroci i posledice električnog proboja. </a:t>
            </a:r>
          </a:p>
          <a:p>
            <a:pPr algn="just"/>
            <a:r>
              <a:rPr lang="hr-HR" sz="2400">
                <a:latin typeface="Times New Roman" pitchFamily="18" charset="0"/>
              </a:rPr>
              <a:t>Veličina koja opisuje svojstvo dielektričnog materijala u odnosu na električni proboj je </a:t>
            </a:r>
            <a:r>
              <a:rPr lang="hr-HR" sz="2400">
                <a:solidFill>
                  <a:schemeClr val="hlink"/>
                </a:solidFill>
                <a:latin typeface="Times New Roman" pitchFamily="18" charset="0"/>
              </a:rPr>
              <a:t>probojni napon</a:t>
            </a:r>
            <a:r>
              <a:rPr lang="hr-HR" sz="2400">
                <a:latin typeface="Times New Roman" pitchFamily="18" charset="0"/>
              </a:rPr>
              <a:t> U</a:t>
            </a:r>
            <a:r>
              <a:rPr lang="hr-HR" sz="2400" baseline="-25000">
                <a:latin typeface="Times New Roman" pitchFamily="18" charset="0"/>
              </a:rPr>
              <a:t>pr</a:t>
            </a:r>
            <a:r>
              <a:rPr lang="hr-HR" sz="2400">
                <a:latin typeface="Times New Roman" pitchFamily="18" charset="0"/>
              </a:rPr>
              <a:t>. Probojni napon određenog dielektrika zavisi od oblika i vrste materijala, od spoljašnjih uslova. Uz probojni napon potrebno je stoga precizno definisati uslove pri kojima je određen. </a:t>
            </a:r>
          </a:p>
          <a:p>
            <a:pPr algn="just"/>
            <a:r>
              <a:rPr lang="hr-HR" sz="2400">
                <a:latin typeface="Times New Roman" pitchFamily="18" charset="0"/>
              </a:rPr>
              <a:t>Ako je dielektrični materijal izložen delovanju homogenog električnog polja onda je dielektrična čvrstoća:</a:t>
            </a:r>
            <a:endParaRPr lang="hr-HR" sz="2400">
              <a:latin typeface="Courier New" pitchFamily="49" charset="0"/>
            </a:endParaRPr>
          </a:p>
        </p:txBody>
      </p:sp>
      <p:graphicFrame>
        <p:nvGraphicFramePr>
          <p:cNvPr id="93184" name="Object 1024"/>
          <p:cNvGraphicFramePr>
            <a:graphicFrameLocks noChangeAspect="1"/>
          </p:cNvGraphicFramePr>
          <p:nvPr/>
        </p:nvGraphicFramePr>
        <p:xfrm>
          <a:off x="3132138" y="5310188"/>
          <a:ext cx="3429000" cy="1143000"/>
        </p:xfrm>
        <a:graphic>
          <a:graphicData uri="http://schemas.openxmlformats.org/presentationml/2006/ole">
            <mc:AlternateContent xmlns:mc="http://schemas.openxmlformats.org/markup-compatibility/2006">
              <mc:Choice xmlns:v="urn:schemas-microsoft-com:vml" Requires="v">
                <p:oleObj spid="_x0000_s43011" name="Equation" r:id="rId3" imgW="1498320" imgH="444240" progId="Equation.3">
                  <p:embed/>
                </p:oleObj>
              </mc:Choice>
              <mc:Fallback>
                <p:oleObj name="Equation" r:id="rId3" imgW="1498320" imgH="4442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5310188"/>
                        <a:ext cx="3429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50072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500" fill="hold"/>
                                        <p:tgtEl>
                                          <p:spTgt spid="23554"/>
                                        </p:tgtEl>
                                        <p:attrNameLst>
                                          <p:attrName>ppt_w</p:attrName>
                                        </p:attrNameLst>
                                      </p:cBhvr>
                                      <p:tavLst>
                                        <p:tav tm="0">
                                          <p:val>
                                            <p:fltVal val="0"/>
                                          </p:val>
                                        </p:tav>
                                        <p:tav tm="100000">
                                          <p:val>
                                            <p:strVal val="#ppt_w"/>
                                          </p:val>
                                        </p:tav>
                                      </p:tavLst>
                                    </p:anim>
                                    <p:anim calcmode="lin" valueType="num">
                                      <p:cBhvr>
                                        <p:cTn id="8" dur="500" fill="hold"/>
                                        <p:tgtEl>
                                          <p:spTgt spid="2355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5" presetClass="entr" presetSubtype="0" fill="hold" grpId="0" nodeType="afterEffect">
                                  <p:stCondLst>
                                    <p:cond delay="0"/>
                                  </p:stCondLst>
                                  <p:childTnLst>
                                    <p:set>
                                      <p:cBhvr>
                                        <p:cTn id="11" dur="1" fill="hold">
                                          <p:stCondLst>
                                            <p:cond delay="0"/>
                                          </p:stCondLst>
                                        </p:cTn>
                                        <p:tgtEl>
                                          <p:spTgt spid="23555"/>
                                        </p:tgtEl>
                                        <p:attrNameLst>
                                          <p:attrName>style.visibility</p:attrName>
                                        </p:attrNameLst>
                                      </p:cBhvr>
                                      <p:to>
                                        <p:strVal val="visible"/>
                                      </p:to>
                                    </p:set>
                                    <p:anim calcmode="lin" valueType="num">
                                      <p:cBhvr>
                                        <p:cTn id="12" dur="500" decel="50000" fill="hold">
                                          <p:stCondLst>
                                            <p:cond delay="0"/>
                                          </p:stCondLst>
                                        </p:cTn>
                                        <p:tgtEl>
                                          <p:spTgt spid="23555"/>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23555"/>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23555"/>
                                        </p:tgtEl>
                                        <p:attrNameLst>
                                          <p:attrName>ppt_w</p:attrName>
                                        </p:attrNameLst>
                                      </p:cBhvr>
                                      <p:tavLst>
                                        <p:tav tm="0">
                                          <p:val>
                                            <p:strVal val="#ppt_w*.05"/>
                                          </p:val>
                                        </p:tav>
                                        <p:tav tm="100000">
                                          <p:val>
                                            <p:strVal val="#ppt_w"/>
                                          </p:val>
                                        </p:tav>
                                      </p:tavLst>
                                    </p:anim>
                                    <p:anim calcmode="lin" valueType="num">
                                      <p:cBhvr>
                                        <p:cTn id="15" dur="1000" fill="hold"/>
                                        <p:tgtEl>
                                          <p:spTgt spid="23555"/>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23555"/>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23555"/>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23555"/>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52400" y="447675"/>
            <a:ext cx="8855075" cy="5934075"/>
          </a:xfrm>
          <a:prstGeom prst="rect">
            <a:avLst/>
          </a:prstGeom>
          <a:noFill/>
          <a:ln w="9525">
            <a:noFill/>
            <a:miter lim="800000"/>
            <a:headEnd/>
            <a:tailEnd/>
          </a:ln>
          <a:effectLst/>
        </p:spPr>
        <p:txBody>
          <a:bodyPr>
            <a:spAutoFit/>
          </a:bodyPr>
          <a:lstStyle/>
          <a:p>
            <a:pPr algn="just"/>
            <a:r>
              <a:rPr lang="hr-HR" sz="2400">
                <a:latin typeface="Times New Roman" pitchFamily="18" charset="0"/>
              </a:rPr>
              <a:t>Električni proboj u </a:t>
            </a:r>
            <a:r>
              <a:rPr lang="hr-HR" sz="2400">
                <a:solidFill>
                  <a:schemeClr val="hlink"/>
                </a:solidFill>
                <a:latin typeface="Times New Roman" pitchFamily="18" charset="0"/>
              </a:rPr>
              <a:t>gasovitom</a:t>
            </a:r>
            <a:r>
              <a:rPr lang="hr-HR" sz="2400">
                <a:latin typeface="Times New Roman" pitchFamily="18" charset="0"/>
              </a:rPr>
              <a:t> dielektričnom materijalu pod delovanjem jakog električnog polja nastaje zbog </a:t>
            </a:r>
            <a:r>
              <a:rPr lang="hr-HR" sz="2400">
                <a:solidFill>
                  <a:schemeClr val="hlink"/>
                </a:solidFill>
                <a:latin typeface="Times New Roman" pitchFamily="18" charset="0"/>
              </a:rPr>
              <a:t>udarne ili jonizacije fotonima.</a:t>
            </a:r>
            <a:r>
              <a:rPr lang="hr-HR" sz="2400">
                <a:latin typeface="Times New Roman" pitchFamily="18" charset="0"/>
              </a:rPr>
              <a:t> U jakom električnom polju mogu naelektrisane čestice (elektroni ili joni), između dva sudara, dobiti toliki priraštaj kinetičke energije da pri sudaru s neutralnim molekulom izazovu njegovu jonizaciju. Kada energija udarnog elektrona nije dovoljna za jonizaciju neutralni molekul prelazi u </a:t>
            </a:r>
            <a:r>
              <a:rPr lang="hr-HR" sz="2400">
                <a:solidFill>
                  <a:schemeClr val="hlink"/>
                </a:solidFill>
                <a:latin typeface="Times New Roman" pitchFamily="18" charset="0"/>
              </a:rPr>
              <a:t>pobuđeno stanje.</a:t>
            </a:r>
            <a:r>
              <a:rPr lang="hr-HR" sz="2400">
                <a:latin typeface="Times New Roman" pitchFamily="18" charset="0"/>
              </a:rPr>
              <a:t> Vraćanje molekula u osnovno stanje praćeno je emisijom fotona koji može izazvati jonizaciju nekog drugog molekula. </a:t>
            </a:r>
          </a:p>
          <a:p>
            <a:pPr algn="just"/>
            <a:r>
              <a:rPr lang="hr-HR" sz="2400">
                <a:latin typeface="Times New Roman" pitchFamily="18" charset="0"/>
              </a:rPr>
              <a:t>Pri proboju nastaje kanal joniziranog gasa između elektroda; najprije se formira iskra koja pri dovoljno velikom naponu prelazi u električni luk. </a:t>
            </a:r>
          </a:p>
          <a:p>
            <a:pPr algn="just"/>
            <a:r>
              <a:rPr lang="hr-HR" sz="2400">
                <a:latin typeface="Times New Roman" pitchFamily="18" charset="0"/>
              </a:rPr>
              <a:t>Dielektrična čvrstoća gasovitog dielektričnog materijala značajno zavisi od temperature i pritiska. Povećanjem pritiska smanjuje se srednja dužina slobodnog puta elektrona pa se povećava dielektrična čvrstoća. Smanjivanjem pritiska dielektrična čvrstoća se smanjuje. </a:t>
            </a:r>
          </a:p>
        </p:txBody>
      </p:sp>
    </p:spTree>
    <p:extLst>
      <p:ext uri="{BB962C8B-B14F-4D97-AF65-F5344CB8AC3E}">
        <p14:creationId xmlns:p14="http://schemas.microsoft.com/office/powerpoint/2010/main" val="286045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box(in)">
                                      <p:cBhvr>
                                        <p:cTn id="7"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5875" y="4763"/>
            <a:ext cx="9236075" cy="6664325"/>
          </a:xfrm>
          <a:prstGeom prst="rect">
            <a:avLst/>
          </a:prstGeom>
          <a:noFill/>
          <a:ln w="9525">
            <a:noFill/>
            <a:miter lim="800000"/>
            <a:headEnd/>
            <a:tailEnd/>
          </a:ln>
          <a:effectLst/>
        </p:spPr>
        <p:txBody>
          <a:bodyPr>
            <a:spAutoFit/>
          </a:bodyPr>
          <a:lstStyle/>
          <a:p>
            <a:pPr algn="just"/>
            <a:r>
              <a:rPr lang="hr-HR" sz="2400">
                <a:latin typeface="Times New Roman" pitchFamily="18" charset="0"/>
              </a:rPr>
              <a:t>Pri vrlo niskim pritiscima gas je toliko razređen da se smanjuje verovatnoća joniziranja molekula, pa se dielektrična čvrstoća ponovo povećava. Povećanjem temperature smanjuje se gustina gasa, odnosno povećava se srednja dužina slobodnog puta i smanjuje dielektrična čvrstoća gasovitog dielektričnog materijala. Na dielektričnu čvstoću gasovitog dielektrika utiču primese i vlažnost, a uticaj frekvencije je slabo izražen. </a:t>
            </a:r>
            <a:r>
              <a:rPr lang="hr-HR" sz="2400">
                <a:solidFill>
                  <a:schemeClr val="hlink"/>
                </a:solidFill>
                <a:latin typeface="Times New Roman" pitchFamily="18" charset="0"/>
              </a:rPr>
              <a:t>Gasoviti dielektrici se regenerišu posle proboja.</a:t>
            </a:r>
          </a:p>
          <a:p>
            <a:pPr algn="just"/>
            <a:r>
              <a:rPr lang="hr-HR" sz="2400">
                <a:latin typeface="Times New Roman" pitchFamily="18" charset="0"/>
              </a:rPr>
              <a:t>U čistim </a:t>
            </a:r>
            <a:r>
              <a:rPr lang="hr-HR" sz="2400">
                <a:solidFill>
                  <a:schemeClr val="hlink"/>
                </a:solidFill>
                <a:latin typeface="Times New Roman" pitchFamily="18" charset="0"/>
              </a:rPr>
              <a:t>tečnim</a:t>
            </a:r>
            <a:r>
              <a:rPr lang="hr-HR" sz="2400">
                <a:latin typeface="Times New Roman" pitchFamily="18" charset="0"/>
              </a:rPr>
              <a:t> dielektričnim materijalima električni proboj nastaje udarnom jonizacijom slično kao kod gasovitih dielektrika. Tekući dielektrici imaju veću dielektričnu čvrstoću od gasovitih dielektrika jer je manja dužina srednjeg slobodnog puta elektrona koji vrše jonizaciju. </a:t>
            </a:r>
          </a:p>
          <a:p>
            <a:pPr algn="just"/>
            <a:r>
              <a:rPr lang="hr-HR" sz="2400">
                <a:latin typeface="Times New Roman" pitchFamily="18" charset="0"/>
              </a:rPr>
              <a:t>Realni tečni dielektrični materijali sadrže primese (vodu, gasove, čvrste čestice) pa dielektrična čvrstoća zavisi od njihove količine. Uticaj pritiska i temperature na dielektričnu čvrstoću čistih tečnih dielektričnih materijala nema praktični značaj. </a:t>
            </a:r>
            <a:r>
              <a:rPr lang="hr-HR" sz="2400">
                <a:solidFill>
                  <a:schemeClr val="hlink"/>
                </a:solidFill>
                <a:latin typeface="Times New Roman" pitchFamily="18" charset="0"/>
              </a:rPr>
              <a:t>Tečni dielektrici se regenerišu posle proboja.</a:t>
            </a:r>
          </a:p>
          <a:p>
            <a:pPr algn="just"/>
            <a:r>
              <a:rPr lang="hr-HR" sz="2400">
                <a:latin typeface="Times New Roman" pitchFamily="18" charset="0"/>
              </a:rPr>
              <a:t>Proboj </a:t>
            </a:r>
            <a:r>
              <a:rPr lang="hr-HR" sz="2400">
                <a:solidFill>
                  <a:schemeClr val="hlink"/>
                </a:solidFill>
                <a:latin typeface="Times New Roman" pitchFamily="18" charset="0"/>
              </a:rPr>
              <a:t>čvrstih </a:t>
            </a:r>
            <a:r>
              <a:rPr lang="hr-HR" sz="2400">
                <a:latin typeface="Times New Roman" pitchFamily="18" charset="0"/>
              </a:rPr>
              <a:t>dielektričnih materijala može nastati kao posledica </a:t>
            </a:r>
            <a:r>
              <a:rPr lang="hr-HR" sz="2400">
                <a:solidFill>
                  <a:schemeClr val="hlink"/>
                </a:solidFill>
                <a:latin typeface="Times New Roman" pitchFamily="18" charset="0"/>
              </a:rPr>
              <a:t>električnog, elektrotermičkog ili elektrohemijskog proboja. </a:t>
            </a:r>
          </a:p>
        </p:txBody>
      </p:sp>
    </p:spTree>
    <p:extLst>
      <p:ext uri="{BB962C8B-B14F-4D97-AF65-F5344CB8AC3E}">
        <p14:creationId xmlns:p14="http://schemas.microsoft.com/office/powerpoint/2010/main" val="304851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box(in)">
                                      <p:cBhvr>
                                        <p:cTn id="7" dur="5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52400" y="269875"/>
            <a:ext cx="8855075" cy="5934075"/>
          </a:xfrm>
          <a:prstGeom prst="rect">
            <a:avLst/>
          </a:prstGeom>
          <a:noFill/>
          <a:ln w="9525">
            <a:noFill/>
            <a:miter lim="800000"/>
            <a:headEnd/>
            <a:tailEnd/>
          </a:ln>
          <a:effectLst/>
        </p:spPr>
        <p:txBody>
          <a:bodyPr>
            <a:spAutoFit/>
          </a:bodyPr>
          <a:lstStyle/>
          <a:p>
            <a:pPr algn="just"/>
            <a:r>
              <a:rPr lang="hr-HR" sz="2400">
                <a:latin typeface="Times New Roman" pitchFamily="18" charset="0"/>
              </a:rPr>
              <a:t>Kod </a:t>
            </a:r>
            <a:r>
              <a:rPr lang="hr-HR" sz="2400">
                <a:solidFill>
                  <a:schemeClr val="hlink"/>
                </a:solidFill>
                <a:latin typeface="Times New Roman" pitchFamily="18" charset="0"/>
              </a:rPr>
              <a:t>električnog proboja</a:t>
            </a:r>
            <a:r>
              <a:rPr lang="hr-HR" sz="2400">
                <a:latin typeface="Times New Roman" pitchFamily="18" charset="0"/>
              </a:rPr>
              <a:t> čvrstog dielektrika proces je sličan udarnoj jonizaciji u gasovima i tečnostima u kojoj sudeluju elektroni i šupljine. </a:t>
            </a:r>
          </a:p>
          <a:p>
            <a:pPr algn="just"/>
            <a:endParaRPr lang="hr-HR" sz="2400">
              <a:latin typeface="Times New Roman" pitchFamily="18" charset="0"/>
            </a:endParaRPr>
          </a:p>
          <a:p>
            <a:pPr algn="just"/>
            <a:r>
              <a:rPr lang="hr-HR" sz="2400">
                <a:solidFill>
                  <a:schemeClr val="hlink"/>
                </a:solidFill>
                <a:latin typeface="Times New Roman" pitchFamily="18" charset="0"/>
              </a:rPr>
              <a:t>Elektrotermički proboj</a:t>
            </a:r>
            <a:r>
              <a:rPr lang="hr-HR" sz="2400">
                <a:latin typeface="Times New Roman" pitchFamily="18" charset="0"/>
              </a:rPr>
              <a:t> je  posledica zagrejavanja dielektrika zbog dielektričnih gubitaka. To je kumulativni proces jer zagrejavanjem dielektrični gubici rastu.</a:t>
            </a:r>
          </a:p>
          <a:p>
            <a:pPr algn="just"/>
            <a:endParaRPr lang="hr-HR" sz="2400">
              <a:latin typeface="Times New Roman" pitchFamily="18" charset="0"/>
            </a:endParaRPr>
          </a:p>
          <a:p>
            <a:pPr algn="just"/>
            <a:r>
              <a:rPr lang="hr-HR" sz="2400">
                <a:solidFill>
                  <a:schemeClr val="hlink"/>
                </a:solidFill>
                <a:latin typeface="Times New Roman" pitchFamily="18" charset="0"/>
              </a:rPr>
              <a:t>Elektrohemijski proboj</a:t>
            </a:r>
            <a:r>
              <a:rPr lang="hr-HR" sz="2400">
                <a:latin typeface="Times New Roman" pitchFamily="18" charset="0"/>
              </a:rPr>
              <a:t> nastaje kad se električna otpornost dielektričnog materijala smanjuje zbog hemijskih promena izazvanih jakim električnim poljem. U nekim slučajevima jaka električna polja mogu izazvati elektrolizu (razlaganje) materijala, pojavu ozona na površini materijala i sl. </a:t>
            </a:r>
          </a:p>
          <a:p>
            <a:pPr algn="just"/>
            <a:r>
              <a:rPr lang="hr-HR" sz="2400">
                <a:latin typeface="Times New Roman" pitchFamily="18" charset="0"/>
              </a:rPr>
              <a:t>	</a:t>
            </a:r>
          </a:p>
          <a:p>
            <a:pPr algn="just"/>
            <a:r>
              <a:rPr lang="hr-HR" sz="2400">
                <a:latin typeface="Times New Roman" pitchFamily="18" charset="0"/>
              </a:rPr>
              <a:t>Smanjenje dielektrične čvrstoće pri dugotrajnom delovanju jakog električnog polja koje izaziva hemijske promene, naziva se </a:t>
            </a:r>
            <a:r>
              <a:rPr lang="hr-HR" sz="2400" b="1">
                <a:solidFill>
                  <a:schemeClr val="hlink"/>
                </a:solidFill>
                <a:latin typeface="Times New Roman" pitchFamily="18" charset="0"/>
              </a:rPr>
              <a:t>starenje dielektričnog materijala</a:t>
            </a:r>
            <a:r>
              <a:rPr lang="hr-HR" sz="2400">
                <a:solidFill>
                  <a:schemeClr val="hlink"/>
                </a:solidFill>
                <a:latin typeface="Times New Roman" pitchFamily="18" charset="0"/>
              </a:rPr>
              <a:t>.</a:t>
            </a:r>
          </a:p>
        </p:txBody>
      </p:sp>
    </p:spTree>
    <p:extLst>
      <p:ext uri="{BB962C8B-B14F-4D97-AF65-F5344CB8AC3E}">
        <p14:creationId xmlns:p14="http://schemas.microsoft.com/office/powerpoint/2010/main" val="309203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animEffect transition="in" filter="dissolve">
                                      <p:cBhvr>
                                        <p:cTn id="7" dur="500"/>
                                        <p:tgtEl>
                                          <p:spTgt spid="266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626">
                                            <p:txEl>
                                              <p:pRg st="2" end="2"/>
                                            </p:txEl>
                                          </p:spTgt>
                                        </p:tgtEl>
                                        <p:attrNameLst>
                                          <p:attrName>style.visibility</p:attrName>
                                        </p:attrNameLst>
                                      </p:cBhvr>
                                      <p:to>
                                        <p:strVal val="visible"/>
                                      </p:to>
                                    </p:set>
                                    <p:animEffect transition="in" filter="dissolve">
                                      <p:cBhvr>
                                        <p:cTn id="12" dur="500"/>
                                        <p:tgtEl>
                                          <p:spTgt spid="2662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6626">
                                            <p:txEl>
                                              <p:pRg st="4" end="4"/>
                                            </p:txEl>
                                          </p:spTgt>
                                        </p:tgtEl>
                                        <p:attrNameLst>
                                          <p:attrName>style.visibility</p:attrName>
                                        </p:attrNameLst>
                                      </p:cBhvr>
                                      <p:to>
                                        <p:strVal val="visible"/>
                                      </p:to>
                                    </p:set>
                                    <p:animEffect transition="in" filter="dissolve">
                                      <p:cBhvr>
                                        <p:cTn id="17" dur="500"/>
                                        <p:tgtEl>
                                          <p:spTgt spid="2662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6626">
                                            <p:txEl>
                                              <p:pRg st="5" end="5"/>
                                            </p:txEl>
                                          </p:spTgt>
                                        </p:tgtEl>
                                        <p:attrNameLst>
                                          <p:attrName>style.visibility</p:attrName>
                                        </p:attrNameLst>
                                      </p:cBhvr>
                                      <p:to>
                                        <p:strVal val="visible"/>
                                      </p:to>
                                    </p:set>
                                    <p:animEffect transition="in" filter="dissolve">
                                      <p:cBhvr>
                                        <p:cTn id="22" dur="500"/>
                                        <p:tgtEl>
                                          <p:spTgt spid="2662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6626">
                                            <p:txEl>
                                              <p:pRg st="6" end="6"/>
                                            </p:txEl>
                                          </p:spTgt>
                                        </p:tgtEl>
                                        <p:attrNameLst>
                                          <p:attrName>style.visibility</p:attrName>
                                        </p:attrNameLst>
                                      </p:cBhvr>
                                      <p:to>
                                        <p:strVal val="visible"/>
                                      </p:to>
                                    </p:set>
                                    <p:animEffect transition="in" filter="dissolve">
                                      <p:cBhvr>
                                        <p:cTn id="27" dur="500"/>
                                        <p:tgtEl>
                                          <p:spTgt spid="2662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228600"/>
            <a:ext cx="9144000" cy="1143000"/>
          </a:xfrm>
        </p:spPr>
        <p:txBody>
          <a:bodyPr>
            <a:normAutofit fontScale="90000"/>
          </a:bodyPr>
          <a:lstStyle/>
          <a:p>
            <a:r>
              <a:rPr lang="hr-HR" b="1" i="1">
                <a:solidFill>
                  <a:schemeClr val="tx1"/>
                </a:solidFill>
                <a:latin typeface="Arial Narrow" pitchFamily="34" charset="0"/>
              </a:rPr>
              <a:t>PODELE DIELEKTRIČNIH MATERIJALA</a:t>
            </a:r>
            <a:endParaRPr lang="hr-HR" b="1" i="1">
              <a:solidFill>
                <a:schemeClr val="tx1"/>
              </a:solidFill>
            </a:endParaRPr>
          </a:p>
        </p:txBody>
      </p:sp>
      <p:sp>
        <p:nvSpPr>
          <p:cNvPr id="27651" name="Text Box 3"/>
          <p:cNvSpPr txBox="1">
            <a:spLocks noChangeArrowheads="1"/>
          </p:cNvSpPr>
          <p:nvPr/>
        </p:nvSpPr>
        <p:spPr bwMode="auto">
          <a:xfrm>
            <a:off x="152400" y="609600"/>
            <a:ext cx="8855075" cy="1187450"/>
          </a:xfrm>
          <a:prstGeom prst="rect">
            <a:avLst/>
          </a:prstGeom>
          <a:noFill/>
          <a:ln w="9525">
            <a:noFill/>
            <a:miter lim="800000"/>
            <a:headEnd/>
            <a:tailEnd/>
          </a:ln>
          <a:effectLst/>
        </p:spPr>
        <p:txBody>
          <a:bodyPr>
            <a:spAutoFit/>
          </a:bodyPr>
          <a:lstStyle/>
          <a:p>
            <a:pPr algn="just"/>
            <a:r>
              <a:rPr lang="hr-HR" sz="2400">
                <a:latin typeface="Times New Roman" pitchFamily="18" charset="0"/>
              </a:rPr>
              <a:t>Prema brojnosti i širini primene dielektrični materijali predstavljaju najznačajniju grupu elektrotehničkih materijala. Moguće su podele po različitim svojstvima. </a:t>
            </a:r>
          </a:p>
        </p:txBody>
      </p:sp>
      <p:sp>
        <p:nvSpPr>
          <p:cNvPr id="27653" name="Text Box 5"/>
          <p:cNvSpPr txBox="1">
            <a:spLocks noChangeArrowheads="1"/>
          </p:cNvSpPr>
          <p:nvPr/>
        </p:nvSpPr>
        <p:spPr bwMode="auto">
          <a:xfrm>
            <a:off x="60325" y="1946275"/>
            <a:ext cx="4816475" cy="2301875"/>
          </a:xfrm>
          <a:prstGeom prst="rect">
            <a:avLst/>
          </a:prstGeom>
          <a:noFill/>
          <a:ln w="19050">
            <a:solidFill>
              <a:srgbClr val="993300"/>
            </a:solidFill>
            <a:prstDash val="lgDash"/>
            <a:miter lim="800000"/>
            <a:headEnd/>
            <a:tailEnd/>
          </a:ln>
          <a:effectLst/>
        </p:spPr>
        <p:txBody>
          <a:bodyPr>
            <a:spAutoFit/>
          </a:bodyPr>
          <a:lstStyle/>
          <a:p>
            <a:pPr algn="just"/>
            <a:r>
              <a:rPr lang="hr-HR" sz="2400">
                <a:latin typeface="Times New Roman" pitchFamily="18" charset="0"/>
              </a:rPr>
              <a:t>Prema zavisnosti vektora polarizacije  (ili električnog pomaka ) od vektora jačine električnog polja  dijele se na:</a:t>
            </a:r>
          </a:p>
          <a:p>
            <a:pPr algn="just"/>
            <a:r>
              <a:rPr lang="hr-HR" sz="2400">
                <a:latin typeface="Times New Roman" pitchFamily="18" charset="0"/>
              </a:rPr>
              <a:t>-</a:t>
            </a:r>
            <a:r>
              <a:rPr lang="hr-HR" sz="2400">
                <a:solidFill>
                  <a:schemeClr val="hlink"/>
                </a:solidFill>
                <a:latin typeface="Times New Roman" pitchFamily="18" charset="0"/>
              </a:rPr>
              <a:t>linearne</a:t>
            </a:r>
            <a:r>
              <a:rPr lang="hr-HR" sz="2400">
                <a:latin typeface="Times New Roman" pitchFamily="18" charset="0"/>
              </a:rPr>
              <a:t>(elektroizolacioni materijali) i </a:t>
            </a:r>
          </a:p>
          <a:p>
            <a:pPr algn="just"/>
            <a:r>
              <a:rPr lang="hr-HR" sz="2400">
                <a:latin typeface="Times New Roman" pitchFamily="18" charset="0"/>
              </a:rPr>
              <a:t>- </a:t>
            </a:r>
            <a:r>
              <a:rPr lang="hr-HR" sz="2400">
                <a:solidFill>
                  <a:schemeClr val="hlink"/>
                </a:solidFill>
                <a:latin typeface="Times New Roman" pitchFamily="18" charset="0"/>
              </a:rPr>
              <a:t>nelinearne.</a:t>
            </a:r>
            <a:r>
              <a:rPr lang="hr-HR" sz="2400">
                <a:latin typeface="Times New Roman" pitchFamily="18" charset="0"/>
              </a:rPr>
              <a:t> </a:t>
            </a:r>
          </a:p>
        </p:txBody>
      </p:sp>
      <p:sp>
        <p:nvSpPr>
          <p:cNvPr id="27654" name="Text Box 6"/>
          <p:cNvSpPr txBox="1">
            <a:spLocks noChangeArrowheads="1"/>
          </p:cNvSpPr>
          <p:nvPr/>
        </p:nvSpPr>
        <p:spPr bwMode="auto">
          <a:xfrm>
            <a:off x="5181600" y="2514600"/>
            <a:ext cx="3902075" cy="1974850"/>
          </a:xfrm>
          <a:prstGeom prst="rect">
            <a:avLst/>
          </a:prstGeom>
          <a:solidFill>
            <a:schemeClr val="accent1"/>
          </a:solidFill>
          <a:ln w="57150">
            <a:solidFill>
              <a:srgbClr val="339966"/>
            </a:solidFill>
            <a:miter lim="800000"/>
            <a:headEnd/>
            <a:tailEnd/>
          </a:ln>
          <a:effectLst/>
        </p:spPr>
        <p:txBody>
          <a:bodyPr>
            <a:spAutoFit/>
          </a:bodyPr>
          <a:lstStyle/>
          <a:p>
            <a:pPr algn="just"/>
            <a:r>
              <a:rPr lang="hr-HR" sz="2400">
                <a:latin typeface="Times New Roman" pitchFamily="18" charset="0"/>
              </a:rPr>
              <a:t>Prema agregatnom stanju dielektrični materijali su:</a:t>
            </a:r>
          </a:p>
          <a:p>
            <a:pPr algn="just"/>
            <a:r>
              <a:rPr lang="hr-HR" sz="2400">
                <a:latin typeface="Times New Roman" pitchFamily="18" charset="0"/>
              </a:rPr>
              <a:t>- gasoviti, </a:t>
            </a:r>
          </a:p>
          <a:p>
            <a:pPr algn="just"/>
            <a:r>
              <a:rPr lang="hr-HR" sz="2400">
                <a:latin typeface="Times New Roman" pitchFamily="18" charset="0"/>
              </a:rPr>
              <a:t>- tečni ili </a:t>
            </a:r>
          </a:p>
          <a:p>
            <a:pPr algn="just"/>
            <a:r>
              <a:rPr lang="hr-HR" sz="2400">
                <a:latin typeface="Times New Roman" pitchFamily="18" charset="0"/>
              </a:rPr>
              <a:t>- čvrsti. </a:t>
            </a:r>
          </a:p>
        </p:txBody>
      </p:sp>
      <p:sp>
        <p:nvSpPr>
          <p:cNvPr id="27655" name="Text Box 7"/>
          <p:cNvSpPr txBox="1">
            <a:spLocks noChangeArrowheads="1"/>
          </p:cNvSpPr>
          <p:nvPr/>
        </p:nvSpPr>
        <p:spPr bwMode="auto">
          <a:xfrm>
            <a:off x="533400" y="5257800"/>
            <a:ext cx="3390900" cy="1238250"/>
          </a:xfrm>
          <a:prstGeom prst="rect">
            <a:avLst/>
          </a:prstGeom>
          <a:solidFill>
            <a:srgbClr val="FFFF00"/>
          </a:solidFill>
          <a:ln w="50800" cap="rnd">
            <a:solidFill>
              <a:srgbClr val="0000FF"/>
            </a:solidFill>
            <a:prstDash val="sysDot"/>
            <a:miter lim="800000"/>
            <a:headEnd/>
            <a:tailEnd/>
          </a:ln>
          <a:effectLst/>
        </p:spPr>
        <p:txBody>
          <a:bodyPr wrap="none">
            <a:spAutoFit/>
          </a:bodyPr>
          <a:lstStyle/>
          <a:p>
            <a:r>
              <a:rPr lang="hr-HR" sz="2400">
                <a:solidFill>
                  <a:schemeClr val="accent2"/>
                </a:solidFill>
                <a:latin typeface="Times New Roman" pitchFamily="18" charset="0"/>
              </a:rPr>
              <a:t>Po hemijskom sastavu su:</a:t>
            </a:r>
          </a:p>
          <a:p>
            <a:r>
              <a:rPr lang="hr-HR" sz="2400">
                <a:solidFill>
                  <a:schemeClr val="accent2"/>
                </a:solidFill>
                <a:latin typeface="Times New Roman" pitchFamily="18" charset="0"/>
              </a:rPr>
              <a:t>- organski i </a:t>
            </a:r>
          </a:p>
          <a:p>
            <a:r>
              <a:rPr lang="hr-HR" sz="2400">
                <a:solidFill>
                  <a:schemeClr val="accent2"/>
                </a:solidFill>
                <a:latin typeface="Times New Roman" pitchFamily="18" charset="0"/>
              </a:rPr>
              <a:t>- anorganski.</a:t>
            </a:r>
          </a:p>
        </p:txBody>
      </p:sp>
      <p:sp>
        <p:nvSpPr>
          <p:cNvPr id="27656" name="Text Box 8"/>
          <p:cNvSpPr txBox="1">
            <a:spLocks noChangeArrowheads="1"/>
          </p:cNvSpPr>
          <p:nvPr/>
        </p:nvSpPr>
        <p:spPr bwMode="auto">
          <a:xfrm>
            <a:off x="5715000" y="5181600"/>
            <a:ext cx="2170113" cy="1241425"/>
          </a:xfrm>
          <a:prstGeom prst="rect">
            <a:avLst/>
          </a:prstGeom>
          <a:solidFill>
            <a:srgbClr val="FF6600"/>
          </a:solidFill>
          <a:ln w="53975">
            <a:solidFill>
              <a:srgbClr val="800000"/>
            </a:solidFill>
            <a:miter lim="800000"/>
            <a:headEnd/>
            <a:tailEnd/>
          </a:ln>
          <a:effectLst/>
        </p:spPr>
        <p:txBody>
          <a:bodyPr>
            <a:spAutoFit/>
          </a:bodyPr>
          <a:lstStyle/>
          <a:p>
            <a:r>
              <a:rPr lang="hr-HR" sz="2400">
                <a:latin typeface="Times New Roman" pitchFamily="18" charset="0"/>
              </a:rPr>
              <a:t>Po poreklu:</a:t>
            </a:r>
          </a:p>
          <a:p>
            <a:r>
              <a:rPr lang="hr-HR" sz="2400">
                <a:latin typeface="Times New Roman" pitchFamily="18" charset="0"/>
              </a:rPr>
              <a:t>- prirodni i </a:t>
            </a:r>
          </a:p>
          <a:p>
            <a:r>
              <a:rPr lang="hr-HR" sz="2400">
                <a:latin typeface="Times New Roman" pitchFamily="18" charset="0"/>
              </a:rPr>
              <a:t>- sintetički </a:t>
            </a:r>
          </a:p>
        </p:txBody>
      </p:sp>
    </p:spTree>
    <p:extLst>
      <p:ext uri="{BB962C8B-B14F-4D97-AF65-F5344CB8AC3E}">
        <p14:creationId xmlns:p14="http://schemas.microsoft.com/office/powerpoint/2010/main" val="84565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7653"/>
                                        </p:tgtEl>
                                        <p:attrNameLst>
                                          <p:attrName>style.visibility</p:attrName>
                                        </p:attrNameLst>
                                      </p:cBhvr>
                                      <p:to>
                                        <p:strVal val="visible"/>
                                      </p:to>
                                    </p:set>
                                    <p:anim calcmode="lin" valueType="num">
                                      <p:cBhvr additive="base">
                                        <p:cTn id="7" dur="500" fill="hold"/>
                                        <p:tgtEl>
                                          <p:spTgt spid="27653"/>
                                        </p:tgtEl>
                                        <p:attrNameLst>
                                          <p:attrName>ppt_x</p:attrName>
                                        </p:attrNameLst>
                                      </p:cBhvr>
                                      <p:tavLst>
                                        <p:tav tm="0">
                                          <p:val>
                                            <p:strVal val="1+#ppt_w/2"/>
                                          </p:val>
                                        </p:tav>
                                        <p:tav tm="100000">
                                          <p:val>
                                            <p:strVal val="#ppt_x"/>
                                          </p:val>
                                        </p:tav>
                                      </p:tavLst>
                                    </p:anim>
                                    <p:anim calcmode="lin" valueType="num">
                                      <p:cBhvr additive="base">
                                        <p:cTn id="8" dur="500" fill="hold"/>
                                        <p:tgtEl>
                                          <p:spTgt spid="2765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 presetClass="entr" presetSubtype="32" fill="hold" grpId="0" nodeType="afterEffect">
                                  <p:stCondLst>
                                    <p:cond delay="0"/>
                                  </p:stCondLst>
                                  <p:childTnLst>
                                    <p:set>
                                      <p:cBhvr>
                                        <p:cTn id="11" dur="1" fill="hold">
                                          <p:stCondLst>
                                            <p:cond delay="0"/>
                                          </p:stCondLst>
                                        </p:cTn>
                                        <p:tgtEl>
                                          <p:spTgt spid="27654"/>
                                        </p:tgtEl>
                                        <p:attrNameLst>
                                          <p:attrName>style.visibility</p:attrName>
                                        </p:attrNameLst>
                                      </p:cBhvr>
                                      <p:to>
                                        <p:strVal val="visible"/>
                                      </p:to>
                                    </p:set>
                                    <p:animEffect transition="in" filter="box(out)">
                                      <p:cBhvr>
                                        <p:cTn id="12" dur="500"/>
                                        <p:tgtEl>
                                          <p:spTgt spid="27654"/>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27655"/>
                                        </p:tgtEl>
                                        <p:attrNameLst>
                                          <p:attrName>style.visibility</p:attrName>
                                        </p:attrNameLst>
                                      </p:cBhvr>
                                      <p:to>
                                        <p:strVal val="visible"/>
                                      </p:to>
                                    </p:set>
                                    <p:animEffect transition="in" filter="slide(fromBottom)">
                                      <p:cBhvr>
                                        <p:cTn id="16" dur="500"/>
                                        <p:tgtEl>
                                          <p:spTgt spid="27655"/>
                                        </p:tgtEl>
                                      </p:cBhvr>
                                    </p:animEffect>
                                  </p:childTnLst>
                                </p:cTn>
                              </p:par>
                            </p:childTnLst>
                          </p:cTn>
                        </p:par>
                        <p:par>
                          <p:cTn id="17" fill="hold">
                            <p:stCondLst>
                              <p:cond delay="1500"/>
                            </p:stCondLst>
                            <p:childTnLst>
                              <p:par>
                                <p:cTn id="18" presetID="16" presetClass="entr" presetSubtype="26" fill="hold" grpId="0" nodeType="afterEffect">
                                  <p:stCondLst>
                                    <p:cond delay="0"/>
                                  </p:stCondLst>
                                  <p:childTnLst>
                                    <p:set>
                                      <p:cBhvr>
                                        <p:cTn id="19" dur="1" fill="hold">
                                          <p:stCondLst>
                                            <p:cond delay="0"/>
                                          </p:stCondLst>
                                        </p:cTn>
                                        <p:tgtEl>
                                          <p:spTgt spid="27656"/>
                                        </p:tgtEl>
                                        <p:attrNameLst>
                                          <p:attrName>style.visibility</p:attrName>
                                        </p:attrNameLst>
                                      </p:cBhvr>
                                      <p:to>
                                        <p:strVal val="visible"/>
                                      </p:to>
                                    </p:set>
                                    <p:animEffect transition="in" filter="barn(inHorizontal)">
                                      <p:cBhvr>
                                        <p:cTn id="20" dur="500"/>
                                        <p:tgtEl>
                                          <p:spTgt spid="27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animBg="1" autoUpdateAnimBg="0"/>
      <p:bldP spid="27654" grpId="0" animBg="1" autoUpdateAnimBg="0"/>
      <p:bldP spid="27655" grpId="0" animBg="1" autoUpdateAnimBg="0"/>
      <p:bldP spid="27656"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152400"/>
            <a:ext cx="9144000" cy="1143000"/>
          </a:xfrm>
        </p:spPr>
        <p:txBody>
          <a:bodyPr>
            <a:normAutofit fontScale="90000"/>
          </a:bodyPr>
          <a:lstStyle/>
          <a:p>
            <a:r>
              <a:rPr lang="hr-HR" b="1" i="1">
                <a:solidFill>
                  <a:schemeClr val="tx1"/>
                </a:solidFill>
                <a:latin typeface="Arial Narrow" pitchFamily="34" charset="0"/>
              </a:rPr>
              <a:t>GASOVITI DIELEKTRIČNI MATERIJALI</a:t>
            </a:r>
            <a:endParaRPr lang="hr-HR" b="1" i="1">
              <a:solidFill>
                <a:schemeClr val="tx1"/>
              </a:solidFill>
            </a:endParaRPr>
          </a:p>
        </p:txBody>
      </p:sp>
      <p:sp>
        <p:nvSpPr>
          <p:cNvPr id="28675" name="Text Box 3"/>
          <p:cNvSpPr txBox="1">
            <a:spLocks noChangeArrowheads="1"/>
          </p:cNvSpPr>
          <p:nvPr/>
        </p:nvSpPr>
        <p:spPr bwMode="auto">
          <a:xfrm>
            <a:off x="228600" y="884238"/>
            <a:ext cx="8702675" cy="5568950"/>
          </a:xfrm>
          <a:prstGeom prst="rect">
            <a:avLst/>
          </a:prstGeom>
          <a:noFill/>
          <a:ln w="9525">
            <a:noFill/>
            <a:miter lim="800000"/>
            <a:headEnd/>
            <a:tailEnd/>
          </a:ln>
          <a:effectLst/>
        </p:spPr>
        <p:txBody>
          <a:bodyPr>
            <a:spAutoFit/>
          </a:bodyPr>
          <a:lstStyle/>
          <a:p>
            <a:pPr algn="just"/>
            <a:r>
              <a:rPr lang="hr-HR" sz="2400">
                <a:latin typeface="Times New Roman" pitchFamily="18" charset="0"/>
              </a:rPr>
              <a:t>Opšta svojstva gasovitih dielektričnih materijala u odnosu na tečne i čvrste dielektrike su: </a:t>
            </a:r>
          </a:p>
          <a:p>
            <a:pPr algn="just">
              <a:buFont typeface="Symbol" pitchFamily="18" charset="2"/>
              <a:buChar char="Þ"/>
            </a:pPr>
            <a:r>
              <a:rPr lang="hr-HR" sz="2400">
                <a:latin typeface="Times New Roman" pitchFamily="18" charset="0"/>
              </a:rPr>
              <a:t> mala relativna dielektrična konstanta, </a:t>
            </a:r>
          </a:p>
          <a:p>
            <a:pPr algn="just">
              <a:buFont typeface="Symbol" pitchFamily="18" charset="2"/>
              <a:buChar char="Þ"/>
            </a:pPr>
            <a:r>
              <a:rPr lang="hr-HR" sz="2400">
                <a:latin typeface="Times New Roman" pitchFamily="18" charset="0"/>
              </a:rPr>
              <a:t> velika električna otpornost, </a:t>
            </a:r>
          </a:p>
          <a:p>
            <a:pPr algn="just">
              <a:buFont typeface="Symbol" pitchFamily="18" charset="2"/>
              <a:buChar char="Þ"/>
            </a:pPr>
            <a:r>
              <a:rPr lang="hr-HR" sz="2400">
                <a:latin typeface="Times New Roman" pitchFamily="18" charset="0"/>
              </a:rPr>
              <a:t> posebno mali ugao dielektričnih gubitaka i </a:t>
            </a:r>
          </a:p>
          <a:p>
            <a:pPr algn="just">
              <a:buFont typeface="Symbol" pitchFamily="18" charset="2"/>
              <a:buChar char="Þ"/>
            </a:pPr>
            <a:r>
              <a:rPr lang="hr-HR" sz="2400">
                <a:latin typeface="Times New Roman" pitchFamily="18" charset="0"/>
              </a:rPr>
              <a:t> mala dielektrična čvrstoća. </a:t>
            </a:r>
          </a:p>
          <a:p>
            <a:pPr algn="just">
              <a:buFont typeface="Symbol" pitchFamily="18" charset="2"/>
              <a:buChar char="Þ"/>
            </a:pPr>
            <a:endParaRPr lang="hr-HR" sz="2400">
              <a:latin typeface="Times New Roman" pitchFamily="18" charset="0"/>
            </a:endParaRPr>
          </a:p>
          <a:p>
            <a:pPr algn="just">
              <a:buFont typeface="Symbol" pitchFamily="18" charset="2"/>
              <a:buNone/>
            </a:pPr>
            <a:r>
              <a:rPr lang="hr-HR" sz="2400">
                <a:latin typeface="Times New Roman" pitchFamily="18" charset="0"/>
              </a:rPr>
              <a:t>Ostala svojstva važna kod primene gasovitih dielektričnih materijala su: </a:t>
            </a:r>
          </a:p>
          <a:p>
            <a:pPr algn="just">
              <a:buFont typeface="Symbol" pitchFamily="18" charset="2"/>
              <a:buChar char="Þ"/>
            </a:pPr>
            <a:r>
              <a:rPr lang="hr-HR" sz="2400">
                <a:latin typeface="Times New Roman" pitchFamily="18" charset="0"/>
              </a:rPr>
              <a:t> hemijska inertnost,</a:t>
            </a:r>
          </a:p>
          <a:p>
            <a:pPr algn="just">
              <a:buFont typeface="Symbol" pitchFamily="18" charset="2"/>
              <a:buChar char="Þ"/>
            </a:pPr>
            <a:r>
              <a:rPr lang="hr-HR" sz="2400">
                <a:latin typeface="Times New Roman" pitchFamily="18" charset="0"/>
              </a:rPr>
              <a:t> stabilnost pod delovanjem električnog polja, </a:t>
            </a:r>
          </a:p>
          <a:p>
            <a:pPr algn="just">
              <a:buFont typeface="Symbol" pitchFamily="18" charset="2"/>
              <a:buChar char="Þ"/>
            </a:pPr>
            <a:r>
              <a:rPr lang="hr-HR" sz="2400">
                <a:latin typeface="Times New Roman" pitchFamily="18" charset="0"/>
              </a:rPr>
              <a:t> dobro provođenje toplote, </a:t>
            </a:r>
          </a:p>
          <a:p>
            <a:pPr algn="just">
              <a:buFont typeface="Symbol" pitchFamily="18" charset="2"/>
              <a:buChar char="Þ"/>
            </a:pPr>
            <a:r>
              <a:rPr lang="hr-HR" sz="2400">
                <a:latin typeface="Times New Roman" pitchFamily="18" charset="0"/>
              </a:rPr>
              <a:t> nezapaljivost, </a:t>
            </a:r>
          </a:p>
          <a:p>
            <a:pPr algn="just">
              <a:buFont typeface="Symbol" pitchFamily="18" charset="2"/>
              <a:buChar char="Þ"/>
            </a:pPr>
            <a:r>
              <a:rPr lang="hr-HR" sz="2400">
                <a:latin typeface="Times New Roman" pitchFamily="18" charset="0"/>
              </a:rPr>
              <a:t> neotrovnost, </a:t>
            </a:r>
          </a:p>
          <a:p>
            <a:pPr algn="just">
              <a:buFont typeface="Symbol" pitchFamily="18" charset="2"/>
              <a:buChar char="Þ"/>
            </a:pPr>
            <a:r>
              <a:rPr lang="hr-HR" sz="2400">
                <a:latin typeface="Times New Roman" pitchFamily="18" charset="0"/>
              </a:rPr>
              <a:t> niska cijena, itd. </a:t>
            </a:r>
          </a:p>
        </p:txBody>
      </p:sp>
    </p:spTree>
    <p:extLst>
      <p:ext uri="{BB962C8B-B14F-4D97-AF65-F5344CB8AC3E}">
        <p14:creationId xmlns:p14="http://schemas.microsoft.com/office/powerpoint/2010/main" val="219946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p:cTn id="7" dur="500" fill="hold"/>
                                        <p:tgtEl>
                                          <p:spTgt spid="28675">
                                            <p:txEl>
                                              <p:pRg st="0" end="0"/>
                                            </p:txEl>
                                          </p:spTgt>
                                        </p:tgtEl>
                                        <p:attrNameLst>
                                          <p:attrName>ppt_w</p:attrName>
                                        </p:attrNameLst>
                                      </p:cBhvr>
                                      <p:tavLst>
                                        <p:tav tm="0">
                                          <p:val>
                                            <p:strVal val="4*#ppt_w"/>
                                          </p:val>
                                        </p:tav>
                                        <p:tav tm="100000">
                                          <p:val>
                                            <p:strVal val="#ppt_w"/>
                                          </p:val>
                                        </p:tav>
                                      </p:tavLst>
                                    </p:anim>
                                    <p:anim calcmode="lin" valueType="num">
                                      <p:cBhvr>
                                        <p:cTn id="8" dur="500" fill="hold"/>
                                        <p:tgtEl>
                                          <p:spTgt spid="28675">
                                            <p:txEl>
                                              <p:pRg st="0" end="0"/>
                                            </p:txEl>
                                          </p:spTgt>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p:cTn id="13" dur="500" fill="hold"/>
                                        <p:tgtEl>
                                          <p:spTgt spid="28675">
                                            <p:txEl>
                                              <p:pRg st="1" end="1"/>
                                            </p:txEl>
                                          </p:spTgt>
                                        </p:tgtEl>
                                        <p:attrNameLst>
                                          <p:attrName>ppt_w</p:attrName>
                                        </p:attrNameLst>
                                      </p:cBhvr>
                                      <p:tavLst>
                                        <p:tav tm="0">
                                          <p:val>
                                            <p:strVal val="4*#ppt_w"/>
                                          </p:val>
                                        </p:tav>
                                        <p:tav tm="100000">
                                          <p:val>
                                            <p:strVal val="#ppt_w"/>
                                          </p:val>
                                        </p:tav>
                                      </p:tavLst>
                                    </p:anim>
                                    <p:anim calcmode="lin" valueType="num">
                                      <p:cBhvr>
                                        <p:cTn id="14" dur="500" fill="hold"/>
                                        <p:tgtEl>
                                          <p:spTgt spid="28675">
                                            <p:txEl>
                                              <p:pRg st="1" end="1"/>
                                            </p:txEl>
                                          </p:spTgt>
                                        </p:tgtEl>
                                        <p:attrNameLst>
                                          <p:attrName>ppt_h</p:attrName>
                                        </p:attrNameLst>
                                      </p:cBhvr>
                                      <p:tavLst>
                                        <p:tav tm="0">
                                          <p:val>
                                            <p:strVal val="4*#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p:cTn id="19" dur="500" fill="hold"/>
                                        <p:tgtEl>
                                          <p:spTgt spid="28675">
                                            <p:txEl>
                                              <p:pRg st="2" end="2"/>
                                            </p:txEl>
                                          </p:spTgt>
                                        </p:tgtEl>
                                        <p:attrNameLst>
                                          <p:attrName>ppt_w</p:attrName>
                                        </p:attrNameLst>
                                      </p:cBhvr>
                                      <p:tavLst>
                                        <p:tav tm="0">
                                          <p:val>
                                            <p:strVal val="4*#ppt_w"/>
                                          </p:val>
                                        </p:tav>
                                        <p:tav tm="100000">
                                          <p:val>
                                            <p:strVal val="#ppt_w"/>
                                          </p:val>
                                        </p:tav>
                                      </p:tavLst>
                                    </p:anim>
                                    <p:anim calcmode="lin" valueType="num">
                                      <p:cBhvr>
                                        <p:cTn id="20" dur="500" fill="hold"/>
                                        <p:tgtEl>
                                          <p:spTgt spid="28675">
                                            <p:txEl>
                                              <p:pRg st="2" end="2"/>
                                            </p:txEl>
                                          </p:spTgt>
                                        </p:tgtEl>
                                        <p:attrNameLst>
                                          <p:attrName>ppt_h</p:attrName>
                                        </p:attrNameLst>
                                      </p:cBhvr>
                                      <p:tavLst>
                                        <p:tav tm="0">
                                          <p:val>
                                            <p:strVal val="4*#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p:cTn id="25" dur="500" fill="hold"/>
                                        <p:tgtEl>
                                          <p:spTgt spid="28675">
                                            <p:txEl>
                                              <p:pRg st="3" end="3"/>
                                            </p:txEl>
                                          </p:spTgt>
                                        </p:tgtEl>
                                        <p:attrNameLst>
                                          <p:attrName>ppt_w</p:attrName>
                                        </p:attrNameLst>
                                      </p:cBhvr>
                                      <p:tavLst>
                                        <p:tav tm="0">
                                          <p:val>
                                            <p:strVal val="4*#ppt_w"/>
                                          </p:val>
                                        </p:tav>
                                        <p:tav tm="100000">
                                          <p:val>
                                            <p:strVal val="#ppt_w"/>
                                          </p:val>
                                        </p:tav>
                                      </p:tavLst>
                                    </p:anim>
                                    <p:anim calcmode="lin" valueType="num">
                                      <p:cBhvr>
                                        <p:cTn id="26" dur="500" fill="hold"/>
                                        <p:tgtEl>
                                          <p:spTgt spid="28675">
                                            <p:txEl>
                                              <p:pRg st="3" end="3"/>
                                            </p:txEl>
                                          </p:spTgt>
                                        </p:tgtEl>
                                        <p:attrNameLst>
                                          <p:attrName>ppt_h</p:attrName>
                                        </p:attrNameLst>
                                      </p:cBhvr>
                                      <p:tavLst>
                                        <p:tav tm="0">
                                          <p:val>
                                            <p:strVal val="4*#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32" fill="hold" grpId="0" nodeType="clickEffect">
                                  <p:stCondLst>
                                    <p:cond delay="0"/>
                                  </p:stCondLst>
                                  <p:childTnLst>
                                    <p:set>
                                      <p:cBhvr>
                                        <p:cTn id="30" dur="1" fill="hold">
                                          <p:stCondLst>
                                            <p:cond delay="0"/>
                                          </p:stCondLst>
                                        </p:cTn>
                                        <p:tgtEl>
                                          <p:spTgt spid="28675">
                                            <p:txEl>
                                              <p:pRg st="4" end="4"/>
                                            </p:txEl>
                                          </p:spTgt>
                                        </p:tgtEl>
                                        <p:attrNameLst>
                                          <p:attrName>style.visibility</p:attrName>
                                        </p:attrNameLst>
                                      </p:cBhvr>
                                      <p:to>
                                        <p:strVal val="visible"/>
                                      </p:to>
                                    </p:set>
                                    <p:anim calcmode="lin" valueType="num">
                                      <p:cBhvr>
                                        <p:cTn id="31" dur="500" fill="hold"/>
                                        <p:tgtEl>
                                          <p:spTgt spid="28675">
                                            <p:txEl>
                                              <p:pRg st="4" end="4"/>
                                            </p:txEl>
                                          </p:spTgt>
                                        </p:tgtEl>
                                        <p:attrNameLst>
                                          <p:attrName>ppt_w</p:attrName>
                                        </p:attrNameLst>
                                      </p:cBhvr>
                                      <p:tavLst>
                                        <p:tav tm="0">
                                          <p:val>
                                            <p:strVal val="4*#ppt_w"/>
                                          </p:val>
                                        </p:tav>
                                        <p:tav tm="100000">
                                          <p:val>
                                            <p:strVal val="#ppt_w"/>
                                          </p:val>
                                        </p:tav>
                                      </p:tavLst>
                                    </p:anim>
                                    <p:anim calcmode="lin" valueType="num">
                                      <p:cBhvr>
                                        <p:cTn id="32" dur="500" fill="hold"/>
                                        <p:tgtEl>
                                          <p:spTgt spid="28675">
                                            <p:txEl>
                                              <p:pRg st="4" end="4"/>
                                            </p:txEl>
                                          </p:spTgt>
                                        </p:tgtEl>
                                        <p:attrNameLst>
                                          <p:attrName>ppt_h</p:attrName>
                                        </p:attrNameLst>
                                      </p:cBhvr>
                                      <p:tavLst>
                                        <p:tav tm="0">
                                          <p:val>
                                            <p:strVal val="4*#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32" fill="hold" grpId="0" nodeType="clickEffect">
                                  <p:stCondLst>
                                    <p:cond delay="0"/>
                                  </p:stCondLst>
                                  <p:childTnLst>
                                    <p:set>
                                      <p:cBhvr>
                                        <p:cTn id="36" dur="1" fill="hold">
                                          <p:stCondLst>
                                            <p:cond delay="0"/>
                                          </p:stCondLst>
                                        </p:cTn>
                                        <p:tgtEl>
                                          <p:spTgt spid="28675">
                                            <p:txEl>
                                              <p:pRg st="6" end="6"/>
                                            </p:txEl>
                                          </p:spTgt>
                                        </p:tgtEl>
                                        <p:attrNameLst>
                                          <p:attrName>style.visibility</p:attrName>
                                        </p:attrNameLst>
                                      </p:cBhvr>
                                      <p:to>
                                        <p:strVal val="visible"/>
                                      </p:to>
                                    </p:set>
                                    <p:anim calcmode="lin" valueType="num">
                                      <p:cBhvr>
                                        <p:cTn id="37" dur="500" fill="hold"/>
                                        <p:tgtEl>
                                          <p:spTgt spid="28675">
                                            <p:txEl>
                                              <p:pRg st="6" end="6"/>
                                            </p:txEl>
                                          </p:spTgt>
                                        </p:tgtEl>
                                        <p:attrNameLst>
                                          <p:attrName>ppt_w</p:attrName>
                                        </p:attrNameLst>
                                      </p:cBhvr>
                                      <p:tavLst>
                                        <p:tav tm="0">
                                          <p:val>
                                            <p:strVal val="4*#ppt_w"/>
                                          </p:val>
                                        </p:tav>
                                        <p:tav tm="100000">
                                          <p:val>
                                            <p:strVal val="#ppt_w"/>
                                          </p:val>
                                        </p:tav>
                                      </p:tavLst>
                                    </p:anim>
                                    <p:anim calcmode="lin" valueType="num">
                                      <p:cBhvr>
                                        <p:cTn id="38" dur="500" fill="hold"/>
                                        <p:tgtEl>
                                          <p:spTgt spid="28675">
                                            <p:txEl>
                                              <p:pRg st="6" end="6"/>
                                            </p:txEl>
                                          </p:spTgt>
                                        </p:tgtEl>
                                        <p:attrNameLst>
                                          <p:attrName>ppt_h</p:attrName>
                                        </p:attrNameLst>
                                      </p:cBhvr>
                                      <p:tavLst>
                                        <p:tav tm="0">
                                          <p:val>
                                            <p:strVal val="4*#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32" fill="hold" grpId="0" nodeType="clickEffect">
                                  <p:stCondLst>
                                    <p:cond delay="0"/>
                                  </p:stCondLst>
                                  <p:childTnLst>
                                    <p:set>
                                      <p:cBhvr>
                                        <p:cTn id="42" dur="1" fill="hold">
                                          <p:stCondLst>
                                            <p:cond delay="0"/>
                                          </p:stCondLst>
                                        </p:cTn>
                                        <p:tgtEl>
                                          <p:spTgt spid="28675">
                                            <p:txEl>
                                              <p:pRg st="7" end="7"/>
                                            </p:txEl>
                                          </p:spTgt>
                                        </p:tgtEl>
                                        <p:attrNameLst>
                                          <p:attrName>style.visibility</p:attrName>
                                        </p:attrNameLst>
                                      </p:cBhvr>
                                      <p:to>
                                        <p:strVal val="visible"/>
                                      </p:to>
                                    </p:set>
                                    <p:anim calcmode="lin" valueType="num">
                                      <p:cBhvr>
                                        <p:cTn id="43" dur="500" fill="hold"/>
                                        <p:tgtEl>
                                          <p:spTgt spid="28675">
                                            <p:txEl>
                                              <p:pRg st="7" end="7"/>
                                            </p:txEl>
                                          </p:spTgt>
                                        </p:tgtEl>
                                        <p:attrNameLst>
                                          <p:attrName>ppt_w</p:attrName>
                                        </p:attrNameLst>
                                      </p:cBhvr>
                                      <p:tavLst>
                                        <p:tav tm="0">
                                          <p:val>
                                            <p:strVal val="4*#ppt_w"/>
                                          </p:val>
                                        </p:tav>
                                        <p:tav tm="100000">
                                          <p:val>
                                            <p:strVal val="#ppt_w"/>
                                          </p:val>
                                        </p:tav>
                                      </p:tavLst>
                                    </p:anim>
                                    <p:anim calcmode="lin" valueType="num">
                                      <p:cBhvr>
                                        <p:cTn id="44" dur="500" fill="hold"/>
                                        <p:tgtEl>
                                          <p:spTgt spid="28675">
                                            <p:txEl>
                                              <p:pRg st="7" end="7"/>
                                            </p:txEl>
                                          </p:spTgt>
                                        </p:tgtEl>
                                        <p:attrNameLst>
                                          <p:attrName>ppt_h</p:attrName>
                                        </p:attrNameLst>
                                      </p:cBhvr>
                                      <p:tavLst>
                                        <p:tav tm="0">
                                          <p:val>
                                            <p:strVal val="4*#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32" fill="hold" grpId="0" nodeType="clickEffect">
                                  <p:stCondLst>
                                    <p:cond delay="0"/>
                                  </p:stCondLst>
                                  <p:childTnLst>
                                    <p:set>
                                      <p:cBhvr>
                                        <p:cTn id="48" dur="1" fill="hold">
                                          <p:stCondLst>
                                            <p:cond delay="0"/>
                                          </p:stCondLst>
                                        </p:cTn>
                                        <p:tgtEl>
                                          <p:spTgt spid="28675">
                                            <p:txEl>
                                              <p:pRg st="8" end="8"/>
                                            </p:txEl>
                                          </p:spTgt>
                                        </p:tgtEl>
                                        <p:attrNameLst>
                                          <p:attrName>style.visibility</p:attrName>
                                        </p:attrNameLst>
                                      </p:cBhvr>
                                      <p:to>
                                        <p:strVal val="visible"/>
                                      </p:to>
                                    </p:set>
                                    <p:anim calcmode="lin" valueType="num">
                                      <p:cBhvr>
                                        <p:cTn id="49" dur="500" fill="hold"/>
                                        <p:tgtEl>
                                          <p:spTgt spid="28675">
                                            <p:txEl>
                                              <p:pRg st="8" end="8"/>
                                            </p:txEl>
                                          </p:spTgt>
                                        </p:tgtEl>
                                        <p:attrNameLst>
                                          <p:attrName>ppt_w</p:attrName>
                                        </p:attrNameLst>
                                      </p:cBhvr>
                                      <p:tavLst>
                                        <p:tav tm="0">
                                          <p:val>
                                            <p:strVal val="4*#ppt_w"/>
                                          </p:val>
                                        </p:tav>
                                        <p:tav tm="100000">
                                          <p:val>
                                            <p:strVal val="#ppt_w"/>
                                          </p:val>
                                        </p:tav>
                                      </p:tavLst>
                                    </p:anim>
                                    <p:anim calcmode="lin" valueType="num">
                                      <p:cBhvr>
                                        <p:cTn id="50" dur="500" fill="hold"/>
                                        <p:tgtEl>
                                          <p:spTgt spid="28675">
                                            <p:txEl>
                                              <p:pRg st="8" end="8"/>
                                            </p:txEl>
                                          </p:spTgt>
                                        </p:tgtEl>
                                        <p:attrNameLst>
                                          <p:attrName>ppt_h</p:attrName>
                                        </p:attrNameLst>
                                      </p:cBhvr>
                                      <p:tavLst>
                                        <p:tav tm="0">
                                          <p:val>
                                            <p:strVal val="4*#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32" fill="hold" grpId="0" nodeType="clickEffect">
                                  <p:stCondLst>
                                    <p:cond delay="0"/>
                                  </p:stCondLst>
                                  <p:childTnLst>
                                    <p:set>
                                      <p:cBhvr>
                                        <p:cTn id="54" dur="1" fill="hold">
                                          <p:stCondLst>
                                            <p:cond delay="0"/>
                                          </p:stCondLst>
                                        </p:cTn>
                                        <p:tgtEl>
                                          <p:spTgt spid="28675">
                                            <p:txEl>
                                              <p:pRg st="9" end="9"/>
                                            </p:txEl>
                                          </p:spTgt>
                                        </p:tgtEl>
                                        <p:attrNameLst>
                                          <p:attrName>style.visibility</p:attrName>
                                        </p:attrNameLst>
                                      </p:cBhvr>
                                      <p:to>
                                        <p:strVal val="visible"/>
                                      </p:to>
                                    </p:set>
                                    <p:anim calcmode="lin" valueType="num">
                                      <p:cBhvr>
                                        <p:cTn id="55" dur="500" fill="hold"/>
                                        <p:tgtEl>
                                          <p:spTgt spid="28675">
                                            <p:txEl>
                                              <p:pRg st="9" end="9"/>
                                            </p:txEl>
                                          </p:spTgt>
                                        </p:tgtEl>
                                        <p:attrNameLst>
                                          <p:attrName>ppt_w</p:attrName>
                                        </p:attrNameLst>
                                      </p:cBhvr>
                                      <p:tavLst>
                                        <p:tav tm="0">
                                          <p:val>
                                            <p:strVal val="4*#ppt_w"/>
                                          </p:val>
                                        </p:tav>
                                        <p:tav tm="100000">
                                          <p:val>
                                            <p:strVal val="#ppt_w"/>
                                          </p:val>
                                        </p:tav>
                                      </p:tavLst>
                                    </p:anim>
                                    <p:anim calcmode="lin" valueType="num">
                                      <p:cBhvr>
                                        <p:cTn id="56" dur="500" fill="hold"/>
                                        <p:tgtEl>
                                          <p:spTgt spid="28675">
                                            <p:txEl>
                                              <p:pRg st="9" end="9"/>
                                            </p:txEl>
                                          </p:spTgt>
                                        </p:tgtEl>
                                        <p:attrNameLst>
                                          <p:attrName>ppt_h</p:attrName>
                                        </p:attrNameLst>
                                      </p:cBhvr>
                                      <p:tavLst>
                                        <p:tav tm="0">
                                          <p:val>
                                            <p:strVal val="4*#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32" fill="hold" grpId="0" nodeType="clickEffect">
                                  <p:stCondLst>
                                    <p:cond delay="0"/>
                                  </p:stCondLst>
                                  <p:childTnLst>
                                    <p:set>
                                      <p:cBhvr>
                                        <p:cTn id="60" dur="1" fill="hold">
                                          <p:stCondLst>
                                            <p:cond delay="0"/>
                                          </p:stCondLst>
                                        </p:cTn>
                                        <p:tgtEl>
                                          <p:spTgt spid="28675">
                                            <p:txEl>
                                              <p:pRg st="10" end="10"/>
                                            </p:txEl>
                                          </p:spTgt>
                                        </p:tgtEl>
                                        <p:attrNameLst>
                                          <p:attrName>style.visibility</p:attrName>
                                        </p:attrNameLst>
                                      </p:cBhvr>
                                      <p:to>
                                        <p:strVal val="visible"/>
                                      </p:to>
                                    </p:set>
                                    <p:anim calcmode="lin" valueType="num">
                                      <p:cBhvr>
                                        <p:cTn id="61" dur="500" fill="hold"/>
                                        <p:tgtEl>
                                          <p:spTgt spid="28675">
                                            <p:txEl>
                                              <p:pRg st="10" end="10"/>
                                            </p:txEl>
                                          </p:spTgt>
                                        </p:tgtEl>
                                        <p:attrNameLst>
                                          <p:attrName>ppt_w</p:attrName>
                                        </p:attrNameLst>
                                      </p:cBhvr>
                                      <p:tavLst>
                                        <p:tav tm="0">
                                          <p:val>
                                            <p:strVal val="4*#ppt_w"/>
                                          </p:val>
                                        </p:tav>
                                        <p:tav tm="100000">
                                          <p:val>
                                            <p:strVal val="#ppt_w"/>
                                          </p:val>
                                        </p:tav>
                                      </p:tavLst>
                                    </p:anim>
                                    <p:anim calcmode="lin" valueType="num">
                                      <p:cBhvr>
                                        <p:cTn id="62" dur="500" fill="hold"/>
                                        <p:tgtEl>
                                          <p:spTgt spid="28675">
                                            <p:txEl>
                                              <p:pRg st="10" end="10"/>
                                            </p:txEl>
                                          </p:spTgt>
                                        </p:tgtEl>
                                        <p:attrNameLst>
                                          <p:attrName>ppt_h</p:attrName>
                                        </p:attrNameLst>
                                      </p:cBhvr>
                                      <p:tavLst>
                                        <p:tav tm="0">
                                          <p:val>
                                            <p:strVal val="4*#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3" presetClass="entr" presetSubtype="32" fill="hold" grpId="0" nodeType="clickEffect">
                                  <p:stCondLst>
                                    <p:cond delay="0"/>
                                  </p:stCondLst>
                                  <p:childTnLst>
                                    <p:set>
                                      <p:cBhvr>
                                        <p:cTn id="66" dur="1" fill="hold">
                                          <p:stCondLst>
                                            <p:cond delay="0"/>
                                          </p:stCondLst>
                                        </p:cTn>
                                        <p:tgtEl>
                                          <p:spTgt spid="28675">
                                            <p:txEl>
                                              <p:pRg st="11" end="11"/>
                                            </p:txEl>
                                          </p:spTgt>
                                        </p:tgtEl>
                                        <p:attrNameLst>
                                          <p:attrName>style.visibility</p:attrName>
                                        </p:attrNameLst>
                                      </p:cBhvr>
                                      <p:to>
                                        <p:strVal val="visible"/>
                                      </p:to>
                                    </p:set>
                                    <p:anim calcmode="lin" valueType="num">
                                      <p:cBhvr>
                                        <p:cTn id="67" dur="500" fill="hold"/>
                                        <p:tgtEl>
                                          <p:spTgt spid="28675">
                                            <p:txEl>
                                              <p:pRg st="11" end="11"/>
                                            </p:txEl>
                                          </p:spTgt>
                                        </p:tgtEl>
                                        <p:attrNameLst>
                                          <p:attrName>ppt_w</p:attrName>
                                        </p:attrNameLst>
                                      </p:cBhvr>
                                      <p:tavLst>
                                        <p:tav tm="0">
                                          <p:val>
                                            <p:strVal val="4*#ppt_w"/>
                                          </p:val>
                                        </p:tav>
                                        <p:tav tm="100000">
                                          <p:val>
                                            <p:strVal val="#ppt_w"/>
                                          </p:val>
                                        </p:tav>
                                      </p:tavLst>
                                    </p:anim>
                                    <p:anim calcmode="lin" valueType="num">
                                      <p:cBhvr>
                                        <p:cTn id="68" dur="500" fill="hold"/>
                                        <p:tgtEl>
                                          <p:spTgt spid="28675">
                                            <p:txEl>
                                              <p:pRg st="11" end="11"/>
                                            </p:txEl>
                                          </p:spTgt>
                                        </p:tgtEl>
                                        <p:attrNameLst>
                                          <p:attrName>ppt_h</p:attrName>
                                        </p:attrNameLst>
                                      </p:cBhvr>
                                      <p:tavLst>
                                        <p:tav tm="0">
                                          <p:val>
                                            <p:strVal val="4*#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32" fill="hold" grpId="0" nodeType="clickEffect">
                                  <p:stCondLst>
                                    <p:cond delay="0"/>
                                  </p:stCondLst>
                                  <p:childTnLst>
                                    <p:set>
                                      <p:cBhvr>
                                        <p:cTn id="72" dur="1" fill="hold">
                                          <p:stCondLst>
                                            <p:cond delay="0"/>
                                          </p:stCondLst>
                                        </p:cTn>
                                        <p:tgtEl>
                                          <p:spTgt spid="28675">
                                            <p:txEl>
                                              <p:pRg st="12" end="12"/>
                                            </p:txEl>
                                          </p:spTgt>
                                        </p:tgtEl>
                                        <p:attrNameLst>
                                          <p:attrName>style.visibility</p:attrName>
                                        </p:attrNameLst>
                                      </p:cBhvr>
                                      <p:to>
                                        <p:strVal val="visible"/>
                                      </p:to>
                                    </p:set>
                                    <p:anim calcmode="lin" valueType="num">
                                      <p:cBhvr>
                                        <p:cTn id="73" dur="500" fill="hold"/>
                                        <p:tgtEl>
                                          <p:spTgt spid="28675">
                                            <p:txEl>
                                              <p:pRg st="12" end="12"/>
                                            </p:txEl>
                                          </p:spTgt>
                                        </p:tgtEl>
                                        <p:attrNameLst>
                                          <p:attrName>ppt_w</p:attrName>
                                        </p:attrNameLst>
                                      </p:cBhvr>
                                      <p:tavLst>
                                        <p:tav tm="0">
                                          <p:val>
                                            <p:strVal val="4*#ppt_w"/>
                                          </p:val>
                                        </p:tav>
                                        <p:tav tm="100000">
                                          <p:val>
                                            <p:strVal val="#ppt_w"/>
                                          </p:val>
                                        </p:tav>
                                      </p:tavLst>
                                    </p:anim>
                                    <p:anim calcmode="lin" valueType="num">
                                      <p:cBhvr>
                                        <p:cTn id="74" dur="500" fill="hold"/>
                                        <p:tgtEl>
                                          <p:spTgt spid="28675">
                                            <p:txEl>
                                              <p:pRg st="12" end="12"/>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100013"/>
            <a:ext cx="7772400" cy="1143001"/>
          </a:xfrm>
        </p:spPr>
        <p:txBody>
          <a:bodyPr/>
          <a:lstStyle/>
          <a:p>
            <a:r>
              <a:rPr lang="hr-HR"/>
              <a:t>VAZDUH</a:t>
            </a:r>
          </a:p>
        </p:txBody>
      </p:sp>
      <p:sp>
        <p:nvSpPr>
          <p:cNvPr id="29699" name="Text Box 3"/>
          <p:cNvSpPr txBox="1">
            <a:spLocks noChangeArrowheads="1"/>
          </p:cNvSpPr>
          <p:nvPr/>
        </p:nvSpPr>
        <p:spPr bwMode="auto">
          <a:xfrm>
            <a:off x="228600" y="762000"/>
            <a:ext cx="8778875" cy="3743325"/>
          </a:xfrm>
          <a:prstGeom prst="rect">
            <a:avLst/>
          </a:prstGeom>
          <a:noFill/>
          <a:ln w="9525">
            <a:noFill/>
            <a:miter lim="800000"/>
            <a:headEnd/>
            <a:tailEnd/>
          </a:ln>
          <a:effectLst/>
        </p:spPr>
        <p:txBody>
          <a:bodyPr>
            <a:spAutoFit/>
          </a:bodyPr>
          <a:lstStyle/>
          <a:p>
            <a:pPr algn="just"/>
            <a:r>
              <a:rPr lang="hr-HR" sz="2400" b="1">
                <a:latin typeface="Times New Roman" pitchFamily="18" charset="0"/>
              </a:rPr>
              <a:t>VAZDUH</a:t>
            </a:r>
            <a:r>
              <a:rPr lang="hr-HR" sz="2400">
                <a:latin typeface="Times New Roman" pitchFamily="18" charset="0"/>
              </a:rPr>
              <a:t> ima najširu primjenu među gasovitim elektroizolacionim ili dielektričnim materijalima. Okružuje gotovo sve elektrotehničke uređaje. Vazduh je smesa gasova azota (78,08%), kiseonika (20,95%), plemenitih gasova (0,94%) i nešto vodene pare, ugljen dioksida, amonijaka i ozona. U industrijskim područjima vazduh sadrži sumpor dioksid, a u nižim slojevima atmosfere i prašinu. Neka svojstva vazduha na temperaturi od 20 </a:t>
            </a:r>
            <a:r>
              <a:rPr lang="hr-HR" sz="2400">
                <a:latin typeface="Times New Roman" pitchFamily="18" charset="0"/>
                <a:sym typeface="Symbol" pitchFamily="18" charset="2"/>
              </a:rPr>
              <a:t></a:t>
            </a:r>
            <a:r>
              <a:rPr lang="hr-HR" sz="2400">
                <a:latin typeface="Times New Roman" pitchFamily="18" charset="0"/>
              </a:rPr>
              <a:t>C i pritisku od 1013hPa prikazana su u tabeli. Na ova svojstva znatno utiče temperatura, pritisak i vlažnost. Joniziovani vazduh ima manju električnu otpornost, veće dielektrične gubitke, a može postati i potpuno provodan.</a:t>
            </a:r>
          </a:p>
        </p:txBody>
      </p:sp>
    </p:spTree>
    <p:extLst>
      <p:ext uri="{BB962C8B-B14F-4D97-AF65-F5344CB8AC3E}">
        <p14:creationId xmlns:p14="http://schemas.microsoft.com/office/powerpoint/2010/main" val="194727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9699"/>
                                        </p:tgtEl>
                                        <p:attrNameLst>
                                          <p:attrName>style.visibility</p:attrName>
                                        </p:attrNameLst>
                                      </p:cBhvr>
                                      <p:to>
                                        <p:strVal val="visible"/>
                                      </p:to>
                                    </p:set>
                                    <p:anim calcmode="lin" valueType="num">
                                      <p:cBhvr>
                                        <p:cTn id="7" dur="500" fill="hold"/>
                                        <p:tgtEl>
                                          <p:spTgt spid="29699"/>
                                        </p:tgtEl>
                                        <p:attrNameLst>
                                          <p:attrName>ppt_w</p:attrName>
                                        </p:attrNameLst>
                                      </p:cBhvr>
                                      <p:tavLst>
                                        <p:tav tm="0">
                                          <p:val>
                                            <p:fltVal val="0"/>
                                          </p:val>
                                        </p:tav>
                                        <p:tav tm="100000">
                                          <p:val>
                                            <p:strVal val="#ppt_w"/>
                                          </p:val>
                                        </p:tav>
                                      </p:tavLst>
                                    </p:anim>
                                    <p:anim calcmode="lin" valueType="num">
                                      <p:cBhvr>
                                        <p:cTn id="8" dur="500" fill="hold"/>
                                        <p:tgtEl>
                                          <p:spTgt spid="2969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115888"/>
            <a:ext cx="7772400" cy="1143000"/>
          </a:xfrm>
        </p:spPr>
        <p:txBody>
          <a:bodyPr/>
          <a:lstStyle/>
          <a:p>
            <a:r>
              <a:rPr lang="hr-HR" sz="3600"/>
              <a:t>RAZNI GASOVITI DIELEKTRIČNI MATERIJALI</a:t>
            </a:r>
          </a:p>
        </p:txBody>
      </p:sp>
      <p:sp>
        <p:nvSpPr>
          <p:cNvPr id="30723" name="Text Box 3"/>
          <p:cNvSpPr txBox="1">
            <a:spLocks noChangeArrowheads="1"/>
          </p:cNvSpPr>
          <p:nvPr/>
        </p:nvSpPr>
        <p:spPr bwMode="auto">
          <a:xfrm>
            <a:off x="212725" y="1196975"/>
            <a:ext cx="8778875" cy="4838700"/>
          </a:xfrm>
          <a:prstGeom prst="rect">
            <a:avLst/>
          </a:prstGeom>
          <a:noFill/>
          <a:ln w="9525">
            <a:noFill/>
            <a:miter lim="800000"/>
            <a:headEnd/>
            <a:tailEnd/>
          </a:ln>
          <a:effectLst/>
        </p:spPr>
        <p:txBody>
          <a:bodyPr>
            <a:spAutoFit/>
          </a:bodyPr>
          <a:lstStyle/>
          <a:p>
            <a:pPr algn="just"/>
            <a:r>
              <a:rPr lang="hr-HR" sz="2400" b="1">
                <a:latin typeface="Times New Roman" pitchFamily="18" charset="0"/>
              </a:rPr>
              <a:t>Heksafluorid sumpor </a:t>
            </a:r>
            <a:r>
              <a:rPr lang="hr-HR" sz="2400">
                <a:latin typeface="Times New Roman" pitchFamily="18" charset="0"/>
              </a:rPr>
              <a:t>(elektrotehnički plin) SF</a:t>
            </a:r>
            <a:r>
              <a:rPr lang="hr-HR" sz="2400" baseline="-25000">
                <a:latin typeface="Times New Roman" pitchFamily="18" charset="0"/>
              </a:rPr>
              <a:t>6</a:t>
            </a:r>
            <a:r>
              <a:rPr lang="hr-HR" sz="2400">
                <a:latin typeface="Times New Roman" pitchFamily="18" charset="0"/>
              </a:rPr>
              <a:t> ima 2,3 puta veću dielektričnu čvrstoću od vazduha. Koristi se u hermetički zatvorenim visokonaponskim transformatorima, kablovima i kondenzatorima.</a:t>
            </a:r>
            <a:endParaRPr lang="hr-HR" sz="2400" b="1">
              <a:latin typeface="Times New Roman" pitchFamily="18" charset="0"/>
            </a:endParaRPr>
          </a:p>
          <a:p>
            <a:pPr algn="just"/>
            <a:r>
              <a:rPr lang="hr-HR" sz="2400" b="1">
                <a:latin typeface="Times New Roman" pitchFamily="18" charset="0"/>
              </a:rPr>
              <a:t>Dikloridfluormetan </a:t>
            </a:r>
            <a:r>
              <a:rPr lang="hr-HR" sz="2400">
                <a:latin typeface="Times New Roman" pitchFamily="18" charset="0"/>
              </a:rPr>
              <a:t>(freon) CCl</a:t>
            </a:r>
            <a:r>
              <a:rPr lang="hr-HR" sz="2400" baseline="-25000">
                <a:latin typeface="Times New Roman" pitchFamily="18" charset="0"/>
              </a:rPr>
              <a:t>2</a:t>
            </a:r>
            <a:r>
              <a:rPr lang="hr-HR" sz="2400">
                <a:latin typeface="Times New Roman" pitchFamily="18" charset="0"/>
              </a:rPr>
              <a:t>F</a:t>
            </a:r>
            <a:r>
              <a:rPr lang="hr-HR" sz="2400" baseline="-25000">
                <a:latin typeface="Times New Roman" pitchFamily="18" charset="0"/>
              </a:rPr>
              <a:t>2</a:t>
            </a:r>
            <a:r>
              <a:rPr lang="hr-HR" sz="2400">
                <a:latin typeface="Times New Roman" pitchFamily="18" charset="0"/>
              </a:rPr>
              <a:t> najviše se koristi kao sredstvo za hlađenje.</a:t>
            </a:r>
          </a:p>
          <a:p>
            <a:pPr algn="just"/>
            <a:r>
              <a:rPr lang="hr-HR" sz="2400" b="1">
                <a:latin typeface="Times New Roman" pitchFamily="18" charset="0"/>
              </a:rPr>
              <a:t>Azot N</a:t>
            </a:r>
            <a:r>
              <a:rPr lang="hr-HR" sz="2400" b="1" baseline="-25000">
                <a:latin typeface="Times New Roman" pitchFamily="18" charset="0"/>
              </a:rPr>
              <a:t>2</a:t>
            </a:r>
            <a:r>
              <a:rPr lang="hr-HR" sz="2400">
                <a:latin typeface="Times New Roman" pitchFamily="18" charset="0"/>
              </a:rPr>
              <a:t> ima značajnu primenu kao elektroizolacioni materijal u visokonaponskim kablovima i kondenzatorima. U transformatorima se koristi radi zaštite ulja od oksidacije. Zajedno s argonom koristi se za punjenje sijalica.</a:t>
            </a:r>
          </a:p>
          <a:p>
            <a:pPr algn="just"/>
            <a:r>
              <a:rPr lang="hr-HR" sz="2400" b="1">
                <a:latin typeface="Times New Roman" pitchFamily="18" charset="0"/>
              </a:rPr>
              <a:t>Vodonik </a:t>
            </a:r>
            <a:r>
              <a:rPr lang="hr-HR" sz="2400">
                <a:latin typeface="Times New Roman" pitchFamily="18" charset="0"/>
              </a:rPr>
              <a:t>H</a:t>
            </a:r>
            <a:r>
              <a:rPr lang="hr-HR" sz="2400" baseline="-25000">
                <a:latin typeface="Times New Roman" pitchFamily="18" charset="0"/>
              </a:rPr>
              <a:t>2</a:t>
            </a:r>
            <a:r>
              <a:rPr lang="hr-HR" sz="2400">
                <a:latin typeface="Times New Roman" pitchFamily="18" charset="0"/>
              </a:rPr>
              <a:t>  najviše se koristi kao sredstvo za hlađenje zbog visoke toplotne provodljivosti.</a:t>
            </a:r>
          </a:p>
          <a:p>
            <a:pPr algn="just"/>
            <a:r>
              <a:rPr lang="hr-HR" sz="2400" b="1">
                <a:latin typeface="Times New Roman" pitchFamily="18" charset="0"/>
              </a:rPr>
              <a:t>Helijum</a:t>
            </a:r>
            <a:r>
              <a:rPr lang="hr-HR" sz="2400">
                <a:latin typeface="Times New Roman" pitchFamily="18" charset="0"/>
              </a:rPr>
              <a:t> He, </a:t>
            </a:r>
            <a:r>
              <a:rPr lang="hr-HR" sz="2400" b="1">
                <a:latin typeface="Times New Roman" pitchFamily="18" charset="0"/>
              </a:rPr>
              <a:t>neon</a:t>
            </a:r>
            <a:r>
              <a:rPr lang="hr-HR" sz="2400">
                <a:latin typeface="Times New Roman" pitchFamily="18" charset="0"/>
              </a:rPr>
              <a:t> Ne, </a:t>
            </a:r>
            <a:r>
              <a:rPr lang="hr-HR" sz="2400" b="1">
                <a:latin typeface="Times New Roman" pitchFamily="18" charset="0"/>
              </a:rPr>
              <a:t>argon</a:t>
            </a:r>
            <a:r>
              <a:rPr lang="hr-HR" sz="2400">
                <a:latin typeface="Times New Roman" pitchFamily="18" charset="0"/>
              </a:rPr>
              <a:t> Ar, </a:t>
            </a:r>
            <a:r>
              <a:rPr lang="hr-HR" sz="2400" b="1">
                <a:latin typeface="Times New Roman" pitchFamily="18" charset="0"/>
              </a:rPr>
              <a:t>kripton</a:t>
            </a:r>
            <a:r>
              <a:rPr lang="hr-HR" sz="2400">
                <a:latin typeface="Times New Roman" pitchFamily="18" charset="0"/>
              </a:rPr>
              <a:t> Kr i </a:t>
            </a:r>
            <a:r>
              <a:rPr lang="hr-HR" sz="2400" b="1">
                <a:latin typeface="Times New Roman" pitchFamily="18" charset="0"/>
              </a:rPr>
              <a:t>ksenon</a:t>
            </a:r>
            <a:r>
              <a:rPr lang="hr-HR" sz="2400">
                <a:latin typeface="Times New Roman" pitchFamily="18" charset="0"/>
              </a:rPr>
              <a:t> Xe uglavnom se upotrebljavaju za punjenje sijalica.</a:t>
            </a:r>
          </a:p>
        </p:txBody>
      </p:sp>
    </p:spTree>
    <p:extLst>
      <p:ext uri="{BB962C8B-B14F-4D97-AF65-F5344CB8AC3E}">
        <p14:creationId xmlns:p14="http://schemas.microsoft.com/office/powerpoint/2010/main" val="372966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p:cTn id="7" dur="500" decel="50000" fill="hold">
                                          <p:stCondLst>
                                            <p:cond delay="0"/>
                                          </p:stCondLst>
                                        </p:cTn>
                                        <p:tgtEl>
                                          <p:spTgt spid="3072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2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23"/>
                                        </p:tgtEl>
                                        <p:attrNameLst>
                                          <p:attrName>ppt_w</p:attrName>
                                        </p:attrNameLst>
                                      </p:cBhvr>
                                      <p:tavLst>
                                        <p:tav tm="0">
                                          <p:val>
                                            <p:strVal val="#ppt_w*.05"/>
                                          </p:val>
                                        </p:tav>
                                        <p:tav tm="100000">
                                          <p:val>
                                            <p:strVal val="#ppt_w"/>
                                          </p:val>
                                        </p:tav>
                                      </p:tavLst>
                                    </p:anim>
                                    <p:anim calcmode="lin" valueType="num">
                                      <p:cBhvr>
                                        <p:cTn id="10" dur="1000" fill="hold"/>
                                        <p:tgtEl>
                                          <p:spTgt spid="3072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2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2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2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341313"/>
            <a:ext cx="7772400" cy="1035050"/>
          </a:xfrm>
        </p:spPr>
        <p:txBody>
          <a:bodyPr/>
          <a:lstStyle/>
          <a:p>
            <a:r>
              <a:rPr lang="hr-HR" sz="4000" b="1" i="1">
                <a:solidFill>
                  <a:schemeClr val="tx1"/>
                </a:solidFill>
              </a:rPr>
              <a:t>TEČNI DIELEKTRIČNI MATERIJALI</a:t>
            </a:r>
          </a:p>
        </p:txBody>
      </p:sp>
      <p:sp>
        <p:nvSpPr>
          <p:cNvPr id="31747" name="Text Box 3"/>
          <p:cNvSpPr txBox="1">
            <a:spLocks noChangeArrowheads="1"/>
          </p:cNvSpPr>
          <p:nvPr/>
        </p:nvSpPr>
        <p:spPr bwMode="auto">
          <a:xfrm>
            <a:off x="152400" y="1679575"/>
            <a:ext cx="8778875" cy="2922588"/>
          </a:xfrm>
          <a:prstGeom prst="rect">
            <a:avLst/>
          </a:prstGeom>
          <a:noFill/>
          <a:ln w="9525">
            <a:noFill/>
            <a:miter lim="800000"/>
            <a:headEnd/>
            <a:tailEnd/>
          </a:ln>
          <a:effectLst/>
        </p:spPr>
        <p:txBody>
          <a:bodyPr>
            <a:spAutoFit/>
          </a:bodyPr>
          <a:lstStyle/>
          <a:p>
            <a:pPr algn="just"/>
            <a:r>
              <a:rPr lang="hr-HR" sz="2400" b="1" u="sng">
                <a:latin typeface="Times New Roman" pitchFamily="18" charset="0"/>
              </a:rPr>
              <a:t>Od tećnih dielektričnih materijala obično se zahteva:</a:t>
            </a:r>
          </a:p>
          <a:p>
            <a:pPr algn="just"/>
            <a:endParaRPr lang="hr-HR">
              <a:latin typeface="Times New Roman" pitchFamily="18" charset="0"/>
            </a:endParaRPr>
          </a:p>
          <a:p>
            <a:pPr algn="just">
              <a:buFontTx/>
              <a:buChar char="•"/>
            </a:pPr>
            <a:r>
              <a:rPr lang="hr-HR" sz="2400">
                <a:solidFill>
                  <a:schemeClr val="hlink"/>
                </a:solidFill>
                <a:latin typeface="Times New Roman" pitchFamily="18" charset="0"/>
              </a:rPr>
              <a:t> </a:t>
            </a:r>
            <a:r>
              <a:rPr lang="hr-HR" sz="2400" b="1">
                <a:solidFill>
                  <a:schemeClr val="hlink"/>
                </a:solidFill>
                <a:effectLst>
                  <a:outerShdw blurRad="38100" dist="38100" dir="2700000" algn="tl">
                    <a:srgbClr val="000000"/>
                  </a:outerShdw>
                </a:effectLst>
                <a:latin typeface="Times New Roman" pitchFamily="18" charset="0"/>
              </a:rPr>
              <a:t>velika dielektrična čvrstoća, </a:t>
            </a:r>
          </a:p>
          <a:p>
            <a:pPr algn="just">
              <a:buFontTx/>
              <a:buChar char="•"/>
            </a:pPr>
            <a:r>
              <a:rPr lang="hr-HR" sz="2400" b="1">
                <a:solidFill>
                  <a:schemeClr val="hlink"/>
                </a:solidFill>
                <a:effectLst>
                  <a:outerShdw blurRad="38100" dist="38100" dir="2700000" algn="tl">
                    <a:srgbClr val="000000"/>
                  </a:outerShdw>
                </a:effectLst>
                <a:latin typeface="Times New Roman" pitchFamily="18" charset="0"/>
              </a:rPr>
              <a:t> velika električna otpornost, </a:t>
            </a:r>
          </a:p>
          <a:p>
            <a:pPr algn="just">
              <a:buFontTx/>
              <a:buChar char="•"/>
            </a:pPr>
            <a:r>
              <a:rPr lang="hr-HR" sz="2400" b="1">
                <a:solidFill>
                  <a:schemeClr val="hlink"/>
                </a:solidFill>
                <a:effectLst>
                  <a:outerShdw blurRad="38100" dist="38100" dir="2700000" algn="tl">
                    <a:srgbClr val="000000"/>
                  </a:outerShdw>
                </a:effectLst>
                <a:latin typeface="Times New Roman" pitchFamily="18" charset="0"/>
              </a:rPr>
              <a:t> mali ugao dielektričnih gubitaka, </a:t>
            </a:r>
          </a:p>
          <a:p>
            <a:pPr algn="just">
              <a:buFontTx/>
              <a:buChar char="•"/>
            </a:pPr>
            <a:r>
              <a:rPr lang="hr-HR" sz="2400" b="1">
                <a:solidFill>
                  <a:schemeClr val="hlink"/>
                </a:solidFill>
                <a:effectLst>
                  <a:outerShdw blurRad="38100" dist="38100" dir="2700000" algn="tl">
                    <a:srgbClr val="000000"/>
                  </a:outerShdw>
                </a:effectLst>
                <a:latin typeface="Times New Roman" pitchFamily="18" charset="0"/>
              </a:rPr>
              <a:t> dobra hemijska i termička postojanost, </a:t>
            </a:r>
          </a:p>
          <a:p>
            <a:pPr algn="just">
              <a:buFontTx/>
              <a:buChar char="•"/>
            </a:pPr>
            <a:r>
              <a:rPr lang="hr-HR" sz="2400" b="1">
                <a:solidFill>
                  <a:schemeClr val="hlink"/>
                </a:solidFill>
                <a:effectLst>
                  <a:outerShdw blurRad="38100" dist="38100" dir="2700000" algn="tl">
                    <a:srgbClr val="000000"/>
                  </a:outerShdw>
                </a:effectLst>
                <a:latin typeface="Times New Roman" pitchFamily="18" charset="0"/>
              </a:rPr>
              <a:t> nezapaljivost i </a:t>
            </a:r>
          </a:p>
          <a:p>
            <a:pPr algn="just">
              <a:buFontTx/>
              <a:buChar char="•"/>
            </a:pPr>
            <a:r>
              <a:rPr lang="hr-HR" sz="2400" b="1">
                <a:solidFill>
                  <a:schemeClr val="hlink"/>
                </a:solidFill>
                <a:effectLst>
                  <a:outerShdw blurRad="38100" dist="38100" dir="2700000" algn="tl">
                    <a:srgbClr val="000000"/>
                  </a:outerShdw>
                </a:effectLst>
                <a:latin typeface="Times New Roman" pitchFamily="18" charset="0"/>
              </a:rPr>
              <a:t> niska cijena.</a:t>
            </a:r>
            <a:r>
              <a:rPr lang="hr-HR" sz="2400">
                <a:solidFill>
                  <a:schemeClr val="hlink"/>
                </a:solidFill>
                <a:latin typeface="Times New Roman" pitchFamily="18" charset="0"/>
              </a:rPr>
              <a:t> </a:t>
            </a:r>
          </a:p>
        </p:txBody>
      </p:sp>
      <p:sp>
        <p:nvSpPr>
          <p:cNvPr id="31748" name="Text Box 4"/>
          <p:cNvSpPr txBox="1">
            <a:spLocks noChangeArrowheads="1"/>
          </p:cNvSpPr>
          <p:nvPr/>
        </p:nvSpPr>
        <p:spPr bwMode="auto">
          <a:xfrm>
            <a:off x="4567238" y="4648200"/>
            <a:ext cx="3897312" cy="1827213"/>
          </a:xfrm>
          <a:prstGeom prst="rect">
            <a:avLst/>
          </a:prstGeom>
          <a:noFill/>
          <a:ln w="9525">
            <a:noFill/>
            <a:miter lim="800000"/>
            <a:headEnd/>
            <a:tailEnd/>
          </a:ln>
          <a:effectLst/>
        </p:spPr>
        <p:txBody>
          <a:bodyPr wrap="none">
            <a:spAutoFit/>
          </a:bodyPr>
          <a:lstStyle/>
          <a:p>
            <a:r>
              <a:rPr lang="hr-HR" sz="2400" b="1" u="sng">
                <a:latin typeface="Times New Roman" pitchFamily="18" charset="0"/>
              </a:rPr>
              <a:t>Dele se u tri grupe:</a:t>
            </a:r>
            <a:endParaRPr lang="hr-HR" sz="2400">
              <a:latin typeface="Times New Roman" pitchFamily="18" charset="0"/>
            </a:endParaRPr>
          </a:p>
          <a:p>
            <a:r>
              <a:rPr lang="hr-HR">
                <a:latin typeface="Times New Roman" pitchFamily="18" charset="0"/>
              </a:rPr>
              <a:t> </a:t>
            </a:r>
          </a:p>
          <a:p>
            <a:pPr>
              <a:buFontTx/>
              <a:buChar char="•"/>
            </a:pPr>
            <a:r>
              <a:rPr lang="hr-HR" sz="2400">
                <a:solidFill>
                  <a:schemeClr val="hlink"/>
                </a:solidFill>
                <a:latin typeface="Times New Roman" pitchFamily="18" charset="0"/>
              </a:rPr>
              <a:t> </a:t>
            </a:r>
            <a:r>
              <a:rPr lang="hr-HR" sz="2400" b="1" i="1">
                <a:solidFill>
                  <a:schemeClr val="hlink"/>
                </a:solidFill>
                <a:effectLst>
                  <a:outerShdw blurRad="38100" dist="38100" dir="2700000" algn="tl">
                    <a:srgbClr val="000000"/>
                  </a:outerShdw>
                </a:effectLst>
                <a:latin typeface="Times New Roman" pitchFamily="18" charset="0"/>
              </a:rPr>
              <a:t>mineralna ulja, </a:t>
            </a:r>
          </a:p>
          <a:p>
            <a:pPr>
              <a:buFontTx/>
              <a:buChar char="•"/>
            </a:pPr>
            <a:r>
              <a:rPr lang="hr-HR" sz="2400" b="1" i="1">
                <a:solidFill>
                  <a:schemeClr val="hlink"/>
                </a:solidFill>
                <a:effectLst>
                  <a:outerShdw blurRad="38100" dist="38100" dir="2700000" algn="tl">
                    <a:srgbClr val="000000"/>
                  </a:outerShdw>
                </a:effectLst>
                <a:latin typeface="Times New Roman" pitchFamily="18" charset="0"/>
              </a:rPr>
              <a:t> sintetički tekući dielektrici i </a:t>
            </a:r>
          </a:p>
          <a:p>
            <a:pPr>
              <a:buFontTx/>
              <a:buChar char="•"/>
            </a:pPr>
            <a:r>
              <a:rPr lang="hr-HR" sz="2400" b="1" i="1">
                <a:solidFill>
                  <a:schemeClr val="hlink"/>
                </a:solidFill>
                <a:effectLst>
                  <a:outerShdw blurRad="38100" dist="38100" dir="2700000" algn="tl">
                    <a:srgbClr val="000000"/>
                  </a:outerShdw>
                </a:effectLst>
                <a:latin typeface="Times New Roman" pitchFamily="18" charset="0"/>
              </a:rPr>
              <a:t> biljna ulja.</a:t>
            </a:r>
          </a:p>
        </p:txBody>
      </p:sp>
    </p:spTree>
    <p:extLst>
      <p:ext uri="{BB962C8B-B14F-4D97-AF65-F5344CB8AC3E}">
        <p14:creationId xmlns:p14="http://schemas.microsoft.com/office/powerpoint/2010/main" val="310744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1747">
                                            <p:txEl>
                                              <p:pRg st="2" end="2"/>
                                            </p:txEl>
                                          </p:spTgt>
                                        </p:tgtEl>
                                        <p:attrNameLst>
                                          <p:attrName>style.visibility</p:attrName>
                                        </p:attrNameLst>
                                      </p:cBhvr>
                                      <p:to>
                                        <p:strVal val="visible"/>
                                      </p:to>
                                    </p:set>
                                    <p:anim calcmode="lin" valueType="num">
                                      <p:cBhvr additive="base">
                                        <p:cTn id="13" dur="500" fill="hold"/>
                                        <p:tgtEl>
                                          <p:spTgt spid="31747">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17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anim calcmode="lin" valueType="num">
                                      <p:cBhvr additive="base">
                                        <p:cTn id="19" dur="500" fill="hold"/>
                                        <p:tgtEl>
                                          <p:spTgt spid="31747">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17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31747">
                                            <p:txEl>
                                              <p:pRg st="4" end="4"/>
                                            </p:txEl>
                                          </p:spTgt>
                                        </p:tgtEl>
                                        <p:attrNameLst>
                                          <p:attrName>style.visibility</p:attrName>
                                        </p:attrNameLst>
                                      </p:cBhvr>
                                      <p:to>
                                        <p:strVal val="visible"/>
                                      </p:to>
                                    </p:set>
                                    <p:anim calcmode="lin" valueType="num">
                                      <p:cBhvr additive="base">
                                        <p:cTn id="25" dur="500" fill="hold"/>
                                        <p:tgtEl>
                                          <p:spTgt spid="31747">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17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31747">
                                            <p:txEl>
                                              <p:pRg st="5" end="5"/>
                                            </p:txEl>
                                          </p:spTgt>
                                        </p:tgtEl>
                                        <p:attrNameLst>
                                          <p:attrName>style.visibility</p:attrName>
                                        </p:attrNameLst>
                                      </p:cBhvr>
                                      <p:to>
                                        <p:strVal val="visible"/>
                                      </p:to>
                                    </p:set>
                                    <p:anim calcmode="lin" valueType="num">
                                      <p:cBhvr additive="base">
                                        <p:cTn id="31" dur="500" fill="hold"/>
                                        <p:tgtEl>
                                          <p:spTgt spid="31747">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17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31747">
                                            <p:txEl>
                                              <p:pRg st="6" end="6"/>
                                            </p:txEl>
                                          </p:spTgt>
                                        </p:tgtEl>
                                        <p:attrNameLst>
                                          <p:attrName>style.visibility</p:attrName>
                                        </p:attrNameLst>
                                      </p:cBhvr>
                                      <p:to>
                                        <p:strVal val="visible"/>
                                      </p:to>
                                    </p:set>
                                    <p:anim calcmode="lin" valueType="num">
                                      <p:cBhvr additive="base">
                                        <p:cTn id="37" dur="500" fill="hold"/>
                                        <p:tgtEl>
                                          <p:spTgt spid="31747">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174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grpId="0" nodeType="clickEffect">
                                  <p:stCondLst>
                                    <p:cond delay="0"/>
                                  </p:stCondLst>
                                  <p:childTnLst>
                                    <p:set>
                                      <p:cBhvr>
                                        <p:cTn id="42" dur="1" fill="hold">
                                          <p:stCondLst>
                                            <p:cond delay="0"/>
                                          </p:stCondLst>
                                        </p:cTn>
                                        <p:tgtEl>
                                          <p:spTgt spid="31747">
                                            <p:txEl>
                                              <p:pRg st="7" end="7"/>
                                            </p:txEl>
                                          </p:spTgt>
                                        </p:tgtEl>
                                        <p:attrNameLst>
                                          <p:attrName>style.visibility</p:attrName>
                                        </p:attrNameLst>
                                      </p:cBhvr>
                                      <p:to>
                                        <p:strVal val="visible"/>
                                      </p:to>
                                    </p:set>
                                    <p:anim calcmode="lin" valueType="num">
                                      <p:cBhvr additive="base">
                                        <p:cTn id="43" dur="500" fill="hold"/>
                                        <p:tgtEl>
                                          <p:spTgt spid="31747">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174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288" fill="hold" grpId="0" nodeType="clickEffect">
                                  <p:stCondLst>
                                    <p:cond delay="0"/>
                                  </p:stCondLst>
                                  <p:childTnLst>
                                    <p:set>
                                      <p:cBhvr>
                                        <p:cTn id="48" dur="1" fill="hold">
                                          <p:stCondLst>
                                            <p:cond delay="0"/>
                                          </p:stCondLst>
                                        </p:cTn>
                                        <p:tgtEl>
                                          <p:spTgt spid="31748">
                                            <p:txEl>
                                              <p:pRg st="0" end="0"/>
                                            </p:txEl>
                                          </p:spTgt>
                                        </p:tgtEl>
                                        <p:attrNameLst>
                                          <p:attrName>style.visibility</p:attrName>
                                        </p:attrNameLst>
                                      </p:cBhvr>
                                      <p:to>
                                        <p:strVal val="visible"/>
                                      </p:to>
                                    </p:set>
                                    <p:anim calcmode="lin" valueType="num">
                                      <p:cBhvr>
                                        <p:cTn id="49" dur="500" fill="hold"/>
                                        <p:tgtEl>
                                          <p:spTgt spid="31748">
                                            <p:txEl>
                                              <p:pRg st="0" end="0"/>
                                            </p:txEl>
                                          </p:spTgt>
                                        </p:tgtEl>
                                        <p:attrNameLst>
                                          <p:attrName>ppt_w</p:attrName>
                                        </p:attrNameLst>
                                      </p:cBhvr>
                                      <p:tavLst>
                                        <p:tav tm="0">
                                          <p:val>
                                            <p:strVal val="4/3*#ppt_w"/>
                                          </p:val>
                                        </p:tav>
                                        <p:tav tm="100000">
                                          <p:val>
                                            <p:strVal val="#ppt_w"/>
                                          </p:val>
                                        </p:tav>
                                      </p:tavLst>
                                    </p:anim>
                                    <p:anim calcmode="lin" valueType="num">
                                      <p:cBhvr>
                                        <p:cTn id="50" dur="500" fill="hold"/>
                                        <p:tgtEl>
                                          <p:spTgt spid="31748">
                                            <p:txEl>
                                              <p:pRg st="0" end="0"/>
                                            </p:txEl>
                                          </p:spTgt>
                                        </p:tgtEl>
                                        <p:attrNameLst>
                                          <p:attrName>ppt_h</p:attrName>
                                        </p:attrNameLst>
                                      </p:cBhvr>
                                      <p:tavLst>
                                        <p:tav tm="0">
                                          <p:val>
                                            <p:strVal val="4/3*#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288" fill="hold" grpId="0" nodeType="clickEffect">
                                  <p:stCondLst>
                                    <p:cond delay="0"/>
                                  </p:stCondLst>
                                  <p:childTnLst>
                                    <p:set>
                                      <p:cBhvr>
                                        <p:cTn id="54" dur="1" fill="hold">
                                          <p:stCondLst>
                                            <p:cond delay="0"/>
                                          </p:stCondLst>
                                        </p:cTn>
                                        <p:tgtEl>
                                          <p:spTgt spid="31748">
                                            <p:txEl>
                                              <p:pRg st="1" end="1"/>
                                            </p:txEl>
                                          </p:spTgt>
                                        </p:tgtEl>
                                        <p:attrNameLst>
                                          <p:attrName>style.visibility</p:attrName>
                                        </p:attrNameLst>
                                      </p:cBhvr>
                                      <p:to>
                                        <p:strVal val="visible"/>
                                      </p:to>
                                    </p:set>
                                    <p:anim calcmode="lin" valueType="num">
                                      <p:cBhvr>
                                        <p:cTn id="55" dur="500" fill="hold"/>
                                        <p:tgtEl>
                                          <p:spTgt spid="31748">
                                            <p:txEl>
                                              <p:pRg st="1" end="1"/>
                                            </p:txEl>
                                          </p:spTgt>
                                        </p:tgtEl>
                                        <p:attrNameLst>
                                          <p:attrName>ppt_w</p:attrName>
                                        </p:attrNameLst>
                                      </p:cBhvr>
                                      <p:tavLst>
                                        <p:tav tm="0">
                                          <p:val>
                                            <p:strVal val="4/3*#ppt_w"/>
                                          </p:val>
                                        </p:tav>
                                        <p:tav tm="100000">
                                          <p:val>
                                            <p:strVal val="#ppt_w"/>
                                          </p:val>
                                        </p:tav>
                                      </p:tavLst>
                                    </p:anim>
                                    <p:anim calcmode="lin" valueType="num">
                                      <p:cBhvr>
                                        <p:cTn id="56" dur="500" fill="hold"/>
                                        <p:tgtEl>
                                          <p:spTgt spid="31748">
                                            <p:txEl>
                                              <p:pRg st="1" end="1"/>
                                            </p:txEl>
                                          </p:spTgt>
                                        </p:tgtEl>
                                        <p:attrNameLst>
                                          <p:attrName>ppt_h</p:attrName>
                                        </p:attrNameLst>
                                      </p:cBhvr>
                                      <p:tavLst>
                                        <p:tav tm="0">
                                          <p:val>
                                            <p:strVal val="4/3*#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288" fill="hold" grpId="0" nodeType="clickEffect">
                                  <p:stCondLst>
                                    <p:cond delay="0"/>
                                  </p:stCondLst>
                                  <p:childTnLst>
                                    <p:set>
                                      <p:cBhvr>
                                        <p:cTn id="60" dur="1" fill="hold">
                                          <p:stCondLst>
                                            <p:cond delay="0"/>
                                          </p:stCondLst>
                                        </p:cTn>
                                        <p:tgtEl>
                                          <p:spTgt spid="31748">
                                            <p:txEl>
                                              <p:pRg st="2" end="2"/>
                                            </p:txEl>
                                          </p:spTgt>
                                        </p:tgtEl>
                                        <p:attrNameLst>
                                          <p:attrName>style.visibility</p:attrName>
                                        </p:attrNameLst>
                                      </p:cBhvr>
                                      <p:to>
                                        <p:strVal val="visible"/>
                                      </p:to>
                                    </p:set>
                                    <p:anim calcmode="lin" valueType="num">
                                      <p:cBhvr>
                                        <p:cTn id="61" dur="500" fill="hold"/>
                                        <p:tgtEl>
                                          <p:spTgt spid="31748">
                                            <p:txEl>
                                              <p:pRg st="2" end="2"/>
                                            </p:txEl>
                                          </p:spTgt>
                                        </p:tgtEl>
                                        <p:attrNameLst>
                                          <p:attrName>ppt_w</p:attrName>
                                        </p:attrNameLst>
                                      </p:cBhvr>
                                      <p:tavLst>
                                        <p:tav tm="0">
                                          <p:val>
                                            <p:strVal val="4/3*#ppt_w"/>
                                          </p:val>
                                        </p:tav>
                                        <p:tav tm="100000">
                                          <p:val>
                                            <p:strVal val="#ppt_w"/>
                                          </p:val>
                                        </p:tav>
                                      </p:tavLst>
                                    </p:anim>
                                    <p:anim calcmode="lin" valueType="num">
                                      <p:cBhvr>
                                        <p:cTn id="62" dur="500" fill="hold"/>
                                        <p:tgtEl>
                                          <p:spTgt spid="31748">
                                            <p:txEl>
                                              <p:pRg st="2" end="2"/>
                                            </p:txEl>
                                          </p:spTgt>
                                        </p:tgtEl>
                                        <p:attrNameLst>
                                          <p:attrName>ppt_h</p:attrName>
                                        </p:attrNameLst>
                                      </p:cBhvr>
                                      <p:tavLst>
                                        <p:tav tm="0">
                                          <p:val>
                                            <p:strVal val="4/3*#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3" presetClass="entr" presetSubtype="288" fill="hold" grpId="0" nodeType="clickEffect">
                                  <p:stCondLst>
                                    <p:cond delay="0"/>
                                  </p:stCondLst>
                                  <p:childTnLst>
                                    <p:set>
                                      <p:cBhvr>
                                        <p:cTn id="66" dur="1" fill="hold">
                                          <p:stCondLst>
                                            <p:cond delay="0"/>
                                          </p:stCondLst>
                                        </p:cTn>
                                        <p:tgtEl>
                                          <p:spTgt spid="31748">
                                            <p:txEl>
                                              <p:pRg st="3" end="3"/>
                                            </p:txEl>
                                          </p:spTgt>
                                        </p:tgtEl>
                                        <p:attrNameLst>
                                          <p:attrName>style.visibility</p:attrName>
                                        </p:attrNameLst>
                                      </p:cBhvr>
                                      <p:to>
                                        <p:strVal val="visible"/>
                                      </p:to>
                                    </p:set>
                                    <p:anim calcmode="lin" valueType="num">
                                      <p:cBhvr>
                                        <p:cTn id="67" dur="500" fill="hold"/>
                                        <p:tgtEl>
                                          <p:spTgt spid="31748">
                                            <p:txEl>
                                              <p:pRg st="3" end="3"/>
                                            </p:txEl>
                                          </p:spTgt>
                                        </p:tgtEl>
                                        <p:attrNameLst>
                                          <p:attrName>ppt_w</p:attrName>
                                        </p:attrNameLst>
                                      </p:cBhvr>
                                      <p:tavLst>
                                        <p:tav tm="0">
                                          <p:val>
                                            <p:strVal val="4/3*#ppt_w"/>
                                          </p:val>
                                        </p:tav>
                                        <p:tav tm="100000">
                                          <p:val>
                                            <p:strVal val="#ppt_w"/>
                                          </p:val>
                                        </p:tav>
                                      </p:tavLst>
                                    </p:anim>
                                    <p:anim calcmode="lin" valueType="num">
                                      <p:cBhvr>
                                        <p:cTn id="68" dur="500" fill="hold"/>
                                        <p:tgtEl>
                                          <p:spTgt spid="31748">
                                            <p:txEl>
                                              <p:pRg st="3" end="3"/>
                                            </p:txEl>
                                          </p:spTgt>
                                        </p:tgtEl>
                                        <p:attrNameLst>
                                          <p:attrName>ppt_h</p:attrName>
                                        </p:attrNameLst>
                                      </p:cBhvr>
                                      <p:tavLst>
                                        <p:tav tm="0">
                                          <p:val>
                                            <p:strVal val="4/3*#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288" fill="hold" grpId="0" nodeType="clickEffect">
                                  <p:stCondLst>
                                    <p:cond delay="0"/>
                                  </p:stCondLst>
                                  <p:childTnLst>
                                    <p:set>
                                      <p:cBhvr>
                                        <p:cTn id="72" dur="1" fill="hold">
                                          <p:stCondLst>
                                            <p:cond delay="0"/>
                                          </p:stCondLst>
                                        </p:cTn>
                                        <p:tgtEl>
                                          <p:spTgt spid="31748">
                                            <p:txEl>
                                              <p:pRg st="4" end="4"/>
                                            </p:txEl>
                                          </p:spTgt>
                                        </p:tgtEl>
                                        <p:attrNameLst>
                                          <p:attrName>style.visibility</p:attrName>
                                        </p:attrNameLst>
                                      </p:cBhvr>
                                      <p:to>
                                        <p:strVal val="visible"/>
                                      </p:to>
                                    </p:set>
                                    <p:anim calcmode="lin" valueType="num">
                                      <p:cBhvr>
                                        <p:cTn id="73" dur="500" fill="hold"/>
                                        <p:tgtEl>
                                          <p:spTgt spid="31748">
                                            <p:txEl>
                                              <p:pRg st="4" end="4"/>
                                            </p:txEl>
                                          </p:spTgt>
                                        </p:tgtEl>
                                        <p:attrNameLst>
                                          <p:attrName>ppt_w</p:attrName>
                                        </p:attrNameLst>
                                      </p:cBhvr>
                                      <p:tavLst>
                                        <p:tav tm="0">
                                          <p:val>
                                            <p:strVal val="4/3*#ppt_w"/>
                                          </p:val>
                                        </p:tav>
                                        <p:tav tm="100000">
                                          <p:val>
                                            <p:strVal val="#ppt_w"/>
                                          </p:val>
                                        </p:tav>
                                      </p:tavLst>
                                    </p:anim>
                                    <p:anim calcmode="lin" valueType="num">
                                      <p:cBhvr>
                                        <p:cTn id="74" dur="500" fill="hold"/>
                                        <p:tgtEl>
                                          <p:spTgt spid="31748">
                                            <p:txEl>
                                              <p:pRg st="4" end="4"/>
                                            </p:txEl>
                                          </p:spTgt>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P spid="31748"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100013"/>
            <a:ext cx="7772400" cy="1143001"/>
          </a:xfrm>
        </p:spPr>
        <p:txBody>
          <a:bodyPr/>
          <a:lstStyle/>
          <a:p>
            <a:r>
              <a:rPr lang="hr-HR" b="1" i="1">
                <a:solidFill>
                  <a:schemeClr val="tx1"/>
                </a:solidFill>
              </a:rPr>
              <a:t> </a:t>
            </a:r>
            <a:r>
              <a:rPr lang="hr-HR" sz="4000" b="1" i="1">
                <a:solidFill>
                  <a:schemeClr val="tx1"/>
                </a:solidFill>
              </a:rPr>
              <a:t>MINERALNA ULJA</a:t>
            </a:r>
          </a:p>
        </p:txBody>
      </p:sp>
      <p:sp>
        <p:nvSpPr>
          <p:cNvPr id="32771" name="Text Box 3"/>
          <p:cNvSpPr txBox="1">
            <a:spLocks noChangeArrowheads="1"/>
          </p:cNvSpPr>
          <p:nvPr/>
        </p:nvSpPr>
        <p:spPr bwMode="auto">
          <a:xfrm>
            <a:off x="152400" y="955675"/>
            <a:ext cx="8778875" cy="5568950"/>
          </a:xfrm>
          <a:prstGeom prst="rect">
            <a:avLst/>
          </a:prstGeom>
          <a:noFill/>
          <a:ln w="9525">
            <a:noFill/>
            <a:miter lim="800000"/>
            <a:headEnd/>
            <a:tailEnd/>
          </a:ln>
          <a:effectLst/>
        </p:spPr>
        <p:txBody>
          <a:bodyPr>
            <a:spAutoFit/>
          </a:bodyPr>
          <a:lstStyle/>
          <a:p>
            <a:pPr algn="just"/>
            <a:r>
              <a:rPr lang="hr-HR" sz="2400">
                <a:latin typeface="Times New Roman" pitchFamily="18" charset="0"/>
              </a:rPr>
              <a:t>Dobijaju se destilacijom sirove nafte (treća i četvrta frakcija pri temperaturama od 300</a:t>
            </a:r>
            <a:r>
              <a:rPr lang="hr-HR" sz="2400">
                <a:latin typeface="Times New Roman" pitchFamily="18" charset="0"/>
                <a:sym typeface="Symbol" pitchFamily="18" charset="2"/>
              </a:rPr>
              <a:t></a:t>
            </a:r>
            <a:r>
              <a:rPr lang="hr-HR" sz="2400">
                <a:latin typeface="Times New Roman" pitchFamily="18" charset="0"/>
              </a:rPr>
              <a:t>C do 400</a:t>
            </a:r>
            <a:r>
              <a:rPr lang="hr-HR" sz="2400">
                <a:latin typeface="Times New Roman" pitchFamily="18" charset="0"/>
                <a:sym typeface="Symbol" pitchFamily="18" charset="2"/>
              </a:rPr>
              <a:t></a:t>
            </a:r>
            <a:r>
              <a:rPr lang="hr-HR" sz="2400">
                <a:latin typeface="Times New Roman" pitchFamily="18" charset="0"/>
              </a:rPr>
              <a:t>C), rafinacijom, čišćenjem i sušenjem. Po hemijskom sastavu su smesa različitih zasićenih i nezasićenih ugljovodonika. Veliki im je nedostatak zapaljivost.</a:t>
            </a:r>
          </a:p>
          <a:p>
            <a:pPr algn="just"/>
            <a:r>
              <a:rPr lang="hr-HR" sz="2400">
                <a:latin typeface="Times New Roman" pitchFamily="18" charset="0"/>
              </a:rPr>
              <a:t>Prema primeni dele se na: </a:t>
            </a:r>
          </a:p>
          <a:p>
            <a:pPr algn="just"/>
            <a:r>
              <a:rPr lang="hr-HR" sz="2400">
                <a:latin typeface="Times New Roman" pitchFamily="18" charset="0"/>
              </a:rPr>
              <a:t>- transformatorsko, </a:t>
            </a:r>
          </a:p>
          <a:p>
            <a:pPr algn="just"/>
            <a:r>
              <a:rPr lang="hr-HR" sz="2400">
                <a:latin typeface="Times New Roman" pitchFamily="18" charset="0"/>
              </a:rPr>
              <a:t>- kondenzatorsko i </a:t>
            </a:r>
          </a:p>
          <a:p>
            <a:pPr algn="just"/>
            <a:r>
              <a:rPr lang="hr-HR" sz="2400">
                <a:latin typeface="Times New Roman" pitchFamily="18" charset="0"/>
              </a:rPr>
              <a:t>- kablovsko (retko i gusto) ulje. </a:t>
            </a:r>
          </a:p>
          <a:p>
            <a:pPr algn="just"/>
            <a:r>
              <a:rPr lang="hr-HR" sz="2400" b="1">
                <a:solidFill>
                  <a:schemeClr val="hlink"/>
                </a:solidFill>
                <a:latin typeface="Times New Roman" pitchFamily="18" charset="0"/>
              </a:rPr>
              <a:t>Transformatorsko ulje</a:t>
            </a:r>
            <a:r>
              <a:rPr lang="hr-HR" sz="2400">
                <a:latin typeface="Times New Roman" pitchFamily="18" charset="0"/>
              </a:rPr>
              <a:t> se koristi u transformatorima kao izolaciono i rashladno sredstvo. U uljnim prekidačima međusobno izoluje provodne delove i gasi električni luk. </a:t>
            </a:r>
          </a:p>
          <a:p>
            <a:pPr algn="just"/>
            <a:r>
              <a:rPr lang="hr-HR" sz="2400" b="1">
                <a:solidFill>
                  <a:schemeClr val="hlink"/>
                </a:solidFill>
                <a:latin typeface="Times New Roman" pitchFamily="18" charset="0"/>
              </a:rPr>
              <a:t>Kondenzatorsko ulje</a:t>
            </a:r>
            <a:r>
              <a:rPr lang="hr-HR" sz="2400">
                <a:latin typeface="Times New Roman" pitchFamily="18" charset="0"/>
              </a:rPr>
              <a:t> se upotrebljava za impregniranje papira u kondenzatorima. </a:t>
            </a:r>
          </a:p>
          <a:p>
            <a:pPr algn="just"/>
            <a:r>
              <a:rPr lang="hr-HR" sz="2400" b="1">
                <a:solidFill>
                  <a:schemeClr val="hlink"/>
                </a:solidFill>
                <a:latin typeface="Times New Roman" pitchFamily="18" charset="0"/>
              </a:rPr>
              <a:t>Kablovsko ulje</a:t>
            </a:r>
            <a:r>
              <a:rPr lang="hr-HR" sz="2400">
                <a:latin typeface="Times New Roman" pitchFamily="18" charset="0"/>
              </a:rPr>
              <a:t> se koristi za impregniranje papira za izolaciju visokonaponskih kablova.</a:t>
            </a:r>
          </a:p>
        </p:txBody>
      </p:sp>
    </p:spTree>
    <p:extLst>
      <p:ext uri="{BB962C8B-B14F-4D97-AF65-F5344CB8AC3E}">
        <p14:creationId xmlns:p14="http://schemas.microsoft.com/office/powerpoint/2010/main" val="5444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2771"/>
                                        </p:tgtEl>
                                        <p:attrNameLst>
                                          <p:attrName>style.visibility</p:attrName>
                                        </p:attrNameLst>
                                      </p:cBhvr>
                                      <p:to>
                                        <p:strVal val="visible"/>
                                      </p:to>
                                    </p:set>
                                    <p:anim calcmode="lin" valueType="num">
                                      <p:cBhvr additive="base">
                                        <p:cTn id="7" dur="5000" fill="hold"/>
                                        <p:tgtEl>
                                          <p:spTgt spid="32771"/>
                                        </p:tgtEl>
                                        <p:attrNameLst>
                                          <p:attrName>ppt_x</p:attrName>
                                        </p:attrNameLst>
                                      </p:cBhvr>
                                      <p:tavLst>
                                        <p:tav tm="0">
                                          <p:val>
                                            <p:strVal val="#ppt_x"/>
                                          </p:val>
                                        </p:tav>
                                        <p:tav tm="100000">
                                          <p:val>
                                            <p:strVal val="#ppt_x"/>
                                          </p:val>
                                        </p:tav>
                                      </p:tavLst>
                                    </p:anim>
                                    <p:anim calcmode="lin" valueType="num">
                                      <p:cBhvr additive="base">
                                        <p:cTn id="8" dur="5000" fill="hold"/>
                                        <p:tgtEl>
                                          <p:spTgt spid="327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p:txBody>
          <a:bodyPr/>
          <a:lstStyle/>
          <a:p>
            <a:pPr>
              <a:lnSpc>
                <a:spcPct val="90000"/>
              </a:lnSpc>
            </a:pPr>
            <a:r>
              <a:rPr lang="sr-Latn-CS" altLang="en-US" dirty="0">
                <a:effectLst/>
              </a:rPr>
              <a:t>Specifična otpornos materijala je veličina koja zavisi od niza činilaca  (temperature, pritiska, vlage, sastava i strukture materijala). Na sobnoj temperaturi i ostalim normalnim uslovima specifična električna otpornost </a:t>
            </a:r>
            <a:endParaRPr lang="en-US" altLang="en-US" dirty="0">
              <a:effectLst/>
            </a:endParaRPr>
          </a:p>
          <a:p>
            <a:pPr>
              <a:lnSpc>
                <a:spcPct val="90000"/>
              </a:lnSpc>
            </a:pPr>
            <a:r>
              <a:rPr lang="en-US" altLang="en-US" dirty="0">
                <a:effectLst/>
              </a:rPr>
              <a:t> </a:t>
            </a:r>
            <a:r>
              <a:rPr lang="sr-Latn-CS" altLang="en-US" dirty="0">
                <a:effectLst/>
              </a:rPr>
              <a:t>dielektrika je od 10 </a:t>
            </a:r>
            <a:r>
              <a:rPr lang="en-US" altLang="en-US" dirty="0">
                <a:effectLst/>
              </a:rPr>
              <a:t> </a:t>
            </a:r>
            <a:r>
              <a:rPr lang="sr-Latn-CS" altLang="en-US" dirty="0">
                <a:effectLst/>
              </a:rPr>
              <a:t>Ωm do 10</a:t>
            </a:r>
            <a:r>
              <a:rPr lang="en-US" altLang="en-US" dirty="0">
                <a:effectLst/>
              </a:rPr>
              <a:t>  </a:t>
            </a:r>
            <a:r>
              <a:rPr lang="sr-Latn-CS" altLang="en-US" dirty="0">
                <a:effectLst/>
              </a:rPr>
              <a:t>Ωm,</a:t>
            </a:r>
            <a:endParaRPr lang="en-US" altLang="en-US" dirty="0">
              <a:effectLst/>
            </a:endParaRPr>
          </a:p>
          <a:p>
            <a:pPr>
              <a:lnSpc>
                <a:spcPct val="90000"/>
              </a:lnSpc>
            </a:pPr>
            <a:r>
              <a:rPr lang="sr-Latn-CS" altLang="en-US" dirty="0">
                <a:effectLst/>
              </a:rPr>
              <a:t> poluprovodnika 10</a:t>
            </a:r>
            <a:r>
              <a:rPr lang="en-US" altLang="en-US" dirty="0">
                <a:effectLst/>
              </a:rPr>
              <a:t> </a:t>
            </a:r>
            <a:r>
              <a:rPr lang="sr-Latn-CS" altLang="en-US" dirty="0">
                <a:effectLst/>
              </a:rPr>
              <a:t> Ωm do 1</a:t>
            </a:r>
            <a:r>
              <a:rPr lang="en-US" altLang="en-US" dirty="0">
                <a:effectLst/>
              </a:rPr>
              <a:t>0 </a:t>
            </a:r>
            <a:r>
              <a:rPr lang="sr-Latn-CS" altLang="en-US" dirty="0">
                <a:effectLst/>
              </a:rPr>
              <a:t> Ωm, </a:t>
            </a:r>
            <a:endParaRPr lang="en-US" altLang="en-US" dirty="0">
              <a:effectLst/>
            </a:endParaRPr>
          </a:p>
          <a:p>
            <a:pPr>
              <a:lnSpc>
                <a:spcPct val="90000"/>
              </a:lnSpc>
            </a:pPr>
            <a:r>
              <a:rPr lang="sr-Latn-CS" altLang="en-US" dirty="0">
                <a:effectLst/>
              </a:rPr>
              <a:t> provodnika od 10</a:t>
            </a:r>
            <a:r>
              <a:rPr lang="en-US" altLang="en-US" dirty="0">
                <a:effectLst/>
              </a:rPr>
              <a:t> </a:t>
            </a:r>
            <a:r>
              <a:rPr lang="sr-Latn-CS" altLang="en-US" dirty="0">
                <a:effectLst/>
              </a:rPr>
              <a:t> Ωm do 10</a:t>
            </a:r>
            <a:r>
              <a:rPr lang="en-US" altLang="en-US" dirty="0">
                <a:effectLst/>
              </a:rPr>
              <a:t> </a:t>
            </a:r>
            <a:r>
              <a:rPr lang="sr-Latn-CS" altLang="en-US" dirty="0">
                <a:effectLst/>
              </a:rPr>
              <a:t> Ωm. </a:t>
            </a:r>
            <a:endParaRPr lang="en-US" altLang="en-US" dirty="0">
              <a:effectLst/>
            </a:endParaRPr>
          </a:p>
        </p:txBody>
      </p:sp>
      <p:sp>
        <p:nvSpPr>
          <p:cNvPr id="10244" name="Text Box 4"/>
          <p:cNvSpPr txBox="1">
            <a:spLocks noChangeArrowheads="1"/>
          </p:cNvSpPr>
          <p:nvPr/>
        </p:nvSpPr>
        <p:spPr bwMode="auto">
          <a:xfrm>
            <a:off x="3352800" y="32766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10</a:t>
            </a:r>
          </a:p>
        </p:txBody>
      </p:sp>
      <p:sp>
        <p:nvSpPr>
          <p:cNvPr id="10245" name="Text Box 5"/>
          <p:cNvSpPr txBox="1">
            <a:spLocks noChangeArrowheads="1"/>
          </p:cNvSpPr>
          <p:nvPr/>
        </p:nvSpPr>
        <p:spPr bwMode="auto">
          <a:xfrm>
            <a:off x="4876800" y="3303243"/>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19</a:t>
            </a:r>
          </a:p>
        </p:txBody>
      </p:sp>
      <p:sp>
        <p:nvSpPr>
          <p:cNvPr id="10246" name="Text Box 6"/>
          <p:cNvSpPr txBox="1">
            <a:spLocks noChangeArrowheads="1"/>
          </p:cNvSpPr>
          <p:nvPr/>
        </p:nvSpPr>
        <p:spPr bwMode="auto">
          <a:xfrm>
            <a:off x="4876800" y="37338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10</a:t>
            </a:r>
          </a:p>
        </p:txBody>
      </p:sp>
      <p:sp>
        <p:nvSpPr>
          <p:cNvPr id="10247" name="Text Box 7"/>
          <p:cNvSpPr txBox="1">
            <a:spLocks noChangeArrowheads="1"/>
          </p:cNvSpPr>
          <p:nvPr/>
        </p:nvSpPr>
        <p:spPr bwMode="auto">
          <a:xfrm>
            <a:off x="3352800" y="38100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-6</a:t>
            </a:r>
          </a:p>
        </p:txBody>
      </p:sp>
      <p:sp>
        <p:nvSpPr>
          <p:cNvPr id="10248" name="Text Box 8"/>
          <p:cNvSpPr txBox="1">
            <a:spLocks noChangeArrowheads="1"/>
          </p:cNvSpPr>
          <p:nvPr/>
        </p:nvSpPr>
        <p:spPr bwMode="auto">
          <a:xfrm>
            <a:off x="4652513" y="4183902"/>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-6</a:t>
            </a:r>
          </a:p>
        </p:txBody>
      </p:sp>
      <p:sp>
        <p:nvSpPr>
          <p:cNvPr id="10249" name="Text Box 9"/>
          <p:cNvSpPr txBox="1">
            <a:spLocks noChangeArrowheads="1"/>
          </p:cNvSpPr>
          <p:nvPr/>
        </p:nvSpPr>
        <p:spPr bwMode="auto">
          <a:xfrm>
            <a:off x="3097602" y="41724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-8</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0" y="-234950"/>
            <a:ext cx="9144000" cy="1143000"/>
          </a:xfrm>
        </p:spPr>
        <p:txBody>
          <a:bodyPr/>
          <a:lstStyle/>
          <a:p>
            <a:r>
              <a:rPr lang="hr-HR" sz="5400" b="1" i="1">
                <a:solidFill>
                  <a:schemeClr val="tx1"/>
                </a:solidFill>
              </a:rPr>
              <a:t> </a:t>
            </a:r>
            <a:r>
              <a:rPr lang="hr-HR" sz="4000" b="1" i="1">
                <a:solidFill>
                  <a:schemeClr val="tx1"/>
                </a:solidFill>
              </a:rPr>
              <a:t>SINTETIČKI TEČNI DIELEKTRICI</a:t>
            </a:r>
          </a:p>
        </p:txBody>
      </p:sp>
      <p:sp>
        <p:nvSpPr>
          <p:cNvPr id="33795" name="Text Box 3"/>
          <p:cNvSpPr txBox="1">
            <a:spLocks noChangeArrowheads="1"/>
          </p:cNvSpPr>
          <p:nvPr/>
        </p:nvSpPr>
        <p:spPr bwMode="auto">
          <a:xfrm>
            <a:off x="60325" y="620713"/>
            <a:ext cx="9083675" cy="6121400"/>
          </a:xfrm>
          <a:prstGeom prst="rect">
            <a:avLst/>
          </a:prstGeom>
          <a:noFill/>
          <a:ln w="9525">
            <a:noFill/>
            <a:miter lim="800000"/>
            <a:headEnd/>
            <a:tailEnd/>
          </a:ln>
          <a:effectLst/>
        </p:spPr>
        <p:txBody>
          <a:bodyPr>
            <a:spAutoFit/>
          </a:bodyPr>
          <a:lstStyle/>
          <a:p>
            <a:pPr algn="just"/>
            <a:r>
              <a:rPr lang="hr-HR" sz="2200">
                <a:latin typeface="Times New Roman" pitchFamily="18" charset="0"/>
              </a:rPr>
              <a:t>Zbog nedostataka mineralnih ulja sintetisan je veći broj veštačkih tečnih dielektrika: hlorisani, silikonski i fluorni dielektrični materijali.</a:t>
            </a:r>
          </a:p>
          <a:p>
            <a:pPr algn="just"/>
            <a:r>
              <a:rPr lang="hr-HR" sz="2200" b="1">
                <a:solidFill>
                  <a:schemeClr val="hlink"/>
                </a:solidFill>
                <a:latin typeface="Times New Roman" pitchFamily="18" charset="0"/>
              </a:rPr>
              <a:t>Hlorisani ugljovodonici</a:t>
            </a:r>
            <a:r>
              <a:rPr lang="hr-HR" sz="2200">
                <a:latin typeface="Times New Roman" pitchFamily="18" charset="0"/>
              </a:rPr>
              <a:t> se dobivaju od različitih ugljovodonika zamenom atoma vodonika atomima hlora. Opšta formula im je: C</a:t>
            </a:r>
            <a:r>
              <a:rPr lang="hr-HR" sz="2200" baseline="-25000">
                <a:latin typeface="Times New Roman" pitchFamily="18" charset="0"/>
              </a:rPr>
              <a:t>12</a:t>
            </a:r>
            <a:r>
              <a:rPr lang="hr-HR" sz="2200">
                <a:latin typeface="Times New Roman" pitchFamily="18" charset="0"/>
              </a:rPr>
              <a:t>H</a:t>
            </a:r>
            <a:r>
              <a:rPr lang="hr-HR" sz="2200" baseline="-25000">
                <a:latin typeface="Times New Roman" pitchFamily="18" charset="0"/>
              </a:rPr>
              <a:t>10-n</a:t>
            </a:r>
            <a:r>
              <a:rPr lang="hr-HR" sz="2200">
                <a:latin typeface="Times New Roman" pitchFamily="18" charset="0"/>
              </a:rPr>
              <a:t>Cl</a:t>
            </a:r>
            <a:r>
              <a:rPr lang="hr-HR" sz="2200" baseline="-25000">
                <a:latin typeface="Times New Roman" pitchFamily="18" charset="0"/>
              </a:rPr>
              <a:t>n</a:t>
            </a:r>
            <a:r>
              <a:rPr lang="hr-HR" sz="2200">
                <a:latin typeface="Times New Roman" pitchFamily="18" charset="0"/>
              </a:rPr>
              <a:t> gdje je n od 3 do 6. Hlorisani dielektrici imaju različite proizvođačke nazive: sovol, heksol, piranol, inertin, piralen. Nezapaljivi su i hemijski stabilni, toksični i znatno skuplji od mineralnih ulja. Koriste se za kondenzatore i transformatore.</a:t>
            </a:r>
          </a:p>
          <a:p>
            <a:pPr algn="just"/>
            <a:r>
              <a:rPr lang="hr-HR" sz="2200" b="1">
                <a:solidFill>
                  <a:schemeClr val="hlink"/>
                </a:solidFill>
                <a:latin typeface="Times New Roman" pitchFamily="18" charset="0"/>
              </a:rPr>
              <a:t>Silikonski tekući dielektrici</a:t>
            </a:r>
            <a:r>
              <a:rPr lang="hr-HR" sz="2200">
                <a:latin typeface="Times New Roman" pitchFamily="18" charset="0"/>
              </a:rPr>
              <a:t> odlikuju se malim dielektričnim gubicima, malom higroskopnošću i visokom radnom temperaturom (do 200</a:t>
            </a:r>
            <a:r>
              <a:rPr lang="hr-HR" sz="2200">
                <a:latin typeface="Times New Roman" pitchFamily="18" charset="0"/>
                <a:sym typeface="Symbol" pitchFamily="18" charset="2"/>
              </a:rPr>
              <a:t></a:t>
            </a:r>
            <a:r>
              <a:rPr lang="hr-HR" sz="2200">
                <a:latin typeface="Times New Roman" pitchFamily="18" charset="0"/>
              </a:rPr>
              <a:t>C). U sastavu njihovih molekula je atom silicijuma. Upotrebljavaju se za impregniranje i zalivanje uređaja koji rade na povišenim temperaturama. Visoka cena ograničava njihovu širu primenu.</a:t>
            </a:r>
          </a:p>
          <a:p>
            <a:pPr algn="just"/>
            <a:r>
              <a:rPr lang="hr-HR" sz="2200" b="1">
                <a:solidFill>
                  <a:schemeClr val="hlink"/>
                </a:solidFill>
                <a:latin typeface="Times New Roman" pitchFamily="18" charset="0"/>
              </a:rPr>
              <a:t>Fluorni tekući dielektrici</a:t>
            </a:r>
            <a:r>
              <a:rPr lang="hr-HR" sz="2200">
                <a:latin typeface="Times New Roman" pitchFamily="18" charset="0"/>
              </a:rPr>
              <a:t> nastaju spajanjem fluora s organskim spojevima. Imaju male dielektrične gubitke, malu higroskopnost i visoku toplotnu stabilnost (do 300</a:t>
            </a:r>
            <a:r>
              <a:rPr lang="hr-HR" sz="2200">
                <a:latin typeface="Times New Roman" pitchFamily="18" charset="0"/>
                <a:sym typeface="Symbol" pitchFamily="18" charset="2"/>
              </a:rPr>
              <a:t></a:t>
            </a:r>
            <a:r>
              <a:rPr lang="hr-HR" sz="2200">
                <a:latin typeface="Times New Roman" pitchFamily="18" charset="0"/>
              </a:rPr>
              <a:t>C). Nezapaljivi su, a termička provodnost im je znatno veća od mineralnih ulja i silikonskih tekućih dielektrika. Upotrebljavaju se za zalivanje uređaja koji rade na povišenim temperaturama. Širu primenu ograničava visoka cena.</a:t>
            </a:r>
          </a:p>
        </p:txBody>
      </p:sp>
    </p:spTree>
    <p:extLst>
      <p:ext uri="{BB962C8B-B14F-4D97-AF65-F5344CB8AC3E}">
        <p14:creationId xmlns:p14="http://schemas.microsoft.com/office/powerpoint/2010/main" val="151726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anim calcmode="lin" valueType="num">
                                      <p:cBhvr additive="base">
                                        <p:cTn id="7" dur="5000" fill="hold"/>
                                        <p:tgtEl>
                                          <p:spTgt spid="33795"/>
                                        </p:tgtEl>
                                        <p:attrNameLst>
                                          <p:attrName>ppt_x</p:attrName>
                                        </p:attrNameLst>
                                      </p:cBhvr>
                                      <p:tavLst>
                                        <p:tav tm="0">
                                          <p:val>
                                            <p:strVal val="#ppt_x"/>
                                          </p:val>
                                        </p:tav>
                                        <p:tav tm="100000">
                                          <p:val>
                                            <p:strVal val="#ppt_x"/>
                                          </p:val>
                                        </p:tav>
                                      </p:tavLst>
                                    </p:anim>
                                    <p:anim calcmode="lin" valueType="num">
                                      <p:cBhvr additive="base">
                                        <p:cTn id="8" dur="5000" fill="hold"/>
                                        <p:tgtEl>
                                          <p:spTgt spid="337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hr-HR" sz="4000" b="1" i="1">
                <a:solidFill>
                  <a:schemeClr val="tx1"/>
                </a:solidFill>
              </a:rPr>
              <a:t>BILJNA ULJA</a:t>
            </a:r>
          </a:p>
        </p:txBody>
      </p:sp>
      <p:sp>
        <p:nvSpPr>
          <p:cNvPr id="34819" name="Text Box 3"/>
          <p:cNvSpPr txBox="1">
            <a:spLocks noChangeArrowheads="1"/>
          </p:cNvSpPr>
          <p:nvPr/>
        </p:nvSpPr>
        <p:spPr bwMode="auto">
          <a:xfrm>
            <a:off x="395288" y="1989138"/>
            <a:ext cx="8397875" cy="3013075"/>
          </a:xfrm>
          <a:prstGeom prst="rect">
            <a:avLst/>
          </a:prstGeom>
          <a:noFill/>
          <a:ln w="9525">
            <a:noFill/>
            <a:miter lim="800000"/>
            <a:headEnd/>
            <a:tailEnd/>
          </a:ln>
          <a:effectLst/>
        </p:spPr>
        <p:txBody>
          <a:bodyPr>
            <a:spAutoFit/>
          </a:bodyPr>
          <a:lstStyle/>
          <a:p>
            <a:pPr algn="just"/>
            <a:r>
              <a:rPr lang="hr-HR" sz="2400" b="1">
                <a:solidFill>
                  <a:schemeClr val="hlink"/>
                </a:solidFill>
                <a:latin typeface="Times New Roman" pitchFamily="18" charset="0"/>
              </a:rPr>
              <a:t>Ricinusovo ulje</a:t>
            </a:r>
            <a:r>
              <a:rPr lang="hr-HR" sz="2400">
                <a:latin typeface="Times New Roman" pitchFamily="18" charset="0"/>
              </a:rPr>
              <a:t> se koristi za impregniranje nekih vrsta papira (dielektrici kondenzatora) i kao sastavni deo nekih vrsta izolacionih voskova i lakova.</a:t>
            </a:r>
          </a:p>
          <a:p>
            <a:pPr algn="just"/>
            <a:endParaRPr lang="hr-HR" sz="2400">
              <a:latin typeface="Times New Roman" pitchFamily="18" charset="0"/>
            </a:endParaRPr>
          </a:p>
          <a:p>
            <a:pPr algn="just"/>
            <a:r>
              <a:rPr lang="hr-HR" sz="2400" b="1">
                <a:solidFill>
                  <a:schemeClr val="hlink"/>
                </a:solidFill>
                <a:latin typeface="Times New Roman" pitchFamily="18" charset="0"/>
              </a:rPr>
              <a:t>Sušena ulja</a:t>
            </a:r>
            <a:r>
              <a:rPr lang="hr-HR" sz="2400">
                <a:latin typeface="Times New Roman" pitchFamily="18" charset="0"/>
              </a:rPr>
              <a:t> nakon određenog vremena prelaze iz tečnog u čvrsto stanje. Najznačajniji iz ove grupe tečnih dielektričnih materijala su laneno i kinesko drveno ulje. Sušena ulja su sastavni deo sintetičkih lakova.</a:t>
            </a:r>
          </a:p>
        </p:txBody>
      </p:sp>
    </p:spTree>
    <p:extLst>
      <p:ext uri="{BB962C8B-B14F-4D97-AF65-F5344CB8AC3E}">
        <p14:creationId xmlns:p14="http://schemas.microsoft.com/office/powerpoint/2010/main" val="151895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anim calcmode="lin" valueType="num">
                                      <p:cBhvr>
                                        <p:cTn id="7" dur="500" fill="hold"/>
                                        <p:tgtEl>
                                          <p:spTgt spid="34819"/>
                                        </p:tgtEl>
                                        <p:attrNameLst>
                                          <p:attrName>ppt_w</p:attrName>
                                        </p:attrNameLst>
                                      </p:cBhvr>
                                      <p:tavLst>
                                        <p:tav tm="0">
                                          <p:val>
                                            <p:fltVal val="0"/>
                                          </p:val>
                                        </p:tav>
                                        <p:tav tm="100000">
                                          <p:val>
                                            <p:strVal val="#ppt_w"/>
                                          </p:val>
                                        </p:tav>
                                      </p:tavLst>
                                    </p:anim>
                                    <p:anim calcmode="lin" valueType="num">
                                      <p:cBhvr>
                                        <p:cTn id="8" dur="500" fill="hold"/>
                                        <p:tgtEl>
                                          <p:spTgt spid="348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5"/>
          <p:cNvSpPr>
            <a:spLocks noGrp="1" noChangeArrowheads="1"/>
          </p:cNvSpPr>
          <p:nvPr>
            <p:ph type="title"/>
          </p:nvPr>
        </p:nvSpPr>
        <p:spPr/>
        <p:txBody>
          <a:bodyPr>
            <a:normAutofit fontScale="90000"/>
          </a:bodyPr>
          <a:lstStyle/>
          <a:p>
            <a:r>
              <a:rPr lang="sr-Latn-CS" altLang="en-US" sz="4000" dirty="0">
                <a:solidFill>
                  <a:schemeClr val="tx1"/>
                </a:solidFill>
                <a:effectLst/>
              </a:rPr>
              <a:t>Specifična električna otpornost nekoliko materijala</a:t>
            </a:r>
            <a:r>
              <a:rPr lang="en-US" altLang="en-US" sz="4000" dirty="0">
                <a:solidFill>
                  <a:schemeClr val="tx1"/>
                </a:solidFill>
              </a:rPr>
              <a:t> </a:t>
            </a:r>
          </a:p>
        </p:txBody>
      </p:sp>
      <p:pic>
        <p:nvPicPr>
          <p:cNvPr id="11268" name="Picture 4" descr="Sl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7488" y="2743200"/>
            <a:ext cx="8926512" cy="2073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sr-Latn-CS" altLang="en-US" sz="2800" dirty="0">
                <a:solidFill>
                  <a:schemeClr val="tx1"/>
                </a:solidFill>
                <a:effectLst/>
              </a:rPr>
              <a:t>Promena specifične električne otpornosti u zavisnosti od temperature za provodnike i dielektrike</a:t>
            </a:r>
            <a:r>
              <a:rPr lang="en-US" altLang="en-US" sz="4000" dirty="0">
                <a:solidFill>
                  <a:schemeClr val="tx1"/>
                </a:solidFill>
              </a:rPr>
              <a:t> </a:t>
            </a:r>
          </a:p>
        </p:txBody>
      </p:sp>
      <p:pic>
        <p:nvPicPr>
          <p:cNvPr id="13316" name="Picture 4" descr="Sl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14600" y="1752600"/>
            <a:ext cx="5033963" cy="34750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53975"/>
            <a:ext cx="7772400" cy="1143000"/>
          </a:xfrm>
        </p:spPr>
        <p:txBody>
          <a:bodyPr/>
          <a:lstStyle/>
          <a:p>
            <a:r>
              <a:rPr lang="sr-Latn-CS" altLang="en-US" sz="4000" dirty="0" smtClean="0">
                <a:solidFill>
                  <a:schemeClr val="tx1"/>
                </a:solidFill>
              </a:rPr>
              <a:t>Dielektrici - </a:t>
            </a:r>
            <a:r>
              <a:rPr lang="hr-HR" sz="4000" dirty="0" smtClean="0">
                <a:solidFill>
                  <a:schemeClr val="hlink"/>
                </a:solidFill>
              </a:rPr>
              <a:t>UVOD</a:t>
            </a:r>
            <a:endParaRPr lang="hr-HR" sz="4000" dirty="0">
              <a:solidFill>
                <a:schemeClr val="hlink"/>
              </a:solidFill>
            </a:endParaRPr>
          </a:p>
        </p:txBody>
      </p:sp>
      <p:sp>
        <p:nvSpPr>
          <p:cNvPr id="3075" name="Text Box 3"/>
          <p:cNvSpPr txBox="1">
            <a:spLocks noChangeArrowheads="1"/>
          </p:cNvSpPr>
          <p:nvPr/>
        </p:nvSpPr>
        <p:spPr bwMode="auto">
          <a:xfrm>
            <a:off x="228600" y="1727200"/>
            <a:ext cx="8915400" cy="2647950"/>
          </a:xfrm>
          <a:prstGeom prst="rect">
            <a:avLst/>
          </a:prstGeom>
          <a:noFill/>
          <a:ln w="9525">
            <a:noFill/>
            <a:miter lim="800000"/>
            <a:headEnd/>
            <a:tailEnd/>
          </a:ln>
          <a:effectLst/>
        </p:spPr>
        <p:txBody>
          <a:bodyPr>
            <a:spAutoFit/>
          </a:bodyPr>
          <a:lstStyle/>
          <a:p>
            <a:pPr algn="just"/>
            <a:r>
              <a:rPr lang="hr-HR" sz="2400">
                <a:latin typeface="Times New Roman" pitchFamily="18" charset="0"/>
              </a:rPr>
              <a:t>Dielektrik = grčki dia (kroz) + elektrik</a:t>
            </a:r>
          </a:p>
          <a:p>
            <a:pPr algn="just"/>
            <a:endParaRPr lang="hr-HR" sz="2400">
              <a:latin typeface="Times New Roman" pitchFamily="18" charset="0"/>
            </a:endParaRPr>
          </a:p>
          <a:p>
            <a:pPr algn="just"/>
            <a:r>
              <a:rPr lang="hr-HR" sz="2400">
                <a:latin typeface="Times New Roman" pitchFamily="18" charset="0"/>
              </a:rPr>
              <a:t>dielektrik je materijal kroz koji prolazi električno polje, ali sam ne provodi naelektrisanje</a:t>
            </a:r>
          </a:p>
          <a:p>
            <a:pPr algn="just">
              <a:buFontTx/>
              <a:buChar char="•"/>
            </a:pPr>
            <a:endParaRPr lang="hr-HR" sz="2400">
              <a:latin typeface="Times New Roman" pitchFamily="18" charset="0"/>
            </a:endParaRPr>
          </a:p>
          <a:p>
            <a:pPr algn="just"/>
            <a:r>
              <a:rPr lang="hr-HR" sz="2400">
                <a:latin typeface="Times New Roman" pitchFamily="18" charset="0"/>
              </a:rPr>
              <a:t>Pošto kroz dielektrike ne teče električna struja (ne prolaze naboji), oni spadaju po električnim osobinama u IZOLATORE </a:t>
            </a:r>
          </a:p>
        </p:txBody>
      </p:sp>
    </p:spTree>
    <p:extLst>
      <p:ext uri="{BB962C8B-B14F-4D97-AF65-F5344CB8AC3E}">
        <p14:creationId xmlns:p14="http://schemas.microsoft.com/office/powerpoint/2010/main" val="28452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3075"/>
                                        </p:tgtEl>
                                        <p:attrNameLst>
                                          <p:attrName>style.visibility</p:attrName>
                                        </p:attrNameLst>
                                      </p:cBhvr>
                                      <p:to>
                                        <p:strVal val="visible"/>
                                      </p:to>
                                    </p:set>
                                    <p:animEffect transition="in" filter="wheel(4)">
                                      <p:cBhvr>
                                        <p:cTn id="13"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04800" y="304800"/>
            <a:ext cx="8229600" cy="1143000"/>
          </a:xfrm>
        </p:spPr>
        <p:txBody>
          <a:bodyPr/>
          <a:lstStyle/>
          <a:p>
            <a:r>
              <a:rPr lang="sr-Latn-CS" altLang="en-US" dirty="0">
                <a:solidFill>
                  <a:schemeClr val="tx1"/>
                </a:solidFill>
                <a:effectLst/>
              </a:rPr>
              <a:t>Dielektrici</a:t>
            </a:r>
            <a:endParaRPr lang="en-US" altLang="en-US" dirty="0">
              <a:solidFill>
                <a:schemeClr val="tx1"/>
              </a:solidFill>
              <a:effectLst/>
            </a:endParaRPr>
          </a:p>
        </p:txBody>
      </p:sp>
      <p:sp>
        <p:nvSpPr>
          <p:cNvPr id="20483" name="Rectangle 3"/>
          <p:cNvSpPr>
            <a:spLocks noGrp="1" noChangeArrowheads="1"/>
          </p:cNvSpPr>
          <p:nvPr>
            <p:ph idx="1"/>
          </p:nvPr>
        </p:nvSpPr>
        <p:spPr>
          <a:xfrm>
            <a:off x="228600" y="1600200"/>
            <a:ext cx="8763000" cy="4533900"/>
          </a:xfrm>
        </p:spPr>
        <p:txBody>
          <a:bodyPr/>
          <a:lstStyle/>
          <a:p>
            <a:pPr>
              <a:buFont typeface="Wingdings" pitchFamily="2" charset="2"/>
              <a:buNone/>
            </a:pPr>
            <a:r>
              <a:rPr lang="sr-Latn-CS" altLang="en-US" sz="2400" dirty="0">
                <a:effectLst/>
              </a:rPr>
              <a:t>Najznačajnije karakteristike dielektričnih materijala su</a:t>
            </a:r>
            <a:r>
              <a:rPr lang="sr-Cyrl-CS" altLang="en-US" sz="2400" dirty="0">
                <a:effectLst/>
              </a:rPr>
              <a:t>:</a:t>
            </a:r>
          </a:p>
          <a:p>
            <a:r>
              <a:rPr lang="sr-Latn-CS" altLang="en-US" sz="2400" dirty="0">
                <a:effectLst/>
              </a:rPr>
              <a:t>relativna dielektrična permitivnost (</a:t>
            </a:r>
            <a:r>
              <a:rPr lang="sr-Latn-CS" altLang="en-US" sz="2400" i="1" dirty="0">
                <a:effectLst/>
              </a:rPr>
              <a:t>ε</a:t>
            </a:r>
            <a:r>
              <a:rPr lang="sr-Latn-CS" altLang="en-US" sz="1800" i="1" dirty="0">
                <a:effectLst/>
              </a:rPr>
              <a:t>r</a:t>
            </a:r>
            <a:r>
              <a:rPr lang="sr-Latn-CS" altLang="en-US" sz="2400" dirty="0">
                <a:effectLst/>
              </a:rPr>
              <a:t>),</a:t>
            </a:r>
            <a:endParaRPr lang="sr-Cyrl-CS" altLang="en-US" sz="2400" dirty="0">
              <a:effectLst/>
            </a:endParaRPr>
          </a:p>
          <a:p>
            <a:r>
              <a:rPr lang="sr-Latn-CS" altLang="en-US" sz="2400" dirty="0">
                <a:effectLst/>
              </a:rPr>
              <a:t> faktor dielektričnih gubitaka (tan(</a:t>
            </a:r>
            <a:r>
              <a:rPr lang="sr-Latn-CS" altLang="en-US" sz="2400" i="1" dirty="0">
                <a:effectLst/>
              </a:rPr>
              <a:t>δ</a:t>
            </a:r>
            <a:r>
              <a:rPr lang="sr-Latn-CS" altLang="en-US" sz="2400" dirty="0">
                <a:effectLst/>
              </a:rPr>
              <a:t>)), </a:t>
            </a:r>
            <a:endParaRPr lang="sr-Cyrl-CS" altLang="en-US" sz="2400" dirty="0">
              <a:effectLst/>
            </a:endParaRPr>
          </a:p>
          <a:p>
            <a:r>
              <a:rPr lang="sr-Latn-CS" altLang="en-US" sz="2400" dirty="0">
                <a:effectLst/>
              </a:rPr>
              <a:t>unutrašnja (</a:t>
            </a:r>
            <a:r>
              <a:rPr lang="sr-Latn-CS" altLang="en-US" sz="2400" i="1" dirty="0">
                <a:effectLst/>
              </a:rPr>
              <a:t>ρ</a:t>
            </a:r>
            <a:r>
              <a:rPr lang="sr-Latn-CS" altLang="en-US" sz="1800" i="1" dirty="0">
                <a:effectLst/>
              </a:rPr>
              <a:t>u</a:t>
            </a:r>
            <a:r>
              <a:rPr lang="sr-Latn-CS" altLang="en-US" sz="2400" dirty="0">
                <a:effectLst/>
              </a:rPr>
              <a:t>) i površinska (</a:t>
            </a:r>
            <a:r>
              <a:rPr lang="sr-Latn-CS" altLang="en-US" sz="2400" i="1" dirty="0">
                <a:effectLst/>
              </a:rPr>
              <a:t>ρ</a:t>
            </a:r>
            <a:r>
              <a:rPr lang="sr-Latn-CS" altLang="en-US" sz="1800" i="1" dirty="0">
                <a:effectLst/>
              </a:rPr>
              <a:t>p</a:t>
            </a:r>
            <a:r>
              <a:rPr lang="sr-Latn-CS" altLang="en-US" sz="2400" dirty="0">
                <a:effectLst/>
              </a:rPr>
              <a:t>) specifična električna otpornost </a:t>
            </a:r>
            <a:endParaRPr lang="sr-Cyrl-CS" altLang="en-US" sz="2400" dirty="0">
              <a:effectLst/>
            </a:endParaRPr>
          </a:p>
          <a:p>
            <a:r>
              <a:rPr lang="sr-Latn-CS" altLang="en-US" sz="2400" dirty="0">
                <a:effectLst/>
              </a:rPr>
              <a:t>dielektrična čvrstoća (</a:t>
            </a:r>
            <a:r>
              <a:rPr lang="sr-Latn-CS" altLang="en-US" sz="2400" i="1" dirty="0">
                <a:effectLst/>
              </a:rPr>
              <a:t>E</a:t>
            </a:r>
            <a:r>
              <a:rPr lang="sr-Latn-CS" altLang="en-US" sz="1800" i="1" dirty="0">
                <a:effectLst/>
              </a:rPr>
              <a:t>kr</a:t>
            </a:r>
            <a:r>
              <a:rPr lang="sr-Latn-CS" altLang="en-US" sz="2400" dirty="0">
                <a:effectLst/>
              </a:rPr>
              <a:t>).</a:t>
            </a:r>
            <a:endParaRPr lang="en-US" altLang="en-US" sz="2400" dirty="0">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7813"/>
            <a:ext cx="8229600" cy="638175"/>
          </a:xfrm>
        </p:spPr>
        <p:txBody>
          <a:bodyPr>
            <a:normAutofit fontScale="90000"/>
          </a:bodyPr>
          <a:lstStyle/>
          <a:p>
            <a:r>
              <a:rPr lang="sr-Latn-CS" altLang="en-US" sz="4000" dirty="0">
                <a:solidFill>
                  <a:schemeClr val="tx1"/>
                </a:solidFill>
                <a:effectLst/>
              </a:rPr>
              <a:t>Podele dielektrika</a:t>
            </a:r>
            <a:r>
              <a:rPr lang="en-US" altLang="en-US" sz="4000" dirty="0">
                <a:solidFill>
                  <a:schemeClr val="tx1"/>
                </a:solidFill>
              </a:rPr>
              <a:t> </a:t>
            </a:r>
          </a:p>
        </p:txBody>
      </p:sp>
      <p:sp>
        <p:nvSpPr>
          <p:cNvPr id="21507" name="Rectangle 3"/>
          <p:cNvSpPr>
            <a:spLocks noGrp="1" noChangeArrowheads="1"/>
          </p:cNvSpPr>
          <p:nvPr>
            <p:ph idx="1"/>
          </p:nvPr>
        </p:nvSpPr>
        <p:spPr>
          <a:xfrm>
            <a:off x="152400" y="990600"/>
            <a:ext cx="8763000" cy="5867400"/>
          </a:xfrm>
        </p:spPr>
        <p:txBody>
          <a:bodyPr/>
          <a:lstStyle/>
          <a:p>
            <a:pPr>
              <a:lnSpc>
                <a:spcPct val="80000"/>
              </a:lnSpc>
              <a:buFont typeface="Wingdings" pitchFamily="2" charset="2"/>
              <a:buNone/>
            </a:pPr>
            <a:r>
              <a:rPr lang="sr-Latn-CS" altLang="en-US" sz="2400" dirty="0">
                <a:effectLst/>
              </a:rPr>
              <a:t>Postoji više načina klasifikacije dielektrika: prema upotrebi, poreklu, agregatnom stanju, dielektričnim (izolacionim svojstvima) itd.</a:t>
            </a:r>
          </a:p>
          <a:p>
            <a:pPr>
              <a:lnSpc>
                <a:spcPct val="80000"/>
              </a:lnSpc>
            </a:pPr>
            <a:r>
              <a:rPr lang="sr-Latn-CS" altLang="en-US" sz="2400" dirty="0">
                <a:effectLst/>
              </a:rPr>
              <a:t>Prema upotrebi dielektrici se mogu podeliti na pasivne i aktivne. Pasivni se obično koriste samo kao izolacioni materijali, dok se aktivni koriste u elektronskim komponentama (kondenzatorima, pretvaračima, displejima itd.).</a:t>
            </a:r>
          </a:p>
          <a:p>
            <a:pPr>
              <a:lnSpc>
                <a:spcPct val="80000"/>
              </a:lnSpc>
            </a:pPr>
            <a:r>
              <a:rPr lang="sr-Latn-CS" altLang="en-US" sz="2400" dirty="0">
                <a:effectLst/>
              </a:rPr>
              <a:t>Prema poreklu dielektrici se dele na neorganske i organske, pri čemu i jedni i drugi mogu biti prirodni ili sintetički.</a:t>
            </a:r>
            <a:endParaRPr lang="sr-Cyrl-CS" altLang="en-US" sz="2400" dirty="0">
              <a:effectLst/>
            </a:endParaRPr>
          </a:p>
          <a:p>
            <a:pPr>
              <a:lnSpc>
                <a:spcPct val="80000"/>
              </a:lnSpc>
              <a:buFont typeface="Wingdings" pitchFamily="2" charset="2"/>
              <a:buNone/>
            </a:pPr>
            <a:endParaRPr lang="sr-Latn-CS" altLang="en-US" sz="2400" dirty="0">
              <a:effectLst/>
            </a:endParaRPr>
          </a:p>
          <a:p>
            <a:pPr>
              <a:lnSpc>
                <a:spcPct val="80000"/>
              </a:lnSpc>
            </a:pPr>
            <a:r>
              <a:rPr lang="sr-Latn-CS" altLang="en-US" sz="2400" dirty="0">
                <a:effectLst/>
              </a:rPr>
              <a:t>Prema agregatnom stanju dielektrici se mogu podeliti na gasovite, tečne i čvrste, pri čemu čvrsti mogu imati monokristalnu, polikristalnu, amorfnu, polimernu ili tečnokristalnu strukturu.</a:t>
            </a:r>
            <a:endParaRPr lang="en-US" altLang="en-US" sz="2400" dirty="0">
              <a:effectLst/>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64</TotalTime>
  <Words>3032</Words>
  <Application>Microsoft Office PowerPoint</Application>
  <PresentationFormat>On-screen Show (4:3)</PresentationFormat>
  <Paragraphs>193</Paragraphs>
  <Slides>41</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3</vt:i4>
      </vt:variant>
      <vt:variant>
        <vt:lpstr>Slide Titles</vt:lpstr>
      </vt:variant>
      <vt:variant>
        <vt:i4>41</vt:i4>
      </vt:variant>
    </vt:vector>
  </HeadingPairs>
  <TitlesOfParts>
    <vt:vector size="54" baseType="lpstr">
      <vt:lpstr>Arial</vt:lpstr>
      <vt:lpstr>Arial Narrow</vt:lpstr>
      <vt:lpstr>Calibri</vt:lpstr>
      <vt:lpstr>Constantia</vt:lpstr>
      <vt:lpstr>Courier New</vt:lpstr>
      <vt:lpstr>Symbol</vt:lpstr>
      <vt:lpstr>Times New Roman</vt:lpstr>
      <vt:lpstr>Wingdings</vt:lpstr>
      <vt:lpstr>Wingdings 2</vt:lpstr>
      <vt:lpstr>Flow</vt:lpstr>
      <vt:lpstr>Bitmap Image</vt:lpstr>
      <vt:lpstr>Equation</vt:lpstr>
      <vt:lpstr>Document</vt:lpstr>
      <vt:lpstr>Elektrotehnički materijali</vt:lpstr>
      <vt:lpstr>Podele elektrotehničkih materijala </vt:lpstr>
      <vt:lpstr>Energetske zone dielektrika a), poluprovodnika b) i provodnika c)</vt:lpstr>
      <vt:lpstr>PowerPoint Presentation</vt:lpstr>
      <vt:lpstr>Specifična električna otpornost nekoliko materijala </vt:lpstr>
      <vt:lpstr>Promena specifične električne otpornosti u zavisnosti od temperature za provodnike i dielektrike </vt:lpstr>
      <vt:lpstr>Dielektrici - UVOD</vt:lpstr>
      <vt:lpstr>Dielektrici</vt:lpstr>
      <vt:lpstr>Podele dielektrika </vt:lpstr>
      <vt:lpstr>PowerPoint Presentation</vt:lpstr>
      <vt:lpstr>Prema izolacionim svojstvima, dielektrici se mogu podeliti na slabe, dobre i odlične. U tabeli  dati su redovi veličina specifične električne otpornosti (ρ), tangens ugla dielektričnih gubitaka (tgδ), relativne dielektrične konstante (εr) i dielektrične čvrstoće (Ekr).</vt:lpstr>
      <vt:lpstr>Slobodni nosioci naelektrisanja u dielektričnim materijalima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POLARIZACIJA</vt:lpstr>
      <vt:lpstr>PowerPoint Presentation</vt:lpstr>
      <vt:lpstr>PowerPoint Presentation</vt:lpstr>
      <vt:lpstr>PowerPoint Presentation</vt:lpstr>
      <vt:lpstr>DIELEKTRIČNI GUBICI</vt:lpstr>
      <vt:lpstr>PowerPoint Presentation</vt:lpstr>
      <vt:lpstr>PowerPoint Presentation</vt:lpstr>
      <vt:lpstr>PowerPoint Presentation</vt:lpstr>
      <vt:lpstr>DIELEKTRIČNA ČVRSTOĆA</vt:lpstr>
      <vt:lpstr>PowerPoint Presentation</vt:lpstr>
      <vt:lpstr>PowerPoint Presentation</vt:lpstr>
      <vt:lpstr>PowerPoint Presentation</vt:lpstr>
      <vt:lpstr>PODELE DIELEKTRIČNIH MATERIJALA</vt:lpstr>
      <vt:lpstr>GASOVITI DIELEKTRIČNI MATERIJALI</vt:lpstr>
      <vt:lpstr>VAZDUH</vt:lpstr>
      <vt:lpstr>RAZNI GASOVITI DIELEKTRIČNI MATERIJALI</vt:lpstr>
      <vt:lpstr>TEČNI DIELEKTRIČNI MATERIJALI</vt:lpstr>
      <vt:lpstr> MINERALNA ULJA</vt:lpstr>
      <vt:lpstr> SINTETIČKI TEČNI DIELEKTRICI</vt:lpstr>
      <vt:lpstr>BILJNA ULJA</vt:lpstr>
    </vt:vector>
  </TitlesOfParts>
  <Company>FAITH Technologies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Elektrotehnički materijali</dc:title>
  <dc:creator>Vera</dc:creator>
  <cp:lastModifiedBy>verap</cp:lastModifiedBy>
  <cp:revision>19</cp:revision>
  <dcterms:created xsi:type="dcterms:W3CDTF">2005-03-29T21:32:42Z</dcterms:created>
  <dcterms:modified xsi:type="dcterms:W3CDTF">2023-10-30T18:36:17Z</dcterms:modified>
</cp:coreProperties>
</file>