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E14"/>
    <a:srgbClr val="E3E8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xmlns="" id="{26928A90-9EB8-4100-A733-19C5AE61A3F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xmlns="" id="{9A6A6A87-A9AE-4BA9-81A7-02424F12C00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>
            <a:extLst>
              <a:ext uri="{FF2B5EF4-FFF2-40B4-BE49-F238E27FC236}">
                <a16:creationId xmlns:a16="http://schemas.microsoft.com/office/drawing/2014/main" xmlns="" id="{1C2EC8B7-469A-4324-8F78-916C725074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noProof="0"/>
              <a:t>Click to edit Master text styles</a:t>
            </a:r>
          </a:p>
          <a:p>
            <a:pPr lvl="1"/>
            <a:r>
              <a:rPr lang="en-US" altLang="sr-Latn-RS" noProof="0"/>
              <a:t>Second level</a:t>
            </a:r>
          </a:p>
          <a:p>
            <a:pPr lvl="2"/>
            <a:r>
              <a:rPr lang="en-US" altLang="sr-Latn-RS" noProof="0"/>
              <a:t>Third level</a:t>
            </a:r>
          </a:p>
          <a:p>
            <a:pPr lvl="3"/>
            <a:r>
              <a:rPr lang="en-US" altLang="sr-Latn-RS" noProof="0"/>
              <a:t>Fourth level</a:t>
            </a:r>
          </a:p>
          <a:p>
            <a:pPr lvl="4"/>
            <a:r>
              <a:rPr lang="en-US" altLang="sr-Latn-RS" noProof="0"/>
              <a:t>Fifth level</a:t>
            </a: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xmlns="" id="{77CFFEE8-F35A-4E3F-9D4A-071703B426D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xmlns="" id="{47C42889-0C80-4ABC-834D-E720B7A36C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FC645773-DA47-4053-9CC8-413680BD7A00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549265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en-US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fld id="{3316BF79-D6F9-4A9F-B730-BFC0FF706279}" type="slidenum">
              <a:rPr lang="en-US" altLang="sr-Latn-RS">
                <a:latin typeface="Calibri" pitchFamily="34" charset="0"/>
              </a:rPr>
              <a:pPr/>
              <a:t>17</a:t>
            </a:fld>
            <a:endParaRPr lang="en-US" altLang="sr-Latn-R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59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AA933-9055-4957-8F4F-09C46BF4A5B9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F31F0-A658-497A-97C3-5B3826A302EA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E890E-7406-4FFE-A563-6E813CFE87D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6625D2-2BE4-4F8E-852F-2CFB1E33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080A58-FFE0-404D-B5DD-D049BA8102E4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B4B089B-9A1C-46CA-9D9C-1661237002F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AA4A823C-CC90-4914-9E5D-B762EFE51604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DB47EF2F-5F96-408B-9FBE-C55F597E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4C8EFD98-5AAF-4092-9B39-6065CC67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EE2BC54-12EF-4FF8-82B8-B5164BF30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51152D-2BA5-4B64-93DC-BD0C69726F31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17258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DA4E68-3D78-4737-87F6-708C9E907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8B2C66C-16C3-4087-AB5C-ADF96BDE915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2190B6-5128-46B5-9214-05463B60C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A924EB-7197-4C72-8ADD-E13F3C35C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704A2F-E302-4CF2-93D4-76EE89918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FEAE66-46B4-47C7-805E-5D4091F0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233B229-C93D-4483-B779-16CD564E3678}" type="slidenum">
              <a:rPr lang="en-US" altLang="sr-Latn-RS"/>
              <a:pPr/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75674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B02E6-67D9-49AC-9D91-FE07DB5934E6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79513-E795-42A7-BC6C-78A72902200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2F4A4-8D2F-47F7-99C9-E8ED591B54DC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346B1-D7DA-4F0F-B2BD-4ACA890615C1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2D45E-1520-4544-B4C8-F05AE940DD70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07AA4-BAA3-4752-B277-E0FF99CCBE24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7C37A-57C6-48D5-B088-5746525115FA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0E3B0C3-CF0C-4EB4-81F1-A81956272B57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sr-Latn-R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871968A-3042-4E85-A3D8-0B1E107A4D9A}" type="slidenum">
              <a:rPr lang="en-US" altLang="sr-Latn-RS" smtClean="0"/>
              <a:pPr/>
              <a:t>‹#›</a:t>
            </a:fld>
            <a:endParaRPr lang="en-US" altLang="sr-Latn-R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xmlns="" id="{C3D75215-84A4-4E71-8323-C184DF9806E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altLang="sr-Latn-RS" b="1" i="1" dirty="0"/>
              <a:t> </a:t>
            </a:r>
            <a:r>
              <a:rPr lang="sr-Latn-CS" altLang="sr-Latn-RS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</a:rPr>
              <a:t>Energetske zone kristala</a:t>
            </a:r>
            <a:r>
              <a:rPr lang="en-US" altLang="sr-Latn-RS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89780FC4-AE9D-4D68-8DB0-07718DDFE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90513"/>
            <a:ext cx="6554788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altLang="sr-Latn-RS" sz="4000" b="1" dirty="0">
                <a:solidFill>
                  <a:schemeClr val="tx1"/>
                </a:solidFill>
              </a:rPr>
              <a:t>Rendgenska difrakciona analiza</a:t>
            </a:r>
            <a:r>
              <a:rPr lang="en-US" altLang="sr-Latn-R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8764588" cy="4681538"/>
          </a:xfrm>
        </p:spPr>
        <p:txBody>
          <a:bodyPr/>
          <a:lstStyle/>
          <a:p>
            <a:r>
              <a:rPr lang="sr-Latn-CS" altLang="sr-Latn-RS" sz="2800" smtClean="0">
                <a:latin typeface="Times New Roman" pitchFamily="18" charset="0"/>
              </a:rPr>
              <a:t>Metoda rendgenske difrakcije je metoda kojom se utvrđuje koja je kristalna faza prisutna u uzorku na osnovu difrakcione slike karakteristične za svaku kristalnu supstancu, poređenjem difraktograma nepoznatog materijala sa difraktogramima poznatih monofaznih uzoraka.</a:t>
            </a:r>
            <a:endParaRPr lang="en-US" altLang="sr-Latn-RS" sz="2800" smtClean="0">
              <a:latin typeface="Times New Roman" pitchFamily="18" charset="0"/>
            </a:endParaRPr>
          </a:p>
          <a:p>
            <a:r>
              <a:rPr lang="sr-Latn-CS" altLang="sr-Latn-RS" sz="2800" smtClean="0">
                <a:latin typeface="Times New Roman" pitchFamily="18" charset="0"/>
              </a:rPr>
              <a:t> Rendgenskom difrakcionom analizom moguće je u polikristalnom materijalu utvrditi gustinu linijskih defekata i mikrostrukturu – veličinu, oblik i količinu zrna (kristalita), tj. stepen kristaličnosti.</a:t>
            </a:r>
            <a:endParaRPr lang="en-US" altLang="sr-Latn-RS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7163"/>
            <a:ext cx="8763000" cy="1900237"/>
          </a:xfrm>
        </p:spPr>
        <p:txBody>
          <a:bodyPr/>
          <a:lstStyle/>
          <a:p>
            <a:r>
              <a:rPr lang="sr-Latn-CS" altLang="sr-Latn-RS" sz="2400" smtClean="0"/>
              <a:t>Ako kroz kristal prolazi snop monohromatskih rendgenskih zraka talasne dužine λ, najveći deo zraka proći će kroz kristal, dok će se samo manji deo odbijati od kristalnih ravni u kojima su raspoređeni atomi</a:t>
            </a:r>
            <a:r>
              <a:rPr lang="en-US" altLang="sr-Latn-RS" sz="2400" smtClean="0"/>
              <a:t> </a:t>
            </a:r>
          </a:p>
        </p:txBody>
      </p:sp>
      <p:pic>
        <p:nvPicPr>
          <p:cNvPr id="18435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420938"/>
            <a:ext cx="5562600" cy="3975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>
            <a:extLst>
              <a:ext uri="{FF2B5EF4-FFF2-40B4-BE49-F238E27FC236}">
                <a16:creationId xmlns:a16="http://schemas.microsoft.com/office/drawing/2014/main" xmlns="" id="{8EC94DD5-48BA-40D0-9993-BDE436E500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04800"/>
            <a:ext cx="4343400" cy="5829300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sr-Latn-CS" altLang="sr-Latn-RS" sz="2800" dirty="0"/>
              <a:t>Razlika puta dva zraka jednaka je sumi dva odsečka označenih sa </a:t>
            </a:r>
            <a:r>
              <a:rPr lang="sr-Latn-CS" altLang="sr-Latn-RS" sz="2800" i="1" dirty="0"/>
              <a:t>h.</a:t>
            </a:r>
            <a:endParaRPr lang="en-US" altLang="sr-Latn-RS" sz="2800" dirty="0"/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altLang="sr-Latn-RS" sz="2800" i="1" dirty="0"/>
              <a:t>         </a:t>
            </a:r>
            <a:r>
              <a:rPr lang="sr-Latn-CS" altLang="sr-Latn-RS" sz="2800" i="1" dirty="0"/>
              <a:t>h = d∙sinθ</a:t>
            </a:r>
            <a:r>
              <a:rPr lang="sr-Latn-CS" altLang="sr-Latn-RS" sz="2800" dirty="0"/>
              <a:t> </a:t>
            </a:r>
            <a:endParaRPr lang="en-US" altLang="sr-Latn-RS" sz="2800" dirty="0"/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sr-Latn-CS" altLang="sr-Latn-RS" sz="2800" dirty="0"/>
              <a:t>to je ukupna razlika puta</a:t>
            </a:r>
            <a:endParaRPr lang="sr-Latn-CS" altLang="sr-Latn-RS" sz="2800" i="1" dirty="0"/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altLang="sr-Latn-RS" sz="2800" i="1" dirty="0"/>
              <a:t>    </a:t>
            </a:r>
            <a:r>
              <a:rPr lang="sr-Latn-CS" altLang="sr-Latn-RS" sz="2800" i="1" dirty="0"/>
              <a:t>δ</a:t>
            </a:r>
            <a:r>
              <a:rPr lang="sr-Latn-CS" altLang="sr-Latn-RS" sz="2800" dirty="0"/>
              <a:t> = </a:t>
            </a:r>
            <a:r>
              <a:rPr lang="sr-Latn-CS" altLang="sr-Latn-RS" sz="2800" i="1" dirty="0"/>
              <a:t>2d∙ sinθ</a:t>
            </a:r>
            <a:r>
              <a:rPr lang="sr-Latn-CS" altLang="sr-Latn-RS" sz="2800" dirty="0"/>
              <a:t> </a:t>
            </a:r>
            <a:endParaRPr lang="en-US" altLang="sr-Latn-RS" sz="2800" dirty="0"/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sr-Latn-CS" altLang="sr-Latn-RS" sz="2800" dirty="0"/>
              <a:t>U slučaju da dolazi do pojačanja intenziteta:</a:t>
            </a:r>
            <a:endParaRPr lang="sr-Latn-CS" altLang="sr-Latn-RS" sz="2800" i="1" dirty="0"/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altLang="sr-Latn-RS" sz="2800" i="1" dirty="0"/>
              <a:t>        </a:t>
            </a:r>
            <a:r>
              <a:rPr lang="sr-Latn-CS" altLang="sr-Latn-RS" sz="2800" i="1" dirty="0"/>
              <a:t>δ = nλ</a:t>
            </a:r>
            <a:r>
              <a:rPr lang="sr-Latn-CS" altLang="sr-Latn-RS" sz="2800" dirty="0"/>
              <a:t> </a:t>
            </a:r>
            <a:endParaRPr lang="en-US" altLang="sr-Latn-RS" sz="2800" dirty="0"/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sr-Latn-CS" altLang="sr-Latn-RS" sz="2800" dirty="0"/>
              <a:t>Bragov zakon glasi:</a:t>
            </a:r>
            <a:endParaRPr lang="sr-Latn-CS" altLang="sr-Latn-RS" sz="2800" i="1" dirty="0"/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altLang="sr-Latn-RS" sz="2800" i="1" dirty="0"/>
              <a:t>       </a:t>
            </a:r>
            <a:r>
              <a:rPr lang="sr-Latn-CS" altLang="sr-Latn-RS" sz="2800" i="1" dirty="0"/>
              <a:t>nλ = 2d∙sinθ</a:t>
            </a:r>
            <a:endParaRPr lang="en-US" altLang="sr-Latn-RS" sz="2800" dirty="0"/>
          </a:p>
        </p:txBody>
      </p:sp>
      <p:pic>
        <p:nvPicPr>
          <p:cNvPr id="19459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28600"/>
            <a:ext cx="4038600" cy="28860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1_ copy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640" y="1935163"/>
            <a:ext cx="5880720" cy="438943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424113" y="2274888"/>
          <a:ext cx="4295775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Graph" r:id="rId3" imgW="4296410" imgH="3708400" progId="Origin50.Graph">
                  <p:embed/>
                </p:oleObj>
              </mc:Choice>
              <mc:Fallback>
                <p:oleObj name="Graph" r:id="rId3" imgW="4296410" imgH="3708400" progId="Origin50.Graph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274888"/>
                        <a:ext cx="4295775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xmlns="" id="{45AE98AD-89DF-4E7B-98F1-168F0E69F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05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altLang="sr-Latn-RS" sz="3600" b="1" dirty="0">
                <a:solidFill>
                  <a:schemeClr val="tx1"/>
                </a:solidFill>
              </a:rPr>
              <a:t>Termička analiza</a:t>
            </a:r>
            <a:endParaRPr lang="en-US" altLang="sr-Latn-RS" sz="3600" b="1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590800"/>
            <a:ext cx="8229600" cy="3124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r-Latn-RS" dirty="0" smtClean="0">
                <a:solidFill>
                  <a:srgbClr val="E3E80C"/>
                </a:solidFill>
                <a:latin typeface="Times New Roman" pitchFamily="18" charset="0"/>
              </a:rPr>
              <a:t>   </a:t>
            </a:r>
            <a:r>
              <a:rPr lang="sr-Latn-CS" altLang="sr-Latn-RS" sz="2800" dirty="0" smtClean="0">
                <a:latin typeface="Times New Roman" pitchFamily="18" charset="0"/>
              </a:rPr>
              <a:t>Pod termičkom analizom podrazumevaju se metode kojima se ispituje promene fizičkih parametara sistema usled promene temperature. </a:t>
            </a:r>
            <a:endParaRPr lang="en-US" altLang="sr-Latn-RS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sr-Latn-RS" sz="2800" dirty="0" smtClean="0">
                <a:latin typeface="Times New Roman" pitchFamily="18" charset="0"/>
              </a:rPr>
              <a:t>   </a:t>
            </a:r>
            <a:r>
              <a:rPr lang="sr-Latn-CS" altLang="sr-Latn-RS" sz="2800" dirty="0" smtClean="0">
                <a:latin typeface="Times New Roman" pitchFamily="18" charset="0"/>
              </a:rPr>
              <a:t>Najširu primenu imaju termogravimetrija, diferencijalna termička analiza i diferencijalna skanirajuća kalorimetrija.</a:t>
            </a:r>
            <a:endParaRPr lang="en-US" altLang="sr-Latn-RS" sz="2800" dirty="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229600" cy="5372100"/>
          </a:xfrm>
        </p:spPr>
        <p:txBody>
          <a:bodyPr/>
          <a:lstStyle/>
          <a:p>
            <a:r>
              <a:rPr lang="sr-Latn-CS" altLang="sr-Latn-RS" sz="2800" b="1" smtClean="0">
                <a:latin typeface="Times New Roman" pitchFamily="18" charset="0"/>
              </a:rPr>
              <a:t>Diferencijalna termička analiza</a:t>
            </a:r>
            <a:r>
              <a:rPr lang="sr-Latn-CS" altLang="sr-Latn-RS" sz="2800" smtClean="0">
                <a:latin typeface="Times New Roman" pitchFamily="18" charset="0"/>
              </a:rPr>
              <a:t> (DTA) je termička analiza pri kojoj se temperatuta uzorka upoređuje sa temperaturom internog referentnog materijala pri zagrevanju ili hlađenju konstantnom brzinom. </a:t>
            </a:r>
            <a:endParaRPr lang="en-US" altLang="sr-Latn-RS" sz="2800" smtClean="0">
              <a:latin typeface="Times New Roman" pitchFamily="18" charset="0"/>
            </a:endParaRPr>
          </a:p>
          <a:p>
            <a:r>
              <a:rPr lang="sr-Latn-CS" altLang="sr-Latn-RS" sz="2800" smtClean="0">
                <a:latin typeface="Times New Roman" pitchFamily="18" charset="0"/>
              </a:rPr>
              <a:t>Transformacije su praćene oslobađanjem ili apsorbovanjem toplote, tako da su na primer, kristalizacija, oksidacija i neki procesi razlaganja praćeni egzotermnim efektima, dok se endotermni efekti uočavaju pri faznoj transformaciji, dehidraciji, disocijaciji, redukciji i pojedinim reakcijama razlaganja.</a:t>
            </a:r>
            <a:endParaRPr lang="en-US" altLang="sr-Latn-RS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06CB1CBA-50E4-4D63-BFD3-BD7D4CF6BE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4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altLang="sr-Latn-RS" b="1" dirty="0">
                <a:solidFill>
                  <a:schemeClr val="tx1"/>
                </a:solidFill>
                <a:latin typeface="Times New Roman" panose="02020603050405020304" pitchFamily="18" charset="0"/>
              </a:rPr>
              <a:t>Mikroskopske metode</a:t>
            </a:r>
            <a:r>
              <a:rPr lang="en-US" altLang="sr-Latn-R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8229600" cy="3767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altLang="sr-Latn-RS" sz="2800" smtClean="0">
                <a:latin typeface="Times New Roman" pitchFamily="18" charset="0"/>
              </a:rPr>
              <a:t>Optička mikroskopija koristi se za posmatranje čestica veličine 1- 150µm, jer su mogućnosti optičkog mikroskopa ograničene vrednošću uvećanja (1000-1500 puta). Sa velikom preciznošću moguće je odrediti morfologiju čestica pomoću mikroskopije, a na taj način se vrši karakterizacija materijala. Metoda je zasnovana na primeni zakona geometrijske optike i koristi se za praćenje rasta zrna i utvrđivanja faznog sastava materijala.</a:t>
            </a:r>
            <a:endParaRPr lang="en-US" altLang="sr-Latn-RS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600700"/>
          </a:xfrm>
        </p:spPr>
        <p:txBody>
          <a:bodyPr/>
          <a:lstStyle/>
          <a:p>
            <a:r>
              <a:rPr lang="sr-Latn-CS" altLang="sr-Latn-RS" sz="2800" b="1" smtClean="0">
                <a:latin typeface="Times New Roman" pitchFamily="18" charset="0"/>
              </a:rPr>
              <a:t>Elektronska mikroskopija</a:t>
            </a:r>
            <a:r>
              <a:rPr lang="sr-Latn-CS" altLang="sr-Latn-RS" sz="2800" smtClean="0">
                <a:latin typeface="Times New Roman" pitchFamily="18" charset="0"/>
              </a:rPr>
              <a:t> koristi se za posmatranje čestica materijala veličine od 1µm, sa mogućnošću uvećanja i do 100000 puta. Princip rada elektronskog mikroskopa zasniva se na interakciji snopa ubrzanih elektrona sa posmatranim materijalom i svojstvu prodiranja elektrona kroz čvrsto telo. Elektronski snop emitovan sa katode ubrzava se visokim naponom i usmerava na uzorak fokusiranjem snopa elektrona na elementima strukture čvrstog materijala.</a:t>
            </a:r>
            <a:r>
              <a:rPr lang="en-US" altLang="sr-Latn-RS" sz="2800" smtClean="0">
                <a:latin typeface="Times New Roman" pitchFamily="18" charset="0"/>
              </a:rPr>
              <a:t> </a:t>
            </a:r>
          </a:p>
          <a:p>
            <a:r>
              <a:rPr lang="sr-Latn-CS" altLang="sr-Latn-RS" sz="2800" smtClean="0">
                <a:latin typeface="Times New Roman" pitchFamily="18" charset="0"/>
              </a:rPr>
              <a:t>Elektronski mikroskop se koristi za proučavanje morfologije praha čije su čestice manje od 1µm, kao i morfologije zrna i pora i granice između zrna.</a:t>
            </a:r>
            <a:endParaRPr lang="en-US" altLang="sr-Latn-RS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sr-Latn-RS" sz="2800" smtClean="0"/>
              <a:t>Skanirajuća elektronska mikroskopija (SEM) je metoda kod koje snop elektrona interaguje sa površinom uzorka, krećući se duž međusobno vrlo bliskih linija, pri čemu dolazi do sekundarne emisije elektrona i rendgenskog zračenja. </a:t>
            </a:r>
            <a:endParaRPr lang="en-US" altLang="sr-Latn-RS" sz="280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044825" y="32464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sr-Latn-RS" altLang="sr-Latn-R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xmlns="" id="{DB103C93-F91F-4A49-BB52-33688EDF440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sr-Latn-CS" altLang="sr-Latn-RS" sz="2200" smtClean="0"/>
              <a:t>Izolovani atom predstavlja potencijalnu jamu u kojoj elektron može zauzimati jedno od niza diskretnih energetskih stanja.</a:t>
            </a:r>
            <a:endParaRPr lang="en-US" altLang="sr-Latn-RS" sz="2200" smtClean="0"/>
          </a:p>
          <a:p>
            <a:pPr>
              <a:lnSpc>
                <a:spcPct val="90000"/>
              </a:lnSpc>
            </a:pPr>
            <a:r>
              <a:rPr lang="sr-Latn-CS" altLang="sr-Latn-RS" sz="2200" smtClean="0"/>
              <a:t> Pri približavanju dva atoma do rastojanja na kojem ne dolazi do njegovog međusobnog dejstva (</a:t>
            </a:r>
            <a:r>
              <a:rPr lang="sr-Latn-CS" altLang="sr-Latn-RS" sz="2200" i="1" smtClean="0"/>
              <a:t>d</a:t>
            </a:r>
            <a:r>
              <a:rPr lang="sr-Latn-CS" altLang="sr-Latn-RS" sz="2200" smtClean="0"/>
              <a:t>&gt;&gt;</a:t>
            </a:r>
            <a:r>
              <a:rPr lang="sr-Latn-CS" altLang="sr-Latn-RS" sz="2200" i="1" smtClean="0"/>
              <a:t>a</a:t>
            </a:r>
            <a:r>
              <a:rPr lang="sr-Latn-CS" altLang="sr-Latn-RS" sz="2200" smtClean="0"/>
              <a:t> ), energetski nivoi elektrona u atomima se ne menjaju</a:t>
            </a:r>
            <a:r>
              <a:rPr lang="en-US" altLang="sr-Latn-RS" sz="2200" smtClean="0"/>
              <a:t> </a:t>
            </a:r>
          </a:p>
        </p:txBody>
      </p:sp>
      <p:pic>
        <p:nvPicPr>
          <p:cNvPr id="9220" name="Picture 12" descr="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102" y="1600200"/>
            <a:ext cx="2882796" cy="21859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1" name="Picture 13" descr="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385" y="3938588"/>
            <a:ext cx="3052229" cy="21875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xmlns="" id="{1B0785E6-B98C-43AF-A9A8-83B94A576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447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r-Latn-CS" altLang="sr-Latn-RS" b="1" dirty="0">
                <a:solidFill>
                  <a:schemeClr val="tx1"/>
                </a:solidFill>
                <a:latin typeface="Times New Roman" panose="02020603050405020304" pitchFamily="18" charset="0"/>
              </a:rPr>
              <a:t>Materijali u  trijadi “struktura-svojstvo-sinteza”</a:t>
            </a:r>
            <a:r>
              <a:rPr lang="en-US" altLang="sr-Latn-R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419600" cy="5105400"/>
          </a:xfrm>
        </p:spPr>
        <p:txBody>
          <a:bodyPr/>
          <a:lstStyle/>
          <a:p>
            <a:r>
              <a:rPr lang="sr-Latn-CS" altLang="sr-Latn-RS" sz="2800" dirty="0" smtClean="0">
                <a:latin typeface="Times New Roman" pitchFamily="18" charset="0"/>
              </a:rPr>
              <a:t>Sinteza materijala unapred zadatih svojstava ostvaruje se utvrđinanjem fundamentalnih zavisnosti svojstava od strukture (</a:t>
            </a:r>
            <a:r>
              <a:rPr lang="sr-Latn-CS" altLang="sr-Latn-RS" sz="2800" b="1" i="1" dirty="0" smtClean="0">
                <a:latin typeface="Times New Roman" pitchFamily="18" charset="0"/>
              </a:rPr>
              <a:t>F</a:t>
            </a:r>
            <a:r>
              <a:rPr lang="sr-Latn-CS" altLang="sr-Latn-RS" sz="2800" dirty="0" smtClean="0">
                <a:latin typeface="Times New Roman" pitchFamily="18" charset="0"/>
              </a:rPr>
              <a:t>) i strukture od tehnologije (</a:t>
            </a:r>
            <a:r>
              <a:rPr lang="sr-Latn-CS" altLang="sr-Latn-RS" sz="2800" b="1" i="1" dirty="0" smtClean="0">
                <a:latin typeface="Times New Roman" pitchFamily="18" charset="0"/>
              </a:rPr>
              <a:t>f</a:t>
            </a:r>
            <a:r>
              <a:rPr lang="sr-Latn-CS" altLang="sr-Latn-RS" sz="2800" b="1" dirty="0" smtClean="0">
                <a:latin typeface="Times New Roman" pitchFamily="18" charset="0"/>
              </a:rPr>
              <a:t>). </a:t>
            </a:r>
            <a:r>
              <a:rPr lang="sr-Latn-CS" altLang="sr-Latn-RS" sz="2800" dirty="0" smtClean="0">
                <a:latin typeface="Times New Roman" pitchFamily="18" charset="0"/>
              </a:rPr>
              <a:t>Struktura igra ulogu parametara preko kojeg se izražava veza svojstvo – tehnologija (</a:t>
            </a:r>
            <a:r>
              <a:rPr lang="ru-RU" altLang="sr-Latn-RS" sz="2800" dirty="0" smtClean="0">
                <a:latin typeface="Times New Roman" pitchFamily="18" charset="0"/>
                <a:cs typeface="Arial" charset="0"/>
              </a:rPr>
              <a:t>Ф</a:t>
            </a:r>
            <a:r>
              <a:rPr lang="sr-Latn-CS" altLang="sr-Latn-RS" sz="2800" b="1" dirty="0" smtClean="0">
                <a:latin typeface="Times New Roman" pitchFamily="18" charset="0"/>
              </a:rPr>
              <a:t>)</a:t>
            </a:r>
            <a:endParaRPr lang="en-US" altLang="sr-Latn-RS" sz="2800" b="1" dirty="0" smtClean="0">
              <a:latin typeface="Times New Roman" pitchFamily="18" charset="0"/>
            </a:endParaRPr>
          </a:p>
        </p:txBody>
      </p:sp>
      <p:pic>
        <p:nvPicPr>
          <p:cNvPr id="28676" name="Picture 6" descr="SS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9475" y="762000"/>
            <a:ext cx="4487863" cy="6096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5029200" cy="6324600"/>
          </a:xfrm>
        </p:spPr>
        <p:txBody>
          <a:bodyPr/>
          <a:lstStyle/>
          <a:p>
            <a:r>
              <a:rPr lang="sr-Latn-CS" altLang="sr-Latn-RS" sz="2400" smtClean="0"/>
              <a:t>Pri obrazovanju kristala energetski nivoi elektrona na pojedinim atomima cepaju se u energetske zone. </a:t>
            </a:r>
            <a:endParaRPr lang="en-US" altLang="sr-Latn-RS" sz="2400" smtClean="0"/>
          </a:p>
          <a:p>
            <a:r>
              <a:rPr lang="sr-Latn-CS" altLang="sr-Latn-RS" sz="2400" smtClean="0"/>
              <a:t>Svakom energetskom nivou izolovanih atoma u kristalu odgovara zona dozvoljenh energija. Ove zone su razdvojene oblastima zabranjenih energija –zabranjenim zonama.</a:t>
            </a:r>
            <a:endParaRPr lang="en-US" altLang="sr-Latn-RS" sz="2400" smtClean="0"/>
          </a:p>
          <a:p>
            <a:r>
              <a:rPr lang="sr-Latn-CS" altLang="sr-Latn-RS" sz="2400" smtClean="0"/>
              <a:t> Sa povećanjem energije elektrona u atomu širina dozvoljenih zona se povećava, a širina zabranjenih smnjuje.</a:t>
            </a:r>
            <a:r>
              <a:rPr lang="en-US" altLang="sr-Latn-RS" sz="2400" smtClean="0"/>
              <a:t> </a:t>
            </a:r>
          </a:p>
        </p:txBody>
      </p:sp>
      <p:pic>
        <p:nvPicPr>
          <p:cNvPr id="10243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685800"/>
            <a:ext cx="4019550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>
            <a:extLst>
              <a:ext uri="{FF2B5EF4-FFF2-40B4-BE49-F238E27FC236}">
                <a16:creationId xmlns:a16="http://schemas.microsoft.com/office/drawing/2014/main" xmlns="" id="{03E64FD7-3FA5-4C07-9C59-0FBC15F80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sr-Latn-RS" dirty="0" err="1">
                <a:solidFill>
                  <a:schemeClr val="tx1"/>
                </a:solidFill>
              </a:rPr>
              <a:t>Zonski</a:t>
            </a:r>
            <a:r>
              <a:rPr lang="en-US" altLang="sr-Latn-RS" dirty="0">
                <a:solidFill>
                  <a:schemeClr val="tx1"/>
                </a:solidFill>
              </a:rPr>
              <a:t> model </a:t>
            </a:r>
            <a:r>
              <a:rPr lang="en-US" altLang="sr-Latn-RS" dirty="0" err="1">
                <a:solidFill>
                  <a:schemeClr val="tx1"/>
                </a:solidFill>
              </a:rPr>
              <a:t>sopstvene</a:t>
            </a:r>
            <a:r>
              <a:rPr lang="en-US" altLang="sr-Latn-RS" dirty="0">
                <a:solidFill>
                  <a:schemeClr val="tx1"/>
                </a:solidFill>
              </a:rPr>
              <a:t> </a:t>
            </a:r>
            <a:r>
              <a:rPr lang="en-US" altLang="sr-Latn-RS" dirty="0" err="1">
                <a:solidFill>
                  <a:schemeClr val="tx1"/>
                </a:solidFill>
              </a:rPr>
              <a:t>provodljivosti</a:t>
            </a:r>
            <a:endParaRPr lang="en-US" altLang="sr-Latn-RS" dirty="0">
              <a:solidFill>
                <a:schemeClr val="tx1"/>
              </a:solidFill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-152400" y="1600200"/>
            <a:ext cx="3124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altLang="sr-Latn-RS" sz="2800" dirty="0" smtClean="0"/>
              <a:t>Za predstavljanje energetskih zona kristala obično se koristi uprošćena energetska šema</a:t>
            </a:r>
            <a:r>
              <a:rPr lang="en-US" altLang="sr-Latn-RS" sz="2800" dirty="0" smtClean="0"/>
              <a:t> </a:t>
            </a:r>
          </a:p>
        </p:txBody>
      </p:sp>
      <p:pic>
        <p:nvPicPr>
          <p:cNvPr id="11268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1689100"/>
            <a:ext cx="6019800" cy="43561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981200" y="6126163"/>
            <a:ext cx="72390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altLang="sr-Latn-RS"/>
              <a:t>šupljine se kreću u pravcu polja, a elektroni suprotno od njih</a:t>
            </a:r>
            <a:endParaRPr lang="en-US" altLang="sr-Latn-R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xmlns="" id="{EA3515A7-726F-43E3-BF5E-6ECE954D6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sr-Latn-RS" sz="3600" dirty="0" err="1">
                <a:solidFill>
                  <a:schemeClr val="tx1"/>
                </a:solidFill>
              </a:rPr>
              <a:t>Primesna</a:t>
            </a:r>
            <a:r>
              <a:rPr lang="en-US" altLang="sr-Latn-RS" sz="3600" dirty="0">
                <a:solidFill>
                  <a:schemeClr val="tx1"/>
                </a:solidFill>
              </a:rPr>
              <a:t> </a:t>
            </a:r>
            <a:r>
              <a:rPr lang="en-US" altLang="sr-Latn-RS" sz="3600" dirty="0" err="1">
                <a:solidFill>
                  <a:schemeClr val="tx1"/>
                </a:solidFill>
              </a:rPr>
              <a:t>provodljivost</a:t>
            </a:r>
            <a:endParaRPr lang="en-US" altLang="sr-Latn-RS" sz="3600" dirty="0">
              <a:solidFill>
                <a:schemeClr val="tx1"/>
              </a:solidFill>
            </a:endParaRPr>
          </a:p>
        </p:txBody>
      </p:sp>
      <p:sp>
        <p:nvSpPr>
          <p:cNvPr id="1229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3657600" cy="5867400"/>
          </a:xfrm>
        </p:spPr>
        <p:txBody>
          <a:bodyPr/>
          <a:lstStyle/>
          <a:p>
            <a:r>
              <a:rPr lang="sr-Latn-CS" altLang="sr-Latn-RS" sz="2800" smtClean="0"/>
              <a:t>Poluprovodnici sa donorskim primesama nazivaju se </a:t>
            </a:r>
            <a:r>
              <a:rPr lang="sr-Latn-CS" altLang="sr-Latn-RS" sz="2800" b="1" i="1" smtClean="0"/>
              <a:t>n</a:t>
            </a:r>
            <a:r>
              <a:rPr lang="sr-Latn-CS" altLang="sr-Latn-RS" sz="2800" b="1" smtClean="0"/>
              <a:t> – </a:t>
            </a:r>
            <a:r>
              <a:rPr lang="sr-Latn-CS" altLang="sr-Latn-RS" sz="2800" b="1" i="1" smtClean="0"/>
              <a:t>poluprovodnicima</a:t>
            </a:r>
            <a:r>
              <a:rPr lang="en-US" altLang="sr-Latn-RS" sz="2800" smtClean="0"/>
              <a:t> </a:t>
            </a:r>
          </a:p>
          <a:p>
            <a:r>
              <a:rPr lang="sr-Latn-CS" altLang="sr-Latn-RS" sz="2800" smtClean="0"/>
              <a:t>Akceptori  postaju negativno naelektrisani  joni</a:t>
            </a:r>
            <a:r>
              <a:rPr lang="en-US" altLang="sr-Latn-RS" sz="2800" smtClean="0"/>
              <a:t> - o</a:t>
            </a:r>
            <a:r>
              <a:rPr lang="sr-Latn-CS" altLang="sr-Latn-RS" sz="2800" smtClean="0"/>
              <a:t>vakav poluprovodnik naziva se </a:t>
            </a:r>
            <a:r>
              <a:rPr lang="en-US" altLang="sr-Latn-RS" sz="2800" smtClean="0"/>
              <a:t>  </a:t>
            </a:r>
            <a:r>
              <a:rPr lang="sr-Latn-CS" altLang="sr-Latn-RS" sz="2800" b="1" i="1" smtClean="0"/>
              <a:t>p – poluprovodnikom</a:t>
            </a:r>
            <a:r>
              <a:rPr lang="en-US" altLang="sr-Latn-RS" sz="2800" smtClean="0"/>
              <a:t> </a:t>
            </a:r>
          </a:p>
        </p:txBody>
      </p:sp>
      <p:pic>
        <p:nvPicPr>
          <p:cNvPr id="12292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984375"/>
            <a:ext cx="5486400" cy="41687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xmlns="" id="{79E211FA-5845-46B2-BB4E-90DA12DBDB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152400"/>
            <a:ext cx="8915400" cy="6705600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r>
              <a:rPr lang="en-US" altLang="sr-Latn-RS" sz="2400" dirty="0"/>
              <a:t>Po </a:t>
            </a:r>
            <a:r>
              <a:rPr lang="sr-Latn-CS" altLang="sr-Latn-RS" sz="2400" dirty="0"/>
              <a:t>Fermi-Dirakov</a:t>
            </a:r>
            <a:r>
              <a:rPr lang="en-US" altLang="sr-Latn-RS" sz="2400" dirty="0" err="1"/>
              <a:t>oj</a:t>
            </a:r>
            <a:r>
              <a:rPr lang="sr-Latn-CS" altLang="sr-Latn-RS" sz="2400" dirty="0"/>
              <a:t> statisti</a:t>
            </a:r>
            <a:r>
              <a:rPr lang="en-US" altLang="sr-Latn-RS" sz="2400" dirty="0"/>
              <a:t>ci</a:t>
            </a:r>
            <a:r>
              <a:rPr lang="sr-Latn-CS" altLang="sr-Latn-RS" sz="2400" dirty="0"/>
              <a:t>  verovatnoća da je stanje sa energijom E zauzeto elektronima, izražava se funkcijom raspodele:</a:t>
            </a:r>
            <a:endParaRPr lang="en-US" altLang="sr-Latn-RS" sz="2400" dirty="0"/>
          </a:p>
          <a:p>
            <a:pPr fontAlgn="auto">
              <a:defRPr/>
            </a:pPr>
            <a:endParaRPr lang="en-US" altLang="sr-Latn-RS" sz="2400" dirty="0"/>
          </a:p>
          <a:p>
            <a:pPr fontAlgn="auto">
              <a:defRPr/>
            </a:pPr>
            <a:endParaRPr lang="en-US" altLang="sr-Latn-RS" sz="2400" dirty="0"/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altLang="sr-Latn-RS" sz="2400" dirty="0"/>
          </a:p>
          <a:p>
            <a:pPr fontAlgn="auto">
              <a:defRPr/>
            </a:pPr>
            <a:r>
              <a:rPr lang="sr-Latn-CS" altLang="sr-Latn-RS" sz="2400" i="1" dirty="0"/>
              <a:t>E</a:t>
            </a:r>
            <a:r>
              <a:rPr lang="sr-Latn-CS" altLang="sr-Latn-RS" sz="2400" dirty="0"/>
              <a:t> – energije elektrona, </a:t>
            </a:r>
            <a:r>
              <a:rPr lang="sr-Latn-CS" altLang="sr-Latn-RS" sz="2400" i="1" dirty="0"/>
              <a:t>T</a:t>
            </a:r>
            <a:r>
              <a:rPr lang="sr-Latn-CS" altLang="sr-Latn-RS" sz="2400" dirty="0"/>
              <a:t> – apsolutna temperatura </a:t>
            </a:r>
            <a:endParaRPr lang="en-US" altLang="sr-Latn-RS" sz="2400" dirty="0"/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en-US" altLang="sr-Latn-RS" sz="2400" dirty="0"/>
              <a:t>   </a:t>
            </a:r>
            <a:r>
              <a:rPr lang="sr-Latn-CS" altLang="sr-Latn-RS" sz="2400" dirty="0"/>
              <a:t>  </a:t>
            </a:r>
            <a:r>
              <a:rPr lang="sr-Latn-CS" altLang="sr-Latn-RS" sz="2400" i="1" dirty="0"/>
              <a:t>µ</a:t>
            </a:r>
            <a:r>
              <a:rPr lang="sr-Latn-CS" altLang="sr-Latn-RS" sz="2400" dirty="0"/>
              <a:t> -hemijski potencijal. </a:t>
            </a:r>
            <a:endParaRPr lang="en-US" altLang="sr-Latn-RS" sz="2400" dirty="0"/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sr-Latn-CS" altLang="sr-Latn-RS" sz="2400" dirty="0"/>
              <a:t>U čvrstim telima ovaj hemijski potencijal naziva se Fermijev nivo (</a:t>
            </a:r>
            <a:r>
              <a:rPr lang="sr-Latn-CS" altLang="sr-Latn-RS" sz="2400" i="1" dirty="0"/>
              <a:t>E</a:t>
            </a:r>
            <a:r>
              <a:rPr lang="sr-Latn-CS" altLang="sr-Latn-RS" sz="1600" i="1" dirty="0"/>
              <a:t>F</a:t>
            </a:r>
            <a:r>
              <a:rPr lang="sr-Latn-CS" altLang="sr-Latn-RS" sz="2400" dirty="0"/>
              <a:t>) i izražava se:</a:t>
            </a:r>
            <a:r>
              <a:rPr lang="en-US" altLang="sr-Latn-RS" dirty="0"/>
              <a:t> </a:t>
            </a:r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altLang="sr-Latn-RS" dirty="0"/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altLang="sr-Latn-RS" dirty="0"/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sr-Latn-CS" altLang="sr-Latn-RS" sz="2400" i="1" dirty="0"/>
              <a:t>E1</a:t>
            </a:r>
            <a:r>
              <a:rPr lang="sr-Latn-CS" altLang="sr-Latn-RS" sz="2400" dirty="0"/>
              <a:t> – donji nivo provodne zone, </a:t>
            </a:r>
            <a:r>
              <a:rPr lang="sr-Latn-CS" altLang="sr-Latn-RS" sz="2400" i="1" dirty="0"/>
              <a:t>E2 –</a:t>
            </a:r>
            <a:r>
              <a:rPr lang="sr-Latn-CS" altLang="sr-Latn-RS" sz="2400" dirty="0"/>
              <a:t> gornji nivo valentne zone,</a:t>
            </a:r>
            <a:endParaRPr lang="en-US" altLang="sr-Latn-RS" sz="2400" dirty="0"/>
          </a:p>
          <a:p>
            <a:pPr fontAlgn="auto">
              <a:buFont typeface="Wingdings" panose="05000000000000000000" pitchFamily="2" charset="2"/>
              <a:buNone/>
              <a:defRPr/>
            </a:pPr>
            <a:r>
              <a:rPr lang="sr-Latn-CS" altLang="sr-Latn-RS" sz="2400" i="1" dirty="0"/>
              <a:t>mn</a:t>
            </a:r>
            <a:r>
              <a:rPr lang="sr-Latn-CS" altLang="sr-Latn-RS" sz="2400" dirty="0"/>
              <a:t> – efektivna masa elektrona i </a:t>
            </a:r>
            <a:r>
              <a:rPr lang="sr-Latn-CS" altLang="sr-Latn-RS" sz="2400" i="1" dirty="0"/>
              <a:t>mp</a:t>
            </a:r>
            <a:r>
              <a:rPr lang="sr-Latn-CS" altLang="sr-Latn-RS" sz="2400" dirty="0"/>
              <a:t> – efektivna masa šupljina.</a:t>
            </a:r>
            <a:endParaRPr lang="en-US" altLang="sr-Latn-RS" sz="2400" dirty="0"/>
          </a:p>
          <a:p>
            <a:pPr fontAlgn="auto">
              <a:buFont typeface="Wingdings" panose="05000000000000000000" pitchFamily="2" charset="2"/>
              <a:buNone/>
              <a:defRPr/>
            </a:pPr>
            <a:endParaRPr lang="en-US" altLang="sr-Latn-RS" sz="2400" dirty="0">
              <a:solidFill>
                <a:srgbClr val="E3E80C"/>
              </a:solidFill>
            </a:endParaRP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sr-Latn-RS" altLang="en-US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2667000" y="4114800"/>
          <a:ext cx="480060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Equation" r:id="rId3" imgW="2159000" imgH="546100" progId="Equation.3">
                  <p:embed/>
                </p:oleObj>
              </mc:Choice>
              <mc:Fallback>
                <p:oleObj name="Equation" r:id="rId3" imgW="2159000" imgH="546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114800"/>
                        <a:ext cx="480060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sr-Latn-RS" altLang="en-US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2819400" y="1143000"/>
          <a:ext cx="3297238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Equation" r:id="rId5" imgW="1511300" imgH="622300" progId="Equation.3">
                  <p:embed/>
                </p:oleObj>
              </mc:Choice>
              <mc:Fallback>
                <p:oleObj name="Equation" r:id="rId5" imgW="1511300" imgH="622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143000"/>
                        <a:ext cx="3297238" cy="1366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609600"/>
            <a:ext cx="8686800" cy="5524500"/>
          </a:xfrm>
        </p:spPr>
        <p:txBody>
          <a:bodyPr/>
          <a:lstStyle/>
          <a:p>
            <a:r>
              <a:rPr lang="en-US" altLang="sr-Latn-RS" sz="2400" smtClean="0"/>
              <a:t>P</a:t>
            </a:r>
            <a:r>
              <a:rPr lang="sr-Latn-CS" altLang="sr-Latn-RS" sz="2400" smtClean="0"/>
              <a:t>oložaj Fermijevog nivoa zavisi od temperature i efektivnih masa elektrona i šupljina. Ako se predpostavi da je </a:t>
            </a:r>
            <a:r>
              <a:rPr lang="sr-Latn-CS" altLang="sr-Latn-RS" sz="2400" i="1" smtClean="0"/>
              <a:t>mn=</a:t>
            </a:r>
            <a:r>
              <a:rPr lang="sr-Latn-CS" altLang="sr-Latn-RS" sz="2400" smtClean="0"/>
              <a:t> </a:t>
            </a:r>
            <a:r>
              <a:rPr lang="sr-Latn-CS" altLang="sr-Latn-RS" sz="2400" i="1" smtClean="0"/>
              <a:t>mp, </a:t>
            </a:r>
            <a:r>
              <a:rPr lang="sr-Latn-CS" altLang="sr-Latn-RS" sz="2400" smtClean="0"/>
              <a:t>dobije se da je:</a:t>
            </a:r>
            <a:endParaRPr lang="en-US" altLang="sr-Latn-RS" sz="2400" smtClean="0"/>
          </a:p>
          <a:p>
            <a:endParaRPr lang="en-US" altLang="sr-Latn-RS" sz="2400" smtClean="0"/>
          </a:p>
          <a:p>
            <a:endParaRPr lang="en-US" altLang="sr-Latn-RS" sz="2400" smtClean="0">
              <a:solidFill>
                <a:srgbClr val="E3E80C"/>
              </a:solidFill>
            </a:endParaRPr>
          </a:p>
          <a:p>
            <a:endParaRPr lang="en-US" altLang="sr-Latn-RS" sz="2400" smtClean="0">
              <a:solidFill>
                <a:srgbClr val="E3E80C"/>
              </a:solidFill>
            </a:endParaRPr>
          </a:p>
          <a:p>
            <a:endParaRPr lang="en-US" altLang="sr-Latn-RS" sz="2400" smtClean="0">
              <a:solidFill>
                <a:srgbClr val="E3E80C"/>
              </a:solidFill>
            </a:endParaRPr>
          </a:p>
          <a:p>
            <a:endParaRPr lang="en-US" altLang="sr-Latn-RS" sz="2400" smtClean="0">
              <a:solidFill>
                <a:srgbClr val="E3E80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altLang="sr-Latn-RS" sz="2400" smtClean="0">
                <a:solidFill>
                  <a:srgbClr val="E3E80C"/>
                </a:solidFill>
              </a:rPr>
              <a:t>  </a:t>
            </a:r>
            <a:r>
              <a:rPr lang="sr-Latn-CS" altLang="sr-Latn-RS" sz="2400" smtClean="0"/>
              <a:t>Fermijev nivo kod sopstvenih poluprovodnika nalazi na sredini zabranjene zone </a:t>
            </a:r>
            <a:endParaRPr lang="en-US" altLang="sr-Latn-RS" sz="2400" smtClean="0"/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0" y="322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/>
            <a:endParaRPr lang="sr-Latn-RS" altLang="en-US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3124200" y="2936875"/>
          <a:ext cx="27432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3" imgW="1143000" imgH="406400" progId="Equation.3">
                  <p:embed/>
                </p:oleObj>
              </mc:Choice>
              <mc:Fallback>
                <p:oleObj name="Equation" r:id="rId3" imgW="1143000" imgH="40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936875"/>
                        <a:ext cx="27432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>
            <a:extLst>
              <a:ext uri="{FF2B5EF4-FFF2-40B4-BE49-F238E27FC236}">
                <a16:creationId xmlns:a16="http://schemas.microsoft.com/office/drawing/2014/main" xmlns="" id="{164D2BC3-3E0C-40D4-9C6C-39B95EDCB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altLang="sr-Latn-RS" sz="1800" dirty="0">
                <a:solidFill>
                  <a:schemeClr val="tx1"/>
                </a:solidFill>
              </a:rPr>
              <a:t>Položaj nivoa hemijskog potencijala u poluprovodniku bez primesa</a:t>
            </a:r>
            <a:r>
              <a:rPr lang="en-US" altLang="sr-Latn-RS" sz="4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xmlns="" id="{D8840DA3-9D7B-444D-B841-33335479F63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267200" cy="4724400"/>
          </a:xfrm>
        </p:spPr>
        <p:txBody>
          <a:bodyPr rtlCol="0">
            <a:normAutofit fontScale="85000" lnSpcReduction="10000"/>
          </a:bodyPr>
          <a:lstStyle/>
          <a:p>
            <a:pPr fontAlgn="auto">
              <a:defRPr/>
            </a:pPr>
            <a:r>
              <a:rPr lang="sr-Latn-CS" altLang="sr-Latn-RS" sz="2800" dirty="0"/>
              <a:t>Na osnovu širine zabranjene zone svi materijali se dele na provodnike, poluprovodnike i dielektrike.</a:t>
            </a:r>
          </a:p>
          <a:p>
            <a:pPr fontAlgn="auto">
              <a:defRPr/>
            </a:pPr>
            <a:r>
              <a:rPr lang="sr-Latn-CS" altLang="sr-Latn-RS" sz="2800" dirty="0"/>
              <a:t>Kod provodnika je širina zabranjene zone praktično jednaka nuli, </a:t>
            </a:r>
          </a:p>
          <a:p>
            <a:pPr fontAlgn="auto">
              <a:defRPr/>
            </a:pPr>
            <a:r>
              <a:rPr lang="sr-Latn-CS" altLang="sr-Latn-RS" sz="2800" dirty="0"/>
              <a:t>kod poluprovodnika do 3 eV i </a:t>
            </a:r>
          </a:p>
          <a:p>
            <a:pPr fontAlgn="auto">
              <a:defRPr/>
            </a:pPr>
            <a:r>
              <a:rPr lang="sr-Latn-CS" altLang="sr-Latn-RS" sz="2800" dirty="0"/>
              <a:t>kod dielektrika je širina zabranjene zone veća od 3 eV.</a:t>
            </a:r>
            <a:endParaRPr lang="en-US" altLang="sr-Latn-RS" sz="2800" dirty="0"/>
          </a:p>
        </p:txBody>
      </p:sp>
      <p:pic>
        <p:nvPicPr>
          <p:cNvPr id="15364" name="Picture 7" descr="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362200"/>
            <a:ext cx="4572000" cy="3862388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xmlns="" id="{5A7D6FA5-A4BC-4921-856B-ED5BC019F2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-152400"/>
            <a:ext cx="6554788" cy="1524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r-Latn-CS" altLang="sr-Latn-RS" sz="4000" b="1" dirty="0">
                <a:solidFill>
                  <a:schemeClr val="tx1"/>
                </a:solidFill>
              </a:rPr>
              <a:t>Ispitivanje strukture materijala</a:t>
            </a:r>
            <a:endParaRPr lang="en-US" altLang="sr-Latn-RS" sz="4000" b="1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-20638" y="1752600"/>
            <a:ext cx="8686801" cy="4686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altLang="sr-Latn-RS" sz="2800" smtClean="0">
                <a:latin typeface="Times New Roman" pitchFamily="18" charset="0"/>
              </a:rPr>
              <a:t>Savremeni razvoj novih materijala zahteva ne samo određivanje njihovog hemijskog sastava, već i njihove strukture, odnosno fazni sastav. Za adekvatnu primenu materijala neophodno je poznavanje i drugih karakteristika, kao što su veličina i oblik čestica, raspodela veličina čestica, specifična površina i dr.</a:t>
            </a:r>
            <a:endParaRPr lang="en-US" altLang="sr-Latn-RS" sz="28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sr-Latn-CS" altLang="sr-Latn-RS" sz="2800" smtClean="0">
                <a:latin typeface="Times New Roman" pitchFamily="18" charset="0"/>
              </a:rPr>
              <a:t> Metode za karakterizaciju materijala mogu se klasifikovati na metode za hemijsku analizu, identifikaciju kristalnih faza, analizu kristalo-strukturnih defekata, mikrostrukturnu analizu i analizu konstituenata.</a:t>
            </a:r>
            <a:endParaRPr lang="en-US" altLang="sr-Latn-RS" sz="28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168</TotalTime>
  <Words>902</Words>
  <Application>Microsoft Office PowerPoint</Application>
  <PresentationFormat>On-screen Show (4:3)</PresentationFormat>
  <Paragraphs>63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Century Gothic</vt:lpstr>
      <vt:lpstr>Constantia</vt:lpstr>
      <vt:lpstr>Times New Roman</vt:lpstr>
      <vt:lpstr>Wingdings</vt:lpstr>
      <vt:lpstr>Wingdings 2</vt:lpstr>
      <vt:lpstr>Flow</vt:lpstr>
      <vt:lpstr>Equation</vt:lpstr>
      <vt:lpstr>Graph</vt:lpstr>
      <vt:lpstr> Energetske zone kristala </vt:lpstr>
      <vt:lpstr>PowerPoint Presentation</vt:lpstr>
      <vt:lpstr>PowerPoint Presentation</vt:lpstr>
      <vt:lpstr>Zonski model sopstvene provodljivosti</vt:lpstr>
      <vt:lpstr>Primesna provodljivost</vt:lpstr>
      <vt:lpstr>PowerPoint Presentation</vt:lpstr>
      <vt:lpstr>PowerPoint Presentation</vt:lpstr>
      <vt:lpstr>Položaj nivoa hemijskog potencijala u poluprovodniku bez primesa </vt:lpstr>
      <vt:lpstr>Ispitivanje strukture materijala</vt:lpstr>
      <vt:lpstr>Rendgenska difrakciona analiza </vt:lpstr>
      <vt:lpstr>PowerPoint Presentation</vt:lpstr>
      <vt:lpstr>PowerPoint Presentation</vt:lpstr>
      <vt:lpstr>PowerPoint Presentation</vt:lpstr>
      <vt:lpstr>PowerPoint Presentation</vt:lpstr>
      <vt:lpstr>Termička analiza</vt:lpstr>
      <vt:lpstr>PowerPoint Presentation</vt:lpstr>
      <vt:lpstr>Mikroskopske metode </vt:lpstr>
      <vt:lpstr>PowerPoint Presentation</vt:lpstr>
      <vt:lpstr>PowerPoint Presentation</vt:lpstr>
      <vt:lpstr>Materijali u  trijadi “struktura-svojstvo-sinteza” </vt:lpstr>
    </vt:vector>
  </TitlesOfParts>
  <Company>FAITH Technologies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Vera</dc:creator>
  <cp:lastModifiedBy>verap</cp:lastModifiedBy>
  <cp:revision>27</cp:revision>
  <dcterms:created xsi:type="dcterms:W3CDTF">2005-03-23T08:27:37Z</dcterms:created>
  <dcterms:modified xsi:type="dcterms:W3CDTF">2023-10-24T06:42:29Z</dcterms:modified>
</cp:coreProperties>
</file>