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8"/>
  </p:notesMasterIdLst>
  <p:sldIdLst>
    <p:sldId id="256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76" r:id="rId10"/>
    <p:sldId id="301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302" r:id="rId19"/>
    <p:sldId id="270" r:id="rId20"/>
    <p:sldId id="277" r:id="rId21"/>
    <p:sldId id="278" r:id="rId22"/>
    <p:sldId id="279" r:id="rId23"/>
    <p:sldId id="288" r:id="rId24"/>
    <p:sldId id="289" r:id="rId25"/>
    <p:sldId id="290" r:id="rId26"/>
    <p:sldId id="291" r:id="rId27"/>
    <p:sldId id="293" r:id="rId28"/>
    <p:sldId id="294" r:id="rId29"/>
    <p:sldId id="299" r:id="rId30"/>
    <p:sldId id="300" r:id="rId31"/>
    <p:sldId id="295" r:id="rId32"/>
    <p:sldId id="296" r:id="rId33"/>
    <p:sldId id="297" r:id="rId34"/>
    <p:sldId id="281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FF1E-B6A0-4F65-B484-1A554F2B2428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B16BB7-C04A-422C-B352-77CC9771C8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16BB7-C04A-422C-B352-77CC9771C8E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E77865A-F54C-41FF-AD67-022DE9FC7200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C4B5EFF-5086-4B88-819A-0A900EF432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1840" y="-654233"/>
            <a:ext cx="5831024" cy="1829761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VISOKA </a:t>
            </a: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ŠKOLA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2000" dirty="0" smtClean="0">
                <a:latin typeface="Times New Roman" pitchFamily="18" charset="0"/>
                <a:cs typeface="Times New Roman" pitchFamily="18" charset="0"/>
              </a:rPr>
              <a:t>ELEKTROTEHNIKE I RAČUNARSTVA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265" y="3356992"/>
            <a:ext cx="8258204" cy="1071570"/>
          </a:xfrm>
        </p:spPr>
        <p:txBody>
          <a:bodyPr>
            <a:normAutofit fontScale="92500" lnSpcReduction="20000"/>
          </a:bodyPr>
          <a:lstStyle/>
          <a:p>
            <a:r>
              <a:rPr lang="sr-Latn-RS" sz="4000" dirty="0" smtClean="0">
                <a:latin typeface="Times New Roman" pitchFamily="18" charset="0"/>
                <a:cs typeface="Times New Roman" pitchFamily="18" charset="0"/>
              </a:rPr>
              <a:t>ELEKTROTEHNIČKI MATERIJALI I KOMPONENTE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ogoSkoleViS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12217"/>
            <a:ext cx="680409" cy="6690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65" y="260648"/>
            <a:ext cx="3662121" cy="864096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125" y="2601119"/>
            <a:ext cx="6381750" cy="2286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atoma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0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Protoni su pozitivno naelektrisane čestice.</a:t>
            </a: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Neutroni su neutralni(nenaelektrisane čestice).</a:t>
            </a: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Elektroni su negativno naelektrisani.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smtClean="0">
                <a:latin typeface="Times New Roman" pitchFamily="18" charset="0"/>
                <a:cs typeface="Times New Roman" pitchFamily="18" charset="0"/>
              </a:rPr>
              <a:t>PROTON, NEUTRON, ELEKTRON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Broj protona u jezgru jednak je broju elektrona u omotaču atoma koji kruže oko jezgra.</a:t>
            </a: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Mase protona i neutrona su približno iste, a veće su oko 2000 puta od mase elektrona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Iz ovoga možemo zaključiti da je skoro celokupna masa atoma skocentrisana u jezgru.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tom23032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119158"/>
            <a:ext cx="4929222" cy="492922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mtClean="0">
                <a:latin typeface="Times New Roman" pitchFamily="18" charset="0"/>
                <a:cs typeface="Times New Roman" pitchFamily="18" charset="0"/>
              </a:rPr>
              <a:t>ATOM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Masa elektrona - </a:t>
            </a:r>
            <a:r>
              <a:rPr lang="nn-NO" sz="3200" smtClean="0">
                <a:latin typeface="Times New Roman" pitchFamily="18" charset="0"/>
                <a:cs typeface="Times New Roman" pitchFamily="18" charset="0"/>
              </a:rPr>
              <a:t>me = 9,1*10-31kg</a:t>
            </a:r>
          </a:p>
          <a:p>
            <a:pPr>
              <a:buNone/>
            </a:pPr>
            <a:endParaRPr lang="nn-NO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Masa protona - </a:t>
            </a:r>
            <a:r>
              <a:rPr lang="nn-NO" sz="3200" smtClean="0">
                <a:latin typeface="Times New Roman" pitchFamily="18" charset="0"/>
                <a:cs typeface="Times New Roman" pitchFamily="18" charset="0"/>
              </a:rPr>
              <a:t>mp = 1,67*10-27kg</a:t>
            </a:r>
          </a:p>
          <a:p>
            <a:endParaRPr lang="nn-NO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Masa neutrona - </a:t>
            </a:r>
            <a:r>
              <a:rPr lang="nn-NO" sz="3200" smtClean="0">
                <a:latin typeface="Times New Roman" pitchFamily="18" charset="0"/>
                <a:cs typeface="Times New Roman" pitchFamily="18" charset="0"/>
              </a:rPr>
              <a:t>mn = 1,67*10-27kg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mtClean="0">
                <a:latin typeface="Times New Roman" pitchFamily="18" charset="0"/>
                <a:cs typeface="Times New Roman" pitchFamily="18" charset="0"/>
              </a:rPr>
              <a:t>MASA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mtClean="0">
                <a:latin typeface="Times New Roman" pitchFamily="18" charset="0"/>
                <a:cs typeface="Times New Roman" pitchFamily="18" charset="0"/>
              </a:rPr>
              <a:t>ATOMA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200" smtClean="0">
                <a:latin typeface="Times New Roman" pitchFamily="18" charset="0"/>
                <a:cs typeface="Times New Roman" pitchFamily="18" charset="0"/>
              </a:rPr>
              <a:t>Naelektrisanja protona i elektrona su ista po količini, a suprotnog znaka.</a:t>
            </a:r>
          </a:p>
          <a:p>
            <a:r>
              <a:rPr lang="pl-PL" sz="3200" smtClean="0">
                <a:latin typeface="Times New Roman" pitchFamily="18" charset="0"/>
                <a:cs typeface="Times New Roman" pitchFamily="18" charset="0"/>
              </a:rPr>
              <a:t>Ukupno naelektrisanje atoma jednako je nuli.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mtClean="0">
                <a:latin typeface="Times New Roman" pitchFamily="18" charset="0"/>
                <a:cs typeface="Times New Roman" pitchFamily="18" charset="0"/>
              </a:rPr>
              <a:t>NAELEKTRISANJE ATOMA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Elektroni(negativno naelektrisane čestice) koji se kreću oko jezgra atoma, raspoređi su po energetskim slojevima ili ljuskama.</a:t>
            </a:r>
          </a:p>
          <a:p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Neki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elektroni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spoljašnje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ljuske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odvojiti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svog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matičnog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atoma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pripojiti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elektronima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 spoljašnje ljuske nekog drugog atoma.</a:t>
            </a: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Nastupa narušavanje naelektrisanja atoma.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smtClean="0">
                <a:latin typeface="Times New Roman" pitchFamily="18" charset="0"/>
                <a:cs typeface="Times New Roman" pitchFamily="18" charset="0"/>
              </a:rPr>
              <a:t>OTOMAČ ATOMA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U SI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sistemu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usvojeno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naelektrisanje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protona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 = 1,6021 ∙10*19 C,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naelektrisanje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elektrona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je -e.</a:t>
            </a: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mtClean="0">
                <a:latin typeface="Times New Roman" pitchFamily="18" charset="0"/>
                <a:cs typeface="Times New Roman" pitchFamily="18" charset="0"/>
              </a:rPr>
              <a:t>JEDINICA NAELEKTISANJA I ENERGIJA ATOMA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0" y="837351"/>
            <a:ext cx="2638425" cy="19716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Kvark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https://static.astronomija.org.rs/nauke/fizika/osnovna_cestica/do_kvar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45224"/>
            <a:ext cx="4612947" cy="109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651" y="165220"/>
            <a:ext cx="5305425" cy="2543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1640" y="2960532"/>
            <a:ext cx="7524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Kvarkovi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su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čestice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od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kojih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su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izgrađeni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protoni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neutroni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mnoge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druge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čestice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.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Ima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ih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šest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razvrstanih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u tri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generacije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Prvoj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generaciji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pripadaju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kvark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 gore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(up)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dole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(down),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drugoj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</a:rPr>
              <a:t>šarm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(charm)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</a:rPr>
              <a:t>čudo</a:t>
            </a:r>
            <a:r>
              <a:rPr lang="en-US" b="1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(strange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),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a </a:t>
            </a:r>
            <a:r>
              <a:rPr lang="en-US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trećoj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generaciji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pripadaju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– 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</a:rPr>
              <a:t>vrh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(top)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  <a:r>
              <a:rPr lang="en-US" b="1" dirty="0" err="1">
                <a:solidFill>
                  <a:srgbClr val="000000"/>
                </a:solidFill>
                <a:latin typeface="Verdana" panose="020B0604030504040204" pitchFamily="34" charset="0"/>
              </a:rPr>
              <a:t>dno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 (bottom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  <a:p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Verdana" panose="020B0604030504040204" pitchFamily="34" charset="0"/>
              </a:rPr>
              <a:t>Ime</a:t>
            </a:r>
            <a:r>
              <a:rPr lang="en-US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„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kvark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“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pozajmljeno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je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iz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knjige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Fineganovo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bdenje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Džejmsa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Verdana" panose="020B0604030504040204" pitchFamily="34" charset="0"/>
              </a:rPr>
              <a:t>Džojsa</a:t>
            </a:r>
            <a:r>
              <a:rPr lang="en-US" dirty="0">
                <a:solidFill>
                  <a:srgbClr val="000000"/>
                </a:solidFill>
                <a:latin typeface="Verdana" panose="020B0604030504040204" pitchFamily="34" charset="0"/>
              </a:rPr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9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ENERGIJA ELEKTRONA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(ATOM VODONIKA)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Kulonova sila.</a:t>
            </a:r>
          </a:p>
          <a:p>
            <a:endParaRPr lang="sr-Latn-RS" sz="3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Centrifugalna sila</a:t>
            </a:r>
          </a:p>
          <a:p>
            <a:endParaRPr lang="en-US" sz="3200" smtClean="0"/>
          </a:p>
          <a:p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Pri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kretanju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elektrona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ljuskama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njega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deluju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 smtClean="0">
                <a:latin typeface="Times New Roman" pitchFamily="18" charset="0"/>
                <a:cs typeface="Times New Roman" pitchFamily="18" charset="0"/>
              </a:rPr>
              <a:t>sile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endParaRPr lang="sr-Latn-RS" sz="32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9444" y="1543844"/>
            <a:ext cx="36957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844675"/>
            <a:ext cx="9144000" cy="1736725"/>
          </a:xfrm>
        </p:spPr>
        <p:txBody>
          <a:bodyPr>
            <a:normAutofit fontScale="90000"/>
          </a:bodyPr>
          <a:lstStyle/>
          <a:p>
            <a:pPr marL="1028700" indent="-1028700" eaLnBrk="1" hangingPunct="1">
              <a:defRPr/>
            </a:pPr>
            <a:r>
              <a:rPr lang="de-DE" altLang="en-US" sz="6000" b="1" i="1" dirty="0" smtClean="0">
                <a:solidFill>
                  <a:srgbClr val="FFFF00"/>
                </a:solidFill>
              </a:rPr>
              <a:t/>
            </a:r>
            <a:br>
              <a:rPr lang="de-DE" altLang="en-US" sz="6000" b="1" i="1" dirty="0" smtClean="0">
                <a:solidFill>
                  <a:srgbClr val="FFFF00"/>
                </a:solidFill>
              </a:rPr>
            </a:br>
            <a:r>
              <a:rPr lang="de-DE" altLang="en-US" sz="6000" b="1" i="1" dirty="0" smtClean="0">
                <a:solidFill>
                  <a:srgbClr val="FFFF00"/>
                </a:solidFill>
              </a:rPr>
              <a:t/>
            </a:r>
            <a:br>
              <a:rPr lang="de-DE" altLang="en-US" sz="6000" b="1" i="1" dirty="0" smtClean="0">
                <a:solidFill>
                  <a:srgbClr val="FFFF00"/>
                </a:solidFill>
              </a:rPr>
            </a:br>
            <a:r>
              <a:rPr lang="de-DE" altLang="en-US" sz="4400" b="1" i="1" dirty="0" smtClean="0">
                <a:solidFill>
                  <a:srgbClr val="0070C0"/>
                </a:solidFill>
              </a:rPr>
              <a:t>Elektrotehni</a:t>
            </a:r>
            <a:r>
              <a:rPr lang="sr-Latn-CS" altLang="en-US" sz="4400" b="1" i="1" dirty="0" smtClean="0">
                <a:solidFill>
                  <a:srgbClr val="0070C0"/>
                </a:solidFill>
              </a:rPr>
              <a:t>čki materijali</a:t>
            </a:r>
            <a:br>
              <a:rPr lang="sr-Latn-CS" altLang="en-US" sz="4400" b="1" i="1" dirty="0" smtClean="0">
                <a:solidFill>
                  <a:srgbClr val="0070C0"/>
                </a:solidFill>
              </a:rPr>
            </a:br>
            <a:r>
              <a:rPr lang="de-DE" altLang="en-US" sz="4400" b="1" i="1" dirty="0" smtClean="0">
                <a:solidFill>
                  <a:srgbClr val="0070C0"/>
                </a:solidFill>
              </a:rPr>
              <a:t>1.Opšti deo</a:t>
            </a:r>
            <a:r>
              <a:rPr lang="de-DE" altLang="en-US" sz="6000" b="1" i="1" dirty="0" smtClean="0">
                <a:solidFill>
                  <a:srgbClr val="FFFF00"/>
                </a:solidFill>
              </a:rPr>
              <a:t/>
            </a:r>
            <a:br>
              <a:rPr lang="de-DE" altLang="en-US" sz="6000" b="1" i="1" dirty="0" smtClean="0">
                <a:solidFill>
                  <a:srgbClr val="FFFF00"/>
                </a:solidFill>
              </a:rPr>
            </a:br>
            <a:endParaRPr lang="en-US" altLang="en-US" sz="4800" b="1" i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9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marL="838200" indent="-838200" eaLnBrk="1" hangingPunct="1"/>
            <a:r>
              <a:rPr lang="sr-Cyrl-CS" altLang="en-US" i="1" dirty="0" smtClean="0">
                <a:solidFill>
                  <a:srgbClr val="0070C0"/>
                </a:solidFill>
                <a:effectLst/>
              </a:rPr>
              <a:t>1.4.</a:t>
            </a:r>
            <a:r>
              <a:rPr lang="de-DE" altLang="en-US" i="1" dirty="0" smtClean="0">
                <a:solidFill>
                  <a:srgbClr val="0070C0"/>
                </a:solidFill>
                <a:effectLst/>
              </a:rPr>
              <a:t>Hemijske veze u čvrstim telima</a:t>
            </a:r>
            <a:endParaRPr lang="en-US" altLang="en-US" i="1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49149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de-DE" altLang="en-US" sz="2800" dirty="0" smtClean="0">
                <a:solidFill>
                  <a:srgbClr val="0070C0"/>
                </a:solidFill>
                <a:effectLst/>
              </a:rPr>
              <a:t>Sve strukturne forme materijala posledica su</a:t>
            </a:r>
            <a:endParaRPr lang="sr-Cyrl-CS" altLang="en-US" sz="2800" dirty="0" smtClean="0">
              <a:solidFill>
                <a:srgbClr val="0070C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altLang="en-US" sz="2800" dirty="0" smtClean="0">
                <a:solidFill>
                  <a:srgbClr val="0070C0"/>
                </a:solidFill>
                <a:effectLst/>
              </a:rPr>
              <a:t>hemijskih veza između atoma, jona ili molekula.</a:t>
            </a:r>
            <a:endParaRPr lang="sr-Cyrl-CS" altLang="en-US" sz="2800" dirty="0" smtClean="0">
              <a:solidFill>
                <a:srgbClr val="0070C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altLang="en-US" sz="2800" dirty="0" smtClean="0">
                <a:solidFill>
                  <a:srgbClr val="0070C0"/>
                </a:solidFill>
                <a:effectLst/>
              </a:rPr>
              <a:t>Te veze su rezultat interakcija valentnih</a:t>
            </a:r>
            <a:r>
              <a:rPr lang="sr-Cyrl-CS" altLang="en-US" sz="2800" dirty="0" smtClean="0">
                <a:solidFill>
                  <a:srgbClr val="0070C0"/>
                </a:solidFill>
                <a:effectLst/>
              </a:rPr>
              <a:t> </a:t>
            </a:r>
            <a:r>
              <a:rPr lang="de-DE" altLang="en-US" sz="2800" dirty="0" smtClean="0">
                <a:solidFill>
                  <a:srgbClr val="0070C0"/>
                </a:solidFill>
                <a:effectLst/>
              </a:rPr>
              <a:t>elektrona</a:t>
            </a:r>
            <a:endParaRPr lang="sr-Cyrl-CS" altLang="en-US" sz="2800" dirty="0" smtClean="0">
              <a:solidFill>
                <a:srgbClr val="0070C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altLang="en-US" sz="2800" dirty="0" smtClean="0">
                <a:solidFill>
                  <a:srgbClr val="0070C0"/>
                </a:solidFill>
                <a:effectLst/>
              </a:rPr>
              <a:t>i susednih atoma.</a:t>
            </a:r>
            <a:endParaRPr lang="sr-Cyrl-CS" altLang="en-US" sz="2800" dirty="0" smtClean="0">
              <a:solidFill>
                <a:srgbClr val="0070C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sr-Latn-CS" altLang="en-US" sz="2800" dirty="0" smtClean="0">
              <a:solidFill>
                <a:srgbClr val="0070C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N</a:t>
            </a:r>
            <a:r>
              <a:rPr lang="de-DE" altLang="en-US" sz="2800" dirty="0" smtClean="0">
                <a:solidFill>
                  <a:srgbClr val="0070C0"/>
                </a:solidFill>
                <a:effectLst/>
              </a:rPr>
              <a:t>a rastojanjima ro~ 10-10 m uravnotežavaju </a:t>
            </a: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se privlačne sile </a:t>
            </a:r>
            <a:r>
              <a:rPr lang="de-DE" altLang="en-US" sz="2800" dirty="0" smtClean="0">
                <a:solidFill>
                  <a:srgbClr val="0070C0"/>
                </a:solidFill>
                <a:effectLst/>
              </a:rPr>
              <a:t>sa odbojnim silama. </a:t>
            </a:r>
            <a:endParaRPr lang="sr-Latn-CS" altLang="en-US" sz="2800" dirty="0" smtClean="0">
              <a:solidFill>
                <a:srgbClr val="0070C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de-DE" altLang="en-US" sz="2800" dirty="0" smtClean="0">
                <a:solidFill>
                  <a:srgbClr val="0070C0"/>
                </a:solidFill>
                <a:effectLst/>
              </a:rPr>
              <a:t>Pri takvoj konfiguraciji strukturnih jedinica kristal poseduje minimalnu potencijalnu energiju, što odgovara stabilnom stanju kristala.</a:t>
            </a:r>
            <a:endParaRPr lang="sr-Cyrl-CS" altLang="en-US" sz="2800" dirty="0" smtClean="0">
              <a:solidFill>
                <a:srgbClr val="0070C0"/>
              </a:solidFill>
              <a:effectLst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sr-Cyrl-CS" altLang="en-US" sz="2800" dirty="0" smtClean="0">
              <a:solidFill>
                <a:srgbClr val="0070C0"/>
              </a:solidFill>
              <a:effectLst/>
            </a:endParaRPr>
          </a:p>
          <a:p>
            <a:pPr eaLnBrk="1" hangingPunct="1">
              <a:defRPr/>
            </a:pPr>
            <a:endParaRPr lang="sr-Cyrl-CS" altLang="en-US" sz="2800" dirty="0" smtClean="0">
              <a:solidFill>
                <a:srgbClr val="0070C0"/>
              </a:solidFill>
              <a:effectLst/>
            </a:endParaRPr>
          </a:p>
          <a:p>
            <a:pPr eaLnBrk="1" hangingPunct="1">
              <a:defRPr/>
            </a:pPr>
            <a:endParaRPr lang="sr-Cyrl-CS" alt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r-Cyrl-CS" alt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r-Cyrl-CS" altLang="en-US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929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343400" y="0"/>
            <a:ext cx="4800600" cy="6858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r-Latn-CS" altLang="en-US" sz="2400" dirty="0" smtClean="0">
                <a:solidFill>
                  <a:srgbClr val="FFFF00"/>
                </a:solidFill>
                <a:effectLst/>
              </a:rPr>
              <a:t>Na rastojanju r = ro između čestica, rezultantna sila uzajamnog dejstva (kriva 3) je jednaka nuli, jer su tada privlačna i odbojna sila u ravnoteži.</a:t>
            </a:r>
          </a:p>
          <a:p>
            <a:pPr eaLnBrk="1" hangingPunct="1">
              <a:buFont typeface="Wingdings" pitchFamily="2" charset="2"/>
              <a:buNone/>
            </a:pPr>
            <a:endParaRPr lang="sr-Latn-CS" altLang="en-US" sz="2400" dirty="0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sr-Latn-CS" altLang="en-US" sz="2400" dirty="0" smtClean="0">
                <a:solidFill>
                  <a:srgbClr val="FFFF00"/>
                </a:solidFill>
                <a:effectLst/>
              </a:rPr>
              <a:t>Odbojno uzajamno dejstvo između čestica u čvrstom telu može biti usled elektrostatičkog odbijanja pozitivno naelektrisanih jezgra atoma. </a:t>
            </a:r>
          </a:p>
          <a:p>
            <a:pPr eaLnBrk="1" hangingPunct="1">
              <a:buFont typeface="Wingdings" pitchFamily="2" charset="2"/>
              <a:buNone/>
            </a:pPr>
            <a:endParaRPr lang="sr-Latn-CS" altLang="en-US" sz="2400" dirty="0" smtClean="0">
              <a:solidFill>
                <a:srgbClr val="FFFF00"/>
              </a:solidFill>
              <a:effectLst/>
            </a:endParaRPr>
          </a:p>
          <a:p>
            <a:pPr eaLnBrk="1" hangingPunct="1"/>
            <a:r>
              <a:rPr lang="sr-Latn-CS" altLang="en-US" sz="2400" dirty="0" smtClean="0">
                <a:solidFill>
                  <a:srgbClr val="FFFF00"/>
                </a:solidFill>
                <a:effectLst/>
              </a:rPr>
              <a:t>Privlačno uzajamno dejstvo između čestica u čvrstom telu može se podeliti, uglavnom na četiri tipa. </a:t>
            </a:r>
            <a:endParaRPr lang="en-US" altLang="en-US" sz="2400" dirty="0" smtClean="0">
              <a:solidFill>
                <a:srgbClr val="FFFF00"/>
              </a:solidFill>
              <a:effectLst/>
            </a:endParaRPr>
          </a:p>
        </p:txBody>
      </p:sp>
      <p:pic>
        <p:nvPicPr>
          <p:cNvPr id="29703" name="Picture 7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057400"/>
            <a:ext cx="3714750" cy="4333875"/>
          </a:xfr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2667000" y="59436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000" b="1">
                <a:solidFill>
                  <a:srgbClr val="FF0000"/>
                </a:solidFill>
              </a:rPr>
              <a:t>Privlačne sile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 flipH="1" flipV="1">
            <a:off x="2133600" y="5334000"/>
            <a:ext cx="16002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2209800" y="22860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000" b="1">
                <a:solidFill>
                  <a:srgbClr val="33CC33"/>
                </a:solidFill>
              </a:rPr>
              <a:t>Odbojne sile</a:t>
            </a:r>
            <a:endParaRPr lang="en-US" altLang="en-US" sz="2000" b="1">
              <a:solidFill>
                <a:srgbClr val="33CC33"/>
              </a:solidFill>
            </a:endParaRPr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 flipH="1">
            <a:off x="2057400" y="2667000"/>
            <a:ext cx="914400" cy="9906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304800" y="11430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000" b="1">
                <a:solidFill>
                  <a:srgbClr val="FFFF00"/>
                </a:solidFill>
              </a:rPr>
              <a:t>SILE UZAJAMNOG DEJSTVA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91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altLang="en-US" sz="4800" dirty="0">
                <a:solidFill>
                  <a:srgbClr val="0070C0"/>
                </a:solidFill>
              </a:rPr>
              <a:t>T</a:t>
            </a:r>
            <a:r>
              <a:rPr lang="sr-Latn-CS" altLang="en-US" sz="4800" dirty="0" smtClean="0">
                <a:solidFill>
                  <a:srgbClr val="0070C0"/>
                </a:solidFill>
              </a:rPr>
              <a:t>ipovi hemijskih veza su: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altLang="en-US" sz="4800" dirty="0" smtClean="0">
                <a:solidFill>
                  <a:srgbClr val="0070C0"/>
                </a:solidFill>
              </a:rPr>
              <a:t>1. jonska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altLang="en-US" sz="4800" dirty="0" smtClean="0">
                <a:solidFill>
                  <a:srgbClr val="0070C0"/>
                </a:solidFill>
              </a:rPr>
              <a:t>2. kovalentna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altLang="en-US" sz="4800" dirty="0" smtClean="0">
                <a:solidFill>
                  <a:srgbClr val="0070C0"/>
                </a:solidFill>
              </a:rPr>
              <a:t>3. metalna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r-Latn-CS" altLang="en-US" sz="4800" dirty="0" smtClean="0">
                <a:solidFill>
                  <a:srgbClr val="0070C0"/>
                </a:solidFill>
              </a:rPr>
              <a:t>4. molekularna ili </a:t>
            </a:r>
            <a:r>
              <a:rPr lang="sr-Latn-CS" altLang="en-US" dirty="0" smtClean="0">
                <a:solidFill>
                  <a:srgbClr val="0070C0"/>
                </a:solidFill>
                <a:effectLst/>
              </a:rPr>
              <a:t>Van der Valsova</a:t>
            </a:r>
            <a:r>
              <a:rPr lang="sr-Latn-CS" altLang="en-US" sz="2400" dirty="0" smtClean="0">
                <a:solidFill>
                  <a:srgbClr val="0070C0"/>
                </a:solidFill>
                <a:effectLst/>
              </a:rPr>
              <a:t> veza</a:t>
            </a:r>
            <a:r>
              <a:rPr lang="sr-Latn-CS" altLang="en-US" sz="2000" dirty="0" smtClean="0">
                <a:solidFill>
                  <a:srgbClr val="0070C0"/>
                </a:solidFill>
                <a:effectLst/>
              </a:rPr>
              <a:t>.</a:t>
            </a:r>
            <a:endParaRPr lang="en-US" altLang="en-US" sz="2000" dirty="0" smtClean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264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6775"/>
          </a:xfrm>
        </p:spPr>
        <p:txBody>
          <a:bodyPr/>
          <a:lstStyle/>
          <a:p>
            <a:pPr eaLnBrk="1" hangingPunct="1">
              <a:defRPr/>
            </a:pPr>
            <a:r>
              <a:rPr lang="sr-Latn-CS" altLang="en-US" i="1" dirty="0" smtClean="0">
                <a:solidFill>
                  <a:srgbClr val="0070C0"/>
                </a:solidFill>
                <a:effectLst/>
              </a:rPr>
              <a:t>Jonska ili heteropolarna veza</a:t>
            </a:r>
            <a:r>
              <a:rPr lang="sr-Latn-CS" altLang="en-US" dirty="0" smtClean="0">
                <a:solidFill>
                  <a:srgbClr val="0070C0"/>
                </a:solidFill>
              </a:rPr>
              <a:t> 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991600" cy="5638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Jonska veza može da se obrazuje samo između dva različita atoma,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       </a:t>
            </a:r>
            <a:r>
              <a:rPr lang="sr-Latn-CS" altLang="en-US" sz="2800" b="1" dirty="0" smtClean="0">
                <a:solidFill>
                  <a:srgbClr val="0070C0"/>
                </a:solidFill>
                <a:effectLst/>
              </a:rPr>
              <a:t>elektropozitivnog i elektronegativnog</a:t>
            </a: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Elektropozitivni atomi lako otpuštaju elektrone i to su obično elektroni atoma I i II grupe periodnog sistema elemenata (Li, K, Na, Mg, Ca, Ba...).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Elektronegativni atomi su atomi koji lako primaju elektrone. To su obično elementi VI i VII grupe periodnog sistema elemenata ( O, F, Cl, Br, J...).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Jonska veza predstavlja elektrostatičko uzajamno dejstvo između jona čija su naelektrisanja različitog znaka. Zbog toga se jonska veza često zove i </a:t>
            </a:r>
            <a:r>
              <a:rPr lang="sr-Latn-CS" altLang="en-US" sz="2800" b="1" dirty="0" smtClean="0">
                <a:solidFill>
                  <a:srgbClr val="0070C0"/>
                </a:solidFill>
                <a:effectLst/>
              </a:rPr>
              <a:t>heteropolarna.</a:t>
            </a:r>
            <a:endParaRPr lang="en-US" altLang="en-US" sz="2800" b="1" dirty="0" smtClean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250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 smtClean="0">
                <a:solidFill>
                  <a:srgbClr val="0070C0"/>
                </a:solidFill>
                <a:effectLst/>
              </a:rPr>
              <a:t>Molekul NaCl</a:t>
            </a:r>
            <a:endParaRPr lang="en-US" altLang="en-US" dirty="0" smtClean="0">
              <a:solidFill>
                <a:srgbClr val="0070C0"/>
              </a:solidFill>
              <a:effectLst/>
            </a:endParaRPr>
          </a:p>
        </p:txBody>
      </p:sp>
      <p:pic>
        <p:nvPicPr>
          <p:cNvPr id="18435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057400"/>
            <a:ext cx="4937125" cy="4533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581400" y="5334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400" b="1">
                <a:solidFill>
                  <a:srgbClr val="FF0000"/>
                </a:solidFill>
              </a:rPr>
              <a:t>+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5105400" y="53340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800" b="1">
                <a:solidFill>
                  <a:schemeClr val="accent1"/>
                </a:solidFill>
              </a:rPr>
              <a:t>-</a:t>
            </a:r>
            <a:endParaRPr lang="en-US" altLang="en-US" sz="28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4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  <a:effectLst/>
              </a:rPr>
              <a:t>Molekul MgO</a:t>
            </a:r>
            <a:endParaRPr lang="en-US" altLang="en-US" dirty="0" smtClean="0">
              <a:solidFill>
                <a:srgbClr val="00B0F0"/>
              </a:solidFill>
              <a:effectLst/>
            </a:endParaRPr>
          </a:p>
        </p:txBody>
      </p:sp>
      <p:pic>
        <p:nvPicPr>
          <p:cNvPr id="19459" name="Picture 4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11425"/>
            <a:ext cx="4800600" cy="434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51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648200" y="1600200"/>
            <a:ext cx="4267200" cy="4533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sr-Latn-CS" altLang="en-US" smtClean="0"/>
              <a:t>    Razlika u jačini elektrostatičkog dejstva između jona odražava se i na temperaturu topljenja, koja je za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r-Latn-CS" altLang="en-US" smtClean="0"/>
          </a:p>
          <a:p>
            <a:pPr eaLnBrk="1" hangingPunct="1">
              <a:defRPr/>
            </a:pPr>
            <a:r>
              <a:rPr lang="sr-Latn-CS" altLang="en-US" smtClean="0"/>
              <a:t>MgO - 2800ºC,</a:t>
            </a:r>
          </a:p>
          <a:p>
            <a:pPr eaLnBrk="1" hangingPunct="1">
              <a:defRPr/>
            </a:pPr>
            <a:r>
              <a:rPr lang="sr-Latn-CS" altLang="en-US" smtClean="0"/>
              <a:t>NaCl oko 800ºC. </a:t>
            </a:r>
            <a:endParaRPr lang="en-US" altLang="en-US" smtClean="0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1447800" y="56388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400" b="1">
                <a:solidFill>
                  <a:srgbClr val="FF0000"/>
                </a:solidFill>
              </a:rPr>
              <a:t>++</a:t>
            </a:r>
            <a:endParaRPr lang="en-US" altLang="en-US" sz="2400" b="1">
              <a:solidFill>
                <a:srgbClr val="FF0000"/>
              </a:solidFill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2819400" y="5638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400" b="1">
                <a:solidFill>
                  <a:schemeClr val="accent1"/>
                </a:solidFill>
              </a:rPr>
              <a:t>--</a:t>
            </a:r>
            <a:endParaRPr lang="en-US" altLang="en-US" sz="2400" b="1">
              <a:solidFill>
                <a:schemeClr val="accent1"/>
              </a:solidFill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6080125" y="39735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0427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sr-Latn-CS" altLang="en-US" sz="3600" dirty="0" smtClean="0">
                <a:solidFill>
                  <a:srgbClr val="0070C0"/>
                </a:solidFill>
                <a:effectLst/>
              </a:rPr>
              <a:t>Kako nema slobodnih elektrona, ovakvi materijali u čvrstom stanju imaju </a:t>
            </a:r>
            <a:r>
              <a:rPr lang="sr-Latn-CS" altLang="en-US" sz="3600" b="1" dirty="0" smtClean="0">
                <a:solidFill>
                  <a:srgbClr val="0070C0"/>
                </a:solidFill>
                <a:effectLst/>
              </a:rPr>
              <a:t>izolaciona električna svojstva</a:t>
            </a:r>
            <a:r>
              <a:rPr lang="sr-Latn-CS" altLang="en-US" sz="3600" dirty="0" smtClean="0">
                <a:solidFill>
                  <a:srgbClr val="0070C0"/>
                </a:solidFill>
                <a:effectLst/>
              </a:rPr>
              <a:t>. </a:t>
            </a:r>
          </a:p>
          <a:p>
            <a:pPr eaLnBrk="1" hangingPunct="1"/>
            <a:r>
              <a:rPr lang="sr-Latn-CS" altLang="en-US" sz="3600" dirty="0" smtClean="0">
                <a:solidFill>
                  <a:srgbClr val="0070C0"/>
                </a:solidFill>
                <a:effectLst/>
              </a:rPr>
              <a:t>U vodenim rastvorima ponašaju se kao elektroliti, pošto disosuju na pokretne pozitivne i negativne jone.</a:t>
            </a:r>
            <a:endParaRPr lang="en-US" altLang="en-US" sz="3600" dirty="0" smtClean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97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6775"/>
          </a:xfrm>
        </p:spPr>
        <p:txBody>
          <a:bodyPr/>
          <a:lstStyle/>
          <a:p>
            <a:pPr marL="838200" indent="-838200" eaLnBrk="1" hangingPunct="1"/>
            <a:r>
              <a:rPr lang="sr-Latn-CS" altLang="en-US" i="1" dirty="0" smtClean="0">
                <a:solidFill>
                  <a:srgbClr val="0070C0"/>
                </a:solidFill>
                <a:effectLst/>
              </a:rPr>
              <a:t>Kovalentna veza</a:t>
            </a:r>
            <a:endParaRPr lang="en-US" altLang="en-US" i="1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altLang="en-US" dirty="0" smtClean="0">
                <a:solidFill>
                  <a:srgbClr val="0070C0"/>
                </a:solidFill>
              </a:rPr>
              <a:t>Kovalentna veza je prisutna u molekulima i čvrstim telima sastavljenih, najčešće od istih atoma. </a:t>
            </a:r>
          </a:p>
          <a:p>
            <a:pPr eaLnBrk="1" hangingPunct="1">
              <a:defRPr/>
            </a:pPr>
            <a:r>
              <a:rPr lang="sr-Latn-CS" altLang="en-US" dirty="0" smtClean="0">
                <a:solidFill>
                  <a:srgbClr val="0070C0"/>
                </a:solidFill>
              </a:rPr>
              <a:t>To su obično molekuli vodonika, hlora, fluora, azota, fosfora, kiseonika i kristali dijamanta, germanijuma, silicijuma, kalaja, sumpora, selena i drugih. 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2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28600"/>
            <a:ext cx="4495800" cy="6324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  <a:effectLst/>
              </a:rPr>
              <a:t>Atomi između kojih se obrazuju kovalentne veze udružuju svoje kovalentne elektrone, obrazuju elektronske parove i dopunjavaju svoje periferne orbite do stabilne konfiguracije. </a:t>
            </a:r>
          </a:p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  <a:effectLst/>
              </a:rPr>
              <a:t>Pri tome, elektroni koji učestvuju u obrazovanju kovalentne veze pripadaju istovremeno i jednom i drugom atomu.</a:t>
            </a:r>
            <a:endParaRPr lang="en-US" altLang="en-US" dirty="0" smtClean="0">
              <a:solidFill>
                <a:srgbClr val="00B0F0"/>
              </a:solidFill>
              <a:effectLst/>
            </a:endParaRPr>
          </a:p>
        </p:txBody>
      </p:sp>
      <p:pic>
        <p:nvPicPr>
          <p:cNvPr id="22531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22563"/>
            <a:ext cx="4038600" cy="227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5105400" y="15240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000" dirty="0">
                <a:solidFill>
                  <a:srgbClr val="00B0F0"/>
                </a:solidFill>
              </a:rPr>
              <a:t>Molekul vodonika</a:t>
            </a:r>
            <a:endParaRPr lang="en-US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3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179512" y="1340768"/>
            <a:ext cx="5029200" cy="147550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sr-Latn-CS" dirty="0">
                <a:solidFill>
                  <a:srgbClr val="00B0F0"/>
                </a:solidFill>
              </a:rPr>
              <a:t>Udruživanjem elektrona stvaraju se ZAJEDNIČKI ELEKTRONSKI PAROVI – </a:t>
            </a:r>
            <a:r>
              <a:rPr lang="sr-Latn-CS" dirty="0" smtClean="0">
                <a:solidFill>
                  <a:srgbClr val="00B0F0"/>
                </a:solidFill>
              </a:rPr>
              <a:t>nastaje	</a:t>
            </a:r>
            <a:r>
              <a:rPr lang="sr-Latn-CS" b="1" dirty="0" smtClean="0">
                <a:solidFill>
                  <a:srgbClr val="00B0F0"/>
                </a:solidFill>
              </a:rPr>
              <a:t>KOVALENTNA VEZA</a:t>
            </a:r>
            <a:endParaRPr lang="sr-Latn-CS" b="1" dirty="0">
              <a:solidFill>
                <a:srgbClr val="00B0F0"/>
              </a:solidFill>
            </a:endParaRPr>
          </a:p>
          <a:p>
            <a:pPr>
              <a:buFontTx/>
              <a:buChar char="•"/>
            </a:pPr>
            <a:endParaRPr lang="sr-Latn-C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83568" y="3429000"/>
            <a:ext cx="4267200" cy="245225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sr-Latn-CS" dirty="0">
                <a:solidFill>
                  <a:srgbClr val="00B0F0"/>
                </a:solidFill>
              </a:rPr>
              <a:t>Svaki atom daje po 1 elektron za zajednički elektronski </a:t>
            </a:r>
            <a:r>
              <a:rPr lang="sr-Latn-CS" dirty="0" smtClean="0">
                <a:solidFill>
                  <a:srgbClr val="00B0F0"/>
                </a:solidFill>
              </a:rPr>
              <a:t>par</a:t>
            </a:r>
          </a:p>
          <a:p>
            <a:r>
              <a:rPr lang="sr-Latn-CS" dirty="0">
                <a:solidFill>
                  <a:srgbClr val="00B0F0"/>
                </a:solidFill>
              </a:rPr>
              <a:t>Zajednički elektronski par pripada i jednom i drugom atomu</a:t>
            </a:r>
          </a:p>
          <a:p>
            <a:endParaRPr lang="sr-Latn-C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07" y="1124744"/>
            <a:ext cx="2975119" cy="402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0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57912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endParaRPr lang="de-DE" altLang="en-US" sz="2400" dirty="0" smtClean="0"/>
          </a:p>
          <a:p>
            <a:pPr eaLnBrk="1" hangingPunct="1">
              <a:defRPr/>
            </a:pPr>
            <a:r>
              <a:rPr lang="de-DE" altLang="en-US" sz="2400" dirty="0" smtClean="0">
                <a:solidFill>
                  <a:srgbClr val="0070C0"/>
                </a:solidFill>
                <a:effectLst/>
              </a:rPr>
              <a:t>Grčki filozof Tal, iz maloazijskog grada Mileta, opisao je oko 600. g.pre n.e. jednostavan i, na izgled, beznačajan ogled.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de-DE" altLang="en-US" sz="2400" dirty="0" smtClean="0">
              <a:solidFill>
                <a:srgbClr val="0070C0"/>
              </a:solidFill>
              <a:effectLst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rgbClr val="0070C0"/>
                </a:solidFill>
                <a:effectLst/>
              </a:rPr>
              <a:t>L</a:t>
            </a:r>
            <a:r>
              <a:rPr lang="sl-SI" altLang="en-US" sz="2400" dirty="0" smtClean="0">
                <a:solidFill>
                  <a:srgbClr val="0070C0"/>
                </a:solidFill>
                <a:effectLst/>
              </a:rPr>
              <a:t>ekar Vilijem Džilbert (Williom Gilbert, 1544 - 1603) podrobno je ispitao ovu pojavu. Pronašao je da i mnoga druga tela, na primer staklo, ebonit, krzna životinja, trenjem stiču osobinu da privlače druga tela.</a:t>
            </a:r>
            <a:endParaRPr lang="en-US" altLang="en-US" sz="2400" dirty="0" smtClean="0">
              <a:solidFill>
                <a:srgbClr val="0070C0"/>
              </a:solidFill>
              <a:effectLst/>
            </a:endParaRPr>
          </a:p>
          <a:p>
            <a:pPr eaLnBrk="1" hangingPunct="1">
              <a:defRPr/>
            </a:pPr>
            <a:endParaRPr lang="en-US" altLang="en-US" sz="2400" dirty="0" smtClean="0">
              <a:solidFill>
                <a:srgbClr val="0070C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altLang="en-US" sz="2000" b="1" i="1" dirty="0" smtClean="0">
                <a:solidFill>
                  <a:srgbClr val="0070C0"/>
                </a:solidFill>
                <a:effectLst/>
              </a:rPr>
              <a:t>   D</a:t>
            </a:r>
            <a:r>
              <a:rPr lang="sl-SI" altLang="en-US" sz="2000" b="1" i="1" dirty="0" smtClean="0">
                <a:solidFill>
                  <a:srgbClr val="0070C0"/>
                </a:solidFill>
                <a:effectLst/>
              </a:rPr>
              <a:t>va naelektrisana tela mogu mđusobno da</a:t>
            </a:r>
            <a:r>
              <a:rPr lang="en-US" altLang="en-US" sz="2000" b="1" i="1" dirty="0" smtClean="0">
                <a:solidFill>
                  <a:srgbClr val="0070C0"/>
                </a:solidFill>
                <a:effectLst/>
              </a:rPr>
              <a:t> se</a:t>
            </a:r>
            <a:r>
              <a:rPr lang="sl-SI" altLang="en-US" sz="2000" b="1" i="1" dirty="0" smtClean="0">
                <a:solidFill>
                  <a:srgbClr val="0070C0"/>
                </a:solidFill>
                <a:effectLst/>
              </a:rPr>
              <a:t> privlače ili odbijaju.</a:t>
            </a:r>
            <a:endParaRPr lang="en-US" altLang="en-US" sz="2000" b="1" i="1" dirty="0" smtClean="0">
              <a:solidFill>
                <a:srgbClr val="0070C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2000" b="1" i="1" dirty="0" smtClean="0">
              <a:solidFill>
                <a:srgbClr val="0070C0"/>
              </a:solidFill>
              <a:effectLst/>
            </a:endParaRPr>
          </a:p>
          <a:p>
            <a:pPr eaLnBrk="1" hangingPunct="1">
              <a:defRPr/>
            </a:pPr>
            <a:r>
              <a:rPr lang="en-US" altLang="en-US" sz="2400" dirty="0" smtClean="0">
                <a:solidFill>
                  <a:srgbClr val="0070C0"/>
                </a:solidFill>
                <a:effectLst/>
              </a:rPr>
              <a:t>A</a:t>
            </a:r>
            <a:r>
              <a:rPr lang="sl-SI" altLang="en-US" sz="2400" dirty="0" smtClean="0">
                <a:solidFill>
                  <a:srgbClr val="0070C0"/>
                </a:solidFill>
                <a:effectLst/>
              </a:rPr>
              <a:t>merički fizičar Bendžamin Franklin (Benjamin Franklin, 1706 - 1790) </a:t>
            </a:r>
            <a:r>
              <a:rPr lang="en-US" altLang="en-US" sz="2400" dirty="0" err="1" smtClean="0">
                <a:solidFill>
                  <a:srgbClr val="0070C0"/>
                </a:solidFill>
                <a:effectLst/>
              </a:rPr>
              <a:t>uveo</a:t>
            </a:r>
            <a:r>
              <a:rPr lang="en-US" altLang="en-US" sz="2400" dirty="0" smtClean="0">
                <a:solidFill>
                  <a:srgbClr val="0070C0"/>
                </a:solidFill>
                <a:effectLst/>
              </a:rPr>
              <a:t> je </a:t>
            </a:r>
            <a:r>
              <a:rPr lang="sl-SI" altLang="en-US" sz="2400" dirty="0" smtClean="0">
                <a:solidFill>
                  <a:srgbClr val="0070C0"/>
                </a:solidFill>
                <a:effectLst/>
              </a:rPr>
              <a:t>naziv</a:t>
            </a:r>
            <a:r>
              <a:rPr lang="en-US" altLang="en-US" sz="2400" dirty="0" smtClean="0">
                <a:solidFill>
                  <a:srgbClr val="0070C0"/>
                </a:solidFill>
                <a:effectLst/>
              </a:rPr>
              <a:t>e</a:t>
            </a:r>
            <a:r>
              <a:rPr lang="sl-SI" altLang="en-US" sz="2400" dirty="0" smtClean="0">
                <a:solidFill>
                  <a:srgbClr val="0070C0"/>
                </a:solidFill>
                <a:effectLst/>
              </a:rPr>
              <a:t> „pozitivno“ i „negativno“ naelektrisanje.</a:t>
            </a:r>
            <a:r>
              <a:rPr lang="en-US" altLang="en-US" sz="24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endParaRPr lang="en-US" altLang="en-US" sz="2400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81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4000" i="1" dirty="0" smtClean="0">
                <a:solidFill>
                  <a:srgbClr val="0070C0"/>
                </a:solidFill>
                <a:effectLst/>
              </a:rPr>
              <a:t>1.1. Kratak istorijski uvod</a:t>
            </a:r>
            <a:r>
              <a:rPr lang="de-DE" altLang="en-US" sz="4000" dirty="0" smtClean="0">
                <a:solidFill>
                  <a:srgbClr val="0070C0"/>
                </a:solidFill>
                <a:effectLst/>
              </a:rPr>
              <a:t/>
            </a:r>
            <a:br>
              <a:rPr lang="de-DE" altLang="en-US" sz="4000" dirty="0" smtClean="0">
                <a:solidFill>
                  <a:srgbClr val="0070C0"/>
                </a:solidFill>
                <a:effectLst/>
              </a:rPr>
            </a:br>
            <a:endParaRPr lang="en-US" altLang="en-US" sz="4000" dirty="0" smtClean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17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1229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B0F0"/>
                </a:solidFill>
              </a:rPr>
              <a:t>Postoji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više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vrsta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kovalentnih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veza</a:t>
            </a:r>
            <a:r>
              <a:rPr lang="en-US" dirty="0">
                <a:solidFill>
                  <a:srgbClr val="00B0F0"/>
                </a:solidFill>
              </a:rPr>
              <a:t>:</a:t>
            </a:r>
          </a:p>
          <a:p>
            <a:r>
              <a:rPr lang="en-US" b="1" dirty="0" err="1">
                <a:solidFill>
                  <a:srgbClr val="00B0F0"/>
                </a:solidFill>
              </a:rPr>
              <a:t>Jednostruka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kovalentna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veza</a:t>
            </a:r>
            <a:r>
              <a:rPr lang="en-US" dirty="0">
                <a:solidFill>
                  <a:srgbClr val="00B0F0"/>
                </a:solidFill>
              </a:rPr>
              <a:t> - </a:t>
            </a:r>
            <a:r>
              <a:rPr lang="en-US" dirty="0" err="1">
                <a:solidFill>
                  <a:srgbClr val="00B0F0"/>
                </a:solidFill>
              </a:rPr>
              <a:t>nastaje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stvaranjem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jednog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zajedničkog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elektroskog</a:t>
            </a:r>
            <a:r>
              <a:rPr lang="en-US" dirty="0">
                <a:solidFill>
                  <a:srgbClr val="00B0F0"/>
                </a:solidFill>
              </a:rPr>
              <a:t> para</a:t>
            </a:r>
          </a:p>
          <a:p>
            <a:r>
              <a:rPr lang="en-US" b="1" dirty="0" err="1">
                <a:solidFill>
                  <a:srgbClr val="00B0F0"/>
                </a:solidFill>
              </a:rPr>
              <a:t>Dvostruka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kovalentna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veza</a:t>
            </a:r>
            <a:r>
              <a:rPr lang="en-US" dirty="0">
                <a:solidFill>
                  <a:srgbClr val="00B0F0"/>
                </a:solidFill>
              </a:rPr>
              <a:t> - </a:t>
            </a:r>
            <a:r>
              <a:rPr lang="en-US" dirty="0" err="1">
                <a:solidFill>
                  <a:srgbClr val="00B0F0"/>
                </a:solidFill>
              </a:rPr>
              <a:t>nastaje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stvaranjem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dva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zajednička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elektonska</a:t>
            </a:r>
            <a:r>
              <a:rPr lang="en-US" dirty="0">
                <a:solidFill>
                  <a:srgbClr val="00B0F0"/>
                </a:solidFill>
              </a:rPr>
              <a:t> para</a:t>
            </a:r>
          </a:p>
          <a:p>
            <a:r>
              <a:rPr lang="en-US" b="1" dirty="0" err="1">
                <a:solidFill>
                  <a:srgbClr val="00B0F0"/>
                </a:solidFill>
              </a:rPr>
              <a:t>Trostruka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kovalentna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veza</a:t>
            </a:r>
            <a:r>
              <a:rPr lang="en-US" dirty="0">
                <a:solidFill>
                  <a:srgbClr val="00B0F0"/>
                </a:solidFill>
              </a:rPr>
              <a:t> - </a:t>
            </a:r>
            <a:r>
              <a:rPr lang="en-US" dirty="0" err="1">
                <a:solidFill>
                  <a:srgbClr val="00B0F0"/>
                </a:solidFill>
              </a:rPr>
              <a:t>nastaje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stvaranjem</a:t>
            </a:r>
            <a:r>
              <a:rPr lang="en-US" dirty="0">
                <a:solidFill>
                  <a:srgbClr val="00B0F0"/>
                </a:solidFill>
              </a:rPr>
              <a:t> tri </a:t>
            </a:r>
            <a:r>
              <a:rPr lang="en-US" dirty="0" err="1">
                <a:solidFill>
                  <a:srgbClr val="00B0F0"/>
                </a:solidFill>
              </a:rPr>
              <a:t>zajednička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elektronska</a:t>
            </a:r>
            <a:r>
              <a:rPr lang="en-US" dirty="0">
                <a:solidFill>
                  <a:srgbClr val="00B0F0"/>
                </a:solidFill>
              </a:rPr>
              <a:t> para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marL="838200" indent="-838200" eaLnBrk="1" hangingPunct="1"/>
            <a:r>
              <a:rPr lang="sr-Latn-CS" altLang="en-US" i="1" dirty="0" smtClean="0">
                <a:solidFill>
                  <a:srgbClr val="0070C0"/>
                </a:solidFill>
                <a:effectLst/>
              </a:rPr>
              <a:t>Metalna veza</a:t>
            </a:r>
            <a:endParaRPr lang="en-US" altLang="en-US" i="1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Metalna veza je izrazito zatupljena u čvrstim telima elemenata koji se nazivaju metalima, pa se i veza naziva metalna veza.</a:t>
            </a:r>
          </a:p>
          <a:p>
            <a:pPr eaLnBrk="1" hangingPunct="1">
              <a:defRPr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Valentni elektroni u atomima su slabo vezani za matične atome. Usled uzajamnog dejstva atoma pri obrazovanju čvrstog metala, valentni elektroni lako napuštaju matične atome i haotično se kreću po čitavom čvrstom telu. Zbog toga se oni često nazivaju slobodni elektroni. </a:t>
            </a:r>
          </a:p>
          <a:p>
            <a:pPr eaLnBrk="1" hangingPunct="1">
              <a:defRPr/>
            </a:pPr>
            <a:r>
              <a:rPr lang="sr-Latn-CS" altLang="en-US" sz="2800" dirty="0" smtClean="0">
                <a:solidFill>
                  <a:srgbClr val="0070C0"/>
                </a:solidFill>
                <a:effectLst/>
              </a:rPr>
              <a:t>Slobidni elektroni ne pripadaju samo jednom atomu, već svim atomima istovremeno, odnosno čitavom čvrstom telu.</a:t>
            </a:r>
            <a:r>
              <a:rPr lang="sr-Latn-CS" altLang="en-US" sz="2800" dirty="0" smtClean="0">
                <a:solidFill>
                  <a:srgbClr val="0070C0"/>
                </a:solidFill>
              </a:rPr>
              <a:t> </a:t>
            </a:r>
            <a:endParaRPr lang="en-US" alt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228600"/>
            <a:ext cx="4495800" cy="6400800"/>
          </a:xfrm>
        </p:spPr>
        <p:txBody>
          <a:bodyPr/>
          <a:lstStyle/>
          <a:p>
            <a:pPr eaLnBrk="1" hangingPunct="1">
              <a:defRPr/>
            </a:pPr>
            <a:r>
              <a:rPr lang="sr-Latn-CS" altLang="en-US" dirty="0" smtClean="0">
                <a:solidFill>
                  <a:srgbClr val="00B0F0"/>
                </a:solidFill>
              </a:rPr>
              <a:t>Postojanje metalnog čvrstog tela rezultat je privlačnog dejstva između pozitivno naelektrisanih jona, sa jedne strane, i elektronskog gasa, sa druge strane, kao i odbojnog dejstva između pozitivnih jona.</a:t>
            </a:r>
          </a:p>
          <a:p>
            <a:pPr eaLnBrk="1" hangingPunct="1">
              <a:defRPr/>
            </a:pPr>
            <a:r>
              <a:rPr lang="sr-Latn-CS" altLang="en-US" dirty="0" smtClean="0">
                <a:solidFill>
                  <a:srgbClr val="00B0F0"/>
                </a:solidFill>
              </a:rPr>
              <a:t> Metalna veza može da postoji samo u većem skupu atoma.</a:t>
            </a:r>
            <a:r>
              <a:rPr lang="en-US" altLang="en-US" dirty="0" smtClean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24579" name="Picture 7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066800"/>
            <a:ext cx="4038600" cy="300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381000" y="4648200"/>
            <a:ext cx="3962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000" b="1" dirty="0">
                <a:solidFill>
                  <a:srgbClr val="00B0F0"/>
                </a:solidFill>
              </a:rPr>
              <a:t>Šematska predstava metalnog čvrstog tela</a:t>
            </a:r>
            <a:endParaRPr lang="en-US" altLang="en-US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sr-Latn-CS" altLang="en-US" sz="4000" dirty="0" smtClean="0">
                <a:solidFill>
                  <a:srgbClr val="00B0F0"/>
                </a:solidFill>
                <a:effectLst/>
              </a:rPr>
              <a:t>Usled postojanja slobodnih elektrona metali su dobri provodnici elektriciteta i toplote.</a:t>
            </a:r>
            <a:endParaRPr lang="en-US" altLang="en-US" sz="4000" dirty="0" smtClean="0"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651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0" y="228600"/>
            <a:ext cx="4495800" cy="6324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  <a:effectLst/>
              </a:rPr>
              <a:t>Atomi između kojih se obrazuju kovalentne veze udružuju svoje kovalentne elektrone, obrazuju elektronske parove i dopunjavaju svoje periferne orbite do stabilne konfiguracije. </a:t>
            </a:r>
          </a:p>
          <a:p>
            <a:pPr eaLnBrk="1" hangingPunct="1"/>
            <a:r>
              <a:rPr lang="sr-Latn-CS" altLang="en-US" dirty="0" smtClean="0">
                <a:solidFill>
                  <a:srgbClr val="00B0F0"/>
                </a:solidFill>
                <a:effectLst/>
              </a:rPr>
              <a:t>Pri tome, elektroni koji učestvuju u obrazovanju kovalentne veze pripadaju istovremeno i jednom i drugom atomu.</a:t>
            </a:r>
            <a:endParaRPr lang="en-US" altLang="en-US" dirty="0" smtClean="0">
              <a:solidFill>
                <a:srgbClr val="00B0F0"/>
              </a:solidFill>
              <a:effectLst/>
            </a:endParaRPr>
          </a:p>
        </p:txBody>
      </p:sp>
      <p:pic>
        <p:nvPicPr>
          <p:cNvPr id="22531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722563"/>
            <a:ext cx="4038600" cy="227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5105400" y="1524000"/>
            <a:ext cx="320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r-Latn-CS" altLang="en-US" sz="2000" dirty="0">
                <a:solidFill>
                  <a:srgbClr val="00B0F0"/>
                </a:solidFill>
              </a:rPr>
              <a:t>Molekul vodonika</a:t>
            </a:r>
            <a:endParaRPr lang="en-US" altLang="en-US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r-Latn-CS" altLang="en-US" sz="4000" i="1" dirty="0" smtClean="0">
                <a:solidFill>
                  <a:srgbClr val="0070C0"/>
                </a:solidFill>
                <a:effectLst/>
              </a:rPr>
              <a:t>Molekularna ili Van der Valsova veza</a:t>
            </a:r>
            <a:endParaRPr lang="en-US" altLang="en-US" sz="4000" i="1" dirty="0" smtClean="0">
              <a:solidFill>
                <a:srgbClr val="0070C0"/>
              </a:solidFill>
              <a:effectLst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91600" cy="5715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sr-Latn-CS" altLang="en-US" sz="3600" dirty="0" smtClean="0">
                <a:solidFill>
                  <a:srgbClr val="0070C0"/>
                </a:solidFill>
                <a:effectLst/>
              </a:rPr>
              <a:t>Ovaj tip privlačnog uzajamnog dejstva prisutan je u čvrstim materijalima izgrađenim od neutralnih atoma i molekula sa popunjenim spoljnim elektronskim orbitama.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Latn-CS" altLang="en-US" sz="3600" dirty="0" smtClean="0">
                <a:solidFill>
                  <a:srgbClr val="0070C0"/>
                </a:solidFill>
                <a:effectLst/>
              </a:rPr>
              <a:t>Najizrazitiji primeri materijala sa molekularnim vezama su tečno i čvrsto stanje inertnih gasova, vodonika, kiseonika, azota i mnogih organskih i neorganskih jedinjenja, slojevitih poluprovodnih materijala.</a:t>
            </a:r>
            <a:r>
              <a:rPr lang="sr-Latn-CS" altLang="en-US" dirty="0" smtClean="0">
                <a:solidFill>
                  <a:srgbClr val="0070C0"/>
                </a:solidFill>
              </a:rPr>
              <a:t> </a:t>
            </a:r>
            <a:endParaRPr lang="en-US" alt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3200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sr-Latn-CS" altLang="en-US" sz="2600" dirty="0" smtClean="0">
                <a:solidFill>
                  <a:srgbClr val="00B0F0"/>
                </a:solidFill>
                <a:effectLst/>
              </a:rPr>
              <a:t>Obrazovanje trenutnog dipola na primeru atoma helijuma</a:t>
            </a:r>
            <a:r>
              <a:rPr lang="en-US" altLang="en-US" sz="4000" dirty="0" smtClean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76600" y="914400"/>
            <a:ext cx="5867400" cy="52197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sr-Latn-CS" altLang="en-US" sz="3200" dirty="0" smtClean="0">
                <a:solidFill>
                  <a:srgbClr val="00B0F0"/>
                </a:solidFill>
                <a:effectLst/>
              </a:rPr>
              <a:t>U pojedinim trenutcima dešava se da je raspodela negativnog naelektrisanja oko jezgra takva da se centri naelektrisanja ne poklapaju. </a:t>
            </a:r>
          </a:p>
          <a:p>
            <a:pPr eaLnBrk="1" hangingPunct="1"/>
            <a:r>
              <a:rPr lang="sr-Latn-CS" altLang="en-US" sz="3200" dirty="0" smtClean="0">
                <a:solidFill>
                  <a:srgbClr val="00B0F0"/>
                </a:solidFill>
                <a:effectLst/>
              </a:rPr>
              <a:t>Ovo dovodi do obrazovanja trenutnog električnog dipola.</a:t>
            </a:r>
          </a:p>
          <a:p>
            <a:pPr eaLnBrk="1" hangingPunct="1"/>
            <a:r>
              <a:rPr lang="sr-Latn-CS" altLang="en-US" sz="3200" dirty="0" smtClean="0">
                <a:solidFill>
                  <a:srgbClr val="00B0F0"/>
                </a:solidFill>
                <a:effectLst/>
              </a:rPr>
              <a:t> Privlačno dejstvo između dipola različitih atoma su, upravo, privlačne Van der Valsove sile.</a:t>
            </a:r>
            <a:endParaRPr lang="en-US" altLang="en-US" sz="3200" dirty="0" smtClean="0">
              <a:solidFill>
                <a:srgbClr val="00B0F0"/>
              </a:solidFill>
              <a:effectLst/>
            </a:endParaRPr>
          </a:p>
        </p:txBody>
      </p:sp>
      <p:pic>
        <p:nvPicPr>
          <p:cNvPr id="49159" name="Picture 7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86050"/>
            <a:ext cx="3000375" cy="417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0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  <p:bldP spid="49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RS" sz="5400" smtClean="0">
                <a:latin typeface="Times New Roman" pitchFamily="18" charset="0"/>
                <a:cs typeface="Times New Roman" pitchFamily="18" charset="0"/>
              </a:rPr>
              <a:t>ATOMSKA STRUKTURA MATERIJE</a:t>
            </a: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Naelektrisna tela.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smtClean="0">
                <a:latin typeface="Times New Roman" pitchFamily="18" charset="0"/>
                <a:cs typeface="Times New Roman" pitchFamily="18" charset="0"/>
              </a:rPr>
              <a:t>1. Uvod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Sve sto nas okružuje u prirodi sastoji se od malih čestica(atoma) koji se nekim jedostavnim ogledima ne mogu dalje rastavljati.</a:t>
            </a: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Postoji 109 vrsta atoma koji se međusobno razlikuju po građi i osobinama i svrstavaju se u periodni sistem elemenata.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iensfig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50" y="2191544"/>
            <a:ext cx="5143500" cy="31051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smtClean="0">
                <a:latin typeface="Times New Roman" pitchFamily="18" charset="0"/>
                <a:cs typeface="Times New Roman" pitchFamily="18" charset="0"/>
              </a:rPr>
              <a:t>2. PERIODNI SISTEM ELEMENATA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Atom se sastoji od jezgra i omotača.</a:t>
            </a: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Jezgro atoma je pozitivno naelektrisano, a omotač negativno.</a:t>
            </a:r>
          </a:p>
          <a:p>
            <a:r>
              <a:rPr lang="sr-Latn-RS" sz="3200" smtClean="0">
                <a:latin typeface="Times New Roman" pitchFamily="18" charset="0"/>
                <a:cs typeface="Times New Roman" pitchFamily="18" charset="0"/>
              </a:rPr>
              <a:t>Jezgro se sastoji od protona i neutrona, a omotač od elektrona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4000" smtClean="0">
                <a:latin typeface="Times New Roman" pitchFamily="18" charset="0"/>
                <a:cs typeface="Times New Roman" pitchFamily="18" charset="0"/>
              </a:rPr>
              <a:t>ATOM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x-none" sz="2400" dirty="0" smtClean="0"/>
              <a:t>Atom- najmanja čestica hemijskog elementa koja sadrži sve njegove osobine</a:t>
            </a:r>
          </a:p>
          <a:p>
            <a:r>
              <a:rPr lang="x-none" sz="2400" dirty="0" smtClean="0"/>
              <a:t>Atom se sastoji od ELEKTRONA, PROTONA I NEUTRONA</a:t>
            </a:r>
            <a:endParaRPr lang="en-US" sz="2400" dirty="0"/>
          </a:p>
        </p:txBody>
      </p:sp>
      <p:pic>
        <p:nvPicPr>
          <p:cNvPr id="4" name="Picture 3" descr="AT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971800"/>
            <a:ext cx="2867425" cy="2838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innerShdw blurRad="114300">
              <a:prstClr val="black"/>
            </a:innerShdw>
          </a:effectLst>
        </p:spPr>
      </p:pic>
      <p:pic>
        <p:nvPicPr>
          <p:cNvPr id="5" name="Picture 4" descr="A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95600"/>
            <a:ext cx="3352800" cy="358364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988472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354</TotalTime>
  <Words>1228</Words>
  <Application>Microsoft Office PowerPoint</Application>
  <PresentationFormat>On-screen Show (4:3)</PresentationFormat>
  <Paragraphs>140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VISOKA ŠKOLA  ELEKTROTEHNIKE I RAČUNARSTVA</vt:lpstr>
      <vt:lpstr>  Elektrotehnički materijali 1.Opšti deo </vt:lpstr>
      <vt:lpstr>1.1. Kratak istorijski uvod </vt:lpstr>
      <vt:lpstr>ATOMSKA STRUKTURA MATERIJE</vt:lpstr>
      <vt:lpstr>1. Uvod</vt:lpstr>
      <vt:lpstr>PowerPoint Presentation</vt:lpstr>
      <vt:lpstr>2. PERIODNI SISTEM ELEMENATA</vt:lpstr>
      <vt:lpstr>ATOM</vt:lpstr>
      <vt:lpstr>PowerPoint Presentation</vt:lpstr>
      <vt:lpstr>Struktura atoma</vt:lpstr>
      <vt:lpstr>PROTON, NEUTRON, ELEKTRON</vt:lpstr>
      <vt:lpstr>PowerPoint Presentation</vt:lpstr>
      <vt:lpstr>ATOM</vt:lpstr>
      <vt:lpstr>MASA  ATOMA</vt:lpstr>
      <vt:lpstr>NAELEKTRISANJE ATOMA</vt:lpstr>
      <vt:lpstr>OTOMAČ ATOMA</vt:lpstr>
      <vt:lpstr>JEDINICA NAELEKTISANJA I ENERGIJA ATOMA</vt:lpstr>
      <vt:lpstr>Kvark </vt:lpstr>
      <vt:lpstr>ENERGIJA ELEKTRONA (ATOM VODONIKA)</vt:lpstr>
      <vt:lpstr>1.4.Hemijske veze u čvrstim telima</vt:lpstr>
      <vt:lpstr>PowerPoint Presentation</vt:lpstr>
      <vt:lpstr>PowerPoint Presentation</vt:lpstr>
      <vt:lpstr>Jonska ili heteropolarna veza </vt:lpstr>
      <vt:lpstr>Molekul NaCl</vt:lpstr>
      <vt:lpstr>Molekul MgO</vt:lpstr>
      <vt:lpstr>PowerPoint Presentation</vt:lpstr>
      <vt:lpstr>Kovalentna veza</vt:lpstr>
      <vt:lpstr>PowerPoint Presentation</vt:lpstr>
      <vt:lpstr>PowerPoint Presentation</vt:lpstr>
      <vt:lpstr>PowerPoint Presentation</vt:lpstr>
      <vt:lpstr>Metalna veza</vt:lpstr>
      <vt:lpstr>PowerPoint Presentation</vt:lpstr>
      <vt:lpstr>PowerPoint Presentation</vt:lpstr>
      <vt:lpstr>PowerPoint Presentation</vt:lpstr>
      <vt:lpstr>Molekularna ili Van der Valsova veza</vt:lpstr>
      <vt:lpstr>Obrazovanje trenutnog dipola na primeru atoma helijuma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VISOKA ŠKOLA ELEKTROTEHNIKE I RAČUNARSTVA STRUKOVNIH STUDIJA BEOGRAD</dc:title>
  <dc:creator>Graco</dc:creator>
  <cp:lastModifiedBy>verap</cp:lastModifiedBy>
  <cp:revision>42</cp:revision>
  <dcterms:created xsi:type="dcterms:W3CDTF">2012-11-05T21:58:52Z</dcterms:created>
  <dcterms:modified xsi:type="dcterms:W3CDTF">2023-10-10T13:39:18Z</dcterms:modified>
</cp:coreProperties>
</file>