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710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4638-1D10-4B1E-9D6D-849C07600A8F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2573A-6F32-4DAE-B0BD-F153B8F4F3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10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4638-1D10-4B1E-9D6D-849C07600A8F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2573A-6F32-4DAE-B0BD-F153B8F4F3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80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4638-1D10-4B1E-9D6D-849C07600A8F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2573A-6F32-4DAE-B0BD-F153B8F4F3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58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4638-1D10-4B1E-9D6D-849C07600A8F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2573A-6F32-4DAE-B0BD-F153B8F4F3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97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4638-1D10-4B1E-9D6D-849C07600A8F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2573A-6F32-4DAE-B0BD-F153B8F4F3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5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4638-1D10-4B1E-9D6D-849C07600A8F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2573A-6F32-4DAE-B0BD-F153B8F4F3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067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4638-1D10-4B1E-9D6D-849C07600A8F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2573A-6F32-4DAE-B0BD-F153B8F4F3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41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4638-1D10-4B1E-9D6D-849C07600A8F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2573A-6F32-4DAE-B0BD-F153B8F4F3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534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4638-1D10-4B1E-9D6D-849C07600A8F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2573A-6F32-4DAE-B0BD-F153B8F4F3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547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4638-1D10-4B1E-9D6D-849C07600A8F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2573A-6F32-4DAE-B0BD-F153B8F4F3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910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4638-1D10-4B1E-9D6D-849C07600A8F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2573A-6F32-4DAE-B0BD-F153B8F4F3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514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94638-1D10-4B1E-9D6D-849C07600A8F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2573A-6F32-4DAE-B0BD-F153B8F4F3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76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PIR - </a:t>
            </a:r>
            <a:r>
              <a:rPr lang="en-US" dirty="0" err="1" smtClean="0"/>
              <a:t>Primenjeni</a:t>
            </a:r>
            <a:r>
              <a:rPr lang="en-US" dirty="0" smtClean="0"/>
              <a:t> </a:t>
            </a:r>
            <a:r>
              <a:rPr lang="en-US" dirty="0" err="1" smtClean="0"/>
              <a:t>istraživački</a:t>
            </a:r>
            <a:r>
              <a:rPr lang="en-US" dirty="0" smtClean="0"/>
              <a:t> rad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PIR je </a:t>
            </a:r>
            <a:r>
              <a:rPr lang="en-US" dirty="0" err="1" smtClean="0"/>
              <a:t>projekat</a:t>
            </a:r>
            <a:r>
              <a:rPr lang="en-US" dirty="0" smtClean="0"/>
              <a:t> u </a:t>
            </a:r>
            <a:r>
              <a:rPr lang="en-US" dirty="0" err="1" smtClean="0"/>
              <a:t>kojem</a:t>
            </a:r>
            <a:r>
              <a:rPr lang="en-US" dirty="0" smtClean="0"/>
              <a:t> se </a:t>
            </a:r>
            <a:r>
              <a:rPr lang="en-US" dirty="0" err="1" smtClean="0"/>
              <a:t>rešava</a:t>
            </a:r>
            <a:r>
              <a:rPr lang="en-US" dirty="0" smtClean="0"/>
              <a:t> </a:t>
            </a:r>
            <a:r>
              <a:rPr lang="en-US" dirty="0" err="1" smtClean="0"/>
              <a:t>praktični</a:t>
            </a:r>
            <a:r>
              <a:rPr lang="en-US" dirty="0" smtClean="0"/>
              <a:t> problem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oblasti</a:t>
            </a:r>
            <a:r>
              <a:rPr lang="en-US" dirty="0" smtClean="0"/>
              <a:t> </a:t>
            </a:r>
            <a:r>
              <a:rPr lang="en-US" dirty="0" err="1" smtClean="0"/>
              <a:t>studijskog</a:t>
            </a:r>
            <a:r>
              <a:rPr lang="en-US" dirty="0" smtClean="0"/>
              <a:t> </a:t>
            </a:r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multimedijalno</a:t>
            </a:r>
            <a:r>
              <a:rPr lang="en-US" dirty="0" smtClean="0"/>
              <a:t>, </a:t>
            </a:r>
            <a:r>
              <a:rPr lang="en-US" dirty="0" err="1" smtClean="0"/>
              <a:t>elektrotehničko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računarsko</a:t>
            </a:r>
            <a:r>
              <a:rPr lang="en-US" dirty="0" smtClean="0"/>
              <a:t> </a:t>
            </a:r>
            <a:r>
              <a:rPr lang="en-US" dirty="0" err="1" smtClean="0"/>
              <a:t>inženjerstvo</a:t>
            </a:r>
            <a:r>
              <a:rPr lang="en-US" dirty="0" smtClean="0"/>
              <a:t> i </a:t>
            </a:r>
            <a:r>
              <a:rPr lang="en-US" dirty="0" err="1" smtClean="0"/>
              <a:t>koji</a:t>
            </a:r>
            <a:r>
              <a:rPr lang="en-US" dirty="0" smtClean="0"/>
              <a:t> je u </a:t>
            </a:r>
            <a:r>
              <a:rPr lang="en-US" dirty="0" err="1" smtClean="0"/>
              <a:t>funkciji</a:t>
            </a:r>
            <a:r>
              <a:rPr lang="en-US" dirty="0" smtClean="0"/>
              <a:t> </a:t>
            </a:r>
            <a:r>
              <a:rPr lang="en-US" dirty="0" err="1" smtClean="0"/>
              <a:t>izrade</a:t>
            </a:r>
            <a:r>
              <a:rPr lang="en-US" dirty="0" smtClean="0"/>
              <a:t> master </a:t>
            </a:r>
            <a:r>
              <a:rPr lang="en-US" dirty="0" err="1" smtClean="0"/>
              <a:t>rada</a:t>
            </a:r>
            <a:r>
              <a:rPr lang="sr-Latn-RS" dirty="0" smtClean="0"/>
              <a:t>.</a:t>
            </a:r>
            <a:r>
              <a:rPr lang="en-US" dirty="0" smtClean="0"/>
              <a:t> </a:t>
            </a:r>
            <a:endParaRPr lang="sr-Latn-RS" dirty="0" smtClean="0"/>
          </a:p>
          <a:p>
            <a:r>
              <a:rPr lang="en-US" dirty="0" smtClean="0"/>
              <a:t>Student </a:t>
            </a:r>
            <a:r>
              <a:rPr lang="en-US" dirty="0" err="1" smtClean="0"/>
              <a:t>bira</a:t>
            </a:r>
            <a:r>
              <a:rPr lang="en-US" dirty="0" smtClean="0"/>
              <a:t> </a:t>
            </a:r>
            <a:r>
              <a:rPr lang="en-US" b="1" dirty="0" err="1" smtClean="0"/>
              <a:t>mentora</a:t>
            </a:r>
            <a:r>
              <a:rPr lang="en-US" b="1" dirty="0" smtClean="0"/>
              <a:t> master </a:t>
            </a:r>
            <a:r>
              <a:rPr lang="en-US" b="1" dirty="0" err="1" smtClean="0"/>
              <a:t>rada</a:t>
            </a:r>
            <a:r>
              <a:rPr lang="en-US" b="1" dirty="0" smtClean="0"/>
              <a:t> </a:t>
            </a:r>
            <a:r>
              <a:rPr lang="en-US" b="1" dirty="0" err="1" smtClean="0"/>
              <a:t>iz</a:t>
            </a:r>
            <a:r>
              <a:rPr lang="en-US" b="1" dirty="0" smtClean="0"/>
              <a:t> </a:t>
            </a:r>
            <a:r>
              <a:rPr lang="en-US" b="1" dirty="0" err="1" smtClean="0"/>
              <a:t>redova</a:t>
            </a:r>
            <a:r>
              <a:rPr lang="en-US" b="1" dirty="0" smtClean="0"/>
              <a:t> </a:t>
            </a:r>
            <a:r>
              <a:rPr lang="en-US" b="1" dirty="0" err="1" smtClean="0"/>
              <a:t>profesora</a:t>
            </a:r>
            <a:r>
              <a:rPr lang="en-US" b="1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kojih</a:t>
            </a:r>
            <a:r>
              <a:rPr lang="en-US" dirty="0" smtClean="0"/>
              <a:t> je </a:t>
            </a:r>
            <a:r>
              <a:rPr lang="en-US" dirty="0" err="1" smtClean="0"/>
              <a:t>položio</a:t>
            </a:r>
            <a:r>
              <a:rPr lang="en-US" dirty="0" smtClean="0"/>
              <a:t> </a:t>
            </a:r>
            <a:r>
              <a:rPr lang="en-US" dirty="0" err="1" smtClean="0"/>
              <a:t>predmet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master </a:t>
            </a:r>
            <a:r>
              <a:rPr lang="en-US" dirty="0" err="1" smtClean="0"/>
              <a:t>studija</a:t>
            </a:r>
            <a:r>
              <a:rPr lang="sr-Latn-RS" dirty="0" smtClean="0"/>
              <a:t>ma (osim nastavnika predmeta: Metode istraživanja, Pedagogija</a:t>
            </a:r>
            <a:r>
              <a:rPr lang="ru-RU" dirty="0" smtClean="0"/>
              <a:t>, </a:t>
            </a:r>
            <a:r>
              <a:rPr lang="sr-Latn-RS" dirty="0" smtClean="0"/>
              <a:t>Didaktika</a:t>
            </a:r>
            <a:r>
              <a:rPr lang="ru-RU" dirty="0" smtClean="0"/>
              <a:t>, </a:t>
            </a:r>
            <a:r>
              <a:rPr lang="sr-Latn-RS" dirty="0" smtClean="0"/>
              <a:t>Psihologija</a:t>
            </a:r>
            <a:r>
              <a:rPr lang="ru-RU" dirty="0" smtClean="0"/>
              <a:t>, </a:t>
            </a:r>
            <a:r>
              <a:rPr lang="sr-Latn-RS" dirty="0" smtClean="0"/>
              <a:t>Stručna praksa 1</a:t>
            </a:r>
            <a:r>
              <a:rPr lang="ru-RU" dirty="0" smtClean="0"/>
              <a:t>, </a:t>
            </a:r>
            <a:r>
              <a:rPr lang="sr-Latn-RS" dirty="0" smtClean="0"/>
              <a:t>Stručna praksa 2</a:t>
            </a:r>
            <a:r>
              <a:rPr lang="sr-Latn-RS" dirty="0"/>
              <a:t> </a:t>
            </a:r>
            <a:r>
              <a:rPr lang="sr-Latn-RS" dirty="0" smtClean="0"/>
              <a:t>i Primenjeni istraživački rad</a:t>
            </a:r>
            <a:r>
              <a:rPr lang="ru-RU" dirty="0" smtClean="0"/>
              <a:t>).</a:t>
            </a:r>
            <a:r>
              <a:rPr lang="en-US" dirty="0" smtClean="0"/>
              <a:t> </a:t>
            </a:r>
            <a:endParaRPr lang="sr-Latn-RS" dirty="0" smtClean="0"/>
          </a:p>
          <a:p>
            <a:r>
              <a:rPr lang="sr-Latn-RS" dirty="0" smtClean="0"/>
              <a:t>Obavezno se mora imenovati i </a:t>
            </a:r>
            <a:r>
              <a:rPr lang="sr-Latn-RS" b="1" dirty="0" smtClean="0"/>
              <a:t>Mentor iz organizacije </a:t>
            </a:r>
            <a:r>
              <a:rPr lang="sr-Latn-RS" dirty="0" smtClean="0"/>
              <a:t>koji</a:t>
            </a:r>
            <a:r>
              <a:rPr lang="sr-Latn-RS" b="1" dirty="0" smtClean="0"/>
              <a:t> </a:t>
            </a:r>
            <a:r>
              <a:rPr lang="sr-Latn-RS" dirty="0" smtClean="0"/>
              <a:t>je  zaposlen u </a:t>
            </a:r>
            <a:r>
              <a:rPr lang="en-US" dirty="0" err="1" smtClean="0"/>
              <a:t>privrednom</a:t>
            </a:r>
            <a:r>
              <a:rPr lang="en-US" dirty="0" smtClean="0"/>
              <a:t> </a:t>
            </a:r>
            <a:r>
              <a:rPr lang="en-US" dirty="0" err="1" smtClean="0"/>
              <a:t>društvu</a:t>
            </a:r>
            <a:r>
              <a:rPr lang="en-US" dirty="0" smtClean="0"/>
              <a:t>, </a:t>
            </a:r>
            <a:r>
              <a:rPr lang="en-US" dirty="0" err="1" smtClean="0"/>
              <a:t>ustanovi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drugoj</a:t>
            </a:r>
            <a:r>
              <a:rPr lang="en-US" dirty="0" smtClean="0"/>
              <a:t> </a:t>
            </a:r>
            <a:r>
              <a:rPr lang="en-US" dirty="0" err="1" smtClean="0"/>
              <a:t>organizaciji</a:t>
            </a:r>
            <a:r>
              <a:rPr lang="en-US" dirty="0" smtClean="0"/>
              <a:t> </a:t>
            </a:r>
            <a:r>
              <a:rPr lang="sr-Latn-RS" dirty="0" smtClean="0"/>
              <a:t>u </a:t>
            </a:r>
            <a:r>
              <a:rPr lang="sr-Latn-RS" dirty="0" smtClean="0"/>
              <a:t>kojoj </a:t>
            </a:r>
            <a:r>
              <a:rPr lang="sr-Latn-RS" dirty="0" smtClean="0"/>
              <a:t>će se raditi Master rad. Mentor iz organizacije mora biti lice koje ima najmanje visoko obrazovanje nivoa akademski master ili nivoa koji je izjednačen sa akadmskim masterom.</a:t>
            </a:r>
          </a:p>
          <a:p>
            <a:r>
              <a:rPr lang="en-US" dirty="0" smtClean="0"/>
              <a:t>PIR se </a:t>
            </a:r>
            <a:r>
              <a:rPr lang="en-US" dirty="0" err="1" smtClean="0"/>
              <a:t>radi</a:t>
            </a:r>
            <a:r>
              <a:rPr lang="en-US" dirty="0" smtClean="0"/>
              <a:t> u </a:t>
            </a:r>
            <a:r>
              <a:rPr lang="en-US" dirty="0" err="1" smtClean="0"/>
              <a:t>privrednom</a:t>
            </a:r>
            <a:r>
              <a:rPr lang="en-US" dirty="0" smtClean="0"/>
              <a:t> </a:t>
            </a:r>
            <a:r>
              <a:rPr lang="en-US" dirty="0" err="1" smtClean="0"/>
              <a:t>društvu</a:t>
            </a:r>
            <a:r>
              <a:rPr lang="en-US" dirty="0" smtClean="0"/>
              <a:t>, </a:t>
            </a:r>
            <a:r>
              <a:rPr lang="en-US" dirty="0" err="1" smtClean="0"/>
              <a:t>ustanovi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drugoj</a:t>
            </a:r>
            <a:r>
              <a:rPr lang="en-US" dirty="0" smtClean="0"/>
              <a:t> </a:t>
            </a:r>
            <a:r>
              <a:rPr lang="en-US" dirty="0" err="1" smtClean="0"/>
              <a:t>organizaciji</a:t>
            </a:r>
            <a:r>
              <a:rPr lang="en-US" dirty="0" smtClean="0"/>
              <a:t> u </a:t>
            </a:r>
            <a:r>
              <a:rPr lang="en-US" dirty="0" err="1" smtClean="0"/>
              <a:t>zemlji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inostranstvu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se </a:t>
            </a:r>
            <a:r>
              <a:rPr lang="en-US" dirty="0" err="1" smtClean="0"/>
              <a:t>bave</a:t>
            </a:r>
            <a:r>
              <a:rPr lang="en-US" dirty="0" smtClean="0"/>
              <a:t> </a:t>
            </a:r>
            <a:r>
              <a:rPr lang="en-US" dirty="0" err="1" smtClean="0"/>
              <a:t>oblastima</a:t>
            </a:r>
            <a:r>
              <a:rPr lang="en-US" dirty="0" smtClean="0"/>
              <a:t> u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upisanim</a:t>
            </a:r>
            <a:r>
              <a:rPr lang="en-US" dirty="0" smtClean="0"/>
              <a:t> </a:t>
            </a:r>
            <a:r>
              <a:rPr lang="en-US" dirty="0" err="1" smtClean="0"/>
              <a:t>studijskim</a:t>
            </a:r>
            <a:r>
              <a:rPr lang="en-US" dirty="0" smtClean="0"/>
              <a:t> </a:t>
            </a:r>
            <a:r>
              <a:rPr lang="en-US" dirty="0" err="1" smtClean="0"/>
              <a:t>programom</a:t>
            </a:r>
            <a:r>
              <a:rPr lang="en-US" dirty="0" smtClean="0"/>
              <a:t>,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kojom</a:t>
            </a:r>
            <a:r>
              <a:rPr lang="en-US" dirty="0" smtClean="0"/>
              <a:t> </a:t>
            </a:r>
            <a:r>
              <a:rPr lang="en-US" dirty="0" err="1" smtClean="0"/>
              <a:t>visokoškolska</a:t>
            </a:r>
            <a:r>
              <a:rPr lang="en-US" dirty="0" smtClean="0"/>
              <a:t> </a:t>
            </a:r>
            <a:r>
              <a:rPr lang="en-US" dirty="0" err="1" smtClean="0"/>
              <a:t>ustanova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sr-Latn-RS" b="1" dirty="0" smtClean="0"/>
              <a:t>potpisan sporazum</a:t>
            </a:r>
            <a:r>
              <a:rPr lang="en-US" b="1" dirty="0" smtClean="0"/>
              <a:t> o </a:t>
            </a:r>
            <a:r>
              <a:rPr lang="sr-Latn-RS" b="1" dirty="0" smtClean="0"/>
              <a:t>poslovno – tehničkoj </a:t>
            </a:r>
            <a:r>
              <a:rPr lang="en-US" b="1" dirty="0" err="1" smtClean="0"/>
              <a:t>saradnji</a:t>
            </a:r>
            <a:r>
              <a:rPr lang="sr-Latn-RS" b="1" dirty="0" smtClean="0"/>
              <a:t>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09198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Forma </a:t>
            </a:r>
            <a:r>
              <a:rPr lang="en-US" dirty="0" smtClean="0"/>
              <a:t>PIR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err="1" smtClean="0"/>
              <a:t>Prilikom</a:t>
            </a:r>
            <a:r>
              <a:rPr lang="en-US" sz="2400" dirty="0" smtClean="0"/>
              <a:t> </a:t>
            </a:r>
            <a:r>
              <a:rPr lang="en-US" sz="2400" dirty="0" err="1" smtClean="0"/>
              <a:t>citiranja</a:t>
            </a:r>
            <a:r>
              <a:rPr lang="en-US" sz="2400" dirty="0" smtClean="0"/>
              <a:t> </a:t>
            </a:r>
            <a:r>
              <a:rPr lang="en-US" sz="2400" dirty="0" err="1" smtClean="0"/>
              <a:t>izvora</a:t>
            </a:r>
            <a:r>
              <a:rPr lang="en-US" sz="2400" dirty="0" smtClean="0"/>
              <a:t> </a:t>
            </a:r>
            <a:r>
              <a:rPr lang="en-US" sz="2400" dirty="0" err="1" smtClean="0"/>
              <a:t>koristiti</a:t>
            </a:r>
            <a:r>
              <a:rPr lang="en-US" sz="2400" dirty="0" smtClean="0"/>
              <a:t> </a:t>
            </a:r>
            <a:r>
              <a:rPr lang="en-US" sz="2400" dirty="0" err="1" smtClean="0"/>
              <a:t>fusnote</a:t>
            </a:r>
            <a:r>
              <a:rPr lang="en-US" sz="2400" dirty="0" smtClean="0"/>
              <a:t> i to: </a:t>
            </a:r>
            <a:endParaRPr lang="sr-Latn-RS" sz="2400" dirty="0" smtClean="0"/>
          </a:p>
          <a:p>
            <a:r>
              <a:rPr lang="en-US" sz="2400" dirty="0" err="1" smtClean="0"/>
              <a:t>prezime</a:t>
            </a:r>
            <a:r>
              <a:rPr lang="en-US" sz="2400" dirty="0" smtClean="0"/>
              <a:t> i </a:t>
            </a:r>
            <a:r>
              <a:rPr lang="en-US" sz="2400" dirty="0" err="1" smtClean="0"/>
              <a:t>prvo</a:t>
            </a:r>
            <a:r>
              <a:rPr lang="en-US" sz="2400" dirty="0" smtClean="0"/>
              <a:t> </a:t>
            </a:r>
            <a:r>
              <a:rPr lang="en-US" sz="2400" dirty="0" err="1" smtClean="0"/>
              <a:t>slovo</a:t>
            </a:r>
            <a:r>
              <a:rPr lang="en-US" sz="2400" dirty="0" smtClean="0"/>
              <a:t> </a:t>
            </a:r>
            <a:r>
              <a:rPr lang="en-US" sz="2400" dirty="0" err="1" smtClean="0"/>
              <a:t>imena</a:t>
            </a:r>
            <a:r>
              <a:rPr lang="en-US" sz="2400" dirty="0" smtClean="0"/>
              <a:t> </a:t>
            </a:r>
            <a:r>
              <a:rPr lang="en-US" sz="2400" dirty="0" err="1" smtClean="0"/>
              <a:t>autora</a:t>
            </a:r>
            <a:r>
              <a:rPr lang="en-US" sz="2400" dirty="0" smtClean="0"/>
              <a:t>, </a:t>
            </a:r>
            <a:r>
              <a:rPr lang="en-US" sz="2400" dirty="0" err="1" smtClean="0"/>
              <a:t>godina</a:t>
            </a:r>
            <a:r>
              <a:rPr lang="en-US" sz="2400" dirty="0" smtClean="0"/>
              <a:t> </a:t>
            </a:r>
            <a:r>
              <a:rPr lang="en-US" sz="2400" dirty="0" err="1" smtClean="0"/>
              <a:t>izdanja</a:t>
            </a:r>
            <a:r>
              <a:rPr lang="en-US" sz="2400" dirty="0" smtClean="0"/>
              <a:t> </a:t>
            </a:r>
            <a:endParaRPr lang="sr-Latn-RS" sz="2400" dirty="0" smtClean="0"/>
          </a:p>
          <a:p>
            <a:r>
              <a:rPr lang="en-US" sz="2400" dirty="0" err="1" smtClean="0"/>
              <a:t>naziv</a:t>
            </a:r>
            <a:r>
              <a:rPr lang="en-US" sz="2400" dirty="0" smtClean="0"/>
              <a:t> </a:t>
            </a:r>
            <a:r>
              <a:rPr lang="en-US" sz="2400" dirty="0" err="1" smtClean="0"/>
              <a:t>dela</a:t>
            </a:r>
            <a:r>
              <a:rPr lang="en-US" sz="2400" dirty="0" smtClean="0"/>
              <a:t> </a:t>
            </a:r>
            <a:endParaRPr lang="sr-Latn-RS" sz="2400" dirty="0" smtClean="0"/>
          </a:p>
          <a:p>
            <a:pPr>
              <a:buFont typeface="Wingdings" pitchFamily="2" charset="2"/>
              <a:buChar char="ü"/>
            </a:pPr>
            <a:r>
              <a:rPr lang="en-US" sz="2400" dirty="0" err="1" smtClean="0"/>
              <a:t>knjiga</a:t>
            </a:r>
            <a:r>
              <a:rPr lang="en-US" sz="2400" dirty="0" smtClean="0"/>
              <a:t>: italic </a:t>
            </a:r>
            <a:endParaRPr lang="sr-Latn-RS" sz="2400" dirty="0" smtClean="0"/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a </a:t>
            </a:r>
            <a:r>
              <a:rPr lang="en-US" sz="2400" dirty="0" err="1" smtClean="0"/>
              <a:t>ako</a:t>
            </a:r>
            <a:r>
              <a:rPr lang="en-US" sz="2400" dirty="0" smtClean="0"/>
              <a:t> je u </a:t>
            </a:r>
            <a:r>
              <a:rPr lang="en-US" sz="2400" dirty="0" err="1" smtClean="0"/>
              <a:t>pitanju</a:t>
            </a:r>
            <a:r>
              <a:rPr lang="en-US" sz="2400" dirty="0" smtClean="0"/>
              <a:t> </a:t>
            </a:r>
            <a:r>
              <a:rPr lang="en-US" sz="2400" dirty="0" err="1" smtClean="0"/>
              <a:t>časopis</a:t>
            </a:r>
            <a:r>
              <a:rPr lang="en-US" sz="2400" dirty="0" smtClean="0"/>
              <a:t> </a:t>
            </a:r>
            <a:r>
              <a:rPr lang="en-US" sz="2400" dirty="0" err="1" smtClean="0"/>
              <a:t>ili</a:t>
            </a:r>
            <a:r>
              <a:rPr lang="en-US" sz="2400" dirty="0" smtClean="0"/>
              <a:t> </a:t>
            </a:r>
            <a:r>
              <a:rPr lang="en-US" sz="2400" dirty="0" err="1" smtClean="0"/>
              <a:t>zbornik</a:t>
            </a:r>
            <a:r>
              <a:rPr lang="en-US" sz="2400" dirty="0" smtClean="0"/>
              <a:t> </a:t>
            </a:r>
            <a:r>
              <a:rPr lang="en-US" sz="2400" dirty="0" err="1" smtClean="0"/>
              <a:t>radova</a:t>
            </a:r>
            <a:r>
              <a:rPr lang="en-US" sz="2400" dirty="0" smtClean="0"/>
              <a:t> </a:t>
            </a:r>
            <a:r>
              <a:rPr lang="en-US" sz="2400" dirty="0" err="1" smtClean="0"/>
              <a:t>naziv</a:t>
            </a:r>
            <a:r>
              <a:rPr lang="en-US" sz="2400" dirty="0" smtClean="0"/>
              <a:t> </a:t>
            </a:r>
            <a:r>
              <a:rPr lang="en-US" sz="2400" dirty="0" err="1" smtClean="0"/>
              <a:t>članka</a:t>
            </a:r>
            <a:r>
              <a:rPr lang="en-US" sz="2400" dirty="0" smtClean="0"/>
              <a:t> </a:t>
            </a:r>
            <a:r>
              <a:rPr lang="en-US" sz="2400" dirty="0" err="1" smtClean="0"/>
              <a:t>piše</a:t>
            </a:r>
            <a:r>
              <a:rPr lang="en-US" sz="2400" dirty="0" smtClean="0"/>
              <a:t> se </a:t>
            </a:r>
            <a:r>
              <a:rPr lang="en-US" sz="2400" dirty="0" err="1" smtClean="0"/>
              <a:t>normalnim</a:t>
            </a:r>
            <a:r>
              <a:rPr lang="en-US" sz="2400" dirty="0" smtClean="0"/>
              <a:t> </a:t>
            </a:r>
            <a:r>
              <a:rPr lang="en-US" sz="2400" dirty="0" err="1" smtClean="0"/>
              <a:t>slovima</a:t>
            </a:r>
            <a:r>
              <a:rPr lang="en-US" sz="2400" dirty="0" smtClean="0"/>
              <a:t>, a </a:t>
            </a:r>
            <a:r>
              <a:rPr lang="en-US" sz="2400" dirty="0" err="1" smtClean="0"/>
              <a:t>naziv</a:t>
            </a:r>
            <a:r>
              <a:rPr lang="en-US" sz="2400" dirty="0" smtClean="0"/>
              <a:t> </a:t>
            </a:r>
            <a:r>
              <a:rPr lang="en-US" sz="2400" dirty="0" err="1" smtClean="0"/>
              <a:t>časopisa</a:t>
            </a:r>
            <a:r>
              <a:rPr lang="en-US" sz="2400" dirty="0" smtClean="0"/>
              <a:t>, </a:t>
            </a:r>
            <a:r>
              <a:rPr lang="en-US" sz="2400" dirty="0" err="1" smtClean="0"/>
              <a:t>odnosno</a:t>
            </a:r>
            <a:r>
              <a:rPr lang="en-US" sz="2400" dirty="0" smtClean="0"/>
              <a:t> </a:t>
            </a:r>
            <a:r>
              <a:rPr lang="en-US" sz="2400" dirty="0" err="1" smtClean="0"/>
              <a:t>zbornika</a:t>
            </a:r>
            <a:r>
              <a:rPr lang="en-US" sz="2400" dirty="0" smtClean="0"/>
              <a:t> italic </a:t>
            </a:r>
            <a:r>
              <a:rPr lang="en-US" sz="2400" dirty="0" err="1" smtClean="0"/>
              <a:t>stilom</a:t>
            </a:r>
            <a:r>
              <a:rPr lang="en-US" sz="2400" dirty="0" smtClean="0"/>
              <a:t> </a:t>
            </a:r>
            <a:endParaRPr lang="sr-Latn-RS" sz="2400" dirty="0" smtClean="0"/>
          </a:p>
          <a:p>
            <a:r>
              <a:rPr lang="en-US" sz="2400" dirty="0" err="1" smtClean="0"/>
              <a:t>mesto</a:t>
            </a:r>
            <a:r>
              <a:rPr lang="en-US" sz="2400" dirty="0" smtClean="0"/>
              <a:t> </a:t>
            </a:r>
            <a:r>
              <a:rPr lang="en-US" sz="2400" dirty="0" err="1" smtClean="0"/>
              <a:t>izdanja</a:t>
            </a:r>
            <a:r>
              <a:rPr lang="en-US" sz="2400" dirty="0" smtClean="0"/>
              <a:t>, </a:t>
            </a:r>
            <a:r>
              <a:rPr lang="en-US" sz="2400" dirty="0" err="1" smtClean="0"/>
              <a:t>izdavač</a:t>
            </a:r>
            <a:r>
              <a:rPr lang="en-US" sz="2400" dirty="0" smtClean="0"/>
              <a:t>, </a:t>
            </a:r>
            <a:r>
              <a:rPr lang="en-US" sz="2400" dirty="0" err="1" smtClean="0"/>
              <a:t>broj</a:t>
            </a:r>
            <a:r>
              <a:rPr lang="en-US" sz="2400" dirty="0" smtClean="0"/>
              <a:t> </a:t>
            </a:r>
            <a:r>
              <a:rPr lang="en-US" sz="2400" dirty="0" err="1" smtClean="0"/>
              <a:t>strane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kojoj</a:t>
            </a:r>
            <a:r>
              <a:rPr lang="en-US" sz="2400" dirty="0" smtClean="0"/>
              <a:t> se u </a:t>
            </a:r>
            <a:r>
              <a:rPr lang="en-US" sz="2400" dirty="0" err="1" smtClean="0"/>
              <a:t>časopisu</a:t>
            </a:r>
            <a:r>
              <a:rPr lang="en-US" sz="2400" dirty="0" smtClean="0"/>
              <a:t> </a:t>
            </a:r>
            <a:r>
              <a:rPr lang="en-US" sz="2400" dirty="0" err="1" smtClean="0"/>
              <a:t>ili</a:t>
            </a:r>
            <a:r>
              <a:rPr lang="en-US" sz="2400" dirty="0" smtClean="0"/>
              <a:t> </a:t>
            </a:r>
            <a:r>
              <a:rPr lang="en-US" sz="2400" dirty="0" err="1" smtClean="0"/>
              <a:t>zborniku</a:t>
            </a:r>
            <a:r>
              <a:rPr lang="en-US" sz="2400" dirty="0" smtClean="0"/>
              <a:t> </a:t>
            </a:r>
            <a:r>
              <a:rPr lang="en-US" sz="2400" dirty="0" err="1" smtClean="0"/>
              <a:t>članak</a:t>
            </a:r>
            <a:r>
              <a:rPr lang="en-US" sz="2400" dirty="0" smtClean="0"/>
              <a:t> </a:t>
            </a:r>
            <a:r>
              <a:rPr lang="en-US" sz="2400" dirty="0" err="1" smtClean="0"/>
              <a:t>nalazi</a:t>
            </a:r>
            <a:r>
              <a:rPr lang="en-US" sz="2400" dirty="0" smtClean="0"/>
              <a:t>, link </a:t>
            </a:r>
            <a:r>
              <a:rPr lang="en-US" sz="2400" dirty="0" err="1" smtClean="0"/>
              <a:t>ka</a:t>
            </a:r>
            <a:r>
              <a:rPr lang="en-US" sz="2400" dirty="0" smtClean="0"/>
              <a:t> internet </a:t>
            </a:r>
            <a:r>
              <a:rPr lang="en-US" sz="2400" dirty="0" err="1" smtClean="0"/>
              <a:t>stranici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kojoj</a:t>
            </a:r>
            <a:r>
              <a:rPr lang="en-US" sz="2400" dirty="0" smtClean="0"/>
              <a:t> se </a:t>
            </a:r>
            <a:r>
              <a:rPr lang="en-US" sz="2400" dirty="0" err="1" smtClean="0"/>
              <a:t>nalazi</a:t>
            </a:r>
            <a:r>
              <a:rPr lang="en-US" sz="2400" dirty="0" smtClean="0"/>
              <a:t> </a:t>
            </a:r>
            <a:r>
              <a:rPr lang="en-US" sz="2400" dirty="0" err="1" smtClean="0"/>
              <a:t>citirani</a:t>
            </a:r>
            <a:r>
              <a:rPr lang="en-US" sz="2400" dirty="0" smtClean="0"/>
              <a:t> </a:t>
            </a:r>
            <a:r>
              <a:rPr lang="en-US" sz="2400" dirty="0" err="1" smtClean="0"/>
              <a:t>izvor</a:t>
            </a:r>
            <a:endParaRPr lang="sr-Latn-RS" sz="2400" dirty="0"/>
          </a:p>
        </p:txBody>
      </p:sp>
    </p:spTree>
    <p:extLst>
      <p:ext uri="{BB962C8B-B14F-4D97-AF65-F5344CB8AC3E}">
        <p14:creationId xmlns:p14="http://schemas.microsoft.com/office/powerpoint/2010/main" val="3523427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Forma </a:t>
            </a:r>
            <a:r>
              <a:rPr lang="en-US" dirty="0" smtClean="0"/>
              <a:t>PIR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vi-VN" sz="2400" dirty="0" smtClean="0"/>
              <a:t>Slike i tabele u tekstu imaju svoje brojeve i nazive, s tim da se prilikom navođenja izvora ispod slika i tabela – navodi ceo izvor: prezime i prvo slovo imena autora, godina izdanja, naziv dela, mesto izdanja, izdavač, broj strane na kojoj se u izvoru nalazi slika ili tabela, uz korišćenje fonta Times New Roman 12 </a:t>
            </a:r>
            <a:endParaRPr lang="sr-Latn-RS" sz="2400" dirty="0" smtClean="0"/>
          </a:p>
          <a:p>
            <a:r>
              <a:rPr lang="vi-VN" sz="2400" dirty="0" smtClean="0"/>
              <a:t>Svaka slika i tabela mora da ima odgovarajuću referencu u tekstu, sa jasnim isticanjem svrhe slike i tabele</a:t>
            </a:r>
            <a:endParaRPr lang="sr-Latn-RS" sz="2400" dirty="0"/>
          </a:p>
        </p:txBody>
      </p:sp>
    </p:spTree>
    <p:extLst>
      <p:ext uri="{BB962C8B-B14F-4D97-AF65-F5344CB8AC3E}">
        <p14:creationId xmlns:p14="http://schemas.microsoft.com/office/powerpoint/2010/main" val="2477445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Postupak izrade i odbrane </a:t>
            </a:r>
            <a:r>
              <a:rPr lang="en-US" dirty="0" smtClean="0"/>
              <a:t>PIR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vi-VN" sz="2400" dirty="0" smtClean="0"/>
              <a:t>Mentor, predmetni nastavnik i student dogovaraju se oko teme rada i plana istraživačkog rada, pre upućivanja u organizaciju u kojoj će student obaviti praktični deo istraživanja. </a:t>
            </a:r>
            <a:endParaRPr lang="sr-Latn-RS" sz="2400" dirty="0" smtClean="0"/>
          </a:p>
          <a:p>
            <a:r>
              <a:rPr lang="vi-VN" sz="2400" dirty="0" smtClean="0"/>
              <a:t>Mentor i predmetni nastavnik odobravaju temu i plan rada.</a:t>
            </a:r>
            <a:endParaRPr lang="sr-Latn-RS" sz="2400" dirty="0"/>
          </a:p>
        </p:txBody>
      </p:sp>
    </p:spTree>
    <p:extLst>
      <p:ext uri="{BB962C8B-B14F-4D97-AF65-F5344CB8AC3E}">
        <p14:creationId xmlns:p14="http://schemas.microsoft.com/office/powerpoint/2010/main" val="1265143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Postupak izrade i odbrane </a:t>
            </a:r>
            <a:r>
              <a:rPr lang="en-US" dirty="0" smtClean="0"/>
              <a:t>PIR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vi-VN" sz="2400" dirty="0" smtClean="0">
                <a:latin typeface="Arial" pitchFamily="34" charset="0"/>
                <a:cs typeface="Arial" pitchFamily="34" charset="0"/>
              </a:rPr>
              <a:t>Student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je u obavezi da dostavi PIR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mentoru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(u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elektonskom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obliku) i tek nakon njegovog odobrenja isti dostavlja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predmetnom nastavniku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u štampanoj ili elektronskoj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verziji</a:t>
            </a:r>
          </a:p>
          <a:p>
            <a:r>
              <a:rPr lang="vi-VN" sz="2400" dirty="0" smtClean="0">
                <a:latin typeface="Arial" pitchFamily="34" charset="0"/>
                <a:cs typeface="Arial" pitchFamily="34" charset="0"/>
              </a:rPr>
              <a:t>Nakon pregleda PIR, mentor i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predmetni nastavnik</a:t>
            </a:r>
            <a:r>
              <a:rPr lang="vi-VN" sz="2400" dirty="0" smtClean="0"/>
              <a:t> mogu da upute studenta da dopuni i prepravi predati PIR </a:t>
            </a:r>
            <a:endParaRPr lang="sr-Latn-RS" sz="2400" dirty="0" smtClean="0"/>
          </a:p>
          <a:p>
            <a:r>
              <a:rPr lang="vi-VN" sz="2400" dirty="0" smtClean="0"/>
              <a:t>Posle prihvatanja rada od strane mentora i</a:t>
            </a:r>
            <a:r>
              <a:rPr lang="sr-Latn-RS" sz="2400" dirty="0" smtClean="0"/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predmetnog nastavnika</a:t>
            </a:r>
            <a:r>
              <a:rPr lang="vi-VN" sz="2400" dirty="0" smtClean="0"/>
              <a:t>, student može da prijavi ispit PIR i da ga usmeno brani u predviđenom roku </a:t>
            </a:r>
            <a:endParaRPr lang="sr-Latn-RS" sz="2400" dirty="0" smtClean="0"/>
          </a:p>
          <a:p>
            <a:r>
              <a:rPr lang="vi-VN" sz="2400" dirty="0" smtClean="0"/>
              <a:t>Student koji nema zadovoljavajući PIR, biće vraćen da ga doradi</a:t>
            </a:r>
            <a:endParaRPr lang="sr-Latn-RS" sz="2400" dirty="0"/>
          </a:p>
        </p:txBody>
      </p:sp>
    </p:spTree>
    <p:extLst>
      <p:ext uri="{BB962C8B-B14F-4D97-AF65-F5344CB8AC3E}">
        <p14:creationId xmlns:p14="http://schemas.microsoft.com/office/powerpoint/2010/main" val="1996190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Postupak izrade i odbrane </a:t>
            </a:r>
            <a:r>
              <a:rPr lang="en-US" dirty="0" smtClean="0"/>
              <a:t>PIR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vi-VN" sz="2400" dirty="0" smtClean="0"/>
              <a:t>Student je dužan da izradi i odbrani PIR pre prijave i odbrane master rada, a u roku trajanja master studija, u suprotnom gubi pravo na odbranu odobrenog rada</a:t>
            </a:r>
            <a:endParaRPr lang="sr-Latn-RS" sz="2400" dirty="0" smtClean="0"/>
          </a:p>
          <a:p>
            <a:r>
              <a:rPr lang="vi-VN" sz="2400" dirty="0" smtClean="0"/>
              <a:t>Uspešnom odbranom PIR, student stiče određeni broj bodova, koji se uračunavaju u konačnu ocenu postignutu na ispitu </a:t>
            </a:r>
            <a:endParaRPr lang="sr-Latn-RS" sz="2400" smtClean="0"/>
          </a:p>
          <a:p>
            <a:r>
              <a:rPr lang="vi-VN" sz="2400" smtClean="0"/>
              <a:t>Broj bodova koje je student stekao uspešnom odbranom PIR upisuje se u evidenciju položenih ispita</a:t>
            </a:r>
            <a:endParaRPr lang="sr-Latn-RS" sz="2400" dirty="0"/>
          </a:p>
        </p:txBody>
      </p:sp>
    </p:spTree>
    <p:extLst>
      <p:ext uri="{BB962C8B-B14F-4D97-AF65-F5344CB8AC3E}">
        <p14:creationId xmlns:p14="http://schemas.microsoft.com/office/powerpoint/2010/main" val="4223553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PIR - </a:t>
            </a:r>
            <a:r>
              <a:rPr lang="en-US" dirty="0" err="1" smtClean="0"/>
              <a:t>Primenjeni</a:t>
            </a:r>
            <a:r>
              <a:rPr lang="en-US" dirty="0" smtClean="0"/>
              <a:t> </a:t>
            </a:r>
            <a:r>
              <a:rPr lang="en-US" dirty="0" err="1" smtClean="0"/>
              <a:t>istraživački</a:t>
            </a:r>
            <a:r>
              <a:rPr lang="en-US" dirty="0" smtClean="0"/>
              <a:t> rad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Realizacija</a:t>
            </a:r>
            <a:r>
              <a:rPr lang="en-US" dirty="0" smtClean="0"/>
              <a:t> PIR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početi</a:t>
            </a:r>
            <a:r>
              <a:rPr lang="en-US" dirty="0" smtClean="0"/>
              <a:t> </a:t>
            </a:r>
            <a:r>
              <a:rPr lang="sr-Latn-RS" dirty="0" smtClean="0">
                <a:solidFill>
                  <a:srgbClr val="FF0000"/>
                </a:solidFill>
              </a:rPr>
              <a:t>tek </a:t>
            </a:r>
            <a:r>
              <a:rPr lang="en-US" dirty="0" err="1" smtClean="0"/>
              <a:t>kada</a:t>
            </a:r>
            <a:r>
              <a:rPr lang="en-US" dirty="0" smtClean="0"/>
              <a:t> student </a:t>
            </a:r>
            <a:r>
              <a:rPr lang="en-US" dirty="0" err="1" smtClean="0"/>
              <a:t>položi</a:t>
            </a:r>
            <a:r>
              <a:rPr lang="en-US" dirty="0" smtClean="0"/>
              <a:t> </a:t>
            </a:r>
            <a:r>
              <a:rPr lang="en-US" dirty="0" err="1" smtClean="0"/>
              <a:t>ispit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predmeta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istraživanja</a:t>
            </a:r>
            <a:r>
              <a:rPr lang="en-US" dirty="0" smtClean="0"/>
              <a:t> </a:t>
            </a:r>
            <a:endParaRPr lang="sr-Latn-RS" dirty="0" smtClean="0"/>
          </a:p>
          <a:p>
            <a:r>
              <a:rPr lang="sr-Latn-RS" dirty="0" smtClean="0"/>
              <a:t>M</a:t>
            </a:r>
            <a:r>
              <a:rPr lang="en-US" dirty="0" err="1" smtClean="0"/>
              <a:t>entor</a:t>
            </a:r>
            <a:r>
              <a:rPr lang="en-US" dirty="0" smtClean="0"/>
              <a:t> i </a:t>
            </a:r>
            <a:r>
              <a:rPr lang="sr-Latn-RS" dirty="0" smtClean="0"/>
              <a:t>predmetni nastavnik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da </a:t>
            </a:r>
            <a:r>
              <a:rPr lang="en-US" dirty="0" err="1" smtClean="0"/>
              <a:t>odobre</a:t>
            </a:r>
            <a:r>
              <a:rPr lang="en-US" dirty="0" smtClean="0"/>
              <a:t> </a:t>
            </a:r>
            <a:r>
              <a:rPr lang="en-US" dirty="0" err="1" smtClean="0"/>
              <a:t>usmenu</a:t>
            </a:r>
            <a:r>
              <a:rPr lang="en-US" dirty="0" smtClean="0"/>
              <a:t> </a:t>
            </a:r>
            <a:r>
              <a:rPr lang="en-US" dirty="0" err="1" smtClean="0"/>
              <a:t>odbranu</a:t>
            </a:r>
            <a:r>
              <a:rPr lang="en-US" dirty="0" smtClean="0"/>
              <a:t> </a:t>
            </a:r>
            <a:r>
              <a:rPr lang="en-US" dirty="0" err="1" smtClean="0"/>
              <a:t>projekta</a:t>
            </a:r>
            <a:r>
              <a:rPr lang="en-US" dirty="0" smtClean="0"/>
              <a:t> pre </a:t>
            </a:r>
            <a:r>
              <a:rPr lang="en-US" dirty="0" err="1" smtClean="0"/>
              <a:t>nego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student </a:t>
            </a:r>
            <a:r>
              <a:rPr lang="en-US" dirty="0" err="1" smtClean="0"/>
              <a:t>prijavi</a:t>
            </a:r>
            <a:r>
              <a:rPr lang="en-US" dirty="0" smtClean="0"/>
              <a:t> </a:t>
            </a:r>
            <a:r>
              <a:rPr lang="en-US" dirty="0" err="1" smtClean="0"/>
              <a:t>ispit</a:t>
            </a:r>
            <a:r>
              <a:rPr lang="en-US" dirty="0" smtClean="0"/>
              <a:t> PIR</a:t>
            </a:r>
            <a:endParaRPr lang="sr-Latn-RS" dirty="0" smtClean="0"/>
          </a:p>
          <a:p>
            <a:r>
              <a:rPr lang="sr-Latn-RS" dirty="0" smtClean="0"/>
              <a:t>Seminarski rad PIR student brani u ispitnom roku, posle prijave ispita PIR, ako mentor potvrdi da je student uradio sve što je bilo predviđeno planom istraživanja</a:t>
            </a:r>
          </a:p>
          <a:p>
            <a:r>
              <a:rPr lang="sr-Latn-RS" dirty="0" smtClean="0"/>
              <a:t>P</a:t>
            </a:r>
            <a:r>
              <a:rPr lang="en-US" dirty="0" smtClean="0"/>
              <a:t>IR</a:t>
            </a:r>
            <a:r>
              <a:rPr lang="sr-Latn-RS" dirty="0" smtClean="0"/>
              <a:t>, posle eventualnih korekcija, postaje deo Master rada u kome studenti obrađuju određene probleme iz pređenog gradiva i stiču znanja iz metodologije obavljanja istraživačkog rada u određenoj oblasti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217710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Tema </a:t>
            </a:r>
            <a:r>
              <a:rPr lang="en-US" dirty="0" smtClean="0"/>
              <a:t>PIR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sr-Latn-RS" dirty="0" smtClean="0"/>
          </a:p>
          <a:p>
            <a:r>
              <a:rPr lang="sr-Latn-RS" dirty="0" smtClean="0"/>
              <a:t>Tema PIR mora biti praktični problem uočen u literaturi ili praksi, koji može da se realizuje u privrednom društvu, ustanovi ili drugoj organizaciji sa kojom je sklopljen sporazum o saradnji za potrebe izrade master rada</a:t>
            </a:r>
          </a:p>
          <a:p>
            <a:r>
              <a:rPr lang="sr-Latn-RS" dirty="0" smtClean="0"/>
              <a:t>Temu seminarskog rada student može da obradi prikupljanjem i prezentiranjem saznanja iz literature, analizom primera iz prakse ili literature i koji se praktično realizuje u firmi ili na </a:t>
            </a:r>
            <a:r>
              <a:rPr lang="sr-Latn-RS" smtClean="0"/>
              <a:t>drugi način</a:t>
            </a:r>
            <a:endParaRPr lang="sr-Latn-RS" dirty="0" smtClean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158002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Sadržaj </a:t>
            </a:r>
            <a:r>
              <a:rPr lang="en-US" dirty="0" smtClean="0"/>
              <a:t>PIR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Pisani</a:t>
            </a:r>
            <a:r>
              <a:rPr lang="en-US" dirty="0" smtClean="0"/>
              <a:t> </a:t>
            </a:r>
            <a:r>
              <a:rPr lang="en-US" dirty="0" err="1" smtClean="0"/>
              <a:t>deo</a:t>
            </a:r>
            <a:r>
              <a:rPr lang="en-US" dirty="0" smtClean="0"/>
              <a:t> PIR </a:t>
            </a:r>
            <a:r>
              <a:rPr lang="en-US" dirty="0" err="1" smtClean="0"/>
              <a:t>obuhvata</a:t>
            </a:r>
            <a:r>
              <a:rPr lang="en-US" dirty="0" smtClean="0"/>
              <a:t>: </a:t>
            </a:r>
            <a:endParaRPr lang="sr-Latn-R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Naslovnu</a:t>
            </a:r>
            <a:r>
              <a:rPr lang="en-US" dirty="0" smtClean="0"/>
              <a:t> </a:t>
            </a:r>
            <a:r>
              <a:rPr lang="en-US" dirty="0" err="1" smtClean="0"/>
              <a:t>stranu</a:t>
            </a:r>
            <a:r>
              <a:rPr lang="en-US" dirty="0" smtClean="0"/>
              <a:t> </a:t>
            </a:r>
            <a:endParaRPr lang="sr-Latn-R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Sadržaj</a:t>
            </a:r>
            <a:r>
              <a:rPr lang="en-US" dirty="0" smtClean="0"/>
              <a:t>  </a:t>
            </a:r>
            <a:endParaRPr lang="sr-Latn-R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Uvod</a:t>
            </a:r>
            <a:r>
              <a:rPr lang="en-US" dirty="0" smtClean="0"/>
              <a:t>  </a:t>
            </a:r>
            <a:endParaRPr lang="sr-Latn-R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Obradu</a:t>
            </a:r>
            <a:r>
              <a:rPr lang="en-US" dirty="0" smtClean="0"/>
              <a:t> </a:t>
            </a:r>
            <a:r>
              <a:rPr lang="en-US" dirty="0" err="1" smtClean="0"/>
              <a:t>teme</a:t>
            </a:r>
            <a:r>
              <a:rPr lang="en-US" dirty="0" smtClean="0"/>
              <a:t> </a:t>
            </a:r>
            <a:r>
              <a:rPr lang="en-US" dirty="0" err="1" smtClean="0"/>
              <a:t>rada</a:t>
            </a:r>
            <a:r>
              <a:rPr lang="en-US" dirty="0" smtClean="0"/>
              <a:t> </a:t>
            </a:r>
            <a:endParaRPr lang="sr-Latn-R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Analizu</a:t>
            </a:r>
            <a:r>
              <a:rPr lang="en-US" dirty="0" smtClean="0"/>
              <a:t> </a:t>
            </a:r>
            <a:r>
              <a:rPr lang="en-US" dirty="0" err="1" smtClean="0"/>
              <a:t>rezultata</a:t>
            </a:r>
            <a:r>
              <a:rPr lang="en-US" dirty="0" smtClean="0"/>
              <a:t>  </a:t>
            </a:r>
            <a:endParaRPr lang="sr-Latn-R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Analizu</a:t>
            </a:r>
            <a:r>
              <a:rPr lang="en-US" dirty="0" smtClean="0"/>
              <a:t> </a:t>
            </a:r>
            <a:r>
              <a:rPr lang="en-US" dirty="0" err="1" smtClean="0"/>
              <a:t>stručnih</a:t>
            </a:r>
            <a:r>
              <a:rPr lang="en-US" dirty="0" smtClean="0"/>
              <a:t> </a:t>
            </a:r>
            <a:r>
              <a:rPr lang="en-US" dirty="0" err="1" smtClean="0"/>
              <a:t>doprinosa</a:t>
            </a:r>
            <a:r>
              <a:rPr lang="en-US" dirty="0" smtClean="0"/>
              <a:t>  </a:t>
            </a:r>
            <a:endParaRPr lang="sr-Latn-R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Zaključak</a:t>
            </a:r>
            <a:r>
              <a:rPr lang="en-US" dirty="0" smtClean="0"/>
              <a:t>  </a:t>
            </a:r>
            <a:endParaRPr lang="sr-Latn-R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Literaturu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726859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Sadržaj </a:t>
            </a:r>
            <a:r>
              <a:rPr lang="en-US" dirty="0" smtClean="0"/>
              <a:t>PIR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/>
              <a:t>Naslovna strana</a:t>
            </a:r>
            <a:r>
              <a:rPr lang="en-US" dirty="0" smtClean="0"/>
              <a:t> PIR </a:t>
            </a:r>
            <a:r>
              <a:rPr lang="sr-Latn-RS" dirty="0" smtClean="0"/>
              <a:t>sadrži osnovne podatke</a:t>
            </a:r>
            <a:r>
              <a:rPr lang="en-US" dirty="0" smtClean="0"/>
              <a:t>:</a:t>
            </a:r>
            <a:endParaRPr lang="sr-Latn-RS" dirty="0" smtClean="0"/>
          </a:p>
          <a:p>
            <a:pPr>
              <a:buFont typeface="Wingdings" pitchFamily="2" charset="2"/>
              <a:buChar char="ü"/>
            </a:pPr>
            <a:r>
              <a:rPr lang="sr-Latn-RS" dirty="0" smtClean="0"/>
              <a:t>Akademija tehničko-umetničkih strukovnih studija Beograd</a:t>
            </a:r>
            <a:r>
              <a:rPr lang="en-US" dirty="0" smtClean="0"/>
              <a:t> </a:t>
            </a:r>
            <a:endParaRPr lang="sr-Latn-RS" dirty="0" smtClean="0"/>
          </a:p>
          <a:p>
            <a:pPr>
              <a:buFont typeface="Wingdings" pitchFamily="2" charset="2"/>
              <a:buChar char="ü"/>
            </a:pPr>
            <a:r>
              <a:rPr lang="sr-Latn-RS" dirty="0" smtClean="0"/>
              <a:t>Odsek </a:t>
            </a:r>
            <a:r>
              <a:rPr lang="en-US" dirty="0" err="1" smtClean="0"/>
              <a:t>Visoka</a:t>
            </a:r>
            <a:r>
              <a:rPr lang="en-US" dirty="0" smtClean="0"/>
              <a:t> </a:t>
            </a:r>
            <a:r>
              <a:rPr lang="en-US" dirty="0" err="1" smtClean="0"/>
              <a:t>škola</a:t>
            </a:r>
            <a:r>
              <a:rPr lang="en-US" dirty="0" smtClean="0"/>
              <a:t> </a:t>
            </a:r>
            <a:r>
              <a:rPr lang="en-US" dirty="0" err="1" smtClean="0"/>
              <a:t>elektrotehnike</a:t>
            </a:r>
            <a:r>
              <a:rPr lang="en-US" dirty="0" smtClean="0"/>
              <a:t> i </a:t>
            </a:r>
            <a:r>
              <a:rPr lang="en-US" dirty="0" err="1" smtClean="0"/>
              <a:t>računarstva</a:t>
            </a:r>
            <a:r>
              <a:rPr lang="en-US" dirty="0" smtClean="0"/>
              <a:t> </a:t>
            </a:r>
            <a:r>
              <a:rPr lang="en-US" dirty="0" err="1" smtClean="0"/>
              <a:t>strukovnih</a:t>
            </a:r>
            <a:r>
              <a:rPr lang="en-US" dirty="0" smtClean="0"/>
              <a:t> </a:t>
            </a:r>
            <a:r>
              <a:rPr lang="en-US" dirty="0" err="1" smtClean="0"/>
              <a:t>studija</a:t>
            </a:r>
            <a:r>
              <a:rPr lang="en-US" dirty="0" smtClean="0"/>
              <a:t> </a:t>
            </a:r>
            <a:endParaRPr lang="sr-Latn-R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seminarski</a:t>
            </a:r>
            <a:r>
              <a:rPr lang="en-US" dirty="0" smtClean="0"/>
              <a:t> rad </a:t>
            </a:r>
            <a:r>
              <a:rPr lang="en-US" dirty="0" err="1" smtClean="0"/>
              <a:t>iz</a:t>
            </a:r>
            <a:r>
              <a:rPr lang="en-US" dirty="0" smtClean="0"/>
              <a:t> (</a:t>
            </a:r>
            <a:r>
              <a:rPr lang="en-US" dirty="0" err="1" smtClean="0"/>
              <a:t>naziv</a:t>
            </a:r>
            <a:r>
              <a:rPr lang="en-US" dirty="0" smtClean="0"/>
              <a:t> </a:t>
            </a:r>
            <a:r>
              <a:rPr lang="en-US" dirty="0" err="1" smtClean="0"/>
              <a:t>predmeta</a:t>
            </a:r>
            <a:r>
              <a:rPr lang="en-US" dirty="0" smtClean="0"/>
              <a:t>) </a:t>
            </a:r>
            <a:endParaRPr lang="sr-Latn-R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naslov</a:t>
            </a:r>
            <a:r>
              <a:rPr lang="en-US" dirty="0" smtClean="0"/>
              <a:t> </a:t>
            </a:r>
            <a:r>
              <a:rPr lang="en-US" dirty="0" err="1" smtClean="0"/>
              <a:t>rada</a:t>
            </a:r>
            <a:r>
              <a:rPr lang="en-US" dirty="0" smtClean="0"/>
              <a:t> </a:t>
            </a:r>
            <a:endParaRPr lang="sr-Latn-RS" dirty="0" smtClean="0"/>
          </a:p>
          <a:p>
            <a:pPr>
              <a:buFont typeface="Wingdings" pitchFamily="2" charset="2"/>
              <a:buChar char="ü"/>
            </a:pPr>
            <a:r>
              <a:rPr lang="sr-Latn-RS" dirty="0" smtClean="0"/>
              <a:t>i</a:t>
            </a:r>
            <a:r>
              <a:rPr lang="en-US" dirty="0" smtClean="0"/>
              <a:t>me i </a:t>
            </a:r>
            <a:r>
              <a:rPr lang="en-US" dirty="0" err="1" smtClean="0"/>
              <a:t>prezime</a:t>
            </a:r>
            <a:r>
              <a:rPr lang="en-US" dirty="0" smtClean="0"/>
              <a:t> i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indeksa</a:t>
            </a:r>
            <a:r>
              <a:rPr lang="en-US" dirty="0" smtClean="0"/>
              <a:t> </a:t>
            </a:r>
            <a:r>
              <a:rPr lang="en-US" dirty="0" err="1" smtClean="0"/>
              <a:t>studenta</a:t>
            </a:r>
            <a:r>
              <a:rPr lang="en-US" dirty="0" smtClean="0"/>
              <a:t> </a:t>
            </a:r>
            <a:endParaRPr lang="sr-Latn-R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ime</a:t>
            </a:r>
            <a:r>
              <a:rPr lang="en-US" dirty="0" smtClean="0"/>
              <a:t> </a:t>
            </a:r>
            <a:r>
              <a:rPr lang="en-US" dirty="0" err="1" smtClean="0"/>
              <a:t>nastavnika</a:t>
            </a:r>
            <a:r>
              <a:rPr lang="en-US" dirty="0" smtClean="0"/>
              <a:t> </a:t>
            </a:r>
            <a:endParaRPr lang="sr-Latn-R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mesto</a:t>
            </a:r>
            <a:r>
              <a:rPr lang="en-US" dirty="0" smtClean="0"/>
              <a:t>, </a:t>
            </a:r>
            <a:r>
              <a:rPr lang="en-US" dirty="0" err="1" smtClean="0"/>
              <a:t>mesec</a:t>
            </a:r>
            <a:r>
              <a:rPr lang="en-US" dirty="0" smtClean="0"/>
              <a:t> i </a:t>
            </a:r>
            <a:r>
              <a:rPr lang="en-US" dirty="0" err="1" smtClean="0"/>
              <a:t>godinu</a:t>
            </a:r>
            <a:r>
              <a:rPr lang="en-US" dirty="0" smtClean="0"/>
              <a:t> </a:t>
            </a:r>
            <a:r>
              <a:rPr lang="en-US" dirty="0" err="1" smtClean="0"/>
              <a:t>izrade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090367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Sadržaj </a:t>
            </a:r>
            <a:r>
              <a:rPr lang="en-US" dirty="0" smtClean="0"/>
              <a:t>PIR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/>
              <a:t>U uvodnom delu PIR se daju</a:t>
            </a:r>
            <a:r>
              <a:rPr lang="en-US" dirty="0" smtClean="0"/>
              <a:t>: </a:t>
            </a:r>
            <a:endParaRPr lang="sr-Latn-RS" dirty="0" smtClean="0"/>
          </a:p>
          <a:p>
            <a:pPr>
              <a:buFont typeface="Wingdings" pitchFamily="2" charset="2"/>
              <a:buChar char="ü"/>
            </a:pPr>
            <a:r>
              <a:rPr lang="sr-Latn-RS" dirty="0" smtClean="0"/>
              <a:t>Predmet</a:t>
            </a:r>
          </a:p>
          <a:p>
            <a:pPr>
              <a:buFont typeface="Wingdings" pitchFamily="2" charset="2"/>
              <a:buChar char="ü"/>
            </a:pPr>
            <a:r>
              <a:rPr lang="sr-Latn-RS" dirty="0" smtClean="0"/>
              <a:t>Cilj</a:t>
            </a:r>
          </a:p>
          <a:p>
            <a:pPr>
              <a:buFont typeface="Wingdings" pitchFamily="2" charset="2"/>
              <a:buChar char="ü"/>
            </a:pPr>
            <a:r>
              <a:rPr lang="sr-Latn-RS" dirty="0" smtClean="0"/>
              <a:t>Značaj teme</a:t>
            </a:r>
          </a:p>
          <a:p>
            <a:pPr>
              <a:buFont typeface="Wingdings" pitchFamily="2" charset="2"/>
              <a:buChar char="ü"/>
            </a:pPr>
            <a:r>
              <a:rPr lang="sr-Latn-RS" dirty="0" smtClean="0"/>
              <a:t>Metodologija koja je primenjena sa obrazloženjem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dirty="0" smtClean="0"/>
              <a:t> </a:t>
            </a:r>
            <a:r>
              <a:rPr lang="sr-Latn-RS" sz="2000" dirty="0" smtClean="0">
                <a:solidFill>
                  <a:srgbClr val="FF0000"/>
                </a:solidFill>
              </a:rPr>
              <a:t>Za više detalja, videti predavanja iz predmeta Metode istraživanja</a:t>
            </a:r>
          </a:p>
          <a:p>
            <a:pPr marL="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272535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Sadržaj </a:t>
            </a:r>
            <a:r>
              <a:rPr lang="en-US" dirty="0" smtClean="0"/>
              <a:t>PIR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vi-VN" sz="2400" dirty="0" smtClean="0"/>
              <a:t>U centralnom delu PIR student obrađuje temu s tim da taj deo teksta treba da bude sačinjen od više celina označenih odgovarajućim naslovima i podnaslovima </a:t>
            </a:r>
            <a:endParaRPr lang="sr-Latn-RS" sz="2400" dirty="0" smtClean="0"/>
          </a:p>
          <a:p>
            <a:r>
              <a:rPr lang="vi-VN" sz="2400" dirty="0" smtClean="0"/>
              <a:t>U centralnom delu se opisuju najvažniji doprinosi studenta, primenjivost rezultata i primenjena metodologija </a:t>
            </a:r>
            <a:endParaRPr lang="sr-Latn-RS" sz="2400" dirty="0" smtClean="0"/>
          </a:p>
          <a:p>
            <a:r>
              <a:rPr lang="vi-VN" sz="2400" dirty="0" smtClean="0"/>
              <a:t>U posebnom delu se daje analiza rezultata, analiza stručnih doprinosa, ispunjenost početnih opštih i specifičnih hipoteza, kao i primenjivost i ograničenja dobijenih rezultata</a:t>
            </a:r>
            <a:endParaRPr lang="sr-Latn-RS" sz="2400" dirty="0" smtClean="0"/>
          </a:p>
          <a:p>
            <a:pPr marL="0" indent="0">
              <a:buNone/>
            </a:pPr>
            <a:r>
              <a:rPr lang="sr-Latn-RS" sz="2000" dirty="0" smtClean="0">
                <a:solidFill>
                  <a:srgbClr val="FF0000"/>
                </a:solidFill>
              </a:rPr>
              <a:t>Za više detalja, videti predavanja iz predmeta Metode istraživanja</a:t>
            </a:r>
          </a:p>
          <a:p>
            <a:pPr marL="0" indent="0">
              <a:buNone/>
            </a:pPr>
            <a:endParaRPr lang="sr-Latn-RS" sz="2400" dirty="0"/>
          </a:p>
        </p:txBody>
      </p:sp>
    </p:spTree>
    <p:extLst>
      <p:ext uri="{BB962C8B-B14F-4D97-AF65-F5344CB8AC3E}">
        <p14:creationId xmlns:p14="http://schemas.microsoft.com/office/powerpoint/2010/main" val="3272535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Sadržaj </a:t>
            </a:r>
            <a:r>
              <a:rPr lang="en-US" dirty="0" smtClean="0"/>
              <a:t>PIR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err="1" smtClean="0"/>
              <a:t>Zaključak</a:t>
            </a:r>
            <a:r>
              <a:rPr lang="en-US" sz="2400" dirty="0" smtClean="0"/>
              <a:t> </a:t>
            </a:r>
            <a:r>
              <a:rPr lang="en-US" sz="2400" dirty="0" err="1" smtClean="0"/>
              <a:t>sadrži</a:t>
            </a:r>
            <a:r>
              <a:rPr lang="en-US" sz="2400" dirty="0" smtClean="0"/>
              <a:t> </a:t>
            </a:r>
            <a:r>
              <a:rPr lang="en-US" sz="2400" dirty="0" err="1" smtClean="0"/>
              <a:t>sumirana</a:t>
            </a:r>
            <a:r>
              <a:rPr lang="en-US" sz="2400" dirty="0" smtClean="0"/>
              <a:t> </a:t>
            </a:r>
            <a:r>
              <a:rPr lang="en-US" sz="2400" dirty="0" err="1" smtClean="0"/>
              <a:t>osnovna</a:t>
            </a:r>
            <a:r>
              <a:rPr lang="en-US" sz="2400" dirty="0" smtClean="0"/>
              <a:t> </a:t>
            </a:r>
            <a:r>
              <a:rPr lang="en-US" sz="2400" dirty="0" err="1" smtClean="0"/>
              <a:t>saznanja</a:t>
            </a:r>
            <a:r>
              <a:rPr lang="en-US" sz="2400" dirty="0" smtClean="0"/>
              <a:t> do </a:t>
            </a:r>
            <a:r>
              <a:rPr lang="en-US" sz="2400" dirty="0" err="1" smtClean="0"/>
              <a:t>kojih</a:t>
            </a:r>
            <a:r>
              <a:rPr lang="en-US" sz="2400" dirty="0" smtClean="0"/>
              <a:t> je student </a:t>
            </a:r>
            <a:r>
              <a:rPr lang="en-US" sz="2400" dirty="0" err="1" smtClean="0"/>
              <a:t>došao</a:t>
            </a:r>
            <a:r>
              <a:rPr lang="en-US" sz="2400" dirty="0" smtClean="0"/>
              <a:t> </a:t>
            </a:r>
            <a:r>
              <a:rPr lang="en-US" sz="2400" dirty="0" err="1" smtClean="0"/>
              <a:t>kroz</a:t>
            </a:r>
            <a:r>
              <a:rPr lang="en-US" sz="2400" dirty="0" smtClean="0"/>
              <a:t> </a:t>
            </a:r>
            <a:r>
              <a:rPr lang="en-US" sz="2400" dirty="0" err="1" smtClean="0"/>
              <a:t>izradu</a:t>
            </a:r>
            <a:r>
              <a:rPr lang="en-US" sz="2400" dirty="0" smtClean="0"/>
              <a:t> </a:t>
            </a:r>
            <a:r>
              <a:rPr lang="en-US" sz="2400" dirty="0" err="1" smtClean="0"/>
              <a:t>seminarskog</a:t>
            </a:r>
            <a:r>
              <a:rPr lang="en-US" sz="2400" dirty="0" smtClean="0"/>
              <a:t> </a:t>
            </a:r>
            <a:r>
              <a:rPr lang="en-US" sz="2400" dirty="0" err="1" smtClean="0"/>
              <a:t>rada</a:t>
            </a:r>
            <a:r>
              <a:rPr lang="en-US" sz="2400" dirty="0" smtClean="0"/>
              <a:t>, </a:t>
            </a:r>
            <a:r>
              <a:rPr lang="en-US" sz="2400" dirty="0" err="1" smtClean="0"/>
              <a:t>eventualne</a:t>
            </a:r>
            <a:r>
              <a:rPr lang="en-US" sz="2400" dirty="0" smtClean="0"/>
              <a:t> </a:t>
            </a:r>
            <a:r>
              <a:rPr lang="en-US" sz="2400" dirty="0" err="1" smtClean="0"/>
              <a:t>smernice</a:t>
            </a:r>
            <a:r>
              <a:rPr lang="en-US" sz="2400" dirty="0" smtClean="0"/>
              <a:t>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budući</a:t>
            </a:r>
            <a:r>
              <a:rPr lang="en-US" sz="2400" dirty="0" smtClean="0"/>
              <a:t> rad i </a:t>
            </a:r>
            <a:r>
              <a:rPr lang="en-US" sz="2400" dirty="0" err="1" smtClean="0"/>
              <a:t>značaj</a:t>
            </a:r>
            <a:r>
              <a:rPr lang="en-US" sz="2400" dirty="0" smtClean="0"/>
              <a:t> </a:t>
            </a:r>
            <a:r>
              <a:rPr lang="en-US" sz="2400" dirty="0" err="1" smtClean="0"/>
              <a:t>dobijeni</a:t>
            </a:r>
            <a:r>
              <a:rPr lang="sr-Latn-RS" sz="2400" dirty="0" smtClean="0"/>
              <a:t>h</a:t>
            </a:r>
            <a:r>
              <a:rPr lang="en-US" sz="2400" dirty="0" smtClean="0"/>
              <a:t> </a:t>
            </a:r>
            <a:r>
              <a:rPr lang="en-US" sz="2400" dirty="0" err="1" smtClean="0"/>
              <a:t>originalnih</a:t>
            </a:r>
            <a:r>
              <a:rPr lang="en-US" sz="2400" dirty="0" smtClean="0"/>
              <a:t> </a:t>
            </a:r>
            <a:r>
              <a:rPr lang="en-US" sz="2400" dirty="0" err="1" smtClean="0"/>
              <a:t>rezultata</a:t>
            </a:r>
            <a:r>
              <a:rPr lang="en-US" sz="2400" dirty="0" smtClean="0"/>
              <a:t>.</a:t>
            </a:r>
            <a:endParaRPr lang="sr-Latn-RS" sz="2400" dirty="0" smtClean="0"/>
          </a:p>
          <a:p>
            <a:r>
              <a:rPr lang="en-US" sz="2400" dirty="0" smtClean="0"/>
              <a:t>Student </a:t>
            </a:r>
            <a:r>
              <a:rPr lang="en-US" sz="2400" dirty="0" err="1" smtClean="0"/>
              <a:t>navodi</a:t>
            </a:r>
            <a:r>
              <a:rPr lang="en-US" sz="2400" dirty="0" smtClean="0"/>
              <a:t> </a:t>
            </a:r>
            <a:r>
              <a:rPr lang="en-US" sz="2400" dirty="0" err="1" smtClean="0"/>
              <a:t>literaturu</a:t>
            </a:r>
            <a:r>
              <a:rPr lang="en-US" sz="2400" dirty="0" smtClean="0"/>
              <a:t> i </a:t>
            </a:r>
            <a:r>
              <a:rPr lang="en-US" sz="2400" dirty="0" err="1" smtClean="0"/>
              <a:t>izvore</a:t>
            </a:r>
            <a:r>
              <a:rPr lang="en-US" sz="2400" dirty="0" smtClean="0"/>
              <a:t> </a:t>
            </a:r>
            <a:r>
              <a:rPr lang="en-US" sz="2400" dirty="0" err="1" smtClean="0"/>
              <a:t>koje</a:t>
            </a:r>
            <a:r>
              <a:rPr lang="en-US" sz="2400" dirty="0" smtClean="0"/>
              <a:t> je </a:t>
            </a:r>
            <a:r>
              <a:rPr lang="en-US" sz="2400" dirty="0" err="1" smtClean="0"/>
              <a:t>koristio</a:t>
            </a:r>
            <a:r>
              <a:rPr lang="en-US" sz="2400" dirty="0" smtClean="0"/>
              <a:t> </a:t>
            </a:r>
            <a:r>
              <a:rPr lang="en-US" sz="2400" dirty="0" err="1" smtClean="0"/>
              <a:t>pri</a:t>
            </a:r>
            <a:r>
              <a:rPr lang="en-US" sz="2400" dirty="0" smtClean="0"/>
              <a:t> </a:t>
            </a:r>
            <a:r>
              <a:rPr lang="en-US" sz="2400" dirty="0" err="1" smtClean="0"/>
              <a:t>izradi</a:t>
            </a:r>
            <a:r>
              <a:rPr lang="en-US" sz="2400" dirty="0" smtClean="0"/>
              <a:t> </a:t>
            </a:r>
            <a:r>
              <a:rPr lang="en-US" sz="2400" dirty="0" err="1" smtClean="0"/>
              <a:t>rada</a:t>
            </a:r>
            <a:r>
              <a:rPr lang="en-US" sz="2400" dirty="0" smtClean="0"/>
              <a:t>, </a:t>
            </a:r>
            <a:r>
              <a:rPr lang="en-US" sz="2400" dirty="0" err="1" smtClean="0"/>
              <a:t>sa</a:t>
            </a:r>
            <a:r>
              <a:rPr lang="en-US" sz="2400" dirty="0" smtClean="0"/>
              <a:t> </a:t>
            </a:r>
            <a:r>
              <a:rPr lang="en-US" sz="2400" dirty="0" err="1" smtClean="0"/>
              <a:t>potpunim</a:t>
            </a:r>
            <a:r>
              <a:rPr lang="en-US" sz="2400" dirty="0" smtClean="0"/>
              <a:t> </a:t>
            </a:r>
            <a:r>
              <a:rPr lang="en-US" sz="2400" dirty="0" err="1" smtClean="0"/>
              <a:t>podacima</a:t>
            </a:r>
            <a:r>
              <a:rPr lang="en-US" sz="2400" dirty="0" smtClean="0"/>
              <a:t>, </a:t>
            </a:r>
            <a:r>
              <a:rPr lang="en-US" sz="2400" dirty="0" err="1" smtClean="0"/>
              <a:t>radi</a:t>
            </a:r>
            <a:r>
              <a:rPr lang="en-US" sz="2400" dirty="0" smtClean="0"/>
              <a:t> </a:t>
            </a:r>
            <a:r>
              <a:rPr lang="en-US" sz="2400" dirty="0" err="1" smtClean="0"/>
              <a:t>sprečavanja</a:t>
            </a:r>
            <a:r>
              <a:rPr lang="en-US" sz="2400" dirty="0" smtClean="0"/>
              <a:t> </a:t>
            </a:r>
            <a:r>
              <a:rPr lang="en-US" sz="2400" dirty="0" err="1" smtClean="0"/>
              <a:t>kršenja</a:t>
            </a:r>
            <a:r>
              <a:rPr lang="en-US" sz="2400" dirty="0" smtClean="0"/>
              <a:t> </a:t>
            </a:r>
            <a:r>
              <a:rPr lang="en-US" sz="2400" dirty="0" err="1" smtClean="0"/>
              <a:t>prava</a:t>
            </a:r>
            <a:r>
              <a:rPr lang="en-US" sz="2400" dirty="0" smtClean="0"/>
              <a:t> </a:t>
            </a:r>
            <a:r>
              <a:rPr lang="en-US" sz="2400" dirty="0" err="1" smtClean="0"/>
              <a:t>intelektualne</a:t>
            </a:r>
            <a:r>
              <a:rPr lang="en-US" sz="2400" dirty="0" smtClean="0"/>
              <a:t> </a:t>
            </a:r>
            <a:r>
              <a:rPr lang="en-US" sz="2400" dirty="0" err="1" smtClean="0"/>
              <a:t>svojine</a:t>
            </a:r>
            <a:r>
              <a:rPr lang="en-US" sz="2400" dirty="0" smtClean="0"/>
              <a:t> i </a:t>
            </a:r>
            <a:r>
              <a:rPr lang="en-US" sz="2400" dirty="0" err="1" smtClean="0"/>
              <a:t>sprečavanja</a:t>
            </a:r>
            <a:r>
              <a:rPr lang="en-US" sz="2400" dirty="0" smtClean="0"/>
              <a:t> </a:t>
            </a:r>
            <a:r>
              <a:rPr lang="en-US" sz="2400" dirty="0" err="1" smtClean="0"/>
              <a:t>plagijata</a:t>
            </a:r>
            <a:r>
              <a:rPr lang="en-US" sz="2400" dirty="0" smtClean="0"/>
              <a:t> </a:t>
            </a:r>
            <a:endParaRPr lang="sr-Latn-RS" sz="2400" dirty="0" smtClean="0"/>
          </a:p>
          <a:p>
            <a:r>
              <a:rPr lang="en-US" sz="2400" dirty="0" err="1" smtClean="0"/>
              <a:t>Poželjno</a:t>
            </a:r>
            <a:r>
              <a:rPr lang="en-US" sz="2400" dirty="0" smtClean="0"/>
              <a:t> je </a:t>
            </a:r>
            <a:r>
              <a:rPr lang="en-US" sz="2400" dirty="0" err="1" smtClean="0"/>
              <a:t>korišćenje</a:t>
            </a:r>
            <a:r>
              <a:rPr lang="en-US" sz="2400" dirty="0" smtClean="0"/>
              <a:t> </a:t>
            </a:r>
            <a:r>
              <a:rPr lang="en-US" sz="2400" dirty="0" err="1" smtClean="0"/>
              <a:t>izvora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stranim</a:t>
            </a:r>
            <a:r>
              <a:rPr lang="en-US" sz="2400" dirty="0" smtClean="0"/>
              <a:t> </a:t>
            </a:r>
            <a:r>
              <a:rPr lang="en-US" sz="2400" dirty="0" err="1" smtClean="0"/>
              <a:t>jezicima</a:t>
            </a:r>
            <a:r>
              <a:rPr lang="en-US" sz="2400" dirty="0" smtClean="0"/>
              <a:t> </a:t>
            </a:r>
            <a:r>
              <a:rPr lang="en-US" sz="2400" dirty="0" err="1" smtClean="0"/>
              <a:t>kao</a:t>
            </a:r>
            <a:r>
              <a:rPr lang="en-US" sz="2400" dirty="0" smtClean="0"/>
              <a:t> i </a:t>
            </a:r>
            <a:r>
              <a:rPr lang="en-US" sz="2400" dirty="0" err="1" smtClean="0"/>
              <a:t>relevantnih</a:t>
            </a:r>
            <a:r>
              <a:rPr lang="en-US" sz="2400" dirty="0" smtClean="0"/>
              <a:t> internet </a:t>
            </a:r>
            <a:r>
              <a:rPr lang="en-US" sz="2400" dirty="0" err="1" smtClean="0"/>
              <a:t>sajtova</a:t>
            </a:r>
            <a:r>
              <a:rPr lang="en-US" sz="2400" dirty="0" smtClean="0"/>
              <a:t> (ne i </a:t>
            </a:r>
            <a:r>
              <a:rPr lang="en-US" sz="2400" dirty="0" err="1" smtClean="0"/>
              <a:t>popularnih</a:t>
            </a:r>
            <a:r>
              <a:rPr lang="en-US" sz="2400" dirty="0" smtClean="0"/>
              <a:t> wiki </a:t>
            </a:r>
            <a:r>
              <a:rPr lang="en-US" sz="2400" dirty="0" err="1" smtClean="0"/>
              <a:t>sajtova</a:t>
            </a:r>
            <a:r>
              <a:rPr lang="en-US" sz="2400" dirty="0" smtClean="0"/>
              <a:t>)</a:t>
            </a:r>
            <a:endParaRPr lang="sr-Latn-RS" sz="2400" dirty="0" smtClean="0"/>
          </a:p>
          <a:p>
            <a:endParaRPr lang="sr-Latn-R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r-Latn-RS" sz="2400" dirty="0">
                <a:solidFill>
                  <a:srgbClr val="FF0000"/>
                </a:solidFill>
              </a:rPr>
              <a:t> </a:t>
            </a:r>
            <a:r>
              <a:rPr lang="sr-Latn-RS" sz="2400" dirty="0" smtClean="0">
                <a:solidFill>
                  <a:srgbClr val="FF0000"/>
                </a:solidFill>
              </a:rPr>
              <a:t>     </a:t>
            </a:r>
            <a:r>
              <a:rPr lang="sr-Latn-RS" sz="2000" dirty="0" smtClean="0">
                <a:solidFill>
                  <a:srgbClr val="FF0000"/>
                </a:solidFill>
              </a:rPr>
              <a:t>Za više detalja, videti predavanja iz predmeta Metode istraživanja</a:t>
            </a:r>
          </a:p>
          <a:p>
            <a:pPr marL="0" indent="0">
              <a:buNone/>
            </a:pPr>
            <a:endParaRPr lang="sr-Latn-RS" sz="2400" dirty="0"/>
          </a:p>
        </p:txBody>
      </p:sp>
    </p:spTree>
    <p:extLst>
      <p:ext uri="{BB962C8B-B14F-4D97-AF65-F5344CB8AC3E}">
        <p14:creationId xmlns:p14="http://schemas.microsoft.com/office/powerpoint/2010/main" val="750056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Forma </a:t>
            </a:r>
            <a:r>
              <a:rPr lang="en-US" dirty="0" smtClean="0"/>
              <a:t>PIR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vi-VN" sz="2400" dirty="0" smtClean="0"/>
              <a:t>Preporučuje se da pisani deo PIR ima između </a:t>
            </a:r>
            <a:r>
              <a:rPr lang="sr-Latn-RS" sz="2400" dirty="0" smtClean="0"/>
              <a:t>20</a:t>
            </a:r>
            <a:r>
              <a:rPr lang="vi-VN" sz="2400" dirty="0" smtClean="0"/>
              <a:t> i </a:t>
            </a:r>
            <a:r>
              <a:rPr lang="sr-Latn-RS" sz="2400" dirty="0" smtClean="0"/>
              <a:t>3</a:t>
            </a:r>
            <a:r>
              <a:rPr lang="vi-VN" sz="2400" dirty="0" smtClean="0"/>
              <a:t>0 stranica A4 formata </a:t>
            </a:r>
            <a:endParaRPr lang="sr-Latn-RS" sz="2400" dirty="0" smtClean="0"/>
          </a:p>
          <a:p>
            <a:r>
              <a:rPr lang="vi-VN" sz="2400" dirty="0" smtClean="0"/>
              <a:t>Format teksta: margine po 2,5 cm, prored 1,5</a:t>
            </a:r>
            <a:r>
              <a:rPr lang="sr-Latn-RS" sz="2400" dirty="0" smtClean="0"/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cm</a:t>
            </a:r>
            <a:r>
              <a:rPr lang="vi-VN" sz="2400" dirty="0" smtClean="0"/>
              <a:t>, font Times New Roman 12 </a:t>
            </a:r>
            <a:endParaRPr lang="sr-Latn-RS" sz="2400" dirty="0" smtClean="0"/>
          </a:p>
          <a:p>
            <a:r>
              <a:rPr lang="vi-VN" sz="2400" dirty="0" smtClean="0"/>
              <a:t>Rad se predaje ili dostavlja u odgovarajućoj formi shodno uputstvima predmetnog nastavnika</a:t>
            </a:r>
            <a:endParaRPr lang="sr-Latn-RS" sz="2400" dirty="0"/>
          </a:p>
        </p:txBody>
      </p:sp>
    </p:spTree>
    <p:extLst>
      <p:ext uri="{BB962C8B-B14F-4D97-AF65-F5344CB8AC3E}">
        <p14:creationId xmlns:p14="http://schemas.microsoft.com/office/powerpoint/2010/main" val="1541754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993</Words>
  <Application>Microsoft Office PowerPoint</Application>
  <PresentationFormat>On-screen Show (4:3)</PresentationFormat>
  <Paragraphs>78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PIR - Primenjeni istraživački rad</vt:lpstr>
      <vt:lpstr>PIR - Primenjeni istraživački rad</vt:lpstr>
      <vt:lpstr>Tema PIR</vt:lpstr>
      <vt:lpstr>Sadržaj PIR</vt:lpstr>
      <vt:lpstr>Sadržaj PIR</vt:lpstr>
      <vt:lpstr>Sadržaj PIR</vt:lpstr>
      <vt:lpstr>Sadržaj PIR</vt:lpstr>
      <vt:lpstr>Sadržaj PIR</vt:lpstr>
      <vt:lpstr>Forma PIR</vt:lpstr>
      <vt:lpstr>Forma PIR</vt:lpstr>
      <vt:lpstr>Forma PIR</vt:lpstr>
      <vt:lpstr>Postupak izrade i odbrane PIR</vt:lpstr>
      <vt:lpstr>Postupak izrade i odbrane PIR</vt:lpstr>
      <vt:lpstr>Postupak izrade i odbrane PIR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PIR - Primenjeni istraživački rad</dc:title>
  <dc:creator>Goran Dikić</dc:creator>
  <cp:lastModifiedBy>Goran Dikić</cp:lastModifiedBy>
  <cp:revision>16</cp:revision>
  <dcterms:created xsi:type="dcterms:W3CDTF">2021-06-16T12:49:16Z</dcterms:created>
  <dcterms:modified xsi:type="dcterms:W3CDTF">2023-03-06T13:03:57Z</dcterms:modified>
</cp:coreProperties>
</file>