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0" r:id="rId1"/>
  </p:sldMasterIdLst>
  <p:sldIdLst>
    <p:sldId id="256" r:id="rId2"/>
    <p:sldId id="262" r:id="rId3"/>
    <p:sldId id="266" r:id="rId4"/>
    <p:sldId id="269" r:id="rId5"/>
    <p:sldId id="257" r:id="rId6"/>
    <p:sldId id="263" r:id="rId7"/>
    <p:sldId id="264" r:id="rId8"/>
    <p:sldId id="258" r:id="rId9"/>
    <p:sldId id="272" r:id="rId10"/>
    <p:sldId id="270" r:id="rId11"/>
    <p:sldId id="260" r:id="rId12"/>
    <p:sldId id="273" r:id="rId1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78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23.2.2023.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23.2.2023.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23.2.2023.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23.2.2023.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23.2.2023.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23.2.2023.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23.2.2023.</a:t>
            </a:fld>
            <a:endParaRPr lang="sr-Cyrl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23.2.2023.</a:t>
            </a:fld>
            <a:endParaRPr lang="sr-Cyrl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23.2.2023.</a:t>
            </a:fld>
            <a:endParaRPr lang="sr-Cyrl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23.2.2023.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23.2.2023.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72DB23C-C98C-46A3-BF0E-FEF65171F122}" type="datetimeFigureOut">
              <a:rPr lang="sr-Cyrl-RS" smtClean="0"/>
              <a:t>23.2.2023.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8352928" cy="955556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Академија техничко-уметничких струковних студија Београд</a:t>
            </a:r>
            <a:br>
              <a:rPr lang="sr-Cyrl-R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Одсек Висока школа електротехнике и рачунарства</a:t>
            </a:r>
            <a:endParaRPr lang="sr-Cyrl-R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604DE63-09A3-4FC5-BA09-2F1451B0386C}"/>
              </a:ext>
            </a:extLst>
          </p:cNvPr>
          <p:cNvSpPr txBox="1"/>
          <p:nvPr/>
        </p:nvSpPr>
        <p:spPr>
          <a:xfrm>
            <a:off x="1763688" y="2348880"/>
            <a:ext cx="633670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r-Cyrl-RS" sz="35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МЕНАЏМЕНТ ПРОДАЈЕ</a:t>
            </a:r>
            <a:endParaRPr lang="sr-Cyrl-R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R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 Ружица Цветковић</a:t>
            </a:r>
            <a:endParaRPr lang="sr-Latn-R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sz="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професор струковних студија</a:t>
            </a:r>
          </a:p>
        </p:txBody>
      </p:sp>
    </p:spTree>
    <p:extLst>
      <p:ext uri="{BB962C8B-B14F-4D97-AF65-F5344CB8AC3E}">
        <p14:creationId xmlns:p14="http://schemas.microsoft.com/office/powerpoint/2010/main" val="273260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52FD14A-E9F4-4717-B7EB-F4130E8F727A}"/>
              </a:ext>
            </a:extLst>
          </p:cNvPr>
          <p:cNvSpPr txBox="1"/>
          <p:nvPr/>
        </p:nvSpPr>
        <p:spPr>
          <a:xfrm>
            <a:off x="1403648" y="2499875"/>
            <a:ext cx="6840760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Оцена 6 		од 51 до 60 поена</a:t>
            </a:r>
          </a:p>
          <a:p>
            <a:pPr>
              <a:lnSpc>
                <a:spcPct val="150000"/>
              </a:lnSpc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Оцена 7 		од 61 до 70 поена</a:t>
            </a:r>
          </a:p>
          <a:p>
            <a:pPr>
              <a:lnSpc>
                <a:spcPct val="150000"/>
              </a:lnSpc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Оцена 8 		од 71 до 80 поена</a:t>
            </a:r>
          </a:p>
          <a:p>
            <a:pPr>
              <a:lnSpc>
                <a:spcPct val="150000"/>
              </a:lnSpc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Оцена 6 		од 81 до 90 поена</a:t>
            </a:r>
          </a:p>
          <a:p>
            <a:pPr>
              <a:lnSpc>
                <a:spcPct val="150000"/>
              </a:lnSpc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Оцена 6 		од 91 до 100 поена</a:t>
            </a:r>
          </a:p>
          <a:p>
            <a:pPr marL="0" indent="0">
              <a:buNone/>
            </a:pPr>
            <a:endParaRPr lang="sr-Cyrl-R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64A1211-4A77-482A-A033-0A89C455EFE7}"/>
              </a:ext>
            </a:extLst>
          </p:cNvPr>
          <p:cNvSpPr txBox="1"/>
          <p:nvPr/>
        </p:nvSpPr>
        <p:spPr>
          <a:xfrm>
            <a:off x="1043608" y="1124744"/>
            <a:ext cx="61206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ФОРМИРАЊЕ ОЦЕНЕ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129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47664" y="6749988"/>
            <a:ext cx="6512511" cy="216024"/>
          </a:xfrm>
        </p:spPr>
        <p:txBody>
          <a:bodyPr/>
          <a:lstStyle/>
          <a:p>
            <a:pPr marL="0" indent="0" algn="l">
              <a:buNone/>
            </a:pPr>
            <a:r>
              <a:rPr lang="sr-Cyrl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</a:p>
        </p:txBody>
      </p:sp>
      <p:sp>
        <p:nvSpPr>
          <p:cNvPr id="3" name="Čuvar mesta za sadržaj 2"/>
          <p:cNvSpPr>
            <a:spLocks noGrp="1"/>
          </p:cNvSpPr>
          <p:nvPr>
            <p:ph sz="quarter" idx="13"/>
          </p:nvPr>
        </p:nvSpPr>
        <p:spPr>
          <a:xfrm>
            <a:off x="1043608" y="620688"/>
            <a:ext cx="6512510" cy="54189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 Ружица Цветковић</a:t>
            </a:r>
          </a:p>
          <a:p>
            <a:pPr marL="0" indent="0">
              <a:buNone/>
            </a:pPr>
            <a:endParaRPr lang="sr-Cyrl-R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R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професор струковних студија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sr-Cyrl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Cyrl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ruzicac@viser.edu.rs</a:t>
            </a:r>
            <a:r>
              <a:rPr lang="sr-Cyrl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 број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Cyrl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512</a:t>
            </a:r>
            <a:endParaRPr lang="sr-Cyrl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Консултације два пута недељно</a:t>
            </a:r>
          </a:p>
          <a:p>
            <a:pPr marL="0" indent="0">
              <a:buNone/>
            </a:pPr>
            <a:r>
              <a:rPr lang="sr-Cyrl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понедељком </a:t>
            </a: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 </a:t>
            </a:r>
            <a:r>
              <a:rPr lang="sr-Cyrl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sr-Cyrl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сати и</a:t>
            </a:r>
          </a:p>
          <a:p>
            <a:pPr marL="0" indent="0">
              <a:buNone/>
            </a:pPr>
            <a:r>
              <a:rPr lang="sr-Cyrl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Средом од 14 </a:t>
            </a: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sr-Cyrl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сати</a:t>
            </a:r>
          </a:p>
          <a:p>
            <a:pPr marL="0" indent="0">
              <a:buNone/>
            </a:pP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Термине консултација можемо прилагодити терминима наставе и договарати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700106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729D7C3-11BA-4A70-B123-6B31B3E4953B}"/>
              </a:ext>
            </a:extLst>
          </p:cNvPr>
          <p:cNvSpPr txBox="1"/>
          <p:nvPr/>
        </p:nvSpPr>
        <p:spPr>
          <a:xfrm>
            <a:off x="539552" y="253426"/>
            <a:ext cx="7920880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r-Cyrl-R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42900" indent="-342900">
              <a:buAutoNum type="arabicPeriod"/>
            </a:pP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Материјали са предавања</a:t>
            </a:r>
          </a:p>
          <a:p>
            <a:endParaRPr lang="sr-Cyrl-R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18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sr-Latn-RS" sz="2400" b="0" i="0" dirty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sr-Latn-RS" sz="2400" dirty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sr-Latn-RS" sz="2400" b="0" i="0" dirty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reta Stipe, Bogetić Zoran, Veljković Saša, Petković Goran</a:t>
            </a:r>
            <a:r>
              <a:rPr lang="en-US" sz="2400" b="0" i="0" dirty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r-Latn-RS" sz="2400" dirty="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Menadžment odnosa s kupcima,</a:t>
            </a:r>
            <a:r>
              <a:rPr lang="sr-Cyrl-RS" sz="2400" b="0" i="0" dirty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Data status,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Beograd, </a:t>
            </a:r>
            <a:r>
              <a:rPr lang="sr-Cyrl-RS" sz="2400" b="0" i="0" dirty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sr-Latn-RS" sz="2400" b="0" i="0" dirty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r-Cyrl-RS" sz="2400" b="0" i="0" dirty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Cyrl-RS" sz="2400" b="0" i="0" dirty="0">
              <a:solidFill>
                <a:srgbClr val="42424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400" dirty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sr-Latn-RS" sz="2400" dirty="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Lovreta Stipe</a:t>
            </a:r>
            <a:r>
              <a:rPr lang="en-US" sz="2400" dirty="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r-Latn-RS" sz="2400" dirty="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Trgovinski menadžment,</a:t>
            </a:r>
            <a:r>
              <a:rPr lang="sr-Cyrl-RS" sz="2400" dirty="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Ekonomski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Beograd</a:t>
            </a:r>
            <a:r>
              <a:rPr lang="en-US" sz="2400" dirty="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2400" dirty="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sr-Latn-RS" sz="2400" dirty="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 sz="2400" dirty="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sr-Latn-RS" sz="2400" dirty="0" smtClean="0">
              <a:solidFill>
                <a:srgbClr val="42424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400" dirty="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Gašović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М., 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Menadžment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prodaje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Ekonomski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Subotica,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2010.</a:t>
            </a:r>
            <a:endParaRPr lang="sr-Cyrl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90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877857-A2EF-4282-B93D-FBC0B516C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6868117"/>
            <a:ext cx="6512511" cy="6480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D1A739-C9F5-45AE-9B5A-59881959954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75656" y="548680"/>
            <a:ext cx="7416824" cy="5688632"/>
          </a:xfrm>
        </p:spPr>
        <p:txBody>
          <a:bodyPr>
            <a:normAutofit/>
          </a:bodyPr>
          <a:lstStyle/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Академија техничко-уметничких струковних студија Београд</a:t>
            </a: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Одсек Висока школа електротехнике и рачунарства</a:t>
            </a: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sr-Cyrl-R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b="1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r-Cyrl-RS" sz="5000" b="1">
                <a:latin typeface="Times New Roman" panose="02020603050405020304" pitchFamily="18" charset="0"/>
                <a:cs typeface="Times New Roman" panose="02020603050405020304" pitchFamily="18" charset="0"/>
              </a:rPr>
              <a:t>МЕНАЏМЕНТ ПРОДАЈЕ</a:t>
            </a: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УВОДНО ПРЕДАВАЊЕ</a:t>
            </a:r>
            <a:endParaRPr lang="en-US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ИНФОРМАЦИЈЕ О ПРЕДМЕТУ</a:t>
            </a:r>
            <a:r>
              <a:rPr lang="sr-Cyrl-R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 Ружица Цветковић</a:t>
            </a:r>
            <a:r>
              <a:rPr lang="sr-Cyrl-R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професор струковних студија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6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8E9A753-7144-4EBD-92D5-2BAA15BE33F7}"/>
              </a:ext>
            </a:extLst>
          </p:cNvPr>
          <p:cNvSpPr txBox="1"/>
          <p:nvPr/>
        </p:nvSpPr>
        <p:spPr>
          <a:xfrm>
            <a:off x="1619672" y="692696"/>
            <a:ext cx="5904656" cy="4739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sr-Cyrl-RS" sz="3500" b="1">
                <a:latin typeface="Times New Roman" panose="02020603050405020304" pitchFamily="18" charset="0"/>
                <a:cs typeface="Times New Roman" panose="02020603050405020304" pitchFamily="18" charset="0"/>
              </a:rPr>
              <a:t>МЕНАЏМЕНТ ПРОДАЈЕ</a:t>
            </a:r>
          </a:p>
          <a:p>
            <a:endParaRPr lang="sr-Cyrl-R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dirty="0"/>
          </a:p>
          <a:p>
            <a:r>
              <a:rPr lang="sr-Cyrl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Краћи садржај предмета</a:t>
            </a:r>
          </a:p>
          <a:p>
            <a:endParaRPr lang="sr-Cyrl-R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бодова</a:t>
            </a:r>
          </a:p>
          <a:p>
            <a:endParaRPr lang="sr-Cyrl-R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Формирање оцене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806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FEF06BD-FBC1-4E2F-83B9-DC49932918D3}"/>
              </a:ext>
            </a:extLst>
          </p:cNvPr>
          <p:cNvSpPr txBox="1"/>
          <p:nvPr/>
        </p:nvSpPr>
        <p:spPr>
          <a:xfrm>
            <a:off x="1835696" y="548680"/>
            <a:ext cx="6120680" cy="5893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МЕНАЏМЕНТ ПРОДАЈЕ</a:t>
            </a:r>
          </a:p>
          <a:p>
            <a:endParaRPr lang="sr-Cyrl-RS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1400" dirty="0"/>
          </a:p>
          <a:p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Шифра предмета: 	</a:t>
            </a:r>
            <a:r>
              <a:rPr lang="sr-Cyrl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sr-Latn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r>
              <a:rPr lang="sr-Cyrl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sr-Cyrl-R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Број ЕСПБ: 		6 бодова</a:t>
            </a:r>
          </a:p>
          <a:p>
            <a:endParaRPr lang="sr-Cyrl-R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 струковне студије</a:t>
            </a:r>
          </a:p>
          <a:p>
            <a:endParaRPr lang="sr-Cyrl-R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Прва </a:t>
            </a:r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година </a:t>
            </a:r>
            <a:r>
              <a:rPr lang="sr-Cyrl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Cyrl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семестар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предмета 	изборни</a:t>
            </a:r>
          </a:p>
          <a:p>
            <a:endParaRPr lang="sr-Cyrl-R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 организовања наставе:</a:t>
            </a:r>
          </a:p>
          <a:p>
            <a:endParaRPr lang="sr-Cyrl-R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часа предавања и</a:t>
            </a:r>
          </a:p>
          <a:p>
            <a:endParaRPr lang="sr-Cyrl-R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часа аудиторних вежби</a:t>
            </a:r>
          </a:p>
        </p:txBody>
      </p:sp>
    </p:spTree>
    <p:extLst>
      <p:ext uri="{BB962C8B-B14F-4D97-AF65-F5344CB8AC3E}">
        <p14:creationId xmlns:p14="http://schemas.microsoft.com/office/powerpoint/2010/main" val="266501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esta za sadržaj 2"/>
          <p:cNvSpPr>
            <a:spLocks noGrp="1"/>
          </p:cNvSpPr>
          <p:nvPr>
            <p:ph sz="quarter" idx="13"/>
          </p:nvPr>
        </p:nvSpPr>
        <p:spPr>
          <a:xfrm>
            <a:off x="971600" y="908720"/>
            <a:ext cx="7344816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sr-Cyrl-RS" altLang="en-US" sz="11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Циљ</a:t>
            </a:r>
            <a:r>
              <a:rPr lang="en-US" altLang="en-US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предмета</a:t>
            </a:r>
            <a:r>
              <a:rPr lang="en-US" altLang="en-US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" indent="0">
              <a:buNone/>
            </a:pP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Циљ наставе је да студенте упозна са савременим приступима у формирању цена и начинима продаје производа у условима глобализације тржишта.</a:t>
            </a:r>
            <a:endParaRPr lang="en-GB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GB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Исход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" indent="0">
              <a:buNone/>
            </a:pP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 оспособљени за успешно обављање послова из области пласмана производа и услуга на тржишту.</a:t>
            </a:r>
            <a:endParaRPr lang="sr-Cyrl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32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28F6B6A-4EAE-4EF1-BABC-BD5ECF5D4372}"/>
              </a:ext>
            </a:extLst>
          </p:cNvPr>
          <p:cNvSpPr txBox="1"/>
          <p:nvPr/>
        </p:nvSpPr>
        <p:spPr>
          <a:xfrm>
            <a:off x="323528" y="332656"/>
            <a:ext cx="8568952" cy="627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b="1" i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Садржај </a:t>
            </a:r>
            <a:r>
              <a:rPr lang="ru-RU" sz="2800" b="1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</a:t>
            </a:r>
            <a:r>
              <a:rPr lang="sr-Latn-RS" sz="2800" b="1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</a:p>
          <a:p>
            <a:pPr algn="l"/>
            <a:r>
              <a:rPr lang="ru-RU" sz="2800" b="1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Теоријска </a:t>
            </a:r>
            <a:r>
              <a:rPr lang="ru-RU" sz="2800" b="1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настава</a:t>
            </a:r>
          </a:p>
          <a:p>
            <a:pPr algn="l"/>
            <a:endParaRPr lang="ru-RU" sz="600" b="0" i="0" dirty="0">
              <a:solidFill>
                <a:srgbClr val="42424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altLang="en-US" sz="28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Теме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Кораци малопродаје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Понуда производа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Методе претраге купаца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Модели продаје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Процес продаје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Особине менаџера продаје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Начини презентације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Невербална комуникација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Култура опхођења са странкама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Управљање приговорима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Окидачи у продаји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Разумевање потрошача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Правила и принципи професионалног менаџмента продаје </a:t>
            </a:r>
            <a:endParaRPr lang="sr-Cyrl-RS" altLang="en-US" sz="2400" b="1" dirty="0"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96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0C1E85B-FA61-4B86-B77C-54EB5B19EE4A}"/>
              </a:ext>
            </a:extLst>
          </p:cNvPr>
          <p:cNvSpPr txBox="1"/>
          <p:nvPr/>
        </p:nvSpPr>
        <p:spPr>
          <a:xfrm>
            <a:off x="1511660" y="1052736"/>
            <a:ext cx="6372708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ru-RU" sz="1400" b="0" i="0" dirty="0">
              <a:solidFill>
                <a:srgbClr val="424242"/>
              </a:solidFill>
              <a:effectLst/>
              <a:latin typeface="Roboto Condensed" panose="02000000000000000000" pitchFamily="2" charset="0"/>
            </a:endParaRPr>
          </a:p>
          <a:p>
            <a:pPr algn="l"/>
            <a:r>
              <a:rPr lang="ru-RU" b="0" i="0" dirty="0">
                <a:solidFill>
                  <a:srgbClr val="424242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ru-RU" sz="3200" b="1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Садржај предмета</a:t>
            </a:r>
          </a:p>
          <a:p>
            <a:pPr algn="l"/>
            <a:endParaRPr lang="ru-RU" sz="2400" b="1" dirty="0">
              <a:solidFill>
                <a:srgbClr val="42424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3200" b="1" dirty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настава</a:t>
            </a:r>
          </a:p>
          <a:p>
            <a:pPr algn="l"/>
            <a:endParaRPr lang="ru-RU" sz="3200" b="0" i="0" dirty="0">
              <a:solidFill>
                <a:srgbClr val="42424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8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вежбама се расправља о конкретним проблемима </a:t>
            </a:r>
            <a:r>
              <a:rPr lang="ru-RU" sz="2800" b="0" i="0" dirty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sr-Latn-RS" sz="2800" b="0" i="0" dirty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b="0" i="0" dirty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раде </a:t>
            </a:r>
            <a:r>
              <a:rPr lang="ru-RU" sz="2800" b="0" i="0" dirty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задаци који </a:t>
            </a:r>
            <a:r>
              <a:rPr lang="ru-RU" sz="28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припадају материји разматраној на предавањима</a:t>
            </a:r>
            <a:r>
              <a:rPr lang="ru-RU" sz="2800" b="0" i="0" dirty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0" i="0" dirty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b="0" i="0" dirty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 на вежбама могу бранити радове.</a:t>
            </a:r>
            <a:endParaRPr lang="ru-RU" sz="2800" b="0" i="0" dirty="0">
              <a:solidFill>
                <a:srgbClr val="42424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400" b="0" i="0" dirty="0">
              <a:solidFill>
                <a:srgbClr val="42424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Аудиторне вежбе прате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предавања</a:t>
            </a:r>
            <a:endParaRPr lang="ru-RU" sz="2500" b="0" i="0" dirty="0">
              <a:solidFill>
                <a:srgbClr val="42424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87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6512511" cy="720080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ФОРМИРАЊЕ ОЦЕНЕ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Čuvar mesta za sadržaj 2"/>
          <p:cNvSpPr>
            <a:spLocks noGrp="1"/>
          </p:cNvSpPr>
          <p:nvPr>
            <p:ph sz="quarter" idx="13"/>
          </p:nvPr>
        </p:nvSpPr>
        <p:spPr>
          <a:xfrm>
            <a:off x="395536" y="692696"/>
            <a:ext cx="8568952" cy="6048672"/>
          </a:xfrm>
        </p:spPr>
        <p:txBody>
          <a:bodyPr>
            <a:noAutofit/>
          </a:bodyPr>
          <a:lstStyle/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       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Поени</a:t>
            </a:r>
            <a:endParaRPr lang="ru-RU" sz="3000" b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Предиспитне обавезе 	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sr-Cyrl-R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бодова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Предавања</a:t>
            </a:r>
            <a:r>
              <a:rPr lang="sr-Cyrl-R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Cyrl-R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Cyrl-R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ктивности 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току предавања	- 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задаци </a:t>
            </a:r>
            <a:r>
              <a:rPr lang="sr-Latn-R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sr-Cyrl-R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тестови – интерактивна настава (одговори студената на питања из градива предмета) –дискусија - презентације и радови студената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Аудиторне </a:t>
            </a:r>
            <a:r>
              <a:rPr lang="sr-Cyrl-R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вежбе	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аудиторне вежбе - задаци </a:t>
            </a:r>
            <a:r>
              <a:rPr lang="sr-Cyrl-R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радови студената</a:t>
            </a:r>
            <a:endParaRPr lang="sr-Cyrl-R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r-Cyrl-RS" sz="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Колоквијуми</a:t>
            </a:r>
            <a:r>
              <a:rPr lang="sr-Cyrl-R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Cyrl-R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en-GB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r-Cyrl-R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бодова </a:t>
            </a:r>
            <a:r>
              <a:rPr lang="sr-Cyrl-R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(два колоквијума по 25 бодова) </a:t>
            </a:r>
            <a:endParaRPr lang="sr-Cyrl-RS" sz="2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колоквијум –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писмени тест - </a:t>
            </a:r>
            <a:r>
              <a:rPr lang="sr-Cyrl-R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обавезан 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преко 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moodle-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</a:t>
            </a:r>
            <a:endParaRPr lang="sr-Cyrl-R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Завршни испит	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(обавезан)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Поени</a:t>
            </a:r>
          </a:p>
          <a:p>
            <a:pPr marL="0" indent="0">
              <a:buNone/>
            </a:pPr>
            <a:r>
              <a:rPr lang="sr-Cyrl-R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Испит </a:t>
            </a:r>
            <a:r>
              <a:rPr lang="sr-Cyrl-R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sr-Latn-R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бодова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испит </a:t>
            </a:r>
            <a:r>
              <a:rPr lang="sr-Cyrl-R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r-Cyrl-R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обавезан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усмени испит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Колоквијуми </a:t>
            </a:r>
            <a:r>
              <a:rPr lang="sr-Cyrl-R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испит се полажу у школи </a:t>
            </a:r>
            <a:endParaRPr lang="sr-Cyrl-RS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 </a:t>
            </a:r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положен испит -  		      51 поен</a:t>
            </a:r>
          </a:p>
        </p:txBody>
      </p:sp>
    </p:spTree>
    <p:extLst>
      <p:ext uri="{BB962C8B-B14F-4D97-AF65-F5344CB8AC3E}">
        <p14:creationId xmlns:p14="http://schemas.microsoft.com/office/powerpoint/2010/main" val="4276300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912" y="5085184"/>
            <a:ext cx="4525888" cy="429984"/>
          </a:xfrm>
        </p:spPr>
        <p:txBody>
          <a:bodyPr/>
          <a:lstStyle/>
          <a:p>
            <a:pPr marL="0" indent="0">
              <a:buNone/>
            </a:pPr>
            <a:r>
              <a:rPr lang="sr-Cyrl-RS" sz="800" dirty="0"/>
              <a:t>.</a:t>
            </a:r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62800" cy="4783648"/>
          </a:xfrm>
        </p:spPr>
        <p:txBody>
          <a:bodyPr>
            <a:normAutofit fontScale="62500" lnSpcReduction="20000"/>
          </a:bodyPr>
          <a:lstStyle/>
          <a:p>
            <a:pPr marL="45720" indent="0">
              <a:buNone/>
            </a:pPr>
            <a:r>
              <a:rPr lang="sr-Cyrl-RS" sz="5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Начин </a:t>
            </a:r>
            <a:r>
              <a:rPr lang="sr-Cyrl-RS" sz="5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полагања </a:t>
            </a:r>
            <a:r>
              <a:rPr lang="sr-Cyrl-RS" sz="5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испита</a:t>
            </a:r>
          </a:p>
          <a:p>
            <a:pPr marL="45720" indent="0">
              <a:buNone/>
            </a:pPr>
            <a:endParaRPr lang="sr-Cyrl-R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sr-Cyrl-RS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Колоквијуми и испит се полажу у школи </a:t>
            </a:r>
            <a:endParaRPr lang="sr-Cyrl-RS" sz="3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sr-Cyrl-RS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Колоквијуми се </a:t>
            </a:r>
            <a:r>
              <a:rPr lang="sr-Cyrl-RS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полажу у школи </a:t>
            </a:r>
            <a:r>
              <a:rPr lang="sr-Cyrl-RS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писмено </a:t>
            </a:r>
            <a:r>
              <a:rPr lang="sr-Cyrl-RS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путем теста</a:t>
            </a:r>
          </a:p>
          <a:p>
            <a:pPr marL="45720" indent="0">
              <a:buNone/>
            </a:pPr>
            <a:r>
              <a:rPr lang="sr-Cyrl-RS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Испит </a:t>
            </a:r>
            <a:r>
              <a:rPr lang="sr-Cyrl-RS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 </a:t>
            </a:r>
            <a:r>
              <a:rPr lang="sr-Cyrl-RS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полаже </a:t>
            </a:r>
            <a:r>
              <a:rPr lang="sr-Cyrl-RS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школи </a:t>
            </a:r>
            <a:r>
              <a:rPr lang="sr-Cyrl-RS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усмено</a:t>
            </a:r>
          </a:p>
          <a:p>
            <a:pPr marL="45720" indent="0">
              <a:buNone/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Оцена на испиту се формира на основу збира броја поена остварених кроз све облике наставних обавеза. </a:t>
            </a:r>
            <a:endParaRPr lang="ru-RU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Позитивна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оцена се, по правилу, стиче уколико су све наставне обавезе студента оцењене позитивно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Прецизније то значи да морате положити колоквијум и </a:t>
            </a:r>
            <a:r>
              <a:rPr lang="sr-Cyrl-R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испит</a:t>
            </a:r>
            <a:endParaRPr lang="en-US" sz="3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153958137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1691</TotalTime>
  <Words>260</Words>
  <Application>Microsoft Office PowerPoint</Application>
  <PresentationFormat>On-screen Show (4:3)</PresentationFormat>
  <Paragraphs>127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Slipstream</vt:lpstr>
      <vt:lpstr>Академија техничко-уметничких струковних студија Београд Одсек Висока школа електротехнике и рачунарства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ФОРМИРАЊЕ ОЦЕНЕ</vt:lpstr>
      <vt:lpstr>.</vt:lpstr>
      <vt:lpstr>PowerPoint Presentation</vt:lpstr>
      <vt:lpstr>Н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Milica Jevremović</dc:creator>
  <cp:lastModifiedBy>Korisnik</cp:lastModifiedBy>
  <cp:revision>69</cp:revision>
  <dcterms:created xsi:type="dcterms:W3CDTF">2016-09-26T08:32:57Z</dcterms:created>
  <dcterms:modified xsi:type="dcterms:W3CDTF">2023-02-23T17:04:41Z</dcterms:modified>
</cp:coreProperties>
</file>