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9" r:id="rId3"/>
    <p:sldId id="261" r:id="rId4"/>
    <p:sldId id="279" r:id="rId5"/>
    <p:sldId id="262" r:id="rId6"/>
    <p:sldId id="280" r:id="rId7"/>
    <p:sldId id="263" r:id="rId8"/>
    <p:sldId id="268" r:id="rId9"/>
    <p:sldId id="267" r:id="rId10"/>
    <p:sldId id="269" r:id="rId11"/>
    <p:sldId id="270" r:id="rId12"/>
    <p:sldId id="271" r:id="rId13"/>
    <p:sldId id="272" r:id="rId14"/>
    <p:sldId id="273" r:id="rId15"/>
    <p:sldId id="281" r:id="rId16"/>
    <p:sldId id="275" r:id="rId17"/>
    <p:sldId id="276" r:id="rId18"/>
    <p:sldId id="277" r:id="rId19"/>
    <p:sldId id="278" r:id="rId20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EF0"/>
    <a:srgbClr val="FDDFEC"/>
    <a:srgbClr val="E7DEFE"/>
    <a:srgbClr val="88BDE8"/>
    <a:srgbClr val="0099CC"/>
    <a:srgbClr val="015153"/>
    <a:srgbClr val="422C16"/>
    <a:srgbClr val="0C78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23" autoAdjust="0"/>
    <p:restoredTop sz="94652" autoAdjust="0"/>
  </p:normalViewPr>
  <p:slideViewPr>
    <p:cSldViewPr>
      <p:cViewPr varScale="1">
        <p:scale>
          <a:sx n="81" d="100"/>
          <a:sy n="81" d="100"/>
        </p:scale>
        <p:origin x="134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639522-F900-4FA0-874E-266E6B38091E}" type="datetimeFigureOut">
              <a:rPr lang="en-US"/>
              <a:pPr>
                <a:defRPr/>
              </a:pPr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B7B3A7-E7E2-498C-AC04-A365C1F54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6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2B878-8A1F-4EA7-9863-5109CFF737A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9964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AC3B7-AAC5-4219-ACEF-C581A6B4756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412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6F74A-72EA-4010-8480-D64F62E93C0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325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9EEF7-8508-40A7-88F0-3887F73C2B0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19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12E74-BFFA-4230-ADDA-B3F67AC4CF6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2608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7B2B7-A6A2-4E74-96BC-97D8D58BDA0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368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C8A1-2AB5-4815-9BD1-C8CF26DC4C2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7734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F962C-8B15-402E-B8AB-86F5AC2534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643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63C81-B104-4A65-9A26-5A863F15E3D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00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5F8BF-2135-4536-A517-DE517F9A1582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020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6433E-AA88-4B5A-A335-39D96E4CE8C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2480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EBA05BF-B0F4-4CCB-8721-28FE9C5B96B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vanav@viser.edu.r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artina.nikolic@viser.edu.rs" TargetMode="External"/><Relationship Id="rId4" Type="http://schemas.openxmlformats.org/officeDocument/2006/relationships/hyperlink" Target="mailto:divnap@gs.viser.edu.r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ectio.viser.edu.rs/moodle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635375" y="4797425"/>
            <a:ext cx="5508625" cy="647700"/>
          </a:xfrm>
        </p:spPr>
        <p:txBody>
          <a:bodyPr/>
          <a:lstStyle/>
          <a:p>
            <a:pPr eaLnBrk="1" hangingPunct="1">
              <a:defRPr/>
            </a:pPr>
            <a:r>
              <a:rPr lang="sr-Latn-R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APLIKATIVNI SOFTVER</a:t>
            </a:r>
            <a:endParaRPr lang="es-ES" sz="3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1" name="Rectangle 165"/>
          <p:cNvSpPr>
            <a:spLocks noChangeArrowheads="1"/>
          </p:cNvSpPr>
          <p:nvPr/>
        </p:nvSpPr>
        <p:spPr bwMode="auto">
          <a:xfrm>
            <a:off x="4427538" y="5445125"/>
            <a:ext cx="4537075" cy="6477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r">
              <a:defRPr/>
            </a:pPr>
            <a:r>
              <a:rPr 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Vodič kroz kurs</a:t>
            </a:r>
            <a:endParaRPr lang="es-E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200" dirty="0" err="1" smtClean="0"/>
              <a:t>Vežbe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3200" dirty="0" err="1"/>
              <a:t>saradnik</a:t>
            </a:r>
            <a:r>
              <a:rPr lang="en-US" sz="3200" dirty="0"/>
              <a:t> </a:t>
            </a:r>
            <a:r>
              <a:rPr lang="sr-Latn-RS" sz="3200" dirty="0" smtClean="0"/>
              <a:t>u evidenciji </a:t>
            </a:r>
            <a:r>
              <a:rPr lang="en-US" sz="3200" dirty="0" err="1" smtClean="0"/>
              <a:t>potvrđuje</a:t>
            </a:r>
            <a:r>
              <a:rPr lang="en-US" sz="3200" dirty="0" smtClean="0"/>
              <a:t> </a:t>
            </a:r>
            <a:r>
              <a:rPr lang="en-US" sz="3200" dirty="0"/>
              <a:t>da je </a:t>
            </a:r>
            <a:r>
              <a:rPr lang="en-US" sz="3200" dirty="0" err="1"/>
              <a:t>vežba</a:t>
            </a:r>
            <a:r>
              <a:rPr lang="en-US" sz="3200" dirty="0"/>
              <a:t> </a:t>
            </a:r>
            <a:r>
              <a:rPr lang="en-US" sz="3200" dirty="0" err="1"/>
              <a:t>odrađena</a:t>
            </a:r>
            <a:endParaRPr lang="en-US" sz="32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3200" dirty="0" err="1"/>
              <a:t>propuštena</a:t>
            </a:r>
            <a:r>
              <a:rPr lang="en-US" sz="3200" dirty="0"/>
              <a:t> </a:t>
            </a:r>
            <a:r>
              <a:rPr lang="en-US" sz="3200" dirty="0" err="1"/>
              <a:t>vežba</a:t>
            </a:r>
            <a:r>
              <a:rPr lang="en-US" sz="3200" dirty="0"/>
              <a:t> </a:t>
            </a:r>
            <a:r>
              <a:rPr lang="en-US" sz="3200" dirty="0" err="1"/>
              <a:t>može</a:t>
            </a:r>
            <a:r>
              <a:rPr lang="en-US" sz="3200" dirty="0"/>
              <a:t> da se </a:t>
            </a:r>
            <a:r>
              <a:rPr lang="en-US" sz="3200" dirty="0" err="1"/>
              <a:t>nadoknadi</a:t>
            </a:r>
            <a:r>
              <a:rPr lang="en-US" sz="3200" dirty="0"/>
              <a:t> u </a:t>
            </a:r>
            <a:r>
              <a:rPr lang="en-US" sz="3200" dirty="0" err="1"/>
              <a:t>unapred</a:t>
            </a:r>
            <a:r>
              <a:rPr lang="en-US" sz="3200" dirty="0"/>
              <a:t> </a:t>
            </a:r>
            <a:r>
              <a:rPr lang="en-US" sz="3200" dirty="0" err="1"/>
              <a:t>dogovorenim</a:t>
            </a:r>
            <a:r>
              <a:rPr lang="en-US" sz="3200" dirty="0"/>
              <a:t> </a:t>
            </a:r>
            <a:r>
              <a:rPr lang="en-US" sz="3200" dirty="0" err="1"/>
              <a:t>terminima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200" dirty="0" err="1" smtClean="0"/>
              <a:t>Testovi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 err="1"/>
              <a:t>testovi</a:t>
            </a:r>
            <a:r>
              <a:rPr lang="en-US" sz="2800" dirty="0"/>
              <a:t> </a:t>
            </a:r>
            <a:r>
              <a:rPr lang="en-US" sz="2800" dirty="0" err="1"/>
              <a:t>iz</a:t>
            </a:r>
            <a:r>
              <a:rPr lang="en-US" sz="2800" dirty="0"/>
              <a:t> MS Word-a i MS Excel-a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obavezni</a:t>
            </a:r>
            <a:r>
              <a:rPr lang="en-US" sz="2800" dirty="0"/>
              <a:t> – </a:t>
            </a:r>
            <a:r>
              <a:rPr lang="en-US" sz="2800" dirty="0" err="1"/>
              <a:t>deo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 smtClean="0"/>
              <a:t>ispita</a:t>
            </a:r>
            <a:r>
              <a:rPr lang="sr-Latn-RS" sz="2800" dirty="0" smtClean="0"/>
              <a:t>. Odvija se u laboratoriji.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test </a:t>
            </a:r>
            <a:r>
              <a:rPr lang="en-US" sz="2800" dirty="0" err="1"/>
              <a:t>iz</a:t>
            </a:r>
            <a:r>
              <a:rPr lang="en-US" sz="2800" dirty="0"/>
              <a:t> PowerPoint-a i Internet </a:t>
            </a:r>
            <a:r>
              <a:rPr lang="en-US" sz="2800" dirty="0" err="1"/>
              <a:t>servisa</a:t>
            </a:r>
            <a:r>
              <a:rPr lang="en-US" sz="2800" dirty="0"/>
              <a:t> </a:t>
            </a:r>
            <a:r>
              <a:rPr lang="en-US" sz="2800" dirty="0" err="1"/>
              <a:t>nije</a:t>
            </a:r>
            <a:r>
              <a:rPr lang="en-US" sz="2800" dirty="0"/>
              <a:t> </a:t>
            </a:r>
            <a:r>
              <a:rPr lang="en-US" sz="2800" dirty="0" err="1" smtClean="0"/>
              <a:t>obavezan</a:t>
            </a:r>
            <a:r>
              <a:rPr lang="sr-Latn-RS" sz="2800" dirty="0" smtClean="0"/>
              <a:t>, radi se test online.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2800" dirty="0"/>
              <a:t>da bi se test </a:t>
            </a:r>
            <a:r>
              <a:rPr lang="en-US" sz="2800" dirty="0" err="1"/>
              <a:t>položio</a:t>
            </a:r>
            <a:r>
              <a:rPr lang="en-US" sz="2800" dirty="0"/>
              <a:t> </a:t>
            </a:r>
            <a:r>
              <a:rPr lang="en-US" sz="2800" dirty="0" err="1"/>
              <a:t>neophodno</a:t>
            </a:r>
            <a:r>
              <a:rPr lang="en-US" sz="2800" dirty="0"/>
              <a:t> je da </a:t>
            </a:r>
            <a:r>
              <a:rPr lang="en-US" sz="2800" dirty="0" err="1"/>
              <a:t>bude</a:t>
            </a:r>
            <a:r>
              <a:rPr lang="en-US" sz="2800" dirty="0"/>
              <a:t> </a:t>
            </a:r>
            <a:r>
              <a:rPr lang="en-US" sz="2800" dirty="0" err="1"/>
              <a:t>tačno</a:t>
            </a:r>
            <a:r>
              <a:rPr lang="en-US" sz="2800" dirty="0"/>
              <a:t> </a:t>
            </a:r>
            <a:r>
              <a:rPr lang="en-US" sz="2800" dirty="0" err="1"/>
              <a:t>urađen</a:t>
            </a:r>
            <a:r>
              <a:rPr lang="en-US" sz="2800" dirty="0"/>
              <a:t> </a:t>
            </a:r>
            <a:r>
              <a:rPr lang="en-US" sz="2800" dirty="0" err="1"/>
              <a:t>više</a:t>
            </a:r>
            <a:r>
              <a:rPr lang="en-US" sz="2800" dirty="0"/>
              <a:t> od 75%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200" dirty="0" err="1" smtClean="0"/>
              <a:t>Testovi</a:t>
            </a: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en-US" sz="3200" dirty="0" err="1"/>
              <a:t>uslov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polaganje</a:t>
            </a:r>
            <a:r>
              <a:rPr lang="en-US" sz="3200" dirty="0"/>
              <a:t> </a:t>
            </a:r>
            <a:r>
              <a:rPr lang="en-US" sz="3200" dirty="0" err="1"/>
              <a:t>testa</a:t>
            </a:r>
            <a:r>
              <a:rPr lang="en-US" sz="3200" dirty="0"/>
              <a:t> je </a:t>
            </a:r>
            <a:r>
              <a:rPr lang="en-US" sz="3200" dirty="0" err="1"/>
              <a:t>odrađenih</a:t>
            </a:r>
            <a:endParaRPr lang="en-US" sz="3200" dirty="0"/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prvih</a:t>
            </a:r>
            <a:r>
              <a:rPr lang="en-US" sz="3200" dirty="0" smtClean="0"/>
              <a:t> 19 </a:t>
            </a:r>
            <a:r>
              <a:rPr lang="en-US" sz="3200" dirty="0" err="1" smtClean="0"/>
              <a:t>vežbi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 Word-a</a:t>
            </a:r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prvih</a:t>
            </a:r>
            <a:r>
              <a:rPr lang="en-US" sz="3200" dirty="0" smtClean="0"/>
              <a:t> 16 </a:t>
            </a:r>
            <a:r>
              <a:rPr lang="en-US" sz="3200" dirty="0" err="1" smtClean="0"/>
              <a:t>vežbi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Excel-a</a:t>
            </a:r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prvih</a:t>
            </a:r>
            <a:r>
              <a:rPr lang="en-US" sz="3200" dirty="0" smtClean="0"/>
              <a:t> 6 </a:t>
            </a:r>
            <a:r>
              <a:rPr lang="en-US" sz="3200" dirty="0" err="1" smtClean="0"/>
              <a:t>vežbi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PowerPoint-a  </a:t>
            </a:r>
          </a:p>
          <a:p>
            <a:r>
              <a:rPr lang="en-US" sz="3200" dirty="0" smtClean="0"/>
              <a:t>	</a:t>
            </a:r>
            <a:r>
              <a:rPr lang="en-US" sz="3200" dirty="0" err="1" smtClean="0"/>
              <a:t>prvih</a:t>
            </a:r>
            <a:r>
              <a:rPr lang="en-US" sz="3200" dirty="0" smtClean="0"/>
              <a:t> 7 </a:t>
            </a:r>
            <a:r>
              <a:rPr lang="en-US" sz="3200" dirty="0" err="1" smtClean="0"/>
              <a:t>vežbi</a:t>
            </a:r>
            <a:r>
              <a:rPr lang="en-US" sz="3200" dirty="0" smtClean="0"/>
              <a:t> </a:t>
            </a:r>
            <a:r>
              <a:rPr lang="en-US" sz="3200" dirty="0" err="1" smtClean="0"/>
              <a:t>iz</a:t>
            </a:r>
            <a:r>
              <a:rPr lang="en-US" sz="3200" dirty="0" smtClean="0"/>
              <a:t> Internet </a:t>
            </a:r>
            <a:r>
              <a:rPr lang="en-US" sz="3200" dirty="0" err="1" smtClean="0"/>
              <a:t>servisa</a:t>
            </a:r>
            <a:r>
              <a:rPr lang="en-US" sz="3200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 smtClean="0"/>
              <a:t>Seminarski rad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CS" sz="3200" dirty="0" smtClean="0"/>
              <a:t>obavezan je</a:t>
            </a:r>
            <a:r>
              <a:rPr lang="sr-Latn-RS" sz="3200" dirty="0" smtClean="0"/>
              <a:t> deo ispita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/>
              <a:t>t</a:t>
            </a:r>
            <a:r>
              <a:rPr lang="sr-Latn-RS" sz="3200" dirty="0" smtClean="0"/>
              <a:t>ema je slobodna ali u dogovoru je sa predmetnim saradnikom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/>
              <a:t>p</a:t>
            </a:r>
            <a:r>
              <a:rPr lang="sr-Latn-RS" sz="3200" dirty="0" smtClean="0"/>
              <a:t>rijavljuje se i predaje na Moodle stranici predmeta</a:t>
            </a:r>
          </a:p>
          <a:p>
            <a:pPr>
              <a:defRPr/>
            </a:pPr>
            <a:r>
              <a:rPr lang="sr-Latn-RS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 smtClean="0"/>
              <a:t>Seminarski rad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odbrana je u dogovoru sa predmetnim nastavnikom (način i vreme)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odbrana nosi do 5 poena</a:t>
            </a:r>
            <a:endParaRPr lang="sr-Latn-RS" sz="3200" dirty="0"/>
          </a:p>
          <a:p>
            <a:pPr marL="457200" indent="-457200">
              <a:buFont typeface="Arial" pitchFamily="34" charset="0"/>
              <a:buChar char="•"/>
              <a:defRPr/>
            </a:pPr>
            <a:endParaRPr lang="sr-Latn-R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 smtClean="0"/>
              <a:t>Seminarski rad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/>
              <a:t>t</a:t>
            </a:r>
            <a:r>
              <a:rPr lang="sr-Latn-RS" sz="3200" dirty="0" smtClean="0"/>
              <a:t>emini odbrane se objavljuju nakon predaje seminarskih radova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>
                <a:solidFill>
                  <a:srgbClr val="FF0000"/>
                </a:solidFill>
              </a:rPr>
              <a:t>obavezno se radi prema uputstvu za izradu seminarskog rada</a:t>
            </a:r>
          </a:p>
          <a:p>
            <a:pPr>
              <a:defRPr/>
            </a:pPr>
            <a:endParaRPr lang="sr-Latn-R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5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Bodovanje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58888" y="3068638"/>
          <a:ext cx="67691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807"/>
                <a:gridCol w="180029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aktivnost</a:t>
                      </a:r>
                      <a:endParaRPr lang="sr-Latn-R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>
                    <a:solidFill>
                      <a:srgbClr val="88B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poeni</a:t>
                      </a:r>
                      <a:endParaRPr lang="sr-Latn-R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>
                    <a:solidFill>
                      <a:srgbClr val="88BD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aktivnost na predavanjima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do 1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Test</a:t>
                      </a:r>
                      <a:r>
                        <a:rPr lang="sr-Latn-RS" sz="2400" baseline="0" dirty="0" smtClean="0"/>
                        <a:t> MS Word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do 20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Test</a:t>
                      </a:r>
                      <a:r>
                        <a:rPr lang="sr-Latn-RS" sz="2400" baseline="0" dirty="0" smtClean="0"/>
                        <a:t> MS Excel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do 20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Test PowerPoint</a:t>
                      </a:r>
                      <a:r>
                        <a:rPr lang="sr-Latn-RS" sz="2400" baseline="0" dirty="0" smtClean="0"/>
                        <a:t> i Internet servisi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do 20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Seminarski rad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do 40</a:t>
                      </a:r>
                      <a:endParaRPr lang="sr-Latn-RS" sz="2400" dirty="0"/>
                    </a:p>
                  </a:txBody>
                  <a:tcPr marL="91445" marR="91445">
                    <a:solidFill>
                      <a:srgbClr val="ECEE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Ocenjivanje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01738" y="3086100"/>
          <a:ext cx="682625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321"/>
                <a:gridCol w="46799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ocena</a:t>
                      </a:r>
                      <a:endParaRPr lang="sr-Latn-R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8" marR="91428">
                    <a:solidFill>
                      <a:srgbClr val="88B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broj poena</a:t>
                      </a:r>
                      <a:endParaRPr lang="sr-Latn-R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28" marR="91428">
                    <a:solidFill>
                      <a:srgbClr val="88BD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6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od 51</a:t>
                      </a:r>
                      <a:r>
                        <a:rPr lang="sr-Latn-RS" sz="2400" baseline="0" dirty="0" smtClean="0"/>
                        <a:t> do 60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7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od 61</a:t>
                      </a:r>
                      <a:r>
                        <a:rPr lang="sr-Latn-RS" sz="2400" baseline="0" dirty="0" smtClean="0"/>
                        <a:t> do 70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8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od 71</a:t>
                      </a:r>
                      <a:r>
                        <a:rPr lang="sr-Latn-RS" sz="2400" baseline="0" dirty="0" smtClean="0"/>
                        <a:t> do 80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9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od 81</a:t>
                      </a:r>
                      <a:r>
                        <a:rPr lang="sr-Latn-RS" sz="2400" baseline="0" dirty="0" smtClean="0"/>
                        <a:t> </a:t>
                      </a:r>
                      <a:r>
                        <a:rPr lang="sr-Latn-RS" sz="2400" baseline="0" smtClean="0"/>
                        <a:t>do 90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10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od</a:t>
                      </a:r>
                      <a:r>
                        <a:rPr lang="sr-Latn-RS" sz="2400" baseline="0" dirty="0" smtClean="0"/>
                        <a:t> 91 do 101</a:t>
                      </a:r>
                      <a:endParaRPr lang="sr-Latn-RS" sz="2400" dirty="0"/>
                    </a:p>
                  </a:txBody>
                  <a:tcPr marL="91428" marR="91428">
                    <a:solidFill>
                      <a:srgbClr val="ECEE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Literatura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r>
              <a:rPr lang="sr-Latn-RS" sz="3200" dirty="0" smtClean="0"/>
              <a:t>Praktikum 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kupuje se u skriptarnici škole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/>
              <a:t>autori:</a:t>
            </a:r>
          </a:p>
          <a:p>
            <a:pPr>
              <a:defRPr/>
            </a:pPr>
            <a:r>
              <a:rPr lang="sr-Latn-RS" dirty="0"/>
              <a:t>  </a:t>
            </a:r>
            <a:r>
              <a:rPr lang="sr-Latn-RS" dirty="0" smtClean="0"/>
              <a:t>     dr Radmila Vukić</a:t>
            </a:r>
          </a:p>
          <a:p>
            <a:pPr>
              <a:defRPr/>
            </a:pPr>
            <a:r>
              <a:rPr lang="sr-Latn-RS" dirty="0" smtClean="0"/>
              <a:t>       dr Dragoslav Perić</a:t>
            </a:r>
          </a:p>
          <a:p>
            <a:pPr>
              <a:defRPr/>
            </a:pPr>
            <a:r>
              <a:rPr lang="sr-Latn-RS" dirty="0" smtClean="0"/>
              <a:t>       dr Ivana Vlajić-Naumovska</a:t>
            </a:r>
          </a:p>
          <a:p>
            <a:pPr>
              <a:defRPr/>
            </a:pPr>
            <a:r>
              <a:rPr lang="sr-Latn-RS" sz="3200" dirty="0" smtClean="0"/>
              <a:t>https</a:t>
            </a:r>
            <a:r>
              <a:rPr lang="sr-Latn-RS" sz="3200" dirty="0"/>
              <a:t>://support.office.com</a:t>
            </a:r>
            <a:r>
              <a:rPr lang="sr-Latn-RS" sz="3200" dirty="0" smtClean="0"/>
              <a:t>/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500438"/>
            <a:ext cx="14097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5006975"/>
            <a:ext cx="9715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5026025"/>
            <a:ext cx="10287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021263"/>
            <a:ext cx="93345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5006975"/>
            <a:ext cx="9239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211763"/>
            <a:ext cx="18002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Osnovne informacije o kursu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1916832"/>
            <a:ext cx="7777162" cy="451254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Predmetni nastavnik:  </a:t>
            </a:r>
            <a:b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mr Jelena Mitić</a:t>
            </a:r>
            <a:b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sr-Latn-RS" sz="2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hlinkClick r:id="rId3"/>
              </a:rPr>
              <a:t>jelena.mitic@viser.edu.rs</a:t>
            </a:r>
            <a:endParaRPr lang="sr-Latn-RS" sz="28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r"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Predmetni saradnik: Divna Popović</a:t>
            </a:r>
          </a:p>
          <a:p>
            <a:pPr algn="r">
              <a:defRPr/>
            </a:pP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divna</a:t>
            </a:r>
            <a:r>
              <a:rPr lang="sr-Latn-C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p</a:t>
            </a:r>
            <a: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@gs.viser.edu.rs</a:t>
            </a:r>
            <a:endParaRPr lang="sr-Latn-R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defRPr/>
            </a:pPr>
            <a: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(Martina Nikolić</a:t>
            </a:r>
            <a:endParaRPr lang="sr-Latn-CS" sz="28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defRPr/>
            </a:pPr>
            <a:r>
              <a:rPr lang="sr-Latn-RS" sz="28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m</a:t>
            </a:r>
            <a: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artina.nikolic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@viser.edu.rs</a:t>
            </a:r>
            <a:r>
              <a:rPr lang="sr-Latn-R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Osnovne informacije o kursu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semestar I :</a:t>
            </a:r>
            <a:r>
              <a:rPr lang="sr-Latn-RS" sz="3200" b="1" dirty="0" smtClean="0">
                <a:solidFill>
                  <a:srgbClr val="FF0000"/>
                </a:solidFill>
              </a:rPr>
              <a:t>AVT, ASUV, ELITE, NRT</a:t>
            </a:r>
          </a:p>
          <a:p>
            <a:pPr>
              <a:defRPr/>
            </a:pPr>
            <a:r>
              <a:rPr lang="sr-Latn-RS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emestar II: </a:t>
            </a:r>
            <a:r>
              <a:rPr lang="sr-Latn-RS" sz="3200" b="1" dirty="0" smtClean="0"/>
              <a:t>NET, IS, EI</a:t>
            </a:r>
          </a:p>
          <a:p>
            <a:pPr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status: izborni</a:t>
            </a:r>
          </a:p>
          <a:p>
            <a:pPr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školska godina: 2022/23</a:t>
            </a:r>
          </a:p>
          <a:p>
            <a:pPr>
              <a:defRPr/>
            </a:pPr>
            <a:r>
              <a:rPr lang="sr-Latn-R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ESPB: 6</a:t>
            </a:r>
            <a:endParaRPr lang="sr-Latn-RS" sz="3200" dirty="0" smtClean="0"/>
          </a:p>
          <a:p>
            <a:pPr>
              <a:defRPr/>
            </a:pPr>
            <a:endParaRPr lang="sr-Latn-RS" sz="3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Predavanja:</a:t>
            </a:r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400669"/>
              </p:ext>
            </p:extLst>
          </p:nvPr>
        </p:nvGraphicFramePr>
        <p:xfrm>
          <a:off x="1258888" y="3357563"/>
          <a:ext cx="6769100" cy="307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39"/>
                <a:gridCol w="4680761"/>
              </a:tblGrid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predavanje</a:t>
                      </a:r>
                      <a:endParaRPr lang="sr-Latn-R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 marT="45700" marB="45700">
                    <a:solidFill>
                      <a:srgbClr val="88B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tema</a:t>
                      </a:r>
                      <a:endParaRPr lang="sr-Latn-R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 marT="45700" marB="45700">
                    <a:solidFill>
                      <a:srgbClr val="88BDE8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3.10</a:t>
                      </a:r>
                      <a:r>
                        <a:rPr lang="sr-Latn-RS" sz="2000" dirty="0" smtClean="0"/>
                        <a:t>. do </a:t>
                      </a:r>
                      <a:r>
                        <a:rPr lang="sr-Latn-RS" sz="2000" dirty="0" smtClean="0"/>
                        <a:t>9.10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Uvodno predavanje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10.10 </a:t>
                      </a:r>
                      <a:r>
                        <a:rPr lang="sr-Latn-RS" sz="2000" dirty="0" smtClean="0"/>
                        <a:t>do </a:t>
                      </a:r>
                      <a:r>
                        <a:rPr lang="sr-Latn-RS" sz="2000" dirty="0" smtClean="0"/>
                        <a:t>16.10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Obrada teksta – MS Word</a:t>
                      </a:r>
                      <a:r>
                        <a:rPr lang="sr-Latn-RS" sz="2000" baseline="0" dirty="0" smtClean="0"/>
                        <a:t> I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17.10</a:t>
                      </a:r>
                      <a:r>
                        <a:rPr lang="sr-Latn-RS" sz="2000" dirty="0" smtClean="0"/>
                        <a:t>.</a:t>
                      </a:r>
                      <a:r>
                        <a:rPr lang="sr-Latn-RS" sz="2000" baseline="0" dirty="0" smtClean="0"/>
                        <a:t> do </a:t>
                      </a:r>
                      <a:r>
                        <a:rPr lang="sr-Latn-RS" sz="2000" dirty="0" smtClean="0"/>
                        <a:t>23.10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Obrada teksta – MS Word</a:t>
                      </a:r>
                      <a:r>
                        <a:rPr lang="sr-Latn-RS" sz="2000" baseline="0" dirty="0" smtClean="0"/>
                        <a:t> II</a:t>
                      </a:r>
                      <a:endParaRPr lang="sr-Latn-RS" sz="2000" dirty="0" smtClean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17.10</a:t>
                      </a:r>
                      <a:r>
                        <a:rPr lang="sr-Latn-RS" sz="2000" dirty="0" smtClean="0"/>
                        <a:t>.</a:t>
                      </a:r>
                      <a:r>
                        <a:rPr lang="sr-Latn-RS" sz="2000" baseline="0" dirty="0" smtClean="0"/>
                        <a:t> do </a:t>
                      </a:r>
                      <a:r>
                        <a:rPr lang="sr-Latn-RS" sz="2000" dirty="0" smtClean="0"/>
                        <a:t>23.10</a:t>
                      </a:r>
                      <a:r>
                        <a:rPr lang="sr-Latn-RS" sz="2000" baseline="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Prijava teme seminarskog rada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24.10</a:t>
                      </a:r>
                      <a:r>
                        <a:rPr lang="sr-Latn-RS" sz="2000" dirty="0" smtClean="0"/>
                        <a:t>. do </a:t>
                      </a:r>
                      <a:r>
                        <a:rPr lang="sr-Latn-RS" sz="2000" dirty="0" smtClean="0"/>
                        <a:t>30.10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Obrada teksta – MS Word</a:t>
                      </a:r>
                      <a:r>
                        <a:rPr lang="sr-Latn-RS" sz="2000" baseline="0" dirty="0" smtClean="0"/>
                        <a:t> III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31.10.</a:t>
                      </a:r>
                      <a:r>
                        <a:rPr lang="sr-Latn-RS" sz="2000" baseline="0" dirty="0" smtClean="0"/>
                        <a:t> </a:t>
                      </a:r>
                      <a:r>
                        <a:rPr lang="sr-Latn-RS" sz="2000" baseline="0" dirty="0" smtClean="0"/>
                        <a:t>do </a:t>
                      </a:r>
                      <a:r>
                        <a:rPr lang="sr-Latn-RS" sz="2000" baseline="0" dirty="0" smtClean="0"/>
                        <a:t>6.11</a:t>
                      </a:r>
                      <a:r>
                        <a:rPr lang="sr-Latn-RS" sz="2000" baseline="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Izrada prezentacija – MS PowerPoint</a:t>
                      </a:r>
                    </a:p>
                    <a:p>
                      <a:r>
                        <a:rPr lang="sr-Latn-RS" sz="2000" dirty="0" smtClean="0"/>
                        <a:t>Uputstvo za izradu seminarskog rada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38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Predavanja:</a:t>
            </a:r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7073"/>
              </p:ext>
            </p:extLst>
          </p:nvPr>
        </p:nvGraphicFramePr>
        <p:xfrm>
          <a:off x="1258888" y="3357563"/>
          <a:ext cx="6769100" cy="307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39"/>
                <a:gridCol w="4680761"/>
              </a:tblGrid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predavanje</a:t>
                      </a:r>
                      <a:endParaRPr lang="sr-Latn-R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 marT="45700" marB="45700">
                    <a:solidFill>
                      <a:srgbClr val="88BD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tema</a:t>
                      </a:r>
                      <a:endParaRPr lang="sr-Latn-R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91445" marR="91445" marT="45700" marB="45700">
                    <a:solidFill>
                      <a:srgbClr val="88BDE8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7.11</a:t>
                      </a:r>
                      <a:r>
                        <a:rPr lang="sr-Latn-RS" sz="2000" dirty="0" smtClean="0"/>
                        <a:t>. do </a:t>
                      </a:r>
                      <a:r>
                        <a:rPr lang="sr-Latn-RS" sz="2000" dirty="0" smtClean="0"/>
                        <a:t>13.11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Rad sa tabelama – MS Excel I</a:t>
                      </a:r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14.11 </a:t>
                      </a:r>
                      <a:r>
                        <a:rPr lang="sr-Latn-RS" sz="2000" dirty="0" smtClean="0"/>
                        <a:t>do </a:t>
                      </a:r>
                      <a:r>
                        <a:rPr lang="sr-Latn-RS" sz="2000" dirty="0" smtClean="0"/>
                        <a:t>20.11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Rad sa tabelama – MS Excel II</a:t>
                      </a:r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21.11</a:t>
                      </a:r>
                      <a:r>
                        <a:rPr lang="sr-Latn-RS" sz="2000" dirty="0" smtClean="0"/>
                        <a:t>. do </a:t>
                      </a:r>
                      <a:r>
                        <a:rPr lang="sr-Latn-RS" sz="2000" dirty="0" smtClean="0"/>
                        <a:t>27.11</a:t>
                      </a:r>
                      <a:r>
                        <a:rPr lang="sr-Latn-RS" sz="200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Rad sa tabelama – MS Excel III</a:t>
                      </a:r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 smtClean="0"/>
                        <a:t>28.11</a:t>
                      </a:r>
                      <a:r>
                        <a:rPr lang="sr-Latn-RS" sz="2000" dirty="0" smtClean="0"/>
                        <a:t>.</a:t>
                      </a:r>
                      <a:r>
                        <a:rPr lang="sr-Latn-RS" sz="2000" baseline="0" dirty="0" smtClean="0"/>
                        <a:t> do </a:t>
                      </a:r>
                      <a:r>
                        <a:rPr lang="sr-Latn-RS" sz="2000" baseline="0" dirty="0" smtClean="0"/>
                        <a:t>4.12</a:t>
                      </a:r>
                      <a:r>
                        <a:rPr lang="sr-Latn-RS" sz="2000" baseline="0" dirty="0" smtClean="0"/>
                        <a:t>.</a:t>
                      </a:r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r-Latn-RS" sz="2000" dirty="0" smtClean="0"/>
                        <a:t>Završno predavanje</a:t>
                      </a:r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5.12</a:t>
                      </a:r>
                      <a:r>
                        <a:rPr lang="sr-Latn-RS" sz="2000" dirty="0" smtClean="0"/>
                        <a:t>. do </a:t>
                      </a:r>
                      <a:r>
                        <a:rPr lang="sr-Latn-RS" sz="2000" dirty="0" smtClean="0"/>
                        <a:t>11.12</a:t>
                      </a:r>
                      <a:r>
                        <a:rPr lang="sr-Latn-RS" sz="2000" dirty="0" smtClean="0"/>
                        <a:t>. Predaja gotovih seminarskih radova</a:t>
                      </a:r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  <a:tr h="39619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dirty="0" smtClean="0"/>
                        <a:t>12.12</a:t>
                      </a:r>
                      <a:r>
                        <a:rPr lang="sr-Latn-RS" sz="2000" dirty="0" smtClean="0"/>
                        <a:t>. do</a:t>
                      </a:r>
                      <a:r>
                        <a:rPr lang="sr-Latn-RS" sz="2000" baseline="0" dirty="0" smtClean="0"/>
                        <a:t> </a:t>
                      </a:r>
                      <a:r>
                        <a:rPr lang="sr-Latn-RS" sz="2000" dirty="0" smtClean="0"/>
                        <a:t>15.1.</a:t>
                      </a:r>
                      <a:r>
                        <a:rPr lang="sr-Latn-RS" sz="2000" baseline="0" dirty="0" smtClean="0"/>
                        <a:t> Pregledanje i odbrana </a:t>
                      </a:r>
                      <a:r>
                        <a:rPr lang="sr-Latn-RS" sz="2000" baseline="0" dirty="0" smtClean="0"/>
                        <a:t>seminarskih radova</a:t>
                      </a:r>
                      <a:endParaRPr lang="sr-Latn-RS" sz="2000" dirty="0" smtClean="0"/>
                    </a:p>
                    <a:p>
                      <a:pPr algn="ctr"/>
                      <a:endParaRPr lang="sr-Latn-RS" sz="2000" dirty="0"/>
                    </a:p>
                  </a:txBody>
                  <a:tcPr marL="91445" marR="91445" marT="45700" marB="45700" anchor="ctr">
                    <a:solidFill>
                      <a:srgbClr val="ECEE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sz="2000" dirty="0"/>
                    </a:p>
                  </a:txBody>
                  <a:tcPr marL="91445" marR="91445" marT="45700" marB="45700">
                    <a:solidFill>
                      <a:srgbClr val="ECEE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>
              <a:defRPr/>
            </a:pPr>
            <a:endParaRPr lang="sr-Latn-R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endParaRPr lang="sr-Latn-R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Vežbe prema planu koji se nalazi na </a:t>
            </a:r>
          </a:p>
          <a:p>
            <a:pPr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Moodle stranici predmeta</a:t>
            </a:r>
            <a:endParaRPr lang="sr-Latn-RS" sz="3200" dirty="0" smtClean="0"/>
          </a:p>
          <a:p>
            <a:pPr>
              <a:defRPr/>
            </a:pPr>
            <a:endParaRPr lang="sr-Latn-R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66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kOMUNIKACIJA i obaveštenja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 smtClean="0"/>
              <a:t>Odvija se: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preko LMS Moodle:</a:t>
            </a:r>
          </a:p>
          <a:p>
            <a:pPr>
              <a:defRPr/>
            </a:pPr>
            <a:r>
              <a:rPr lang="sr-Latn-RS" sz="3200" dirty="0" smtClean="0"/>
              <a:t>    </a:t>
            </a:r>
            <a:r>
              <a:rPr lang="sr-Latn-RS" sz="3200" dirty="0" smtClean="0">
                <a:hlinkClick r:id="rId3"/>
              </a:rPr>
              <a:t>http</a:t>
            </a:r>
            <a:r>
              <a:rPr lang="sr-Latn-RS" sz="3200" dirty="0">
                <a:hlinkClick r:id="rId3"/>
              </a:rPr>
              <a:t>://</a:t>
            </a:r>
            <a:r>
              <a:rPr lang="sr-Latn-RS" sz="3200" dirty="0" smtClean="0">
                <a:hlinkClick r:id="rId3"/>
              </a:rPr>
              <a:t>lectio.viser.edu.rs/moodle/</a:t>
            </a:r>
            <a:endParaRPr lang="sr-Latn-RS" sz="3200" dirty="0" smtClean="0"/>
          </a:p>
          <a:p>
            <a:pPr>
              <a:defRPr/>
            </a:pPr>
            <a:r>
              <a:rPr lang="sr-Latn-RS" sz="3200" dirty="0"/>
              <a:t> </a:t>
            </a:r>
            <a:r>
              <a:rPr lang="sr-Latn-RS" sz="3200" dirty="0" smtClean="0"/>
              <a:t>   šifra za pristup: </a:t>
            </a:r>
            <a:r>
              <a:rPr lang="sr-Latn-RS" sz="3200" dirty="0" smtClean="0">
                <a:solidFill>
                  <a:srgbClr val="FF0000"/>
                </a:solidFill>
              </a:rPr>
              <a:t>APLS22</a:t>
            </a:r>
          </a:p>
          <a:p>
            <a:pPr>
              <a:defRPr/>
            </a:pP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endParaRPr lang="sr-Latn-RS" sz="3200" dirty="0" smtClean="0"/>
          </a:p>
          <a:p>
            <a:pPr>
              <a:defRPr/>
            </a:pPr>
            <a:endParaRPr lang="sr-Latn-RS" sz="3200" dirty="0"/>
          </a:p>
          <a:p>
            <a:pPr>
              <a:defRPr/>
            </a:pPr>
            <a:endParaRPr lang="sr-Latn-RS" sz="3200" dirty="0" smtClean="0"/>
          </a:p>
          <a:p>
            <a:pPr>
              <a:defRPr/>
            </a:pPr>
            <a:r>
              <a:rPr lang="sr-Latn-RS" sz="3200" dirty="0" smtClean="0"/>
              <a:t>Predavanja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smtClean="0"/>
              <a:t>Sredom/petkom </a:t>
            </a:r>
            <a:r>
              <a:rPr lang="sr-Latn-RS" sz="3200" dirty="0" smtClean="0"/>
              <a:t>se postavljaju lekcije na Moodle platformi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Postavlja se obaveštenje o lekciji i ciljevima</a:t>
            </a:r>
            <a:endParaRPr lang="sr-Latn-RS" sz="3200" dirty="0"/>
          </a:p>
          <a:p>
            <a:pPr>
              <a:defRPr/>
            </a:pPr>
            <a:endParaRPr lang="sr-Latn-R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772400" cy="936625"/>
          </a:xfrm>
          <a:solidFill>
            <a:schemeClr val="bg1">
              <a:lumMod val="85000"/>
            </a:schemeClr>
          </a:solidFill>
        </p:spPr>
        <p:txBody>
          <a:bodyPr anchor="ctr"/>
          <a:lstStyle/>
          <a:p>
            <a:pPr algn="ctr" eaLnBrk="1" hangingPunct="1">
              <a:defRPr/>
            </a:pPr>
            <a:r>
              <a:rPr lang="sr-Latn-R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PRAVILA RADA</a:t>
            </a:r>
            <a:endParaRPr lang="es-ES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27088" y="2492375"/>
            <a:ext cx="7777162" cy="37449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defRPr/>
            </a:pPr>
            <a:r>
              <a:rPr lang="sr-Latn-RS" sz="3200" dirty="0" smtClean="0"/>
              <a:t>Vežbe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Postavljaju se prema rasporedu laboratorijskih vežbi na nivou škole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uslov </a:t>
            </a:r>
            <a:r>
              <a:rPr lang="sr-Latn-RS" sz="3200" dirty="0"/>
              <a:t>su za izlazak na </a:t>
            </a:r>
            <a:r>
              <a:rPr lang="sr-Latn-RS" sz="3200" dirty="0" smtClean="0"/>
              <a:t>ispit-test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sr-Latn-RS" sz="3200" dirty="0" smtClean="0"/>
              <a:t>realizuju se u bloku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5561</TotalTime>
  <Words>491</Words>
  <Application>Microsoft Office PowerPoint</Application>
  <PresentationFormat>On-screen Show (4:3)</PresentationFormat>
  <Paragraphs>150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Diseño predeterminado</vt:lpstr>
      <vt:lpstr>APLIKATIVNI SOFTVER</vt:lpstr>
      <vt:lpstr>Osnovne informacije o kursu</vt:lpstr>
      <vt:lpstr>Osnovne informacije o kursu</vt:lpstr>
      <vt:lpstr>PLAN RADA</vt:lpstr>
      <vt:lpstr>PLAN RADA</vt:lpstr>
      <vt:lpstr>PLAN RADA</vt:lpstr>
      <vt:lpstr>kOMUNIKACIJA i obaveštenja</vt:lpstr>
      <vt:lpstr>PRAVILA RADA</vt:lpstr>
      <vt:lpstr>PRAVILA RADA</vt:lpstr>
      <vt:lpstr>PRAVILA RADA</vt:lpstr>
      <vt:lpstr>PRAVILA RADA</vt:lpstr>
      <vt:lpstr>PRAVILA RADA</vt:lpstr>
      <vt:lpstr>PRAVILA RADA</vt:lpstr>
      <vt:lpstr>PRAVILA RADA</vt:lpstr>
      <vt:lpstr>PRAVILA RADA</vt:lpstr>
      <vt:lpstr>Bodovanje</vt:lpstr>
      <vt:lpstr>Ocenjivanje</vt:lpstr>
      <vt:lpstr>Literatura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796</cp:revision>
  <dcterms:created xsi:type="dcterms:W3CDTF">2010-05-23T14:28:12Z</dcterms:created>
  <dcterms:modified xsi:type="dcterms:W3CDTF">2022-10-13T18:13:06Z</dcterms:modified>
</cp:coreProperties>
</file>