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66" r:id="rId2"/>
    <p:sldId id="257" r:id="rId3"/>
    <p:sldId id="259" r:id="rId4"/>
    <p:sldId id="258" r:id="rId5"/>
    <p:sldId id="264" r:id="rId6"/>
    <p:sldId id="265" r:id="rId7"/>
    <p:sldId id="263" r:id="rId8"/>
    <p:sldId id="261" r:id="rId9"/>
    <p:sldId id="260" r:id="rId10"/>
  </p:sldIdLst>
  <p:sldSz cx="12192000" cy="6858000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-1254" y="-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 slajda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0" y="3124200"/>
            <a:ext cx="12192000" cy="1049338"/>
            <a:chOff x="0" y="1902"/>
            <a:chExt cx="5760" cy="439"/>
          </a:xfrm>
        </p:grpSpPr>
        <p:sp>
          <p:nvSpPr>
            <p:cNvPr id="4" name="Rectangle 17"/>
            <p:cNvSpPr>
              <a:spLocks noChangeArrowheads="1"/>
            </p:cNvSpPr>
            <p:nvPr userDrawn="1"/>
          </p:nvSpPr>
          <p:spPr bwMode="gray">
            <a:xfrm>
              <a:off x="1066" y="1902"/>
              <a:ext cx="4694" cy="43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5" name="Rectangle 18"/>
            <p:cNvSpPr>
              <a:spLocks noChangeArrowheads="1"/>
            </p:cNvSpPr>
            <p:nvPr userDrawn="1"/>
          </p:nvSpPr>
          <p:spPr bwMode="gray">
            <a:xfrm>
              <a:off x="0" y="2242"/>
              <a:ext cx="115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2438400" y="3048000"/>
            <a:ext cx="9448800" cy="1066800"/>
          </a:xfrm>
        </p:spPr>
        <p:txBody>
          <a:bodyPr/>
          <a:lstStyle>
            <a:lvl1pPr algn="l">
              <a:defRPr sz="4000" b="1"/>
            </a:lvl1pPr>
          </a:lstStyle>
          <a:p>
            <a:pPr lvl="0"/>
            <a:r>
              <a:rPr lang="sr-Latn-CS" noProof="0" smtClean="0"/>
              <a:t>Kliknite i uredite naslov mastera</a:t>
            </a:r>
            <a:endParaRPr lang="en-US" noProof="0" smtClean="0"/>
          </a:p>
        </p:txBody>
      </p:sp>
    </p:spTree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C6B4A9-1611-4792-9094-5F34BCA07E0B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800" y="152400"/>
            <a:ext cx="2921000" cy="6248400"/>
          </a:xfrm>
        </p:spPr>
        <p:txBody>
          <a:bodyPr vert="eaVert"/>
          <a:lstStyle/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8559800" cy="6248400"/>
          </a:xfrm>
        </p:spPr>
        <p:txBody>
          <a:bodyPr vert="eaVert"/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sr-Latn-CS"/>
          </a:p>
        </p:txBody>
      </p:sp>
    </p:spTree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57325"/>
            <a:ext cx="5384800" cy="494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57325"/>
            <a:ext cx="5384800" cy="494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54C80-263E-416B-A8E0-580EDEADCBDC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54C80-263E-416B-A8E0-580EDEADCBDC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r-Latn-CS" noProof="0" smtClean="0"/>
              <a:t>Kliknite na ikonu da biste dodali sliku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Kliknite i uredite stilove teksta mastera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5"/>
          <p:cNvGraphicFramePr>
            <a:graphicFrameLocks noChangeAspect="1"/>
          </p:cNvGraphicFramePr>
          <p:nvPr/>
        </p:nvGraphicFramePr>
        <p:xfrm>
          <a:off x="0" y="0"/>
          <a:ext cx="12192000" cy="962025"/>
        </p:xfrm>
        <a:graphic>
          <a:graphicData uri="http://schemas.openxmlformats.org/presentationml/2006/ole">
            <p:oleObj spid="_x0000_s1026" name="Image" r:id="rId15" imgW="9346032" imgH="1282540" progId="">
              <p:embed/>
            </p:oleObj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57325"/>
            <a:ext cx="109728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en-US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304800" y="990601"/>
            <a:ext cx="3149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solidFill>
                  <a:srgbClr val="FFFF00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18400" y="6457951"/>
            <a:ext cx="38608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64000" y="6448426"/>
            <a:ext cx="2844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304800" y="152401"/>
            <a:ext cx="1168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Kliknite i uredite naslov mastera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2" r:id="rId12"/>
  </p:sldLayoutIdLst>
  <p:transition spd="slow">
    <p:cover dir="r"/>
  </p:transition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licam@viser.edu.rs" TargetMode="External"/><Relationship Id="rId2" Type="http://schemas.openxmlformats.org/officeDocument/2006/relationships/hyperlink" Target="mailto:tosic@etf.rs.rs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sz="3600" dirty="0" smtClean="0"/>
              <a:t>Бизнис план</a:t>
            </a:r>
            <a:endParaRPr lang="en-US" sz="36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Информације о предмету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Семестар: </a:t>
            </a:r>
            <a:r>
              <a:rPr lang="ru-RU" sz="2000" dirty="0" smtClean="0"/>
              <a:t>II</a:t>
            </a:r>
            <a:r>
              <a:rPr lang="en-US" sz="2000" dirty="0" smtClean="0"/>
              <a:t>I</a:t>
            </a:r>
            <a:r>
              <a:rPr lang="sr-Latn-RS" sz="2000" dirty="0" smtClean="0"/>
              <a:t>, V</a:t>
            </a:r>
            <a:endParaRPr lang="sr-Cyrl-RS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Студијски </a:t>
            </a:r>
            <a:r>
              <a:rPr lang="ru-RU" sz="2000" dirty="0"/>
              <a:t>програм: </a:t>
            </a:r>
            <a:r>
              <a:rPr lang="ru-RU" sz="2000" dirty="0" smtClean="0"/>
              <a:t>Информациони системи, Еколошки инжењеринг, Аутоматика и системи управљања возилима</a:t>
            </a:r>
          </a:p>
          <a:p>
            <a:endParaRPr lang="ru-RU" sz="2000" dirty="0" smtClean="0"/>
          </a:p>
          <a:p>
            <a:r>
              <a:rPr lang="ru-RU" sz="2000" dirty="0" smtClean="0"/>
              <a:t>Предметни наставник: </a:t>
            </a:r>
            <a:r>
              <a:rPr lang="ru-RU" sz="2000" dirty="0"/>
              <a:t>др </a:t>
            </a:r>
            <a:r>
              <a:rPr lang="ru-RU" sz="2000" dirty="0" smtClean="0"/>
              <a:t>Дејан Тошић</a:t>
            </a:r>
            <a:r>
              <a:rPr lang="sr-Latn-RS" sz="2000" dirty="0" smtClean="0"/>
              <a:t>, </a:t>
            </a:r>
            <a:r>
              <a:rPr lang="sr-Cyrl-RS" sz="2000" dirty="0" smtClean="0"/>
              <a:t>кабинет </a:t>
            </a:r>
            <a:r>
              <a:rPr lang="sr-Cyrl-RS" sz="2000" dirty="0" smtClean="0"/>
              <a:t>503,</a:t>
            </a:r>
            <a:r>
              <a:rPr lang="ru-RU" sz="2000" dirty="0" smtClean="0"/>
              <a:t> </a:t>
            </a:r>
            <a:r>
              <a:rPr lang="sr-Latn-RS" sz="2000" dirty="0" smtClean="0">
                <a:hlinkClick r:id="rId2"/>
              </a:rPr>
              <a:t>tosic@etf.rs.rs</a:t>
            </a:r>
            <a:endParaRPr lang="sr-Cyrl-RS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Сарадник</a:t>
            </a:r>
            <a:r>
              <a:rPr lang="ru-RU" sz="2000" dirty="0"/>
              <a:t>: </a:t>
            </a:r>
            <a:r>
              <a:rPr lang="ru-RU" sz="2000" dirty="0" smtClean="0"/>
              <a:t>инж</a:t>
            </a:r>
            <a:r>
              <a:rPr lang="ru-RU" sz="2000" dirty="0"/>
              <a:t>. </a:t>
            </a:r>
            <a:r>
              <a:rPr lang="ru-RU" sz="2000" dirty="0" smtClean="0"/>
              <a:t>Милица Маљковић, кабинет 507, </a:t>
            </a:r>
            <a:r>
              <a:rPr lang="sr-Latn-RS" sz="2000" dirty="0" smtClean="0">
                <a:hlinkClick r:id="rId3"/>
              </a:rPr>
              <a:t>milicam@viser.edu.rs</a:t>
            </a:r>
            <a:endParaRPr lang="sr-Cyrl-RS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Статус </a:t>
            </a:r>
            <a:r>
              <a:rPr lang="ru-RU" sz="2000" dirty="0"/>
              <a:t>предмета: </a:t>
            </a:r>
            <a:r>
              <a:rPr lang="ru-RU" sz="2000" dirty="0" smtClean="0"/>
              <a:t>изборни </a:t>
            </a:r>
          </a:p>
          <a:p>
            <a:endParaRPr lang="ru-RU" sz="2000" dirty="0" smtClean="0"/>
          </a:p>
          <a:p>
            <a:r>
              <a:rPr lang="ru-RU" sz="2000" dirty="0" smtClean="0"/>
              <a:t>ЕСПБ </a:t>
            </a:r>
            <a:r>
              <a:rPr lang="ru-RU" sz="2000" dirty="0"/>
              <a:t>бодови: 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540444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Циљ и исход предмета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dirty="0"/>
              <a:t>Циљ: Пренети студенту основне појмове, концепте и структуру бизнис плана са посебним нагласком на модерном формату бизнис плана за </a:t>
            </a:r>
            <a:r>
              <a:rPr lang="ru-RU" sz="2200" dirty="0" smtClean="0"/>
              <a:t>савремено </a:t>
            </a:r>
            <a:r>
              <a:rPr lang="ru-RU" sz="2200" dirty="0"/>
              <a:t>пословање малог и средњег предузећа. </a:t>
            </a:r>
            <a:endParaRPr lang="ru-RU" sz="2200" dirty="0" smtClean="0"/>
          </a:p>
          <a:p>
            <a:endParaRPr lang="ru-RU" sz="2200" dirty="0" smtClean="0"/>
          </a:p>
          <a:p>
            <a:r>
              <a:rPr lang="ru-RU" sz="2200" dirty="0"/>
              <a:t>Исход: Студенти се оспособљавају за критичко и стручно сагледавање пословања будућег малог или средњег предузећа, као и за припрему, организацију и писање бизнис плана предузећа.</a:t>
            </a: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244553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Садржај предмета (1)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200" dirty="0"/>
              <a:t>Појмовно одређење бизнис плана.</a:t>
            </a:r>
          </a:p>
          <a:p>
            <a:pPr>
              <a:buFont typeface="+mj-lt"/>
              <a:buAutoNum type="arabicPeriod"/>
            </a:pPr>
            <a:r>
              <a:rPr lang="ru-RU" sz="2200" dirty="0"/>
              <a:t>Мисија и визија.</a:t>
            </a:r>
          </a:p>
          <a:p>
            <a:pPr>
              <a:buFont typeface="+mj-lt"/>
              <a:buAutoNum type="arabicPeriod"/>
            </a:pPr>
            <a:r>
              <a:rPr lang="ru-RU" sz="2200" dirty="0"/>
              <a:t>Пословни процес и опис предузећа.</a:t>
            </a:r>
          </a:p>
          <a:p>
            <a:pPr>
              <a:buFont typeface="+mj-lt"/>
              <a:buAutoNum type="arabicPeriod"/>
            </a:pPr>
            <a:r>
              <a:rPr lang="ru-RU" sz="2200" dirty="0"/>
              <a:t>Пословни и извршни циљеви.</a:t>
            </a:r>
          </a:p>
          <a:p>
            <a:pPr>
              <a:buFont typeface="+mj-lt"/>
              <a:buAutoNum type="arabicPeriod"/>
            </a:pPr>
            <a:r>
              <a:rPr lang="ru-RU" sz="2200" dirty="0"/>
              <a:t>Анализа тржишта.</a:t>
            </a:r>
          </a:p>
          <a:p>
            <a:pPr>
              <a:buFont typeface="+mj-lt"/>
              <a:buAutoNum type="arabicPeriod"/>
            </a:pPr>
            <a:r>
              <a:rPr lang="ru-RU" sz="2200" dirty="0"/>
              <a:t>Анализа конкуренције.</a:t>
            </a:r>
          </a:p>
          <a:p>
            <a:pPr>
              <a:buFont typeface="+mj-lt"/>
              <a:buAutoNum type="arabicPeriod"/>
            </a:pPr>
            <a:r>
              <a:rPr lang="ru-RU" sz="2200" dirty="0"/>
              <a:t>Први колоквијум.</a:t>
            </a:r>
          </a:p>
        </p:txBody>
      </p:sp>
    </p:spTree>
    <p:extLst>
      <p:ext uri="{BB962C8B-B14F-4D97-AF65-F5344CB8AC3E}">
        <p14:creationId xmlns:p14="http://schemas.microsoft.com/office/powerpoint/2010/main" xmlns="" val="402668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Садржај предмета </a:t>
            </a:r>
            <a:r>
              <a:rPr lang="ru-RU" dirty="0" smtClean="0"/>
              <a:t>(2)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8"/>
            </a:pPr>
            <a:r>
              <a:rPr lang="ru-RU" sz="2200" dirty="0"/>
              <a:t>Финансијска анализа.</a:t>
            </a:r>
          </a:p>
          <a:p>
            <a:pPr>
              <a:buFont typeface="+mj-lt"/>
              <a:buAutoNum type="arabicPeriod" startAt="8"/>
            </a:pPr>
            <a:r>
              <a:rPr lang="ru-RU" sz="2200" dirty="0"/>
              <a:t>Анализа ризика</a:t>
            </a:r>
            <a:r>
              <a:rPr lang="ru-RU" sz="2200" dirty="0" smtClean="0"/>
              <a:t>.</a:t>
            </a:r>
          </a:p>
          <a:p>
            <a:pPr>
              <a:buFont typeface="+mj-lt"/>
              <a:buAutoNum type="arabicPeriod" startAt="8"/>
            </a:pPr>
            <a:r>
              <a:rPr lang="ru-RU" sz="2200" dirty="0" smtClean="0"/>
              <a:t> Маркетинг план.</a:t>
            </a:r>
          </a:p>
          <a:p>
            <a:pPr>
              <a:buFont typeface="+mj-lt"/>
              <a:buAutoNum type="arabicPeriod" startAt="8"/>
            </a:pPr>
            <a:r>
              <a:rPr lang="ru-RU" sz="2200" dirty="0" smtClean="0"/>
              <a:t> Фазе, задаци и прекретнице у пројекту електронског пословања.</a:t>
            </a:r>
            <a:endParaRPr lang="ru-RU" sz="2200" dirty="0"/>
          </a:p>
          <a:p>
            <a:pPr>
              <a:buFont typeface="+mj-lt"/>
              <a:buAutoNum type="arabicPeriod" startAt="8"/>
            </a:pPr>
            <a:r>
              <a:rPr lang="ru-RU" sz="2200" dirty="0" smtClean="0"/>
              <a:t> Извршни </a:t>
            </a:r>
            <a:r>
              <a:rPr lang="ru-RU" sz="2200" dirty="0"/>
              <a:t>резиме.</a:t>
            </a:r>
          </a:p>
          <a:p>
            <a:pPr>
              <a:buFont typeface="+mj-lt"/>
              <a:buAutoNum type="arabicPeriod" startAt="8"/>
            </a:pPr>
            <a:r>
              <a:rPr lang="ru-RU" sz="2200" dirty="0" smtClean="0"/>
              <a:t> Форма </a:t>
            </a:r>
            <a:r>
              <a:rPr lang="ru-RU" sz="2200" dirty="0"/>
              <a:t>бизнис плана и презентација бизнис плана</a:t>
            </a:r>
            <a:r>
              <a:rPr lang="ru-RU" sz="2200" dirty="0" smtClean="0"/>
              <a:t>.</a:t>
            </a:r>
            <a:endParaRPr lang="ru-RU" sz="2200" dirty="0"/>
          </a:p>
          <a:p>
            <a:pPr>
              <a:buFont typeface="+mj-lt"/>
              <a:buAutoNum type="arabicPeriod" startAt="8"/>
            </a:pPr>
            <a:r>
              <a:rPr lang="ru-RU" sz="2200" dirty="0" smtClean="0"/>
              <a:t> Други </a:t>
            </a:r>
            <a:r>
              <a:rPr lang="ru-RU" sz="2200" dirty="0"/>
              <a:t>колоквијум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153010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Лабораторијске вежбе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2200" dirty="0" smtClean="0"/>
              <a:t>Студенти на лаб. вежбама стичу практична знања из области Бизнис плана, кроз практичне примере и креирање Бизнис плана за замишљено пословање</a:t>
            </a:r>
          </a:p>
          <a:p>
            <a:endParaRPr lang="sr-Cyrl-RS" sz="2200" dirty="0" smtClean="0"/>
          </a:p>
          <a:p>
            <a:r>
              <a:rPr lang="sr-Cyrl-RS" sz="2200" dirty="0" smtClean="0"/>
              <a:t>Вежбе се одржавају у рачунарским лабораторијама Школе</a:t>
            </a:r>
            <a:endParaRPr 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Оцењивање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635000" y="1465792"/>
            <a:ext cx="10972800" cy="4943475"/>
          </a:xfrm>
        </p:spPr>
        <p:txBody>
          <a:bodyPr/>
          <a:lstStyle/>
          <a:p>
            <a:pPr>
              <a:buSzPct val="130000"/>
            </a:pPr>
            <a:r>
              <a:rPr lang="sr-Cyrl-RS" sz="2200" u="sng" dirty="0" smtClean="0"/>
              <a:t>Предавања (3 часа)</a:t>
            </a:r>
          </a:p>
          <a:p>
            <a:pPr>
              <a:buSzPct val="130000"/>
              <a:buNone/>
            </a:pPr>
            <a:r>
              <a:rPr lang="sr-Cyrl-RS" sz="2200" dirty="0" smtClean="0"/>
              <a:t>На предавањима студенти могу освојити максимално </a:t>
            </a:r>
            <a:r>
              <a:rPr lang="sr-Latn-RS" sz="2200" u="sng" dirty="0" smtClean="0"/>
              <a:t>1</a:t>
            </a:r>
            <a:r>
              <a:rPr lang="sr-Cyrl-RS" sz="2200" u="sng" dirty="0" smtClean="0"/>
              <a:t>0 бодова</a:t>
            </a: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endParaRPr lang="sr-Cyrl-RS" sz="2200" dirty="0" smtClean="0"/>
          </a:p>
          <a:p>
            <a:pPr lvl="0" defTabSz="914400">
              <a:buSzPct val="130000"/>
            </a:pPr>
            <a:r>
              <a:rPr lang="sr-Cyrl-RS" sz="2200" u="sng" dirty="0" smtClean="0"/>
              <a:t>Лабораторијске вежбе </a:t>
            </a:r>
            <a:r>
              <a:rPr lang="sr-Cyrl-RS" sz="2200" dirty="0" smtClean="0"/>
              <a:t>– услов за полагање испита</a:t>
            </a: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sr-Cyrl-RS" sz="2200" dirty="0"/>
              <a:t>Студенти на </a:t>
            </a:r>
            <a:r>
              <a:rPr lang="sr-Cyrl-RS" sz="2200" dirty="0" err="1" smtClean="0"/>
              <a:t>лаб</a:t>
            </a:r>
            <a:r>
              <a:rPr lang="sr-Cyrl-RS" sz="2200" dirty="0" smtClean="0"/>
              <a:t>. </a:t>
            </a:r>
            <a:r>
              <a:rPr lang="sr-Cyrl-RS" sz="2200" dirty="0"/>
              <a:t>в</a:t>
            </a:r>
            <a:r>
              <a:rPr lang="sr-Cyrl-RS" sz="2200" dirty="0" smtClean="0"/>
              <a:t>ежбама могу </a:t>
            </a:r>
            <a:r>
              <a:rPr lang="sr-Cyrl-RS" sz="2200" dirty="0"/>
              <a:t>освојити максимално </a:t>
            </a:r>
            <a:r>
              <a:rPr lang="sr-Cyrl-RS" sz="2200" u="sng" dirty="0" smtClean="0"/>
              <a:t>30 бодова</a:t>
            </a: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endParaRPr lang="sr-Cyrl-RS" sz="2200" dirty="0"/>
          </a:p>
          <a:p>
            <a:pPr>
              <a:buSzPct val="130000"/>
            </a:pPr>
            <a:r>
              <a:rPr lang="sr-Cyrl-RS" sz="2200" u="sng" dirty="0" smtClean="0"/>
              <a:t>Испит</a:t>
            </a: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sr-Latn-RS" sz="2200" u="sng" dirty="0" smtClean="0"/>
              <a:t>6</a:t>
            </a:r>
            <a:r>
              <a:rPr lang="sr-Cyrl-RS" sz="2200" u="sng" dirty="0" smtClean="0"/>
              <a:t>0 бодова</a:t>
            </a:r>
            <a:r>
              <a:rPr lang="sr-Latn-RS" sz="2200" u="sng" dirty="0" smtClean="0"/>
              <a:t> </a:t>
            </a:r>
            <a:r>
              <a:rPr lang="sr-Latn-RS" sz="2200" dirty="0"/>
              <a:t>( </a:t>
            </a:r>
            <a:r>
              <a:rPr lang="sr-Cyrl-RS" sz="2200" dirty="0"/>
              <a:t>2 колоквијума по </a:t>
            </a:r>
            <a:r>
              <a:rPr lang="sr-Latn-RS" sz="2200" dirty="0"/>
              <a:t>30</a:t>
            </a:r>
            <a:r>
              <a:rPr lang="sr-Cyrl-RS" sz="2200" dirty="0"/>
              <a:t> бодова)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3640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Формирање оцене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51 – 60,5 </a:t>
            </a:r>
            <a:r>
              <a:rPr lang="sr-Latn-RS" dirty="0" smtClean="0"/>
              <a:t>		</a:t>
            </a:r>
            <a:r>
              <a:rPr lang="sr-Cyrl-RS" dirty="0" smtClean="0"/>
              <a:t>оцена 6 (шест)</a:t>
            </a:r>
          </a:p>
          <a:p>
            <a:r>
              <a:rPr lang="sr-Cyrl-RS" dirty="0" smtClean="0"/>
              <a:t>61 </a:t>
            </a:r>
            <a:r>
              <a:rPr lang="sr-Cyrl-RS" dirty="0"/>
              <a:t>– </a:t>
            </a:r>
            <a:r>
              <a:rPr lang="sr-Cyrl-RS" dirty="0" smtClean="0"/>
              <a:t>70,5 </a:t>
            </a:r>
            <a:r>
              <a:rPr lang="sr-Latn-RS" dirty="0" smtClean="0"/>
              <a:t>		</a:t>
            </a:r>
            <a:r>
              <a:rPr lang="sr-Cyrl-RS" dirty="0" smtClean="0"/>
              <a:t>оцена 7 (седам)</a:t>
            </a:r>
          </a:p>
          <a:p>
            <a:r>
              <a:rPr lang="sr-Cyrl-RS" dirty="0" smtClean="0"/>
              <a:t>71 </a:t>
            </a:r>
            <a:r>
              <a:rPr lang="sr-Cyrl-RS" dirty="0"/>
              <a:t>– </a:t>
            </a:r>
            <a:r>
              <a:rPr lang="sr-Cyrl-RS" dirty="0" smtClean="0"/>
              <a:t>80,5 </a:t>
            </a:r>
            <a:r>
              <a:rPr lang="sr-Latn-RS" dirty="0" smtClean="0"/>
              <a:t>		</a:t>
            </a:r>
            <a:r>
              <a:rPr lang="sr-Cyrl-RS" dirty="0" smtClean="0"/>
              <a:t>оцена 8 (осам)</a:t>
            </a:r>
          </a:p>
          <a:p>
            <a:r>
              <a:rPr lang="sr-Cyrl-RS" dirty="0" smtClean="0"/>
              <a:t>81 </a:t>
            </a:r>
            <a:r>
              <a:rPr lang="sr-Cyrl-RS" dirty="0"/>
              <a:t>– </a:t>
            </a:r>
            <a:r>
              <a:rPr lang="sr-Cyrl-RS" dirty="0" smtClean="0"/>
              <a:t>90,5 </a:t>
            </a:r>
            <a:r>
              <a:rPr lang="sr-Latn-RS" dirty="0" smtClean="0"/>
              <a:t>		</a:t>
            </a:r>
            <a:r>
              <a:rPr lang="sr-Cyrl-RS" dirty="0" smtClean="0"/>
              <a:t>оцена 9 (девет)</a:t>
            </a:r>
          </a:p>
          <a:p>
            <a:r>
              <a:rPr lang="sr-Cyrl-RS" dirty="0" smtClean="0"/>
              <a:t>91 </a:t>
            </a:r>
            <a:r>
              <a:rPr lang="sr-Cyrl-RS" dirty="0"/>
              <a:t>– </a:t>
            </a:r>
            <a:r>
              <a:rPr lang="sr-Cyrl-RS" dirty="0" smtClean="0"/>
              <a:t>100 </a:t>
            </a:r>
            <a:r>
              <a:rPr lang="sr-Latn-RS" dirty="0" smtClean="0"/>
              <a:t>		</a:t>
            </a:r>
            <a:r>
              <a:rPr lang="sr-Cyrl-RS" dirty="0" smtClean="0"/>
              <a:t>оцена 10 (десет)</a:t>
            </a:r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242" y="2057424"/>
            <a:ext cx="542591" cy="15851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773" y="2440142"/>
            <a:ext cx="542591" cy="15851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706" y="2905041"/>
            <a:ext cx="542591" cy="15851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173" y="3290811"/>
            <a:ext cx="542591" cy="158510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774" y="1600225"/>
            <a:ext cx="542591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2340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Литература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2200" dirty="0" smtClean="0"/>
              <a:t>Основна литература:</a:t>
            </a:r>
          </a:p>
          <a:p>
            <a:pPr marL="0" indent="0">
              <a:buNone/>
            </a:pPr>
            <a:r>
              <a:rPr lang="sr-Cyrl-RS" sz="2200" dirty="0" smtClean="0"/>
              <a:t>д</a:t>
            </a:r>
            <a:r>
              <a:rPr lang="sr-Cyrl-RS" sz="2200" dirty="0" smtClean="0"/>
              <a:t>р Нада Сталетић, стук. инж. Милица Маљковић „Бизнис </a:t>
            </a:r>
            <a:r>
              <a:rPr lang="sr-Cyrl-RS" sz="2200" dirty="0" smtClean="0"/>
              <a:t>план </a:t>
            </a:r>
            <a:r>
              <a:rPr lang="sr-Cyrl-RS" sz="2200" dirty="0" smtClean="0"/>
              <a:t>– приручник за лабораторисјке вежбе“ АТУСС, </a:t>
            </a:r>
            <a:r>
              <a:rPr lang="sr-Cyrl-RS" sz="2200" dirty="0" smtClean="0"/>
              <a:t>Београд, </a:t>
            </a:r>
            <a:r>
              <a:rPr lang="sr-Cyrl-RS" sz="2200" dirty="0" smtClean="0"/>
              <a:t>2022.</a:t>
            </a:r>
          </a:p>
          <a:p>
            <a:pPr marL="0" indent="0">
              <a:buNone/>
            </a:pPr>
            <a:r>
              <a:rPr lang="sr-Cyrl-RS" sz="2200" dirty="0" smtClean="0"/>
              <a:t>д</a:t>
            </a:r>
            <a:r>
              <a:rPr lang="sr-Cyrl-RS" sz="2200" dirty="0" smtClean="0"/>
              <a:t>р Мирослав Лутовац, др Дејан Тошић</a:t>
            </a:r>
            <a:r>
              <a:rPr lang="sr-Latn-RS" sz="2200" dirty="0" smtClean="0"/>
              <a:t> </a:t>
            </a:r>
            <a:r>
              <a:rPr lang="sr-Cyrl-RS" sz="2200" dirty="0" smtClean="0"/>
              <a:t>“Бизнис план за електронско пословање”, ВЕТШ, Београд, 2006.</a:t>
            </a:r>
            <a:endParaRPr lang="sr-Cyrl-RS" sz="2200" dirty="0" smtClean="0"/>
          </a:p>
          <a:p>
            <a:endParaRPr lang="sr-Cyrl-RS" sz="2200" dirty="0"/>
          </a:p>
          <a:p>
            <a:r>
              <a:rPr lang="sr-Cyrl-RS" sz="2200" dirty="0" smtClean="0"/>
              <a:t>Препоручена литература:</a:t>
            </a:r>
          </a:p>
          <a:p>
            <a:pPr marL="0" indent="0">
              <a:buNone/>
            </a:pPr>
            <a:r>
              <a:rPr lang="sv-SE" sz="2200" dirty="0"/>
              <a:t>Steven Peterson, Peter E. Jaret, Barbara Findlay </a:t>
            </a:r>
            <a:r>
              <a:rPr lang="sv-SE" sz="2200" dirty="0" smtClean="0"/>
              <a:t>Schenck</a:t>
            </a:r>
            <a:r>
              <a:rPr lang="sr-Latn-RS" sz="2200" dirty="0" smtClean="0"/>
              <a:t> „</a:t>
            </a:r>
            <a:r>
              <a:rPr lang="sr-Latn-RS" sz="2200" dirty="0" err="1" smtClean="0"/>
              <a:t>Bizn</a:t>
            </a:r>
            <a:r>
              <a:rPr lang="en-US" sz="2200" dirty="0" smtClean="0"/>
              <a:t>is plan </a:t>
            </a: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 smtClean="0"/>
              <a:t>neupućene</a:t>
            </a:r>
            <a:r>
              <a:rPr lang="sr-Cyrl-RS" sz="2200" dirty="0" smtClean="0"/>
              <a:t>“</a:t>
            </a:r>
            <a:r>
              <a:rPr lang="sr-Latn-RS" sz="2200" dirty="0" smtClean="0"/>
              <a:t> </a:t>
            </a:r>
            <a:r>
              <a:rPr lang="en-US" sz="2200" dirty="0" err="1" smtClean="0"/>
              <a:t>Mikro</a:t>
            </a:r>
            <a:r>
              <a:rPr lang="en-US" sz="2200" dirty="0" smtClean="0"/>
              <a:t> </a:t>
            </a:r>
            <a:r>
              <a:rPr lang="en-US" sz="2200" dirty="0" err="1" smtClean="0"/>
              <a:t>knjiga</a:t>
            </a:r>
            <a:r>
              <a:rPr lang="sr-Latn-RS" sz="2200" dirty="0" smtClean="0"/>
              <a:t>, Beograd, 2008.</a:t>
            </a:r>
            <a:endParaRPr lang="sr-Cyrl-RS" sz="2200" dirty="0" smtClean="0"/>
          </a:p>
          <a:p>
            <a:pPr marL="0" indent="0">
              <a:buNone/>
            </a:pPr>
            <a:r>
              <a:rPr lang="en-US" sz="2200" dirty="0" smtClean="0"/>
              <a:t>Linda </a:t>
            </a:r>
            <a:r>
              <a:rPr lang="en-US" sz="2200" dirty="0"/>
              <a:t>A. </a:t>
            </a:r>
            <a:r>
              <a:rPr lang="en-US" sz="2200" dirty="0" smtClean="0"/>
              <a:t>Sir</a:t>
            </a:r>
            <a:r>
              <a:rPr lang="sr-Latn-RS" sz="2200" dirty="0" smtClean="0"/>
              <a:t> „</a:t>
            </a:r>
            <a:r>
              <a:rPr lang="pl-PL" sz="2200" dirty="0"/>
              <a:t>Kako da napravite biznis </a:t>
            </a:r>
            <a:r>
              <a:rPr lang="pl-PL" sz="2200" dirty="0" smtClean="0"/>
              <a:t>plan</a:t>
            </a:r>
            <a:r>
              <a:rPr lang="sr-Latn-RS" sz="2200" dirty="0" smtClean="0"/>
              <a:t>“ Data status, Beograd, 2009.</a:t>
            </a:r>
            <a:endParaRPr lang="sr-Cyrl-RS" sz="2200" dirty="0"/>
          </a:p>
        </p:txBody>
      </p:sp>
    </p:spTree>
    <p:extLst>
      <p:ext uri="{BB962C8B-B14F-4D97-AF65-F5344CB8AC3E}">
        <p14:creationId xmlns:p14="http://schemas.microsoft.com/office/powerpoint/2010/main" xmlns="" val="3892552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72B143"/>
      </a:accent1>
      <a:accent2>
        <a:srgbClr val="0099CC"/>
      </a:accent2>
      <a:accent3>
        <a:srgbClr val="FFFFFF"/>
      </a:accent3>
      <a:accent4>
        <a:srgbClr val="174578"/>
      </a:accent4>
      <a:accent5>
        <a:srgbClr val="BCD5B0"/>
      </a:accent5>
      <a:accent6>
        <a:srgbClr val="008AB9"/>
      </a:accent6>
      <a:hlink>
        <a:srgbClr val="6699FF"/>
      </a:hlink>
      <a:folHlink>
        <a:srgbClr val="AC7AD2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arij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sample 1">
        <a:dk1>
          <a:srgbClr val="666699"/>
        </a:dk1>
        <a:lt1>
          <a:srgbClr val="FFFFFF"/>
        </a:lt1>
        <a:dk2>
          <a:srgbClr val="000000"/>
        </a:dk2>
        <a:lt2>
          <a:srgbClr val="C0C0C0"/>
        </a:lt2>
        <a:accent1>
          <a:srgbClr val="3F97D3"/>
        </a:accent1>
        <a:accent2>
          <a:srgbClr val="75AD94"/>
        </a:accent2>
        <a:accent3>
          <a:srgbClr val="FFFFFF"/>
        </a:accent3>
        <a:accent4>
          <a:srgbClr val="565682"/>
        </a:accent4>
        <a:accent5>
          <a:srgbClr val="AFC9E6"/>
        </a:accent5>
        <a:accent6>
          <a:srgbClr val="699C86"/>
        </a:accent6>
        <a:hlink>
          <a:srgbClr val="BAA2C8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3E2787"/>
        </a:dk1>
        <a:lt1>
          <a:srgbClr val="FFFFFF"/>
        </a:lt1>
        <a:dk2>
          <a:srgbClr val="000000"/>
        </a:dk2>
        <a:lt2>
          <a:srgbClr val="C0C0C0"/>
        </a:lt2>
        <a:accent1>
          <a:srgbClr val="445DC6"/>
        </a:accent1>
        <a:accent2>
          <a:srgbClr val="6699FF"/>
        </a:accent2>
        <a:accent3>
          <a:srgbClr val="FFFFFF"/>
        </a:accent3>
        <a:accent4>
          <a:srgbClr val="342072"/>
        </a:accent4>
        <a:accent5>
          <a:srgbClr val="B0B6DF"/>
        </a:accent5>
        <a:accent6>
          <a:srgbClr val="5C8AE7"/>
        </a:accent6>
        <a:hlink>
          <a:srgbClr val="69BD97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72B143"/>
        </a:accent1>
        <a:accent2>
          <a:srgbClr val="0099CC"/>
        </a:accent2>
        <a:accent3>
          <a:srgbClr val="FFFFFF"/>
        </a:accent3>
        <a:accent4>
          <a:srgbClr val="174578"/>
        </a:accent4>
        <a:accent5>
          <a:srgbClr val="BCD5B0"/>
        </a:accent5>
        <a:accent6>
          <a:srgbClr val="008AB9"/>
        </a:accent6>
        <a:hlink>
          <a:srgbClr val="6699FF"/>
        </a:hlink>
        <a:folHlink>
          <a:srgbClr val="AC7A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264</TotalTime>
  <Words>312</Words>
  <Application>Microsoft Office PowerPoint</Application>
  <PresentationFormat>Prilagođavanje</PresentationFormat>
  <Paragraphs>62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Ugrađeni OLE serveri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1" baseType="lpstr">
      <vt:lpstr>Tema1</vt:lpstr>
      <vt:lpstr>Image</vt:lpstr>
      <vt:lpstr>Бизнис план</vt:lpstr>
      <vt:lpstr>Информације о предмету</vt:lpstr>
      <vt:lpstr>Циљ и исход предмета</vt:lpstr>
      <vt:lpstr>Садржај предмета (1)</vt:lpstr>
      <vt:lpstr>Садржај предмета (2)</vt:lpstr>
      <vt:lpstr>Лабораторијске вежбе</vt:lpstr>
      <vt:lpstr>Оцењивање</vt:lpstr>
      <vt:lpstr>Формирање оцене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Појмовно одређење Бизнис плана</dc:title>
  <dc:creator>bmihailovic87@gmail.com</dc:creator>
  <cp:lastModifiedBy>Nada</cp:lastModifiedBy>
  <cp:revision>49</cp:revision>
  <dcterms:created xsi:type="dcterms:W3CDTF">2021-10-07T20:01:43Z</dcterms:created>
  <dcterms:modified xsi:type="dcterms:W3CDTF">2022-10-07T13:43:54Z</dcterms:modified>
</cp:coreProperties>
</file>