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840" r:id="rId1"/>
  </p:sldMasterIdLst>
  <p:sldIdLst>
    <p:sldId id="256" r:id="rId2"/>
    <p:sldId id="284" r:id="rId3"/>
    <p:sldId id="285" r:id="rId4"/>
    <p:sldId id="286" r:id="rId5"/>
    <p:sldId id="287" r:id="rId6"/>
    <p:sldId id="289" r:id="rId7"/>
    <p:sldId id="290" r:id="rId8"/>
    <p:sldId id="291" r:id="rId9"/>
    <p:sldId id="292" r:id="rId10"/>
    <p:sldId id="293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13268-3884-4057-89AD-56EEEB126D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Upravljanje procesima transporta otpada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BB61AE-310A-4D57-9A42-C95AAF29FD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b="1" dirty="0"/>
              <a:t>dr Aleksandra Boričić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8D33D1-74F1-4CD7-AF0A-D6FDEA05F8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5075" y="779229"/>
            <a:ext cx="2896925" cy="2194560"/>
          </a:xfrm>
          <a:prstGeom prst="rect">
            <a:avLst/>
          </a:prstGeom>
        </p:spPr>
      </p:pic>
      <p:pic>
        <p:nvPicPr>
          <p:cNvPr id="1026" name="Picture 2" descr="Subscribe to Morning Energy, the one-stop source for ...">
            <a:extLst>
              <a:ext uri="{FF2B5EF4-FFF2-40B4-BE49-F238E27FC236}">
                <a16:creationId xmlns:a16="http://schemas.microsoft.com/office/drawing/2014/main" id="{5C651488-B7A9-41FF-882D-2DFA18A26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3385" y="2926080"/>
            <a:ext cx="2920303" cy="162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nergy &amp; Environment">
            <a:extLst>
              <a:ext uri="{FF2B5EF4-FFF2-40B4-BE49-F238E27FC236}">
                <a16:creationId xmlns:a16="http://schemas.microsoft.com/office/drawing/2014/main" id="{477D5A96-2C31-4C4E-9115-F416C750C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676" y="4553711"/>
            <a:ext cx="2932014" cy="152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394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C9BC0-B675-E9E1-AA8C-1CB136EC7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Transport opasnog otpada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6BA48-C40D-B97F-01AD-1F9E31970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2857102"/>
          </a:xfrm>
        </p:spPr>
        <p:txBody>
          <a:bodyPr>
            <a:normAutofit/>
          </a:bodyPr>
          <a:lstStyle/>
          <a:p>
            <a:r>
              <a:rPr lang="en-US" sz="1800" b="1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Transport </a:t>
            </a:r>
            <a:r>
              <a:rPr lang="en-US" sz="1800" b="1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opasnog</a:t>
            </a:r>
            <a:r>
              <a:rPr lang="en-US" sz="1800" b="1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može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vršiti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samo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1800" b="1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ADR </a:t>
            </a:r>
            <a:r>
              <a:rPr lang="en-US" sz="1800" b="1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opremljenim</a:t>
            </a:r>
            <a:r>
              <a:rPr lang="en-US" sz="1800" b="1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vozilima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sertifikovanim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vozilima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(cisterna)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kojim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upravljaju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vozači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sertifikatom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stručnoj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osposobljenosti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za transport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opasnog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tereta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- ADR.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Kretanje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opasnog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uvek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prati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Dokument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kretanju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koji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popunjava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proizvođač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odnosno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vlasnik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svako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ko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preuzima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1800" b="1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opasan</a:t>
            </a:r>
            <a:r>
              <a:rPr lang="en-US" sz="1800" b="1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Proizvođač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odnosno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vlasnik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opasnog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dužan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je da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trajno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čuva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kopiju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dokumenta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kojim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potvrđuje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da je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kretanje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završeno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koji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sadrži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potpis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pečat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primaoca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4" name="Picture 2" descr="transport-opasnog-otpada-ADR vozilima">
            <a:extLst>
              <a:ext uri="{FF2B5EF4-FFF2-40B4-BE49-F238E27FC236}">
                <a16:creationId xmlns:a16="http://schemas.microsoft.com/office/drawing/2014/main" id="{FDBD0865-5741-26B4-7844-CE3777E54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8801" y="3524664"/>
            <a:ext cx="5561324" cy="2469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287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355A8-680F-49FF-B180-B07D3E0EC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C0095-25E7-4102-BA2C-10DBF37CD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>
                <a:solidFill>
                  <a:srgbClr val="0070C0"/>
                </a:solidFill>
              </a:rPr>
              <a:t>HVALA NA PA</a:t>
            </a:r>
            <a:r>
              <a:rPr lang="sr-Latn-RS" sz="3600" b="1" dirty="0">
                <a:solidFill>
                  <a:srgbClr val="0070C0"/>
                </a:solidFill>
              </a:rPr>
              <a:t>ŽNJI!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40567CE-832E-4104-B1EE-A0555DD21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6" y="1749286"/>
            <a:ext cx="3287736" cy="351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1639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ABE0B-ACD2-4733-AD55-B3B3FFA90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Zakon o upravljanju otpadom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DB6CA4-1FBF-4395-9AEC-5B9766736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9"/>
            <a:ext cx="7315200" cy="3222862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Obaveze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prevoznika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otpada</a:t>
            </a:r>
            <a:endParaRPr lang="en-US" sz="1600" b="1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marL="0" indent="0" algn="ctr">
              <a:buNone/>
            </a:pPr>
            <a:r>
              <a:rPr lang="en-US" sz="1600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Član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28</a:t>
            </a:r>
          </a:p>
          <a:p>
            <a:pPr marL="0" indent="0" algn="l">
              <a:buNone/>
            </a:pP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Prevoznik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otpada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dužan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je da:</a:t>
            </a:r>
          </a:p>
          <a:p>
            <a:pPr marL="0" indent="0" algn="l">
              <a:buNone/>
            </a:pP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obavlja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transport u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skladu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sa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dozvolom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za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prevoz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otpada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zahtevima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koji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regulišu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posebni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propisi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o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transportu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(ADR/RID/ADN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dr.);</a:t>
            </a:r>
            <a:endParaRPr lang="sr-Latn-RS" sz="1600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marL="0" indent="0" algn="l">
              <a:buNone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2)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vodi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evidenciju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o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svakom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transportu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otpada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prijavljuje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transport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opasnog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otpada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u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skladu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sa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zakonom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;</a:t>
            </a:r>
          </a:p>
          <a:p>
            <a:pPr marL="0" indent="0" algn="l">
              <a:buNone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3)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omogućava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nadležnom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inspektoru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nadzor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nad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vozilom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teretom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pratećom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dokumentacijom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Recollida de contenidors">
            <a:extLst>
              <a:ext uri="{FF2B5EF4-FFF2-40B4-BE49-F238E27FC236}">
                <a16:creationId xmlns:a16="http://schemas.microsoft.com/office/drawing/2014/main" id="{16039F8C-664C-FC4B-2CEA-7139281F97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658" y="3884130"/>
            <a:ext cx="71913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739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47C1B-210E-2D32-9C73-4FD7005A9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Sakupljanje i transport otpada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F95DA-773F-3BDF-4578-4136D339A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787180"/>
            <a:ext cx="7191375" cy="292608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Član</a:t>
            </a:r>
            <a:r>
              <a:rPr lang="en-US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35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Lice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koje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vrši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sakupljanje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odnosno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transport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otpada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sakuplja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od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proizvođača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ili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vlasnika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/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ili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drugog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držaoca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transportuje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ga do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postrojenja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za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upravljanje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otpadom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odnosno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do centra za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sakupljanje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skladištenje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transfer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stanice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ili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postrojenja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za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tretman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odnosno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ponovno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iskorišćenje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ili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odlaganje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582CE5C-B585-CDDC-49FB-9AF51F320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267" y="3880070"/>
            <a:ext cx="71913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6721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810AC-598A-65FE-E2AD-F38947764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Transport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CAAC8-5E59-D4F4-211F-FEBD6CA2B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00" y="914400"/>
            <a:ext cx="7526868" cy="504977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Radi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lakšeg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daljeg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tretmana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odnosno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ponovnog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iskorišćenja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sr-Latn-R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potrebno je </a:t>
            </a:r>
            <a:r>
              <a:rPr lang="sr-Latn-RS" sz="1900" dirty="0">
                <a:solidFill>
                  <a:srgbClr val="333333"/>
                </a:solidFill>
                <a:latin typeface="Open Sans" panose="020B0606030504020204" pitchFamily="34" charset="0"/>
              </a:rPr>
              <a:t>obezbediti 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da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različite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vrste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ostanu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odvojene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tokom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transporta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/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se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transportuje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u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zatvorenom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vozilu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ambalaži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kontejneru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ili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cisterni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kako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bi se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sprečilo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rasipanje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ili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ispadanje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prilikom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transporta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utovara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ili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istovara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odnosno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zagađenje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vazduha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vode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zemljišta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životne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sredine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/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U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slučaju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zagađenja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nastalog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tokom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transporta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prevoznik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je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odgovoran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za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čišćenje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otklanjanje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zagađenja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područja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/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Prevoznik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transportuje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samo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odredište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koje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je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odredio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pošiljalac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/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Ako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se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ne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može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isporučiti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odredište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prevoznik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vraća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pošiljaocu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/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Opasan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se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posebno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sakuplja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transportuje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/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Na transport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opasnog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odnosno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način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transporta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uslove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koji se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odnose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pakovanje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opasnog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vozilo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zaposlene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rukovanju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i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transportu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opasnog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otpada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primenjuju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se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propisi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kojima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se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uređuje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transport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opasnog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19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tereta</a:t>
            </a:r>
            <a:r>
              <a:rPr lang="en-US" sz="19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058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68CB1-846F-43E0-B43A-CF0529F38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Sistem selektivnog sakupljanja otpada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C143C24-62AE-01B1-CD8E-F5B4ACAFED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2228" y="2295144"/>
            <a:ext cx="8901610" cy="1916494"/>
          </a:xfrm>
        </p:spPr>
      </p:pic>
    </p:spTree>
    <p:extLst>
      <p:ext uri="{BB962C8B-B14F-4D97-AF65-F5344CB8AC3E}">
        <p14:creationId xmlns:p14="http://schemas.microsoft.com/office/powerpoint/2010/main" val="1687294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6B493-EA34-48A6-A514-312E923D8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r-Latn-RS" sz="3600" b="0" i="0" u="none" strike="noStrike" kern="120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Sistem selektivnog sakupljanja otpada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BB931-C425-E335-AC6C-F67921947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4E42971D-75E4-1F6C-4941-57579C88B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328" y="755523"/>
            <a:ext cx="7117080" cy="5337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2117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AC28D-1CE9-867B-8F46-9A83BC596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Transport opasnog tereta</a:t>
            </a:r>
            <a:endParaRPr lang="en-US" dirty="0"/>
          </a:p>
        </p:txBody>
      </p:sp>
      <p:pic>
        <p:nvPicPr>
          <p:cNvPr id="1026" name="Picture 2" descr="Upravljanje opasnim otpadom">
            <a:extLst>
              <a:ext uri="{FF2B5EF4-FFF2-40B4-BE49-F238E27FC236}">
                <a16:creationId xmlns:a16="http://schemas.microsoft.com/office/drawing/2014/main" id="{162E1699-1904-31BF-A59A-CFCE261E3C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935" y="856214"/>
            <a:ext cx="238125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4919F1B-7529-08DF-FDB2-2BD19E315C83}"/>
              </a:ext>
            </a:extLst>
          </p:cNvPr>
          <p:cNvSpPr txBox="1"/>
          <p:nvPr/>
        </p:nvSpPr>
        <p:spPr>
          <a:xfrm>
            <a:off x="3959749" y="3428999"/>
            <a:ext cx="748217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Opasan</a:t>
            </a:r>
            <a:r>
              <a:rPr lang="en-US" b="1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jeste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koji po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svom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poreklu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sastavu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koncentraciji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opasnih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materija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može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prouzrokovati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opasnost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po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životnu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sredinu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zdravlje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ljudi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ima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najmanje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jednu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opasnih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karakteristika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utvrđenih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posebnim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propisima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ga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čine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opasnim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uključujući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ambalažu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koju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je </a:t>
            </a:r>
            <a:r>
              <a:rPr lang="en-US" b="1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opasan</a:t>
            </a:r>
            <a:r>
              <a:rPr lang="en-US" b="1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bio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jeste</a:t>
            </a:r>
            <a:r>
              <a:rPr lang="en-US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upakovan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516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69620-83FC-58A7-CA61-17730F363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Transport opasnog otpada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B8B8A-6F47-30C1-12FD-E66FB85AB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7012" y="771277"/>
            <a:ext cx="8218632" cy="5324790"/>
          </a:xfrm>
        </p:spPr>
        <p:txBody>
          <a:bodyPr>
            <a:normAutofit/>
          </a:bodyPr>
          <a:lstStyle/>
          <a:p>
            <a:pPr algn="just"/>
            <a:r>
              <a:rPr lang="sr-Latn-R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Opasan otpad u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velikoj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količini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r-Latn-R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uglavnom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dolazi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iz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industrije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kao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što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hemijska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industrija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proizvodnja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električne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elektronske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opreme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proizvodnja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baterija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akumulatora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proizvodnja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boja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elektroliza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tekstilna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industrija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farmaceutska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industrija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proizvodnja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plastike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kožna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industrija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Opasan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otpad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nastaje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trgovinama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domaćinstvima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zdravstvu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poljoprivredi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drugim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mestima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Sa </a:t>
            </a:r>
            <a:r>
              <a:rPr lang="en-US" b="1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opasnim</a:t>
            </a:r>
            <a:r>
              <a:rPr lang="en-US" b="1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otpadom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 se mora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upravljati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način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kojim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obezbeđuje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najmanji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rizik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po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ugrožavanje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života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zdravlja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ljudi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životne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sredine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kontrolom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merama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smanjenja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zagađenja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voda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vazduha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zemljišta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opasnosti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po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biljni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životinjski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svet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opasnosti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od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nastajanja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udesa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eksplozija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ili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požara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negativnih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uticaja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predele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prirodna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dobra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posebnih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vrednosti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nivoa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buke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neprijatnih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mirisa</a:t>
            </a:r>
            <a:r>
              <a:rPr lang="en-US" b="0" i="0" dirty="0">
                <a:solidFill>
                  <a:srgbClr val="535B6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407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6627B-4C43-2B86-79C7-58C5BCB39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Transport opasnog otpada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4FAD7-DEF8-C1A5-305C-58AFDA40F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3668135"/>
          </a:xfrm>
        </p:spPr>
        <p:txBody>
          <a:bodyPr/>
          <a:lstStyle/>
          <a:p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opasan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spadaju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otpadna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rabljena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ulja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kontaminirana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ambalaža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zauljene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krpice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otpadni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akumulatori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otpadne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boje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farbe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otpadni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filteri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zauljena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voda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razni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drugi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r-Latn-RS" sz="1800" b="0" i="0" dirty="0">
              <a:solidFill>
                <a:srgbClr val="535B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800" b="1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Transport </a:t>
            </a:r>
            <a:r>
              <a:rPr lang="en-US" sz="1800" b="1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opasnog</a:t>
            </a:r>
            <a:r>
              <a:rPr lang="en-US" sz="1800" b="1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jeste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prevoz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van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postrojenja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koji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obuhvata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utovar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prevoz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pretovar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istovar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ovim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može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baviti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samo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lice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dozvolu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za transport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opasnog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izdatu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nadležnog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organa.</a:t>
            </a:r>
          </a:p>
          <a:p>
            <a:pPr algn="just"/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transportuje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zatvorenom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vozilu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kontejneru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drugi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odgovarajući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način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kako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bi se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sprečilo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rasipanje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ispadanje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otpada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prilikom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transporta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utovara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istovara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kako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bi se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sprečilo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zagađenje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vazduha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vode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zemljišta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r>
              <a:rPr lang="en-US" sz="1800" b="0" i="0" dirty="0">
                <a:solidFill>
                  <a:srgbClr val="535B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dirty="0"/>
          </a:p>
        </p:txBody>
      </p:sp>
      <p:pic>
        <p:nvPicPr>
          <p:cNvPr id="2050" name="Picture 2" descr="transport-opasnog-otpada-ADR vozilima">
            <a:extLst>
              <a:ext uri="{FF2B5EF4-FFF2-40B4-BE49-F238E27FC236}">
                <a16:creationId xmlns:a16="http://schemas.microsoft.com/office/drawing/2014/main" id="{F775BF53-E853-B825-90E5-8A4085021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5618" y="4089165"/>
            <a:ext cx="47625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00277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3018</TotalTime>
  <Words>683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Corbel</vt:lpstr>
      <vt:lpstr>Open Sans</vt:lpstr>
      <vt:lpstr>Wingdings 2</vt:lpstr>
      <vt:lpstr>Frame</vt:lpstr>
      <vt:lpstr>Upravljanje procesima transporta otpada</vt:lpstr>
      <vt:lpstr>Zakon o upravljanju otpadom</vt:lpstr>
      <vt:lpstr>Sakupljanje i transport otpada</vt:lpstr>
      <vt:lpstr>Transport </vt:lpstr>
      <vt:lpstr>Sistem selektivnog sakupljanja otpada</vt:lpstr>
      <vt:lpstr>Sistem selektivnog sakupljanja otpada</vt:lpstr>
      <vt:lpstr>Transport opasnog tereta</vt:lpstr>
      <vt:lpstr>Transport opasnog otpada</vt:lpstr>
      <vt:lpstr>Transport opasnog otpada</vt:lpstr>
      <vt:lpstr>Transport opasnog otpada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ENERGIJA I OKOLINA</dc:title>
  <dc:creator>dr Aleksandra Boričić</dc:creator>
  <cp:lastModifiedBy>dr Aleksandra Boričić</cp:lastModifiedBy>
  <cp:revision>51</cp:revision>
  <dcterms:created xsi:type="dcterms:W3CDTF">2022-02-19T11:05:12Z</dcterms:created>
  <dcterms:modified xsi:type="dcterms:W3CDTF">2022-05-26T08:02:39Z</dcterms:modified>
</cp:coreProperties>
</file>