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67" r:id="rId4"/>
    <p:sldId id="266" r:id="rId5"/>
    <p:sldId id="264" r:id="rId6"/>
    <p:sldId id="283" r:id="rId7"/>
    <p:sldId id="281" r:id="rId8"/>
    <p:sldId id="263" r:id="rId9"/>
    <p:sldId id="285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93" r:id="rId21"/>
    <p:sldId id="296" r:id="rId22"/>
    <p:sldId id="297" r:id="rId23"/>
    <p:sldId id="298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3268-3884-4057-89AD-56EEEB126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/>
              <a:t>Upravljanje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sr-Latn-RS" dirty="0"/>
              <a:t>skladištenja </a:t>
            </a:r>
            <a:r>
              <a:rPr lang="en-US" dirty="0" err="1"/>
              <a:t>otpada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B61AE-310A-4D57-9A42-C95AAF29F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/>
              <a:t>dr Aleksandra Boričić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D33D1-74F1-4CD7-AF0A-D6FDEA05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75" y="779229"/>
            <a:ext cx="2896925" cy="2194560"/>
          </a:xfrm>
          <a:prstGeom prst="rect">
            <a:avLst/>
          </a:prstGeom>
        </p:spPr>
      </p:pic>
      <p:pic>
        <p:nvPicPr>
          <p:cNvPr id="1026" name="Picture 2" descr="Subscribe to Morning Energy, the one-stop source for ...">
            <a:extLst>
              <a:ext uri="{FF2B5EF4-FFF2-40B4-BE49-F238E27FC236}">
                <a16:creationId xmlns:a16="http://schemas.microsoft.com/office/drawing/2014/main" id="{5C651488-B7A9-41FF-882D-2DFA18A2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85" y="2926080"/>
            <a:ext cx="2920303" cy="16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y &amp; Environment">
            <a:extLst>
              <a:ext uri="{FF2B5EF4-FFF2-40B4-BE49-F238E27FC236}">
                <a16:creationId xmlns:a16="http://schemas.microsoft.com/office/drawing/2014/main" id="{477D5A96-2C31-4C4E-9115-F416C750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76" y="4553711"/>
            <a:ext cx="2932014" cy="15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9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C2B4-E9A3-44FC-BA44-A4DE0E36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Operacije upravljanja otpadom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3F57-EBAF-46A4-87C6-515921CA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Upravljanje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otpadom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vrši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kojim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obezbeđuje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najmanji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rizik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ugrožavanje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zdravlja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sredine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kontrolom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merama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smanjenja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zagađenja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voda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vazduha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zemljišta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opasnosti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biljni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životinjski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svet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opasnosti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od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nastajanja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udesa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eksplozija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požara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negativnih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uticaja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predele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prirodna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dobra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vrednosti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nivoa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buke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neprijatnih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mirisa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naravno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skladu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odredbama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Zakona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upravljanju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otpadom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Republike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Srbije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r-Latn-RS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Glavne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postupanja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opasnim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otpadom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skladištenje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deponovanje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r-Latn-RS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r-Latn-R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Sve se uređuje u skladu sa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Pravilnikom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postupanja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otpacima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imaju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svojstva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(“Sl.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Glasnik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RS”, br.12/95), koji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uređuje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način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postupanja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pojedinim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otpacima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imaju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svojstvo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9A19-C62F-4979-BD5A-EB3F3621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7200">
              <a:lnSpc>
                <a:spcPct val="115000"/>
              </a:lnSpc>
              <a:spcBef>
                <a:spcPts val="0"/>
              </a:spcBef>
              <a:defRPr/>
            </a:pPr>
            <a:r>
              <a:rPr lang="sr-Latn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Načini transporta opasnog otpada prema predmetnoj lokaciji skladišta</a:t>
            </a:r>
            <a:b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1DFAD-1799-443B-AA1F-43AF74F3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330" y="956086"/>
            <a:ext cx="6436959" cy="49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21F2-EB84-43C2-A5DD-D62BFDA5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Organizacija prijema i skladištenja opasnog otpada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F9D4B-E4B6-481D-9CCC-243F9FF8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866" y="739471"/>
            <a:ext cx="7837157" cy="53194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2A9563-D357-46E4-9D8C-39E984BE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39" y="739471"/>
            <a:ext cx="7952284" cy="16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18E8-B311-4A57-9171-C8AB421C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Vrste ambalaže u procesu                     skladištenja opasnog otpada u skladištu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366E-1337-4924-9A9B-D9889BD9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81" y="767301"/>
            <a:ext cx="4297954" cy="5353447"/>
          </a:xfrm>
        </p:spPr>
        <p:txBody>
          <a:bodyPr/>
          <a:lstStyle/>
          <a:p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praksi se mogu primeniti različiti sistemi slaganja paleta. Ipak, zbog uštede na prostoru i smanjenja opterećenja ambalaže kao I povećanja urednosti skladišta najčešće se koristi slaganje paleta u odgovarajuće regale. Regali u kojima se slažu palete mogu biti izrađeni od metala ili drveta. Visina regala određuje se na osnovu informacije o broju planiranih paleta na prostoru skladišta. Takođe, bitna informacija je i maksimalno opterećenje koje može prihvatiti podloga na koju se oslanjaju regali. Uopšteno, ovde nije od presudnog značaja izdržljivost paleta već kvalitet podloge na kojoj se oslanja postolje regala.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46993-6BEF-49FA-9F0C-115107ECD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95" y="737252"/>
            <a:ext cx="3457586" cy="53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30CB-8ECC-48F2-9049-7642B015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 ambalaže u procesu skladištenja opasnog otpada u skladištu 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1FF5D7-561C-469A-A54E-7FBF9C092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929" y="667910"/>
            <a:ext cx="5615246" cy="5457809"/>
          </a:xfrm>
        </p:spPr>
      </p:pic>
    </p:spTree>
    <p:extLst>
      <p:ext uri="{BB962C8B-B14F-4D97-AF65-F5344CB8AC3E}">
        <p14:creationId xmlns:p14="http://schemas.microsoft.com/office/powerpoint/2010/main" val="335297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2666-EAF6-471E-869E-E3D8EB0B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Thin"/>
              </a:rPr>
              <a:t>ANALIZA PREDLOŽENIH KONSTRUKTIVNIH REŠENJA PALETNIH SKLADIŠTA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F45D-FE6D-448A-ACEF-E0A099D2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395866" cy="3119495"/>
          </a:xfrm>
        </p:spPr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sym typeface="Work Sans Regular"/>
              </a:rPr>
              <a:t>- Za pravilnu implementaciju regalnih skladišta neophodno je bilo ispuniti sve zahteve tako da izvedena skladišna konstrukcija ispunjava statičke i bezbedonosne uslove za skladištenje opasnog otpada.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sym typeface="Work Sans Regular"/>
              </a:rPr>
              <a:t>- Dostupna ispitivanja izrašena su u  akreditovanoj laboratoriji za građevinske materijale.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Work Sans Regular"/>
                <a:sym typeface="Work Sans Regular"/>
              </a:rPr>
              <a:t>-Data je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sym typeface="Work Sans Regular"/>
              </a:rPr>
              <a:t>a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sym typeface="Work Sans Regular"/>
              </a:rPr>
              <a:t>naliza nosivosti paletnih regala.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sym typeface="Work Sans Regular"/>
              </a:rPr>
              <a:t>- Izabrana je najbolja ponuda.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95847-4A7E-40E0-9007-17D9C4D92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39120" y="3641697"/>
            <a:ext cx="3494881" cy="24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0179-50B1-4809-936E-0F9FFA8D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leway Thin"/>
              </a:rPr>
              <a:t>Dispozicija izgleda skladišta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1A8D5-2FA3-4CA1-89EF-1534505852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 bwMode="auto">
          <a:xfrm>
            <a:off x="4102873" y="990218"/>
            <a:ext cx="6170211" cy="323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40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9A2D-1156-45DD-85A9-381D5C9D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tokovi čvrstog i kompozitnog opasnog otpada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18E609-5A5B-4D96-A22F-A7D27DC94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73" y="970060"/>
            <a:ext cx="8101711" cy="485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12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A902-6D5B-4572-9BB5-77788A78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 opasnog otpada u otpremi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0075C-FF42-41EA-974B-64717266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79" y="985962"/>
            <a:ext cx="8032967" cy="4834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85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8BB5-7EF6-4075-9F88-8FC6E124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 opasnog otpada u prijemu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CC181-7069-49FD-B34D-3865E7F97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59" y="1001864"/>
            <a:ext cx="7864413" cy="472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1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25F1-A3F8-4688-A986-41A6F5AF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6068C-BD26-4C58-A545-4583C316640B}"/>
              </a:ext>
            </a:extLst>
          </p:cNvPr>
          <p:cNvSpPr txBox="1"/>
          <p:nvPr/>
        </p:nvSpPr>
        <p:spPr>
          <a:xfrm>
            <a:off x="3522428" y="3299791"/>
            <a:ext cx="79354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Izgradnja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postrojenja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tretman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opasnog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otpada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Republici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Srbiji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(RS)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predstavlja</a:t>
            </a:r>
            <a:r>
              <a:rPr lang="en-GB" sz="1800" spc="-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jedan</a:t>
            </a:r>
            <a:r>
              <a:rPr lang="en-GB" sz="1800" spc="-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aktuelnih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životne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sredine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deo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ukupnih</a:t>
            </a:r>
            <a:r>
              <a:rPr lang="en-GB" sz="1800" spc="-9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nastojanja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vezi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GB" sz="1800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unapređenjem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stanja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životne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sredine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usklađivanjem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nacionalnih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standardima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EU.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sr-Latn-C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Procesi upravljanja reciklažnim procesima podrazumevaju i rešavanje problema skladištenja i najčešće povećanje kapaciteta tih skladišta. Primer ovakve realizacije dat je na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konkretn</a:t>
            </a:r>
            <a:r>
              <a:rPr lang="sr-Latn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potreb</a:t>
            </a:r>
            <a:r>
              <a:rPr lang="sr-Latn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kompanije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Jugo –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impeksa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Niš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poveća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kapacitete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skladišnog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prostora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čvrstog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opasnog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otpada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9D520-D7B0-4E82-A497-94450681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758854"/>
            <a:ext cx="4094922" cy="27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EA66-80EA-4BEF-A5CE-41D1BDFB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Infrastruktura lokacije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B2DCC-C99C-4DA8-854F-6FBC4FEB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generiše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izvesnu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količinu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otpadnih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GTP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uticaja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životnu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sredinu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detaljnije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objašnjenje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generisanja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postupanja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otpadnom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prečišćavanje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otpadnih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voda</a:t>
            </a:r>
            <a:endParaRPr lang="sr-Latn-R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prečišćavanje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postrojenja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8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011B-AE4F-44BD-800B-94CFF4D3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Layout (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regalnog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skladišta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Jugo-Impex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Niš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62F52F-5AB3-4EA2-A40A-12A1C4292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99" y="893330"/>
            <a:ext cx="7345545" cy="51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EF13-EEF0-4A0F-BBC5-5A58DFE6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Rešenja: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4BE8-F028-42B1-9F19-0CBBE94F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>
            <a:normAutofit fontScale="92500" lnSpcReduction="20000"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Donošenjem ovakvog plana upravljanja otpadom, pored potreba preduzeća, obezbeđuju se i uslovi za postizanje posebnih ciljeva i to: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racionalno korišćenje sirovina, proizvodnja energije i mogućnost upotrebe većih kapaciteta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smanjenje opasnosti od deponovanog otpada za buduće generacije;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implementacija efikasnije administrativne i profesionalne organizacije;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osiguranje stabilnih finansijskih resursa i podsticajnih mehanizama za investiranje 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sprovođenje aktivnosti prema principima zagađivač plaća i/ili korisnik plaća;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implementacija informacionog sistema koji pokriva sve tokove, količine i lokacije otpada, postrojenja za tretman, preradu i iskorišćenje materijala i energije iz otpada 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postrojenja za odlaganje otpada;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 broja stanovnika obuhvaćenih sistemom sakupljanja komunalnog otpada;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uspostavljanje standarda za tretman otpada;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smanjenje, ponovo korišćenje, reciklaža i regeneracija otpada;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smanjenje opasnosti od otpada, primenom najboljih raspoloživih t;ehnika i supstitucijom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hemikalija koji predstavljaju rizik po životnu sredinu i zdravlje ljudi; kao i</a:t>
            </a:r>
          </a:p>
          <a:p>
            <a:pPr marL="4572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održivo upravljanje otpadom.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EA92-F86E-4BBB-9E1A-3C78A7ED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C7FF-CDF3-4E17-A940-B7EC5CA6B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Izgradnja</a:t>
            </a:r>
            <a:r>
              <a:rPr kumimoji="0" lang="sl-SI" sz="1800" b="1" i="0" u="none" strike="noStrike" kern="0" cap="none" spc="-2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postrojenja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za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tretman</a:t>
            </a:r>
            <a:r>
              <a:rPr kumimoji="0" lang="sl-SI" sz="1800" b="1" i="0" u="none" strike="noStrike" kern="0" cap="none" spc="-2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opasnog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otpada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</a:t>
            </a:r>
            <a:r>
              <a:rPr kumimoji="0" lang="sl-SI" sz="1800" b="1" i="0" u="none" strike="noStrike" kern="0" cap="none" spc="-2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RS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predstavlja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jedan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od</a:t>
            </a:r>
            <a:r>
              <a:rPr kumimoji="0" lang="sl-SI" sz="1800" b="1" i="0" u="none" strike="noStrike" kern="0" cap="none" spc="-2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ciljeva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koji</a:t>
            </a:r>
            <a:r>
              <a:rPr kumimoji="0" lang="sl-SI" sz="1800" b="1" i="0" u="none" strike="noStrike" kern="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je jasno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formulisan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osnovnim</a:t>
            </a:r>
            <a:r>
              <a:rPr kumimoji="0" lang="sl-SI" sz="1800" b="1" i="0" u="none" strike="noStrike" kern="0" cap="none" spc="-3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strateškim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dokumentima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oblasti</a:t>
            </a:r>
            <a:r>
              <a:rPr kumimoji="0" lang="sl-SI" sz="1800" b="1" i="0" u="none" strike="noStrike" kern="0" cap="none" spc="-3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životne</a:t>
            </a:r>
            <a:r>
              <a:rPr kumimoji="0" lang="sl-SI" sz="1800" b="1" i="0" u="none" strike="noStrike" kern="0" cap="none" spc="-4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sredine.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Osnovni zakonodavni i institucionalni preduslovi za rešavanje problema opasnog otpada postoje.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Neizgradnja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postrojenja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za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tretman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opasnog</a:t>
            </a:r>
            <a:r>
              <a:rPr kumimoji="0" lang="sl-SI" sz="1800" b="1" i="0" u="none" strike="noStrike" kern="0" cap="none" spc="-2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otpada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mogla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bi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uticati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na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(ne)spro- vođenje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nacionalnih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propisa</a:t>
            </a:r>
            <a:r>
              <a:rPr kumimoji="0" lang="sl-SI" sz="1800" b="1" i="0" u="none" strike="noStrike" kern="0" cap="none" spc="-10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i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ispunjavanje</a:t>
            </a:r>
            <a:r>
              <a:rPr kumimoji="0" lang="sl-SI" sz="1800" b="1" i="0" u="none" strike="noStrike" kern="0" cap="none" spc="-10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međunarodnih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obaveza</a:t>
            </a:r>
            <a:r>
              <a:rPr kumimoji="0" lang="sl-SI" sz="1800" b="1" i="0" u="none" strike="noStrike" kern="0" cap="none" spc="-10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RS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</a:t>
            </a:r>
            <a:r>
              <a:rPr kumimoji="0" lang="sl-SI" sz="1800" b="1" i="0" u="none" strike="noStrike" kern="0" cap="none" spc="-10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oblasti</a:t>
            </a:r>
            <a:r>
              <a:rPr kumimoji="0" lang="sl-SI" sz="1800" b="1" i="0" u="none" strike="noStrike" kern="0" cap="none" spc="-11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upravljanja otpadom,</a:t>
            </a:r>
            <a:r>
              <a:rPr kumimoji="0" lang="sl-SI" sz="1800" b="1" i="0" u="none" strike="noStrike" kern="0" cap="none" spc="-3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kao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i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redefinisanje</a:t>
            </a:r>
            <a:r>
              <a:rPr kumimoji="0" lang="sl-SI" sz="1800" b="1" i="0" u="none" strike="noStrike" kern="0" cap="none" spc="-3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nacionalnih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prioriteta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u</a:t>
            </a:r>
            <a:r>
              <a:rPr kumimoji="0" lang="sl-SI" sz="1800" b="1" i="0" u="none" strike="noStrike" kern="0" cap="none" spc="-3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ovoj</a:t>
            </a:r>
            <a:r>
              <a:rPr kumimoji="0" lang="sl-SI" sz="1800" b="1" i="0" u="none" strike="noStrike" kern="0" cap="none" spc="-2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 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Work Sans Regular"/>
              </a:rPr>
              <a:t>oblasti.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sym typeface="Work Sans Regular"/>
              </a:rPr>
              <a:t>Predloženo tehničko rešenje odnosi se na uvođenje regalnog skladišta sa 330 paletnih mesta i nosivošću 1000 kg po paletnom mestu.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Work Sans Regula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55A8-680F-49FF-B180-B07D3E0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0095-25E7-4102-BA2C-10DBF37C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HVALA NA PA</a:t>
            </a:r>
            <a:r>
              <a:rPr lang="sr-Latn-RS" sz="3600" b="1" dirty="0">
                <a:solidFill>
                  <a:srgbClr val="0070C0"/>
                </a:solidFill>
              </a:rPr>
              <a:t>ŽNJI!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567CE-832E-4104-B1EE-A0555DD2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" y="1749286"/>
            <a:ext cx="3287736" cy="35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3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2281-4A2C-4155-9834-28971E50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Skladištenje otpada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CDD24-41DD-4967-B9DF-DF91499F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576449"/>
          </a:xfrm>
        </p:spPr>
        <p:txBody>
          <a:bodyPr>
            <a:normAutofit fontScale="85000" lnSpcReduction="20000"/>
          </a:bodyPr>
          <a:lstStyle/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Skladištenje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privremena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faza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pre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konačnog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zbrinjavanja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Tokom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skladištenja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vrši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bezbedno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očuvanje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Skladištenje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vrši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namenski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projektovanim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prostorima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gde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odvaja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fizičkim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katakteristikama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predviđenom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načinu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konačnog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zbrinjavanja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projektovano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važećim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propisima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Prostor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namenjen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skladištenju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tečnih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poseduje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sigurnosne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tankvane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čemu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obezbeđuje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da u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slučaju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vanrednih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situacija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eventualnog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udesa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dođe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radne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73B02-A8A3-42F8-84C2-9C105919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32" y="755122"/>
            <a:ext cx="4812857" cy="31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9C01-75AC-4616-A16A-8475B0D9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67" y="869395"/>
            <a:ext cx="2947482" cy="4601183"/>
          </a:xfrm>
        </p:spPr>
        <p:txBody>
          <a:bodyPr/>
          <a:lstStyle/>
          <a:p>
            <a:r>
              <a:rPr lang="sr-Latn-RS" dirty="0"/>
              <a:t>Povećanje kapaciteta centralnog zatvorenog skladišnog prostora „A“ opasnog otpada u Jugo-impex-u Niš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EFFED7-FF68-43F1-B931-5078A76C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1. UVOD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sr-Latn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KARAKTERISTIKE UPRAVLJANJA ČVRSTIM    OTPADOM U JUGO-IMPEX-u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ORGANIZACIJA PRIJEMA I SKLADIŠTENJA OPASNOG OTPADA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ANALIZA PREDLOŽENIH KONSTRUKTIVNIH REŠENJA PALETNIH SKLADIŠTA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5. INFRASTRUKTURA LOKACIJE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6. ZAKLJUČAK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9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86EC-BE16-47C3-A2B1-5D44B580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Latn-RS" sz="4400" dirty="0"/>
            </a:br>
            <a:br>
              <a:rPr lang="sr-Latn-RS" sz="4400" dirty="0"/>
            </a:br>
            <a:br>
              <a:rPr lang="sr-Latn-RS" sz="4400" dirty="0"/>
            </a:br>
            <a:br>
              <a:rPr lang="sr-Latn-RS" sz="4400" dirty="0"/>
            </a:br>
            <a:br>
              <a:rPr lang="sr-Latn-RS" sz="4400" dirty="0"/>
            </a:br>
            <a:br>
              <a:rPr lang="sr-Latn-RS" sz="4400" dirty="0"/>
            </a:br>
            <a:br>
              <a:rPr lang="sr-Latn-RS" sz="4400" dirty="0"/>
            </a:br>
            <a:r>
              <a:rPr lang="sr-Latn-RS" sz="4400" dirty="0"/>
              <a:t>Uvod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65D01-EFB2-4358-8C4E-D6351A17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38" y="761587"/>
            <a:ext cx="5769630" cy="5223161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28240" algn="l"/>
              </a:tabLst>
            </a:pPr>
            <a:r>
              <a:rPr lang="sr-Latn-RS" dirty="0"/>
              <a:t> 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bi se definisale operacije upravljanja otpadom potrebno je ponoviti da je osnovnim konceptom Projekta definisana namena objekta koja podrazumeva aktivnosti na skladištenju čvrstog otpada sa opasnim i neopasnim komponentama.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28240" algn="l"/>
              </a:tabLs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započinje dolaskom transportnog sredstva na lokaciju, gde se obavlja prvi pregled dokumentacije, vozila, odnosno pristiglod otpada.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28240" algn="l"/>
              </a:tabLst>
            </a:pP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početka istovara donosi se odluka o kriterijumu i načinu presortiravanja otpada.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24E45-74A6-48E6-909F-D1824E13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587"/>
            <a:ext cx="5282767" cy="39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5232-42D4-4D5A-843B-D14E9097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Cilj!!!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A1A8-DFB9-41BE-8227-18258018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ts val="1800"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Work Sans Regular"/>
                <a:sym typeface="Work Sans Regular"/>
              </a:rPr>
              <a:t>- </a:t>
            </a: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ork Sans Regular"/>
              </a:rPr>
              <a:t>Usklađivanje nacionalnih standarda sa   standardima EU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Regular"/>
              </a:rPr>
              <a:t>- Povećanje kapaciteta skladišta opasnog otpada na mestu postojećeg podnog skladišta Jugo-Ipexa Niš.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Regular"/>
              </a:rPr>
              <a:t>- Rešenja za mogućnosti novih kapaciteta skladišta bez ikakvih opasnosti po životnu sredinu i bezbednost radnika.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ork Sans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E0FA-5BC3-4A63-AA0F-FC751A0F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Karakteristike upravljanja čvrstim otpadom u Jugo-Impexu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C40D9-480A-48AC-AF2F-731236DF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O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bezbeđ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ivanje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najmanj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eg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rizik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za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ugrožavanje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života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zdravlja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ljudi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životne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sredine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,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K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ontrol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mer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smanjenja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zagađenja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voda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,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vazduha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zemljišta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;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Otklanjanje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opasnosti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po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biljni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životinjski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svet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;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Otklanjanje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opasnosti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od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nastajanja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udesa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,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eksplozija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ili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požara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; 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Sagledavanje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negativnih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uticaja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predele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prirodna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dobra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posebnih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vrednosti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;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nivoa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buke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neprijatnih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mirisa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.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naravno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sve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u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skladu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sa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odredbama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Z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AKONIMA O UPRAVLJANJU OTPADOM REPUBLIKE SRBIJE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ork Sans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7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B5E3-32E4-4735-AD32-2A6B8C21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R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tpad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tečnim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sadržajem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propisno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upakovan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uskladišten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09B3A-A5A9-499F-A032-AA9BDB86A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67" y="794419"/>
            <a:ext cx="6991668" cy="52724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56F2D-E7DC-4ED4-8910-69C7B0F3F35C}"/>
              </a:ext>
            </a:extLst>
          </p:cNvPr>
          <p:cNvSpPr txBox="1"/>
          <p:nvPr/>
        </p:nvSpPr>
        <p:spPr>
          <a:xfrm>
            <a:off x="3049325" y="3281363"/>
            <a:ext cx="6098650" cy="29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Pastozni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otpad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tečnim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sadržajem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propisno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upakovan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uskladišten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6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8A8E-660F-4F11-86CD-6C57FE75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Održivo upravljanje otpadom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DF3D7-0C7F-4963-8527-E6AB2293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Plan operacije treba da sadrži tri osnovna načela EU: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prevencija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nastajanj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otpada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,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reciklaža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I</a:t>
            </a:r>
            <a:endParaRPr kumimoji="0" lang="sr-Latn-RS" sz="2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ork Sans 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ork Sans Regular"/>
              <a:buChar char="✘"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-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ponovna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upotreba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poboljšavanje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konačnog</a:t>
            </a:r>
            <a:r>
              <a:rPr lang="sr-Latn-RS" b="1" kern="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zbrinjavanja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nadzora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ork Sans Regular"/>
              </a:rPr>
              <a:t>.</a:t>
            </a:r>
          </a:p>
          <a:p>
            <a:r>
              <a:rPr lang="sr-Latn-R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Srbiji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deponija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trajno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skladište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opasnog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otpada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deklariše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stalno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odlagalište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opasnog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otpada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zadovoljava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kriterijume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bezbednog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odlaganja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r-Latn-RS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Veliki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broj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malih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preduzeća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koji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generišu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opasan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otpad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imaju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ozbiljne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usled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nedostatka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regionalne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</a:t>
            </a:r>
            <a:r>
              <a:rPr lang="sr-Latn-R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ture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njegov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tretman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3324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2852</TotalTime>
  <Words>1195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Wingdings 2</vt:lpstr>
      <vt:lpstr>Work Sans Regular</vt:lpstr>
      <vt:lpstr>Frame</vt:lpstr>
      <vt:lpstr>Upravljanje procesima skladištenja otpada</vt:lpstr>
      <vt:lpstr>Uvod</vt:lpstr>
      <vt:lpstr>Skladištenje otpada</vt:lpstr>
      <vt:lpstr>Povećanje kapaciteta centralnog zatvorenog skladišnog prostora „A“ opasnog otpada u Jugo-impex-u Niš</vt:lpstr>
      <vt:lpstr>       Uvod</vt:lpstr>
      <vt:lpstr>Cilj!!!</vt:lpstr>
      <vt:lpstr>Karakteristike upravljanja čvrstim otpadom u Jugo-Impexu</vt:lpstr>
      <vt:lpstr>Otpad sa tečnim sadržajem propisno upakovan i uskladišten </vt:lpstr>
      <vt:lpstr>Održivo upravljanje otpadom</vt:lpstr>
      <vt:lpstr>Operacije upravljanja otpadom</vt:lpstr>
      <vt:lpstr>Načini transporta opasnog otpada prema predmetnoj lokaciji skladišta  </vt:lpstr>
      <vt:lpstr>Organizacija prijema i skladištenja opasnog otpada</vt:lpstr>
      <vt:lpstr>Vrste ambalaže u procesu                     skladištenja opasnog otpada u skladištu</vt:lpstr>
      <vt:lpstr>Vrste ambalaže u procesu skladištenja opasnog otpada u skladištu  </vt:lpstr>
      <vt:lpstr>ANALIZA PREDLOŽENIH KONSTRUKTIVNIH REŠENJA PALETNIH SKLADIŠTA</vt:lpstr>
      <vt:lpstr>Dispozicija izgleda skladišta</vt:lpstr>
      <vt:lpstr>Ukupni tokovi čvrstog i kompozitnog opasnog otpada</vt:lpstr>
      <vt:lpstr>Tokovi opasnog otpada u otpremi</vt:lpstr>
      <vt:lpstr>Tokovi opasnog otpada u prijemu</vt:lpstr>
      <vt:lpstr>Infrastruktura lokacije</vt:lpstr>
      <vt:lpstr>Layout (osnova) regalnog skladišta Jugo-Impex Niš </vt:lpstr>
      <vt:lpstr>Rešenja: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I OKOLINA</dc:title>
  <dc:creator>dr Aleksandra Boričić</dc:creator>
  <cp:lastModifiedBy>dr Aleksandra Boričić</cp:lastModifiedBy>
  <cp:revision>37</cp:revision>
  <dcterms:created xsi:type="dcterms:W3CDTF">2022-02-19T11:05:12Z</dcterms:created>
  <dcterms:modified xsi:type="dcterms:W3CDTF">2022-04-17T13:47:50Z</dcterms:modified>
</cp:coreProperties>
</file>