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5" r:id="rId3"/>
    <p:sldId id="266" r:id="rId4"/>
    <p:sldId id="267" r:id="rId5"/>
    <p:sldId id="264" r:id="rId6"/>
    <p:sldId id="281" r:id="rId7"/>
    <p:sldId id="263" r:id="rId8"/>
    <p:sldId id="268" r:id="rId9"/>
    <p:sldId id="269" r:id="rId10"/>
    <p:sldId id="270" r:id="rId11"/>
    <p:sldId id="271" r:id="rId12"/>
    <p:sldId id="272" r:id="rId13"/>
    <p:sldId id="273" r:id="rId14"/>
    <p:sldId id="274" r:id="rId15"/>
    <p:sldId id="282"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4/13/2022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4/13/2022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4/13/2022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4/13/2022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4/13/2022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4/13/2022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ackapalankavesti.com/drustvo/privreda/kompanija-nektar-otpad-od-prerade-voca-za-proizvodnju-zelene-energije/" TargetMode="External"/><Relationship Id="rId2" Type="http://schemas.openxmlformats.org/officeDocument/2006/relationships/hyperlink" Target="https://www.energy.gov/eere/bioenergy/waste-energ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3268-3884-4057-89AD-56EEEB126DEF}"/>
              </a:ext>
            </a:extLst>
          </p:cNvPr>
          <p:cNvSpPr>
            <a:spLocks noGrp="1"/>
          </p:cNvSpPr>
          <p:nvPr>
            <p:ph type="ctrTitle"/>
          </p:nvPr>
        </p:nvSpPr>
        <p:spPr/>
        <p:txBody>
          <a:bodyPr/>
          <a:lstStyle/>
          <a:p>
            <a:pPr algn="ctr"/>
            <a:r>
              <a:rPr lang="sr-Latn-RS" dirty="0"/>
              <a:t>Upravljanje </a:t>
            </a:r>
            <a:r>
              <a:rPr lang="en-US" dirty="0" err="1"/>
              <a:t>procesima</a:t>
            </a:r>
            <a:r>
              <a:rPr lang="en-US" dirty="0"/>
              <a:t> </a:t>
            </a:r>
            <a:r>
              <a:rPr lang="en-US" dirty="0" err="1"/>
              <a:t>prerade</a:t>
            </a:r>
            <a:r>
              <a:rPr lang="en-US" dirty="0"/>
              <a:t> </a:t>
            </a:r>
            <a:r>
              <a:rPr lang="en-US" dirty="0" err="1"/>
              <a:t>organskog</a:t>
            </a:r>
            <a:r>
              <a:rPr lang="en-US" dirty="0"/>
              <a:t> </a:t>
            </a:r>
            <a:r>
              <a:rPr lang="en-US" dirty="0" err="1"/>
              <a:t>otpada</a:t>
            </a:r>
            <a:endParaRPr lang="en-US" dirty="0"/>
          </a:p>
        </p:txBody>
      </p:sp>
      <p:sp>
        <p:nvSpPr>
          <p:cNvPr id="3" name="Subtitle 2">
            <a:extLst>
              <a:ext uri="{FF2B5EF4-FFF2-40B4-BE49-F238E27FC236}">
                <a16:creationId xmlns:a16="http://schemas.microsoft.com/office/drawing/2014/main" id="{FABB61AE-310A-4D57-9A42-C95AAF29FD25}"/>
              </a:ext>
            </a:extLst>
          </p:cNvPr>
          <p:cNvSpPr>
            <a:spLocks noGrp="1"/>
          </p:cNvSpPr>
          <p:nvPr>
            <p:ph type="subTitle" idx="1"/>
          </p:nvPr>
        </p:nvSpPr>
        <p:spPr/>
        <p:txBody>
          <a:bodyPr/>
          <a:lstStyle/>
          <a:p>
            <a:r>
              <a:rPr lang="sr-Latn-RS" b="1" dirty="0"/>
              <a:t>dr Aleksandra Boričić</a:t>
            </a:r>
            <a:endParaRPr lang="en-US" b="1" dirty="0"/>
          </a:p>
        </p:txBody>
      </p:sp>
      <p:pic>
        <p:nvPicPr>
          <p:cNvPr id="5" name="Picture 4">
            <a:extLst>
              <a:ext uri="{FF2B5EF4-FFF2-40B4-BE49-F238E27FC236}">
                <a16:creationId xmlns:a16="http://schemas.microsoft.com/office/drawing/2014/main" id="{7D8D33D1-74F1-4CD7-AF0A-D6FDEA05F844}"/>
              </a:ext>
            </a:extLst>
          </p:cNvPr>
          <p:cNvPicPr>
            <a:picLocks noChangeAspect="1"/>
          </p:cNvPicPr>
          <p:nvPr/>
        </p:nvPicPr>
        <p:blipFill>
          <a:blip r:embed="rId2"/>
          <a:stretch>
            <a:fillRect/>
          </a:stretch>
        </p:blipFill>
        <p:spPr>
          <a:xfrm>
            <a:off x="9295075" y="779229"/>
            <a:ext cx="2896925" cy="2194560"/>
          </a:xfrm>
          <a:prstGeom prst="rect">
            <a:avLst/>
          </a:prstGeom>
        </p:spPr>
      </p:pic>
      <p:pic>
        <p:nvPicPr>
          <p:cNvPr id="1026" name="Picture 2" descr="Subscribe to Morning Energy, the one-stop source for ...">
            <a:extLst>
              <a:ext uri="{FF2B5EF4-FFF2-40B4-BE49-F238E27FC236}">
                <a16:creationId xmlns:a16="http://schemas.microsoft.com/office/drawing/2014/main" id="{5C651488-B7A9-41FF-882D-2DFA18A26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3385" y="2926080"/>
            <a:ext cx="2920303" cy="1627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ergy &amp; Environment">
            <a:extLst>
              <a:ext uri="{FF2B5EF4-FFF2-40B4-BE49-F238E27FC236}">
                <a16:creationId xmlns:a16="http://schemas.microsoft.com/office/drawing/2014/main" id="{477D5A96-2C31-4C4E-9115-F416C750C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676" y="4553711"/>
            <a:ext cx="2932014" cy="152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39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2D76-07A1-4CF5-A9A8-F63059E122E4}"/>
              </a:ext>
            </a:extLst>
          </p:cNvPr>
          <p:cNvSpPr>
            <a:spLocks noGrp="1"/>
          </p:cNvSpPr>
          <p:nvPr>
            <p:ph type="title"/>
          </p:nvPr>
        </p:nvSpPr>
        <p:spPr/>
        <p:txBody>
          <a:bodyPr/>
          <a:lstStyle/>
          <a:p>
            <a:r>
              <a:rPr lang="sr-Latn-RS" dirty="0"/>
              <a:t>Dobijanje energije od organskog otpada</a:t>
            </a:r>
            <a:endParaRPr lang="en-US" dirty="0"/>
          </a:p>
        </p:txBody>
      </p:sp>
      <p:sp>
        <p:nvSpPr>
          <p:cNvPr id="3" name="Content Placeholder 2">
            <a:extLst>
              <a:ext uri="{FF2B5EF4-FFF2-40B4-BE49-F238E27FC236}">
                <a16:creationId xmlns:a16="http://schemas.microsoft.com/office/drawing/2014/main" id="{9FDE1DE1-08EA-4E65-A055-AF7C680074F4}"/>
              </a:ext>
            </a:extLst>
          </p:cNvPr>
          <p:cNvSpPr>
            <a:spLocks noGrp="1"/>
          </p:cNvSpPr>
          <p:nvPr>
            <p:ph idx="1"/>
          </p:nvPr>
        </p:nvSpPr>
        <p:spPr/>
        <p:txBody>
          <a:bodyPr>
            <a:normAutofit fontScale="92500" lnSpcReduction="20000"/>
          </a:bodyPr>
          <a:lstStyle/>
          <a:p>
            <a:pPr algn="just" rtl="0" fontAlgn="base"/>
            <a:r>
              <a:rPr lang="sr-Latn-CS" sz="1900" b="0" i="0" dirty="0">
                <a:solidFill>
                  <a:srgbClr val="000000"/>
                </a:solidFill>
                <a:effectLst/>
                <a:latin typeface="Calibri" panose="020F0502020204030204" pitchFamily="34" charset="0"/>
                <a:cs typeface="Calibri" panose="020F0502020204030204" pitchFamily="34" charset="0"/>
              </a:rPr>
              <a:t>Prema „Zakonu o energetici“ biogoriva su tečna ili gasovita goriva za saobraćaj, proizvedena iz biomase. Najčešće korišćeno gasovito biogorivo je biogas, dok su najrasprostranjenija tečna biogoriva etanol i biodizel. Etanol se koristi kao zamena za motorni benzin, a biodizel kao zamena za dizel gorivo. Druga podela odnosi se na podelu prema sirovinama i tehnologijama koje se koriste za proizvodnju biogoriva, pa se tako razlikuju: </a:t>
            </a:r>
            <a:endParaRPr lang="sr-Latn-CS" sz="1900" b="0" i="0" dirty="0">
              <a:solidFill>
                <a:srgbClr val="646464"/>
              </a:solidFill>
              <a:effectLst/>
              <a:latin typeface="Calibri" panose="020F0502020204030204" pitchFamily="34" charset="0"/>
              <a:cs typeface="Calibri" panose="020F0502020204030204" pitchFamily="34" charset="0"/>
            </a:endParaRPr>
          </a:p>
          <a:p>
            <a:pPr marL="0" indent="0" algn="just" rtl="0" fontAlgn="base">
              <a:buNone/>
            </a:pPr>
            <a:endParaRPr lang="sr-Latn-CS" sz="1900" b="0" i="0" dirty="0">
              <a:solidFill>
                <a:srgbClr val="646464"/>
              </a:solidFill>
              <a:effectLst/>
              <a:latin typeface="Calibri" panose="020F0502020204030204" pitchFamily="34" charset="0"/>
              <a:cs typeface="Calibri" panose="020F0502020204030204" pitchFamily="34" charset="0"/>
            </a:endParaRPr>
          </a:p>
          <a:p>
            <a:pPr algn="just" rtl="0" fontAlgn="base"/>
            <a:r>
              <a:rPr lang="sr-Latn-CS" sz="1900" b="1" i="0" dirty="0">
                <a:solidFill>
                  <a:srgbClr val="000000"/>
                </a:solidFill>
                <a:effectLst/>
                <a:latin typeface="Calibri" panose="020F0502020204030204" pitchFamily="34" charset="0"/>
                <a:cs typeface="Calibri" panose="020F0502020204030204" pitchFamily="34" charset="0"/>
              </a:rPr>
              <a:t>Biogoriva prve generacije</a:t>
            </a:r>
            <a:r>
              <a:rPr lang="sr-Latn-CS" sz="1900" b="0" i="0" dirty="0">
                <a:solidFill>
                  <a:srgbClr val="000000"/>
                </a:solidFill>
                <a:effectLst/>
                <a:latin typeface="Calibri" panose="020F0502020204030204" pitchFamily="34" charset="0"/>
                <a:cs typeface="Calibri" panose="020F0502020204030204" pitchFamily="34" charset="0"/>
              </a:rPr>
              <a:t> - biogoriva proizvedena direktno od poljoprivrednih kultura, praktično kao konkurencija procesu proizvodnje hrane. </a:t>
            </a:r>
            <a:endParaRPr lang="sr-Latn-CS" sz="1900" b="0" i="0" dirty="0">
              <a:solidFill>
                <a:srgbClr val="646464"/>
              </a:solidFill>
              <a:effectLst/>
              <a:latin typeface="Calibri" panose="020F0502020204030204" pitchFamily="34" charset="0"/>
              <a:cs typeface="Calibri" panose="020F0502020204030204" pitchFamily="34" charset="0"/>
            </a:endParaRPr>
          </a:p>
          <a:p>
            <a:pPr algn="just" rtl="0" fontAlgn="base"/>
            <a:r>
              <a:rPr lang="sr-Latn-CS" sz="1900" b="1" i="0" dirty="0">
                <a:solidFill>
                  <a:srgbClr val="000000"/>
                </a:solidFill>
                <a:effectLst/>
                <a:latin typeface="Calibri" panose="020F0502020204030204" pitchFamily="34" charset="0"/>
                <a:cs typeface="Calibri" panose="020F0502020204030204" pitchFamily="34" charset="0"/>
              </a:rPr>
              <a:t>Biogoriva druge generacije</a:t>
            </a:r>
            <a:r>
              <a:rPr lang="sr-Latn-CS" sz="1900" b="0" i="0" dirty="0">
                <a:solidFill>
                  <a:srgbClr val="000000"/>
                </a:solidFill>
                <a:effectLst/>
                <a:latin typeface="Calibri" panose="020F0502020204030204" pitchFamily="34" charset="0"/>
                <a:cs typeface="Calibri" panose="020F0502020204030204" pitchFamily="34" charset="0"/>
              </a:rPr>
              <a:t> - biogoriva proizvedena od otpadnih organskih ostataka iz poljoprivredne proizvodnje, industrije, ugostiteljstva ili komunalnog otpada. Ključan je faktor da sirovina koja se koristi u proizvodnji goriva druge generacije ne predstavlja konkurenciju proizvodnji hrane. Najbolji primer je upotreba otpadnog ulja iz restorana za proizvodnju biogoriva. Proizvodnja iz sirovog ulja dala bi biogorivo prve generacije, iako su hemijski sastav i karakteristike biogoriva u oba slučaja iste. </a:t>
            </a:r>
            <a:endParaRPr lang="sr-Latn-CS" sz="1900" b="0" i="0" dirty="0">
              <a:solidFill>
                <a:srgbClr val="646464"/>
              </a:solidFill>
              <a:effectLst/>
              <a:latin typeface="Calibri" panose="020F0502020204030204" pitchFamily="34" charset="0"/>
              <a:cs typeface="Calibri" panose="020F0502020204030204" pitchFamily="34" charset="0"/>
            </a:endParaRPr>
          </a:p>
          <a:p>
            <a:pPr algn="just" rtl="0" fontAlgn="base"/>
            <a:r>
              <a:rPr lang="sr-Latn-CS" sz="1900" b="1" i="0" dirty="0">
                <a:solidFill>
                  <a:srgbClr val="000000"/>
                </a:solidFill>
                <a:effectLst/>
                <a:latin typeface="Calibri" panose="020F0502020204030204" pitchFamily="34" charset="0"/>
                <a:cs typeface="Calibri" panose="020F0502020204030204" pitchFamily="34" charset="0"/>
              </a:rPr>
              <a:t>Biogoriva treće generacije</a:t>
            </a:r>
            <a:r>
              <a:rPr lang="sr-Latn-CS" sz="1900" b="0" i="0" dirty="0">
                <a:solidFill>
                  <a:srgbClr val="000000"/>
                </a:solidFill>
                <a:effectLst/>
                <a:latin typeface="Calibri" panose="020F0502020204030204" pitchFamily="34" charset="0"/>
                <a:cs typeface="Calibri" panose="020F0502020204030204" pitchFamily="34" charset="0"/>
              </a:rPr>
              <a:t> - biogoriva proizvedena od algi. Ranije su alge bile svrstavane u sirovine za drugu generaciju biogoriva, ali zbog posebnih karakteristika ove proizvodnje izdvojene su u posebnu grupu sirovina. </a:t>
            </a:r>
            <a:endParaRPr lang="sr-Latn-CS" sz="1900" b="0" i="0" dirty="0">
              <a:solidFill>
                <a:srgbClr val="646464"/>
              </a:solidFill>
              <a:effectLst/>
              <a:latin typeface="Calibri" panose="020F0502020204030204" pitchFamily="34" charset="0"/>
              <a:cs typeface="Calibri" panose="020F0502020204030204" pitchFamily="34" charset="0"/>
            </a:endParaRPr>
          </a:p>
          <a:p>
            <a:pPr marL="0" indent="0" algn="l">
              <a:buNone/>
            </a:pPr>
            <a:endParaRPr lang="en-US" dirty="0"/>
          </a:p>
        </p:txBody>
      </p:sp>
    </p:spTree>
    <p:extLst>
      <p:ext uri="{BB962C8B-B14F-4D97-AF65-F5344CB8AC3E}">
        <p14:creationId xmlns:p14="http://schemas.microsoft.com/office/powerpoint/2010/main" val="1277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EF0B-ECDB-40FF-BB7A-B0B2271E2204}"/>
              </a:ext>
            </a:extLst>
          </p:cNvPr>
          <p:cNvSpPr>
            <a:spLocks noGrp="1"/>
          </p:cNvSpPr>
          <p:nvPr>
            <p:ph type="title"/>
          </p:nvPr>
        </p:nvSpPr>
        <p:spPr/>
        <p:txBody>
          <a:bodyPr/>
          <a:lstStyle/>
          <a:p>
            <a:r>
              <a:rPr lang="sr-Latn-RS" dirty="0"/>
              <a:t>Šema procedure proizvodnje biogasa</a:t>
            </a:r>
            <a:endParaRPr lang="en-US" dirty="0"/>
          </a:p>
        </p:txBody>
      </p:sp>
      <p:pic>
        <p:nvPicPr>
          <p:cNvPr id="1026" name="Picture 2">
            <a:extLst>
              <a:ext uri="{FF2B5EF4-FFF2-40B4-BE49-F238E27FC236}">
                <a16:creationId xmlns:a16="http://schemas.microsoft.com/office/drawing/2014/main" id="{FD73A846-78D5-4324-A3C5-F690D01721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5723" y="1123837"/>
            <a:ext cx="7982294" cy="446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84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32BA-9D51-487C-935D-723F2FFB33A4}"/>
              </a:ext>
            </a:extLst>
          </p:cNvPr>
          <p:cNvSpPr>
            <a:spLocks noGrp="1"/>
          </p:cNvSpPr>
          <p:nvPr>
            <p:ph type="title"/>
          </p:nvPr>
        </p:nvSpPr>
        <p:spPr/>
        <p:txBody>
          <a:bodyPr/>
          <a:lstStyle/>
          <a:p>
            <a:r>
              <a:rPr lang="sr-Latn-RS" dirty="0">
                <a:latin typeface="Corbel" panose="020B0503020204020204"/>
              </a:rPr>
              <a:t>P</a:t>
            </a:r>
            <a:r>
              <a:rPr kumimoji="0" lang="sr-Latn-RS" sz="3600" b="0" i="0" u="none" strike="noStrike" kern="1200" cap="none" spc="-60" normalizeH="0" baseline="0" noProof="0" dirty="0">
                <a:ln>
                  <a:noFill/>
                </a:ln>
                <a:solidFill>
                  <a:srgbClr val="FFFFFF"/>
                </a:solidFill>
                <a:effectLst/>
                <a:uLnTx/>
                <a:uFillTx/>
                <a:latin typeface="Corbel" panose="020B0503020204020204"/>
                <a:ea typeface="+mj-ea"/>
                <a:cs typeface="+mj-cs"/>
              </a:rPr>
              <a:t>roizvodnja biogasa</a:t>
            </a:r>
            <a:endParaRPr lang="en-US" dirty="0"/>
          </a:p>
        </p:txBody>
      </p:sp>
      <p:pic>
        <p:nvPicPr>
          <p:cNvPr id="2050" name="Picture 2">
            <a:extLst>
              <a:ext uri="{FF2B5EF4-FFF2-40B4-BE49-F238E27FC236}">
                <a16:creationId xmlns:a16="http://schemas.microsoft.com/office/drawing/2014/main" id="{0A4952E6-FE5E-44D7-A2E5-69985218B8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6187" y="1437947"/>
            <a:ext cx="8276084" cy="449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04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2C3C-1D4E-41BF-A2CA-0A1337F5CBA9}"/>
              </a:ext>
            </a:extLst>
          </p:cNvPr>
          <p:cNvSpPr>
            <a:spLocks noGrp="1"/>
          </p:cNvSpPr>
          <p:nvPr>
            <p:ph type="title"/>
          </p:nvPr>
        </p:nvSpPr>
        <p:spPr/>
        <p:txBody>
          <a:bodyPr/>
          <a:lstStyle/>
          <a:p>
            <a:r>
              <a:rPr lang="sr-Latn-RS" dirty="0"/>
              <a:t>Zaključak</a:t>
            </a:r>
            <a:endParaRPr lang="en-US" dirty="0"/>
          </a:p>
        </p:txBody>
      </p:sp>
      <p:sp>
        <p:nvSpPr>
          <p:cNvPr id="3" name="Content Placeholder 2">
            <a:extLst>
              <a:ext uri="{FF2B5EF4-FFF2-40B4-BE49-F238E27FC236}">
                <a16:creationId xmlns:a16="http://schemas.microsoft.com/office/drawing/2014/main" id="{70CE643E-60D5-4B80-B9CB-5F362DC8C3BE}"/>
              </a:ext>
            </a:extLst>
          </p:cNvPr>
          <p:cNvSpPr>
            <a:spLocks noGrp="1"/>
          </p:cNvSpPr>
          <p:nvPr>
            <p:ph idx="1"/>
          </p:nvPr>
        </p:nvSpPr>
        <p:spPr/>
        <p:txBody>
          <a:bodyPr/>
          <a:lstStyle/>
          <a:p>
            <a:pPr algn="just" rtl="0" fontAlgn="base"/>
            <a:r>
              <a:rPr lang="sr-Latn-CS" sz="1800" b="0" i="0" dirty="0">
                <a:solidFill>
                  <a:srgbClr val="646464"/>
                </a:solidFill>
                <a:effectLst/>
                <a:latin typeface="Calibri" panose="020F0502020204030204" pitchFamily="34" charset="0"/>
                <a:cs typeface="Calibri" panose="020F0502020204030204" pitchFamily="34" charset="0"/>
              </a:rPr>
              <a:t>Organski otpad iz domaćinstva doprinosi negativnim posledicama po životnu sredinu i zdravlje ljudi te se ne sme zanemariti. Takođe ovu vrstu otpada treba smatrati resursom i postoji nekoliko odgovarajućih tehnologija za adekvatan tretman i oporavak resursa, uključujući kompostiranje, anaerobnu digestiju, pirolizu i novih poput hidrotermalne karbonizacije. Za uspešno uvođenje ovih tehnologija u zemlje u razvoju, saradnja između svih zainteresovanih strana, obrazovanje, usvajanje lokalnih uslova tržišta, kao i pokretačke snage odozdo prema gore su presudni aspekti kojima se treba baviti za dugoročnu održivost.  </a:t>
            </a:r>
          </a:p>
          <a:p>
            <a:pPr marL="0" indent="0" algn="just" rtl="0" fontAlgn="base">
              <a:buNone/>
            </a:pPr>
            <a:endParaRPr lang="sr-Latn-CS" sz="1800" b="0" i="0" dirty="0">
              <a:solidFill>
                <a:srgbClr val="646464"/>
              </a:solidFill>
              <a:effectLst/>
              <a:latin typeface="Calibri" panose="020F0502020204030204" pitchFamily="34" charset="0"/>
              <a:cs typeface="Calibri" panose="020F0502020204030204" pitchFamily="34" charset="0"/>
            </a:endParaRPr>
          </a:p>
          <a:p>
            <a:pPr algn="just" rtl="0" fontAlgn="base"/>
            <a:r>
              <a:rPr lang="sr-Latn-CS" sz="1800" b="0" i="0" dirty="0">
                <a:solidFill>
                  <a:srgbClr val="646464"/>
                </a:solidFill>
                <a:effectLst/>
                <a:latin typeface="Calibri" panose="020F0502020204030204" pitchFamily="34" charset="0"/>
                <a:cs typeface="Calibri" panose="020F0502020204030204" pitchFamily="34" charset="0"/>
              </a:rPr>
              <a:t>Neadekvatno upravljanje otpadom postaje sve veća briga u zemljama u razvoju. Veliki deo toka komunalnog otpada potiče iz domaćinstava i klasifikuje se kao organski. Upravljajući se ovim protokom na izvoru, opštine bi mogle </a:t>
            </a:r>
            <a:r>
              <a:rPr lang="sr-Latn-CS" sz="1800" b="0" i="0" dirty="0">
                <a:solidFill>
                  <a:srgbClr val="000000"/>
                </a:solidFill>
                <a:effectLst/>
                <a:latin typeface="Calibri" panose="020F0502020204030204" pitchFamily="34" charset="0"/>
                <a:cs typeface="Calibri" panose="020F0502020204030204" pitchFamily="34" charset="0"/>
              </a:rPr>
              <a:t>da uštede troškove prevoza i dragoceni prostor na deponijama, kao i smanjenje uticaja na životnu sredinu i opasnost po zdravlje ljudi. </a:t>
            </a:r>
            <a:r>
              <a:rPr lang="sr-Latn-CS" sz="2000" b="0" i="0" dirty="0">
                <a:solidFill>
                  <a:srgbClr val="000000"/>
                </a:solidFill>
                <a:effectLst/>
                <a:latin typeface="Times New Roman" panose="02020603050405020304" pitchFamily="18" charset="0"/>
              </a:rPr>
              <a:t> </a:t>
            </a:r>
            <a:endParaRPr lang="sr-Latn-CS" b="0" i="0" dirty="0">
              <a:solidFill>
                <a:srgbClr val="646464"/>
              </a:solidFill>
              <a:effectLst/>
              <a:latin typeface="Segoe UI" panose="020B0502040204020203" pitchFamily="34" charset="0"/>
            </a:endParaRPr>
          </a:p>
          <a:p>
            <a:pPr algn="l"/>
            <a:endParaRPr lang="en-US" dirty="0"/>
          </a:p>
        </p:txBody>
      </p:sp>
    </p:spTree>
    <p:extLst>
      <p:ext uri="{BB962C8B-B14F-4D97-AF65-F5344CB8AC3E}">
        <p14:creationId xmlns:p14="http://schemas.microsoft.com/office/powerpoint/2010/main" val="359008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1BAC-CF66-433C-8B8B-409AE8E1FDF4}"/>
              </a:ext>
            </a:extLst>
          </p:cNvPr>
          <p:cNvSpPr>
            <a:spLocks noGrp="1"/>
          </p:cNvSpPr>
          <p:nvPr>
            <p:ph type="title"/>
          </p:nvPr>
        </p:nvSpPr>
        <p:spPr/>
        <p:txBody>
          <a:bodyPr/>
          <a:lstStyle/>
          <a:p>
            <a:r>
              <a:rPr lang="sr-Latn-RS" dirty="0"/>
              <a:t>Zaključak</a:t>
            </a:r>
            <a:endParaRPr lang="en-US" dirty="0"/>
          </a:p>
        </p:txBody>
      </p:sp>
      <p:sp>
        <p:nvSpPr>
          <p:cNvPr id="3" name="Content Placeholder 2">
            <a:extLst>
              <a:ext uri="{FF2B5EF4-FFF2-40B4-BE49-F238E27FC236}">
                <a16:creationId xmlns:a16="http://schemas.microsoft.com/office/drawing/2014/main" id="{BEFCB2FA-A9C2-4DBF-B938-69EC557F54F2}"/>
              </a:ext>
            </a:extLst>
          </p:cNvPr>
          <p:cNvSpPr>
            <a:spLocks noGrp="1"/>
          </p:cNvSpPr>
          <p:nvPr>
            <p:ph idx="1"/>
          </p:nvPr>
        </p:nvSpPr>
        <p:spPr/>
        <p:txBody>
          <a:bodyPr>
            <a:normAutofit/>
          </a:bodyPr>
          <a:lstStyle/>
          <a:p>
            <a:r>
              <a:rPr lang="sr-Latn-CS" sz="2000" b="0" i="0" dirty="0">
                <a:effectLst/>
                <a:latin typeface="Calibri" panose="020F0502020204030204" pitchFamily="34" charset="0"/>
                <a:cs typeface="Calibri" panose="020F0502020204030204" pitchFamily="34" charset="0"/>
              </a:rPr>
              <a:t>Organski otpad sadrži velike količine energije i svojim raspadanjem, razgradnjom ili spaljivanjem ispušta energiju i ugljen dioksid koja kao takva se na najbolji mogući način može iskoristi, pri čemu se čuvaju prirodni resursi i štiti životna sredina. </a:t>
            </a:r>
          </a:p>
          <a:p>
            <a:pPr algn="just" rtl="0" fontAlgn="base"/>
            <a:r>
              <a:rPr lang="en-US" sz="2000" b="0" i="0" dirty="0" err="1">
                <a:solidFill>
                  <a:srgbClr val="646464"/>
                </a:solidFill>
                <a:effectLst/>
                <a:latin typeface="Calibri" panose="020F0502020204030204" pitchFamily="34" charset="0"/>
                <a:cs typeface="Calibri" panose="020F0502020204030204" pitchFamily="34" charset="0"/>
              </a:rPr>
              <a:t>Osnovni</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razlog</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zbog</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kojih</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poljoprivredna</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gazdinstva</a:t>
            </a:r>
            <a:r>
              <a:rPr lang="en-US" sz="2000" b="0" i="0" dirty="0">
                <a:solidFill>
                  <a:srgbClr val="646464"/>
                </a:solidFill>
                <a:effectLst/>
                <a:latin typeface="Calibri" panose="020F0502020204030204" pitchFamily="34" charset="0"/>
                <a:cs typeface="Calibri" panose="020F0502020204030204" pitchFamily="34" charset="0"/>
              </a:rPr>
              <a:t> u </a:t>
            </a:r>
            <a:r>
              <a:rPr lang="en-US" sz="2000" b="0" i="0" dirty="0" err="1">
                <a:solidFill>
                  <a:srgbClr val="646464"/>
                </a:solidFill>
                <a:effectLst/>
                <a:latin typeface="Calibri" panose="020F0502020204030204" pitchFamily="34" charset="0"/>
                <a:cs typeface="Calibri" panose="020F0502020204030204" pitchFamily="34" charset="0"/>
              </a:rPr>
              <a:t>Srbiji</a:t>
            </a:r>
            <a:r>
              <a:rPr lang="en-US" sz="2000" b="0" i="0" dirty="0">
                <a:solidFill>
                  <a:srgbClr val="646464"/>
                </a:solidFill>
                <a:effectLst/>
                <a:latin typeface="Calibri" panose="020F0502020204030204" pitchFamily="34" charset="0"/>
                <a:cs typeface="Calibri" panose="020F0502020204030204" pitchFamily="34" charset="0"/>
              </a:rPr>
              <a:t> ne </a:t>
            </a:r>
            <a:r>
              <a:rPr lang="en-US" sz="2000" b="0" i="0" dirty="0" err="1">
                <a:solidFill>
                  <a:srgbClr val="646464"/>
                </a:solidFill>
                <a:effectLst/>
                <a:latin typeface="Calibri" panose="020F0502020204030204" pitchFamily="34" charset="0"/>
                <a:cs typeface="Calibri" panose="020F0502020204030204" pitchFamily="34" charset="0"/>
              </a:rPr>
              <a:t>primenjuju</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proizvodnju</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biogasa</a:t>
            </a:r>
            <a:r>
              <a:rPr lang="en-US" sz="2000" b="0" i="0" dirty="0">
                <a:solidFill>
                  <a:srgbClr val="646464"/>
                </a:solidFill>
                <a:effectLst/>
                <a:latin typeface="Calibri" panose="020F0502020204030204" pitchFamily="34" charset="0"/>
                <a:cs typeface="Calibri" panose="020F0502020204030204" pitchFamily="34" charset="0"/>
              </a:rPr>
              <a:t> je </a:t>
            </a:r>
            <a:r>
              <a:rPr lang="en-US" sz="2000" b="0" i="0" dirty="0" err="1">
                <a:solidFill>
                  <a:srgbClr val="646464"/>
                </a:solidFill>
                <a:effectLst/>
                <a:latin typeface="Calibri" panose="020F0502020204030204" pitchFamily="34" charset="0"/>
                <a:cs typeface="Calibri" panose="020F0502020204030204" pitchFamily="34" charset="0"/>
              </a:rPr>
              <a:t>nedostatak</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odgovarajućih</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zakona</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i</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pratećih</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propisa</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niska</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cena</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tako</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proizvedene</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električne</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energije</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i</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indolentnost</a:t>
            </a:r>
            <a:r>
              <a:rPr lang="en-US" sz="2000" b="0" i="0" dirty="0">
                <a:solidFill>
                  <a:srgbClr val="646464"/>
                </a:solidFill>
                <a:effectLst/>
                <a:latin typeface="Calibri" panose="020F0502020204030204" pitchFamily="34" charset="0"/>
                <a:cs typeface="Calibri" panose="020F0502020204030204" pitchFamily="34" charset="0"/>
              </a:rPr>
              <a:t> po </a:t>
            </a:r>
            <a:r>
              <a:rPr lang="en-US" sz="2000" b="0" i="0" dirty="0" err="1">
                <a:solidFill>
                  <a:srgbClr val="646464"/>
                </a:solidFill>
                <a:effectLst/>
                <a:latin typeface="Calibri" panose="020F0502020204030204" pitchFamily="34" charset="0"/>
                <a:cs typeface="Calibri" panose="020F0502020204030204" pitchFamily="34" charset="0"/>
              </a:rPr>
              <a:t>pitanju</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mogućih</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ekoloških</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koristi</a:t>
            </a:r>
            <a:r>
              <a:rPr lang="en-US" sz="2000" b="0" i="0" dirty="0">
                <a:solidFill>
                  <a:srgbClr val="646464"/>
                </a:solidFill>
                <a:effectLst/>
                <a:latin typeface="Calibri" panose="020F0502020204030204" pitchFamily="34" charset="0"/>
                <a:cs typeface="Calibri" panose="020F0502020204030204" pitchFamily="34" charset="0"/>
              </a:rPr>
              <a:t> od </a:t>
            </a:r>
            <a:r>
              <a:rPr lang="en-US" sz="2000" b="0" i="0" dirty="0" err="1">
                <a:solidFill>
                  <a:srgbClr val="646464"/>
                </a:solidFill>
                <a:effectLst/>
                <a:latin typeface="Calibri" panose="020F0502020204030204" pitchFamily="34" charset="0"/>
                <a:cs typeface="Calibri" panose="020F0502020204030204" pitchFamily="34" charset="0"/>
              </a:rPr>
              <a:t>proizvodnje</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i</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korišćenja</a:t>
            </a:r>
            <a:r>
              <a:rPr lang="en-US" sz="2000" b="0" i="0" dirty="0">
                <a:solidFill>
                  <a:srgbClr val="646464"/>
                </a:solidFill>
                <a:effectLst/>
                <a:latin typeface="Calibri" panose="020F0502020204030204" pitchFamily="34" charset="0"/>
                <a:cs typeface="Calibri" panose="020F0502020204030204" pitchFamily="34" charset="0"/>
              </a:rPr>
              <a:t> </a:t>
            </a:r>
            <a:r>
              <a:rPr lang="en-US" sz="2000" b="0" i="0" dirty="0" err="1">
                <a:solidFill>
                  <a:srgbClr val="646464"/>
                </a:solidFill>
                <a:effectLst/>
                <a:latin typeface="Calibri" panose="020F0502020204030204" pitchFamily="34" charset="0"/>
                <a:cs typeface="Calibri" panose="020F0502020204030204" pitchFamily="34" charset="0"/>
              </a:rPr>
              <a:t>biogasa</a:t>
            </a:r>
            <a:r>
              <a:rPr lang="en-US" sz="2000" b="0" i="0" dirty="0">
                <a:solidFill>
                  <a:srgbClr val="646464"/>
                </a:solidFill>
                <a:effectLst/>
                <a:latin typeface="Calibri" panose="020F0502020204030204" pitchFamily="34" charset="0"/>
                <a:cs typeface="Calibri" panose="020F0502020204030204" pitchFamily="34" charset="0"/>
              </a:rPr>
              <a:t>. </a:t>
            </a:r>
            <a:endParaRPr lang="en-US" b="0" i="0" dirty="0">
              <a:solidFill>
                <a:srgbClr val="646464"/>
              </a:solidFill>
              <a:effectLst/>
              <a:latin typeface="Calibri" panose="020F0502020204030204" pitchFamily="34" charset="0"/>
              <a:cs typeface="Calibri" panose="020F0502020204030204" pitchFamily="34" charset="0"/>
            </a:endParaRPr>
          </a:p>
          <a:p>
            <a:pPr algn="just" rtl="0" fontAlgn="base"/>
            <a:endParaRPr lang="en-US" b="0" i="0" dirty="0">
              <a:solidFill>
                <a:srgbClr val="646464"/>
              </a:solidFill>
              <a:effectLst/>
              <a:latin typeface="Segoe UI" panose="020B0502040204020203" pitchFamily="34" charset="0"/>
            </a:endParaRPr>
          </a:p>
        </p:txBody>
      </p:sp>
    </p:spTree>
    <p:extLst>
      <p:ext uri="{BB962C8B-B14F-4D97-AF65-F5344CB8AC3E}">
        <p14:creationId xmlns:p14="http://schemas.microsoft.com/office/powerpoint/2010/main" val="425598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E44B-7EF0-4663-BA39-9B6993372044}"/>
              </a:ext>
            </a:extLst>
          </p:cNvPr>
          <p:cNvSpPr>
            <a:spLocks noGrp="1"/>
          </p:cNvSpPr>
          <p:nvPr>
            <p:ph type="title"/>
          </p:nvPr>
        </p:nvSpPr>
        <p:spPr/>
        <p:txBody>
          <a:bodyPr/>
          <a:lstStyle/>
          <a:p>
            <a:r>
              <a:rPr lang="sr-Latn-RS" dirty="0"/>
              <a:t>Li</a:t>
            </a:r>
            <a:r>
              <a:rPr lang="sr-Latn-RS" b="1" dirty="0"/>
              <a:t>t</a:t>
            </a:r>
            <a:r>
              <a:rPr lang="sr-Latn-RS" dirty="0"/>
              <a:t>eratura</a:t>
            </a:r>
            <a:endParaRPr lang="en-US" dirty="0"/>
          </a:p>
        </p:txBody>
      </p:sp>
      <p:sp>
        <p:nvSpPr>
          <p:cNvPr id="3" name="Content Placeholder 2">
            <a:extLst>
              <a:ext uri="{FF2B5EF4-FFF2-40B4-BE49-F238E27FC236}">
                <a16:creationId xmlns:a16="http://schemas.microsoft.com/office/drawing/2014/main" id="{5875A992-2BA7-4BDF-95A0-B8170345AB78}"/>
              </a:ext>
            </a:extLst>
          </p:cNvPr>
          <p:cNvSpPr>
            <a:spLocks noGrp="1"/>
          </p:cNvSpPr>
          <p:nvPr>
            <p:ph idx="1"/>
          </p:nvPr>
        </p:nvSpPr>
        <p:spPr/>
        <p:txBody>
          <a:bodyPr/>
          <a:lstStyle/>
          <a:p>
            <a:r>
              <a:rPr lang="en-US"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http://www.sepa.gov.rs/download/otpad.pdf</a:t>
            </a:r>
            <a:endParaRPr lang="sr-Latn-RS"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r>
              <a:rPr lang="en-US"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https://www.energy.gov/eere/bioenergy/waste-energy</a:t>
            </a:r>
            <a:endParaRPr lang="sr-Latn-RS" sz="18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sr-Latn-RS" sz="1800" b="1" dirty="0">
                <a:effectLst/>
                <a:latin typeface="Cambria" panose="02040503050406030204" pitchFamily="18" charset="0"/>
                <a:ea typeface="Times New Roman" panose="02020603050405020304" pitchFamily="18" charset="0"/>
                <a:cs typeface="Times New Roman" panose="02020603050405020304" pitchFamily="18" charset="0"/>
                <a:hlinkClick r:id="rId3"/>
              </a:rPr>
              <a:t>https://backapalankavesti.com/drustvo/privreda/kompanija-nektar-otpad-od-prerade-voca-za-proizvodnju-zelene-energije/</a:t>
            </a:r>
            <a:endParaRPr lang="sr-Latn-RS" sz="1800" b="1"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sr-Latn-RS" sz="18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800"/>
              </a:spcAft>
            </a:pPr>
            <a:endParaRPr lang="sr-Latn-R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106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55A8-680F-49FF-B180-B07D3E0EC1F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41C0095-25E7-4102-BA2C-10DBF37CDE92}"/>
              </a:ext>
            </a:extLst>
          </p:cNvPr>
          <p:cNvSpPr>
            <a:spLocks noGrp="1"/>
          </p:cNvSpPr>
          <p:nvPr>
            <p:ph idx="1"/>
          </p:nvPr>
        </p:nvSpPr>
        <p:spPr/>
        <p:txBody>
          <a:bodyPr>
            <a:normAutofit/>
          </a:bodyPr>
          <a:lstStyle/>
          <a:p>
            <a:pPr marL="0" indent="0" algn="ctr">
              <a:buNone/>
            </a:pPr>
            <a:r>
              <a:rPr lang="sr-Latn-RS" sz="3600" b="1" dirty="0">
                <a:solidFill>
                  <a:srgbClr val="0070C0"/>
                </a:solidFill>
              </a:rPr>
              <a:t> </a:t>
            </a:r>
            <a:r>
              <a:rPr lang="en-US" sz="3600" b="1" dirty="0">
                <a:solidFill>
                  <a:srgbClr val="0070C0"/>
                </a:solidFill>
              </a:rPr>
              <a:t>HVALA NA PA</a:t>
            </a:r>
            <a:r>
              <a:rPr lang="sr-Latn-RS" sz="3600" b="1" dirty="0">
                <a:solidFill>
                  <a:srgbClr val="0070C0"/>
                </a:solidFill>
              </a:rPr>
              <a:t>ŽNJI!</a:t>
            </a:r>
            <a:endParaRPr lang="en-US" sz="3600" b="1" dirty="0">
              <a:solidFill>
                <a:srgbClr val="0070C0"/>
              </a:solidFill>
            </a:endParaRPr>
          </a:p>
        </p:txBody>
      </p:sp>
      <p:pic>
        <p:nvPicPr>
          <p:cNvPr id="1026" name="Picture 2">
            <a:extLst>
              <a:ext uri="{FF2B5EF4-FFF2-40B4-BE49-F238E27FC236}">
                <a16:creationId xmlns:a16="http://schemas.microsoft.com/office/drawing/2014/main" id="{A40567CE-832E-4104-B1EE-A0555DD21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6" y="1749286"/>
            <a:ext cx="3287736" cy="351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63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C25F1-A3F8-4688-A986-41A6F5AF21AD}"/>
              </a:ext>
            </a:extLst>
          </p:cNvPr>
          <p:cNvSpPr>
            <a:spLocks noGrp="1"/>
          </p:cNvSpPr>
          <p:nvPr>
            <p:ph type="title"/>
          </p:nvPr>
        </p:nvSpPr>
        <p:spPr/>
        <p:txBody>
          <a:bodyPr/>
          <a:lstStyle/>
          <a:p>
            <a:r>
              <a:rPr lang="sr-Latn-RS" dirty="0"/>
              <a:t>Uvod</a:t>
            </a:r>
            <a:endParaRPr lang="en-US" dirty="0"/>
          </a:p>
        </p:txBody>
      </p:sp>
      <p:sp>
        <p:nvSpPr>
          <p:cNvPr id="13" name="TextBox 12">
            <a:extLst>
              <a:ext uri="{FF2B5EF4-FFF2-40B4-BE49-F238E27FC236}">
                <a16:creationId xmlns:a16="http://schemas.microsoft.com/office/drawing/2014/main" id="{7EE6068C-BD26-4C58-A545-4583C316640B}"/>
              </a:ext>
            </a:extLst>
          </p:cNvPr>
          <p:cNvSpPr txBox="1"/>
          <p:nvPr/>
        </p:nvSpPr>
        <p:spPr>
          <a:xfrm>
            <a:off x="3522428" y="3299791"/>
            <a:ext cx="7935401" cy="2917980"/>
          </a:xfrm>
          <a:prstGeom prst="rect">
            <a:avLst/>
          </a:prstGeom>
          <a:noFill/>
        </p:spPr>
        <p:txBody>
          <a:bodyPr wrap="square">
            <a:spAutoFit/>
          </a:bodyPr>
          <a:lstStyle/>
          <a:p>
            <a:pPr algn="l"/>
            <a:r>
              <a:rPr lang="sr-Latn-RS" dirty="0">
                <a:latin typeface="Calibri" panose="020F0502020204030204" pitchFamily="34" charset="0"/>
                <a:cs typeface="Calibri" panose="020F0502020204030204" pitchFamily="34" charset="0"/>
              </a:rPr>
              <a:t>D</a:t>
            </a:r>
            <a:r>
              <a:rPr lang="en-US" dirty="0" err="1">
                <a:latin typeface="Calibri" panose="020F0502020204030204" pitchFamily="34" charset="0"/>
                <a:cs typeface="Calibri" panose="020F0502020204030204" pitchFamily="34" charset="0"/>
              </a:rPr>
              <a:t>eponovanje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biorazgradivog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otpada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ima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negativan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uticaj</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životnu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sredinu</a:t>
            </a:r>
            <a:r>
              <a:rPr lang="en-US" dirty="0">
                <a:latin typeface="Calibri" panose="020F0502020204030204" pitchFamily="34" charset="0"/>
                <a:cs typeface="Calibri" panose="020F0502020204030204" pitchFamily="34" charset="0"/>
              </a:rPr>
              <a:t>, pre </a:t>
            </a:r>
            <a:r>
              <a:rPr lang="en-US" dirty="0" err="1">
                <a:latin typeface="Calibri" panose="020F0502020204030204" pitchFamily="34" charset="0"/>
                <a:cs typeface="Calibri" panose="020F0502020204030204" pitchFamily="34" charset="0"/>
              </a:rPr>
              <a:t>svega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zbog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generisanja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deponijskog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gasa</a:t>
            </a:r>
            <a:r>
              <a:rPr lang="en-US" dirty="0">
                <a:latin typeface="Calibri" panose="020F0502020204030204" pitchFamily="34" charset="0"/>
                <a:cs typeface="Calibri" panose="020F0502020204030204" pitchFamily="34" charset="0"/>
              </a:rPr>
              <a:t>, koji </a:t>
            </a:r>
            <a:r>
              <a:rPr lang="en-US" dirty="0" err="1">
                <a:latin typeface="Calibri" panose="020F0502020204030204" pitchFamily="34" charset="0"/>
                <a:cs typeface="Calibri" panose="020F0502020204030204" pitchFamily="34" charset="0"/>
              </a:rPr>
              <a:t>sadrži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metan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koji </a:t>
            </a:r>
            <a:r>
              <a:rPr lang="en-US" dirty="0" err="1">
                <a:latin typeface="Calibri" panose="020F0502020204030204" pitchFamily="34" charset="0"/>
                <a:cs typeface="Calibri" panose="020F0502020204030204" pitchFamily="34" charset="0"/>
              </a:rPr>
              <a:t>nastaje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kao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posledica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biološke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razgradnje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otpada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Procenjuje</a:t>
            </a:r>
            <a:r>
              <a:rPr lang="en-US" dirty="0">
                <a:latin typeface="Calibri" panose="020F0502020204030204" pitchFamily="34" charset="0"/>
                <a:cs typeface="Calibri" panose="020F0502020204030204" pitchFamily="34" charset="0"/>
              </a:rPr>
              <a:t> se da </a:t>
            </a:r>
            <a:r>
              <a:rPr lang="en-US" dirty="0" err="1">
                <a:latin typeface="Calibri" panose="020F0502020204030204" pitchFamily="34" charset="0"/>
                <a:cs typeface="Calibri" panose="020F0502020204030204" pitchFamily="34" charset="0"/>
              </a:rPr>
              <a: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globalnom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nivou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emisije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metana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deponija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komunalnog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otpada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doprinose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a:t>
            </a:r>
            <a:r>
              <a:rPr lang="en-US" dirty="0">
                <a:latin typeface="Calibri" panose="020F0502020204030204" pitchFamily="34" charset="0"/>
                <a:cs typeface="Calibri" panose="020F0502020204030204" pitchFamily="34" charset="0"/>
              </a:rPr>
              <a:t> 3% do 19% u </a:t>
            </a:r>
            <a:r>
              <a:rPr lang="en-US" dirty="0" err="1">
                <a:latin typeface="Calibri" panose="020F0502020204030204" pitchFamily="34" charset="0"/>
                <a:cs typeface="Calibri" panose="020F0502020204030204" pitchFamily="34" charset="0"/>
              </a:rPr>
              <a:t>odnosu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ukupne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antropogene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emisije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metana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Činjenica</a:t>
            </a:r>
            <a:r>
              <a:rPr lang="en-US" dirty="0">
                <a:latin typeface="Calibri" panose="020F0502020204030204" pitchFamily="34" charset="0"/>
                <a:cs typeface="Calibri" panose="020F0502020204030204" pitchFamily="34" charset="0"/>
              </a:rPr>
              <a:t> je da se </a:t>
            </a:r>
            <a:r>
              <a:rPr lang="en-US" dirty="0" err="1">
                <a:latin typeface="Calibri" panose="020F0502020204030204" pitchFamily="34" charset="0"/>
                <a:cs typeface="Calibri" panose="020F0502020204030204" pitchFamily="34" charset="0"/>
              </a:rPr>
              <a:t>danas</a:t>
            </a:r>
            <a:r>
              <a:rPr lang="en-US" dirty="0">
                <a:latin typeface="Calibri" panose="020F0502020204030204" pitchFamily="34" charset="0"/>
                <a:cs typeface="Calibri" panose="020F0502020204030204" pitchFamily="34" charset="0"/>
              </a:rPr>
              <a:t> u </a:t>
            </a:r>
            <a:r>
              <a:rPr lang="en-US" dirty="0" err="1">
                <a:latin typeface="Calibri" panose="020F0502020204030204" pitchFamily="34" charset="0"/>
                <a:cs typeface="Calibri" panose="020F0502020204030204" pitchFamily="34" charset="0"/>
              </a:rPr>
              <a:t>Srbiji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velike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količine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komunalnog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biorazgradivog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otpada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odlažu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deponije</a:t>
            </a:r>
            <a:r>
              <a:rPr lang="en-US" dirty="0">
                <a:latin typeface="Calibri" panose="020F0502020204030204" pitchFamily="34" charset="0"/>
                <a:cs typeface="Calibri" panose="020F0502020204030204" pitchFamily="34" charset="0"/>
              </a:rPr>
              <a:t> bez </a:t>
            </a:r>
            <a:r>
              <a:rPr lang="en-US" dirty="0" err="1">
                <a:latin typeface="Calibri" panose="020F0502020204030204" pitchFamily="34" charset="0"/>
                <a:cs typeface="Calibri" panose="020F0502020204030204" pitchFamily="34" charset="0"/>
              </a:rPr>
              <a:t>prethodnog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tretmana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narušavajući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kvalitet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vazduha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generisanjem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gasova</a:t>
            </a:r>
            <a:r>
              <a:rPr lang="en-US" dirty="0">
                <a:latin typeface="Calibri" panose="020F0502020204030204" pitchFamily="34" charset="0"/>
                <a:cs typeface="Calibri" panose="020F0502020204030204" pitchFamily="34" charset="0"/>
              </a:rPr>
              <a:t> koji </a:t>
            </a:r>
            <a:r>
              <a:rPr lang="en-US" dirty="0" err="1">
                <a:latin typeface="Calibri" panose="020F0502020204030204" pitchFamily="34" charset="0"/>
                <a:cs typeface="Calibri" panose="020F0502020204030204" pitchFamily="34" charset="0"/>
              </a:rPr>
              <a:t>doprinose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efektu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staklene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bašte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procednih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voda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koje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kontaminiraju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zemljište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podzemne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vode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organskim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jedinjenjima</a:t>
            </a:r>
            <a:r>
              <a:rPr lang="en-US" dirty="0">
                <a:latin typeface="Calibri" panose="020F0502020204030204" pitchFamily="34" charset="0"/>
                <a:cs typeface="Calibri" panose="020F0502020204030204" pitchFamily="34" charset="0"/>
              </a:rPr>
              <a:t> </a:t>
            </a:r>
            <a:r>
              <a:rPr lang="sr-Latn-R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Procenjuje</a:t>
            </a:r>
            <a:r>
              <a:rPr lang="en-US" dirty="0">
                <a:latin typeface="Calibri" panose="020F0502020204030204" pitchFamily="34" charset="0"/>
                <a:cs typeface="Calibri" panose="020F0502020204030204" pitchFamily="34" charset="0"/>
              </a:rPr>
              <a:t> se da se u </a:t>
            </a:r>
            <a:r>
              <a:rPr lang="en-US" dirty="0" err="1">
                <a:latin typeface="Calibri" panose="020F0502020204030204" pitchFamily="34" charset="0"/>
                <a:cs typeface="Calibri" panose="020F0502020204030204" pitchFamily="34" charset="0"/>
              </a:rPr>
              <a:t>Srbiji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generiše</a:t>
            </a:r>
            <a:r>
              <a:rPr lang="en-US" dirty="0">
                <a:latin typeface="Calibri" panose="020F0502020204030204" pitchFamily="34" charset="0"/>
                <a:cs typeface="Calibri" panose="020F0502020204030204" pitchFamily="34" charset="0"/>
              </a:rPr>
              <a:t> </a:t>
            </a:r>
            <a:r>
              <a:rPr lang="sr-Latn-RS" dirty="0">
                <a:latin typeface="Calibri" panose="020F0502020204030204" pitchFamily="34" charset="0"/>
                <a:cs typeface="Calibri" panose="020F0502020204030204" pitchFamily="34" charset="0"/>
              </a:rPr>
              <a:t>9.12kg </a:t>
            </a:r>
            <a:r>
              <a:rPr lang="en-US" dirty="0">
                <a:latin typeface="Calibri" panose="020F0502020204030204" pitchFamily="34" charset="0"/>
                <a:cs typeface="Calibri" panose="020F0502020204030204" pitchFamily="34" charset="0"/>
              </a:rPr>
              <a:t>CH4 (</a:t>
            </a:r>
            <a:r>
              <a:rPr lang="en-US" dirty="0" err="1">
                <a:latin typeface="Calibri" panose="020F0502020204030204" pitchFamily="34" charset="0"/>
                <a:cs typeface="Calibri" panose="020F0502020204030204" pitchFamily="34" charset="0"/>
              </a:rPr>
              <a:t>metana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deponija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komunalnog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otpada</a:t>
            </a:r>
            <a:r>
              <a:rPr lang="en-US" dirty="0">
                <a:latin typeface="Calibri" panose="020F0502020204030204" pitchFamily="34" charset="0"/>
                <a:cs typeface="Calibri" panose="020F0502020204030204" pitchFamily="34" charset="0"/>
              </a:rPr>
              <a:t>, po </a:t>
            </a:r>
            <a:r>
              <a:rPr lang="en-US" dirty="0" err="1">
                <a:latin typeface="Calibri" panose="020F0502020204030204" pitchFamily="34" charset="0"/>
                <a:cs typeface="Calibri" panose="020F0502020204030204" pitchFamily="34" charset="0"/>
              </a:rPr>
              <a:t>stanovniku</a:t>
            </a:r>
            <a:r>
              <a:rPr lang="en-US" dirty="0"/>
              <a:t>.</a:t>
            </a:r>
          </a:p>
        </p:txBody>
      </p:sp>
      <p:pic>
        <p:nvPicPr>
          <p:cNvPr id="4" name="Picture 3">
            <a:extLst>
              <a:ext uri="{FF2B5EF4-FFF2-40B4-BE49-F238E27FC236}">
                <a16:creationId xmlns:a16="http://schemas.microsoft.com/office/drawing/2014/main" id="{E62481A1-0C3A-4D17-895C-C1863DCAEFF0}"/>
              </a:ext>
            </a:extLst>
          </p:cNvPr>
          <p:cNvPicPr>
            <a:picLocks noChangeAspect="1"/>
          </p:cNvPicPr>
          <p:nvPr/>
        </p:nvPicPr>
        <p:blipFill>
          <a:blip r:embed="rId2"/>
          <a:stretch>
            <a:fillRect/>
          </a:stretch>
        </p:blipFill>
        <p:spPr>
          <a:xfrm>
            <a:off x="3522428" y="762642"/>
            <a:ext cx="2798859" cy="2537147"/>
          </a:xfrm>
          <a:prstGeom prst="rect">
            <a:avLst/>
          </a:prstGeom>
        </p:spPr>
      </p:pic>
    </p:spTree>
    <p:extLst>
      <p:ext uri="{BB962C8B-B14F-4D97-AF65-F5344CB8AC3E}">
        <p14:creationId xmlns:p14="http://schemas.microsoft.com/office/powerpoint/2010/main" val="27894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9C01-75AC-4616-A16A-8475B0D9D9FF}"/>
              </a:ext>
            </a:extLst>
          </p:cNvPr>
          <p:cNvSpPr>
            <a:spLocks noGrp="1"/>
          </p:cNvSpPr>
          <p:nvPr>
            <p:ph type="title"/>
          </p:nvPr>
        </p:nvSpPr>
        <p:spPr/>
        <p:txBody>
          <a:bodyPr/>
          <a:lstStyle/>
          <a:p>
            <a:r>
              <a:rPr lang="sr-Latn-RS" dirty="0"/>
              <a:t>Procentualni sastav otpada</a:t>
            </a:r>
            <a:endParaRPr lang="en-US" dirty="0"/>
          </a:p>
        </p:txBody>
      </p:sp>
      <p:pic>
        <p:nvPicPr>
          <p:cNvPr id="5" name="Content Placeholder 4">
            <a:extLst>
              <a:ext uri="{FF2B5EF4-FFF2-40B4-BE49-F238E27FC236}">
                <a16:creationId xmlns:a16="http://schemas.microsoft.com/office/drawing/2014/main" id="{9E9C0599-5C61-4265-B5EA-5632A6BC18D6}"/>
              </a:ext>
            </a:extLst>
          </p:cNvPr>
          <p:cNvPicPr>
            <a:picLocks noGrp="1" noChangeAspect="1"/>
          </p:cNvPicPr>
          <p:nvPr>
            <p:ph idx="1"/>
          </p:nvPr>
        </p:nvPicPr>
        <p:blipFill>
          <a:blip r:embed="rId2"/>
          <a:stretch>
            <a:fillRect/>
          </a:stretch>
        </p:blipFill>
        <p:spPr>
          <a:xfrm>
            <a:off x="3625795" y="214686"/>
            <a:ext cx="7726815" cy="6481404"/>
          </a:xfrm>
        </p:spPr>
      </p:pic>
    </p:spTree>
    <p:extLst>
      <p:ext uri="{BB962C8B-B14F-4D97-AF65-F5344CB8AC3E}">
        <p14:creationId xmlns:p14="http://schemas.microsoft.com/office/powerpoint/2010/main" val="272389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2281-4A2C-4155-9834-28971E502E4D}"/>
              </a:ext>
            </a:extLst>
          </p:cNvPr>
          <p:cNvSpPr>
            <a:spLocks noGrp="1"/>
          </p:cNvSpPr>
          <p:nvPr>
            <p:ph type="title"/>
          </p:nvPr>
        </p:nvSpPr>
        <p:spPr/>
        <p:txBody>
          <a:bodyPr/>
          <a:lstStyle/>
          <a:p>
            <a:r>
              <a:rPr lang="sr-Latn-RS" dirty="0"/>
              <a:t>Procentualni sastav otpada</a:t>
            </a:r>
            <a:endParaRPr lang="en-US" dirty="0"/>
          </a:p>
        </p:txBody>
      </p:sp>
      <p:pic>
        <p:nvPicPr>
          <p:cNvPr id="5" name="Content Placeholder 4">
            <a:extLst>
              <a:ext uri="{FF2B5EF4-FFF2-40B4-BE49-F238E27FC236}">
                <a16:creationId xmlns:a16="http://schemas.microsoft.com/office/drawing/2014/main" id="{FEC09370-EF87-4E94-AB8E-AC3C47216610}"/>
              </a:ext>
            </a:extLst>
          </p:cNvPr>
          <p:cNvPicPr>
            <a:picLocks noGrp="1" noChangeAspect="1"/>
          </p:cNvPicPr>
          <p:nvPr>
            <p:ph idx="1"/>
          </p:nvPr>
        </p:nvPicPr>
        <p:blipFill>
          <a:blip r:embed="rId2"/>
          <a:stretch>
            <a:fillRect/>
          </a:stretch>
        </p:blipFill>
        <p:spPr>
          <a:xfrm>
            <a:off x="3452361" y="1200647"/>
            <a:ext cx="8335415" cy="4349363"/>
          </a:xfrm>
        </p:spPr>
      </p:pic>
    </p:spTree>
    <p:extLst>
      <p:ext uri="{BB962C8B-B14F-4D97-AF65-F5344CB8AC3E}">
        <p14:creationId xmlns:p14="http://schemas.microsoft.com/office/powerpoint/2010/main" val="97912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86EC-BE16-47C3-A2B1-5D44B580A6CA}"/>
              </a:ext>
            </a:extLst>
          </p:cNvPr>
          <p:cNvSpPr>
            <a:spLocks noGrp="1"/>
          </p:cNvSpPr>
          <p:nvPr>
            <p:ph type="title"/>
          </p:nvPr>
        </p:nvSpPr>
        <p:spPr/>
        <p:txBody>
          <a:bodyPr/>
          <a:lstStyle/>
          <a:p>
            <a:r>
              <a:rPr lang="sr-Latn-RS" dirty="0"/>
              <a:t>Procentualni sastav otpada</a:t>
            </a:r>
            <a:endParaRPr lang="en-US" dirty="0"/>
          </a:p>
        </p:txBody>
      </p:sp>
      <p:pic>
        <p:nvPicPr>
          <p:cNvPr id="5" name="Content Placeholder 4">
            <a:extLst>
              <a:ext uri="{FF2B5EF4-FFF2-40B4-BE49-F238E27FC236}">
                <a16:creationId xmlns:a16="http://schemas.microsoft.com/office/drawing/2014/main" id="{C5B26C36-EC56-418E-9E95-E96514A74981}"/>
              </a:ext>
            </a:extLst>
          </p:cNvPr>
          <p:cNvPicPr>
            <a:picLocks noGrp="1" noChangeAspect="1"/>
          </p:cNvPicPr>
          <p:nvPr>
            <p:ph idx="1"/>
          </p:nvPr>
        </p:nvPicPr>
        <p:blipFill>
          <a:blip r:embed="rId2"/>
          <a:stretch>
            <a:fillRect/>
          </a:stretch>
        </p:blipFill>
        <p:spPr>
          <a:xfrm>
            <a:off x="4236934" y="863600"/>
            <a:ext cx="6578807" cy="5121275"/>
          </a:xfrm>
        </p:spPr>
      </p:pic>
    </p:spTree>
    <p:extLst>
      <p:ext uri="{BB962C8B-B14F-4D97-AF65-F5344CB8AC3E}">
        <p14:creationId xmlns:p14="http://schemas.microsoft.com/office/powerpoint/2010/main" val="190364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E0FA-5BC3-4A63-AA0F-FC751A0F0ED2}"/>
              </a:ext>
            </a:extLst>
          </p:cNvPr>
          <p:cNvSpPr>
            <a:spLocks noGrp="1"/>
          </p:cNvSpPr>
          <p:nvPr>
            <p:ph type="title"/>
          </p:nvPr>
        </p:nvSpPr>
        <p:spPr/>
        <p:txBody>
          <a:bodyPr/>
          <a:lstStyle/>
          <a:p>
            <a:r>
              <a:rPr lang="sr-Latn-RS" dirty="0"/>
              <a:t>Primeri dobre prakse</a:t>
            </a:r>
            <a:endParaRPr lang="en-US" dirty="0"/>
          </a:p>
        </p:txBody>
      </p:sp>
      <p:pic>
        <p:nvPicPr>
          <p:cNvPr id="5" name="Content Placeholder 4">
            <a:extLst>
              <a:ext uri="{FF2B5EF4-FFF2-40B4-BE49-F238E27FC236}">
                <a16:creationId xmlns:a16="http://schemas.microsoft.com/office/drawing/2014/main" id="{5B913508-BBBC-46CE-A0DC-FB66C0DFD065}"/>
              </a:ext>
            </a:extLst>
          </p:cNvPr>
          <p:cNvPicPr>
            <a:picLocks noGrp="1" noChangeAspect="1"/>
          </p:cNvPicPr>
          <p:nvPr>
            <p:ph idx="1"/>
          </p:nvPr>
        </p:nvPicPr>
        <p:blipFill>
          <a:blip r:embed="rId2"/>
          <a:stretch>
            <a:fillRect/>
          </a:stretch>
        </p:blipFill>
        <p:spPr>
          <a:xfrm>
            <a:off x="3868738" y="1216497"/>
            <a:ext cx="7315200" cy="4415481"/>
          </a:xfrm>
        </p:spPr>
      </p:pic>
    </p:spTree>
    <p:extLst>
      <p:ext uri="{BB962C8B-B14F-4D97-AF65-F5344CB8AC3E}">
        <p14:creationId xmlns:p14="http://schemas.microsoft.com/office/powerpoint/2010/main" val="180267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B5E3-32E4-4735-AD32-2A6B8C21540A}"/>
              </a:ext>
            </a:extLst>
          </p:cNvPr>
          <p:cNvSpPr>
            <a:spLocks noGrp="1"/>
          </p:cNvSpPr>
          <p:nvPr>
            <p:ph type="title"/>
          </p:nvPr>
        </p:nvSpPr>
        <p:spPr/>
        <p:txBody>
          <a:bodyPr/>
          <a:lstStyle/>
          <a:p>
            <a:r>
              <a:rPr lang="sr-Latn-RS" dirty="0"/>
              <a:t>Kompostiranje</a:t>
            </a:r>
            <a:endParaRPr lang="en-US" dirty="0"/>
          </a:p>
        </p:txBody>
      </p:sp>
      <p:pic>
        <p:nvPicPr>
          <p:cNvPr id="5" name="Content Placeholder 4">
            <a:extLst>
              <a:ext uri="{FF2B5EF4-FFF2-40B4-BE49-F238E27FC236}">
                <a16:creationId xmlns:a16="http://schemas.microsoft.com/office/drawing/2014/main" id="{3935BA82-F092-46EE-A269-202BB37798BC}"/>
              </a:ext>
            </a:extLst>
          </p:cNvPr>
          <p:cNvPicPr>
            <a:picLocks noGrp="1" noChangeAspect="1"/>
          </p:cNvPicPr>
          <p:nvPr>
            <p:ph idx="1"/>
          </p:nvPr>
        </p:nvPicPr>
        <p:blipFill>
          <a:blip r:embed="rId2"/>
          <a:stretch>
            <a:fillRect/>
          </a:stretch>
        </p:blipFill>
        <p:spPr>
          <a:xfrm>
            <a:off x="3450865" y="645322"/>
            <a:ext cx="5848613" cy="3515422"/>
          </a:xfrm>
        </p:spPr>
      </p:pic>
      <p:sp>
        <p:nvSpPr>
          <p:cNvPr id="7" name="TextBox 6">
            <a:extLst>
              <a:ext uri="{FF2B5EF4-FFF2-40B4-BE49-F238E27FC236}">
                <a16:creationId xmlns:a16="http://schemas.microsoft.com/office/drawing/2014/main" id="{FF17935C-64FA-4716-B8AB-F0DADA8157A1}"/>
              </a:ext>
            </a:extLst>
          </p:cNvPr>
          <p:cNvSpPr txBox="1"/>
          <p:nvPr/>
        </p:nvSpPr>
        <p:spPr>
          <a:xfrm>
            <a:off x="3951798" y="4160744"/>
            <a:ext cx="7394714" cy="1754326"/>
          </a:xfrm>
          <a:prstGeom prst="rect">
            <a:avLst/>
          </a:prstGeom>
          <a:noFill/>
        </p:spPr>
        <p:txBody>
          <a:bodyPr wrap="square">
            <a:spAutoFit/>
          </a:bodyPr>
          <a:lstStyle/>
          <a:p>
            <a:r>
              <a:rPr lang="en-US" sz="1800" b="1" i="0" dirty="0" err="1">
                <a:effectLst/>
                <a:latin typeface="Calibri" panose="020F0502020204030204" pitchFamily="34" charset="0"/>
                <a:cs typeface="Calibri" panose="020F0502020204030204" pitchFamily="34" charset="0"/>
              </a:rPr>
              <a:t>Kompostiranje</a:t>
            </a:r>
            <a:r>
              <a:rPr lang="en-US" sz="1800" b="1" i="0" dirty="0">
                <a:effectLst/>
                <a:latin typeface="Calibri" panose="020F0502020204030204" pitchFamily="34" charset="0"/>
                <a:cs typeface="Calibri" panose="020F0502020204030204" pitchFamily="34" charset="0"/>
              </a:rPr>
              <a:t> -</a:t>
            </a:r>
            <a:r>
              <a:rPr lang="en-US" sz="1800" b="0" i="0" dirty="0">
                <a:effectLst/>
                <a:latin typeface="Calibri" panose="020F0502020204030204" pitchFamily="34" charset="0"/>
                <a:cs typeface="Calibri" panose="020F0502020204030204" pitchFamily="34" charset="0"/>
              </a:rPr>
              <a:t> se </a:t>
            </a:r>
            <a:r>
              <a:rPr lang="en-US" sz="1800" b="0" i="0" dirty="0" err="1">
                <a:effectLst/>
                <a:latin typeface="Calibri" panose="020F0502020204030204" pitchFamily="34" charset="0"/>
                <a:cs typeface="Calibri" panose="020F0502020204030204" pitchFamily="34" charset="0"/>
              </a:rPr>
              <a:t>definiše</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kao</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brzo</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ali</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delimično</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razlaganje</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vlažne</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čvrste</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organske</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materije</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otpada</a:t>
            </a:r>
            <a:r>
              <a:rPr lang="en-US" sz="1800" b="0" i="0" dirty="0">
                <a:effectLst/>
                <a:latin typeface="Calibri" panose="020F0502020204030204" pitchFamily="34" charset="0"/>
                <a:cs typeface="Calibri" panose="020F0502020204030204" pitchFamily="34" charset="0"/>
              </a:rPr>
              <a:t> od </a:t>
            </a:r>
            <a:r>
              <a:rPr lang="en-US" sz="1800" b="0" i="0" dirty="0" err="1">
                <a:effectLst/>
                <a:latin typeface="Calibri" panose="020F0502020204030204" pitchFamily="34" charset="0"/>
                <a:cs typeface="Calibri" panose="020F0502020204030204" pitchFamily="34" charset="0"/>
              </a:rPr>
              <a:t>hrane</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baštenskog</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otpada</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papira</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kartona</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pomoću</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aerobnih</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mikroorganizama</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i</a:t>
            </a:r>
            <a:r>
              <a:rPr lang="en-US" sz="1800" b="0" i="0" dirty="0">
                <a:effectLst/>
                <a:latin typeface="Calibri" panose="020F0502020204030204" pitchFamily="34" charset="0"/>
                <a:cs typeface="Calibri" panose="020F0502020204030204" pitchFamily="34" charset="0"/>
              </a:rPr>
              <a:t> pod </a:t>
            </a:r>
            <a:r>
              <a:rPr lang="en-US" sz="1800" b="0" i="0" dirty="0" err="1">
                <a:effectLst/>
                <a:latin typeface="Calibri" panose="020F0502020204030204" pitchFamily="34" charset="0"/>
                <a:cs typeface="Calibri" panose="020F0502020204030204" pitchFamily="34" charset="0"/>
              </a:rPr>
              <a:t>kontrolisanim</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uslovima</a:t>
            </a:r>
            <a:r>
              <a:rPr lang="en-US" sz="1800" b="0" i="0" dirty="0">
                <a:effectLst/>
                <a:latin typeface="Calibri" panose="020F0502020204030204" pitchFamily="34" charset="0"/>
                <a:cs typeface="Calibri" panose="020F0502020204030204" pitchFamily="34" charset="0"/>
              </a:rPr>
              <a:t>. Kao </a:t>
            </a:r>
            <a:r>
              <a:rPr lang="en-US" sz="1800" b="0" i="0" dirty="0" err="1">
                <a:effectLst/>
                <a:latin typeface="Calibri" panose="020F0502020204030204" pitchFamily="34" charset="0"/>
                <a:cs typeface="Calibri" panose="020F0502020204030204" pitchFamily="34" charset="0"/>
              </a:rPr>
              <a:t>proizvod</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dobija</a:t>
            </a:r>
            <a:r>
              <a:rPr lang="en-US" sz="1800" b="0" i="0" dirty="0">
                <a:effectLst/>
                <a:latin typeface="Calibri" panose="020F0502020204030204" pitchFamily="34" charset="0"/>
                <a:cs typeface="Calibri" panose="020F0502020204030204" pitchFamily="34" charset="0"/>
              </a:rPr>
              <a:t> se </a:t>
            </a:r>
            <a:r>
              <a:rPr lang="en-US" sz="1800" b="0" i="0" dirty="0" err="1">
                <a:effectLst/>
                <a:latin typeface="Calibri" panose="020F0502020204030204" pitchFamily="34" charset="0"/>
                <a:cs typeface="Calibri" panose="020F0502020204030204" pitchFamily="34" charset="0"/>
              </a:rPr>
              <a:t>koristan</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materijal</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sličan</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humusu</a:t>
            </a:r>
            <a:r>
              <a:rPr lang="en-US" sz="1800" b="0" i="0" dirty="0">
                <a:effectLst/>
                <a:latin typeface="Calibri" panose="020F0502020204030204" pitchFamily="34" charset="0"/>
                <a:cs typeface="Calibri" panose="020F0502020204030204" pitchFamily="34" charset="0"/>
              </a:rPr>
              <a:t>, koji </a:t>
            </a:r>
            <a:r>
              <a:rPr lang="en-US" sz="1800" b="0" i="0" dirty="0" err="1">
                <a:effectLst/>
                <a:latin typeface="Calibri" panose="020F0502020204030204" pitchFamily="34" charset="0"/>
                <a:cs typeface="Calibri" panose="020F0502020204030204" pitchFamily="34" charset="0"/>
              </a:rPr>
              <a:t>nema</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neprijatan</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miris</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i</a:t>
            </a:r>
            <a:r>
              <a:rPr lang="en-US" sz="1800" b="0" i="0" dirty="0">
                <a:effectLst/>
                <a:latin typeface="Calibri" panose="020F0502020204030204" pitchFamily="34" charset="0"/>
                <a:cs typeface="Calibri" panose="020F0502020204030204" pitchFamily="34" charset="0"/>
              </a:rPr>
              <a:t> koji se </a:t>
            </a:r>
            <a:r>
              <a:rPr lang="en-US" sz="1800" b="0" i="0" dirty="0" err="1">
                <a:effectLst/>
                <a:latin typeface="Calibri" panose="020F0502020204030204" pitchFamily="34" charset="0"/>
                <a:cs typeface="Calibri" panose="020F0502020204030204" pitchFamily="34" charset="0"/>
              </a:rPr>
              <a:t>može</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koristiti</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kao</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sredstvo</a:t>
            </a:r>
            <a:r>
              <a:rPr lang="en-US" sz="1800" b="0" i="0" dirty="0">
                <a:effectLst/>
                <a:latin typeface="Calibri" panose="020F0502020204030204" pitchFamily="34" charset="0"/>
                <a:cs typeface="Calibri" panose="020F0502020204030204" pitchFamily="34" charset="0"/>
              </a:rPr>
              <a:t> za </a:t>
            </a:r>
            <a:r>
              <a:rPr lang="en-US" sz="1800" b="0" i="0" dirty="0" err="1">
                <a:effectLst/>
                <a:latin typeface="Calibri" panose="020F0502020204030204" pitchFamily="34" charset="0"/>
                <a:cs typeface="Calibri" panose="020F0502020204030204" pitchFamily="34" charset="0"/>
              </a:rPr>
              <a:t>kondicioniranje</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zemljišta</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ili</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kao</a:t>
            </a:r>
            <a:r>
              <a:rPr lang="en-US" sz="1800" b="0" i="0" dirty="0">
                <a:effectLst/>
                <a:latin typeface="Calibri" panose="020F0502020204030204" pitchFamily="34" charset="0"/>
                <a:cs typeface="Calibri" panose="020F0502020204030204" pitchFamily="34" charset="0"/>
              </a:rPr>
              <a:t> </a:t>
            </a:r>
            <a:r>
              <a:rPr lang="en-US" sz="1800" b="0" i="0" dirty="0" err="1">
                <a:effectLst/>
                <a:latin typeface="Calibri" panose="020F0502020204030204" pitchFamily="34" charset="0"/>
                <a:cs typeface="Calibri" panose="020F0502020204030204" pitchFamily="34" charset="0"/>
              </a:rPr>
              <a:t>đubrivo</a:t>
            </a:r>
            <a:r>
              <a:rPr lang="en-US" sz="1800" b="0" i="0" dirty="0">
                <a:effectLst/>
                <a:latin typeface="Calibri" panose="020F0502020204030204" pitchFamily="34" charset="0"/>
                <a:cs typeface="Calibri" panose="020F0502020204030204" pitchFamily="34" charset="0"/>
              </a:rPr>
              <a:t>. </a:t>
            </a:r>
            <a:r>
              <a:rPr lang="en-US" sz="1800" b="0" i="0" dirty="0">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91166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F84F-FB12-417E-B0A3-1377B5FE084E}"/>
              </a:ext>
            </a:extLst>
          </p:cNvPr>
          <p:cNvSpPr>
            <a:spLocks noGrp="1"/>
          </p:cNvSpPr>
          <p:nvPr>
            <p:ph type="title"/>
          </p:nvPr>
        </p:nvSpPr>
        <p:spPr/>
        <p:txBody>
          <a:bodyPr/>
          <a:lstStyle/>
          <a:p>
            <a:r>
              <a:rPr lang="sr-Latn-RS" dirty="0"/>
              <a:t>Peletna goriva</a:t>
            </a:r>
            <a:endParaRPr lang="en-US" dirty="0"/>
          </a:p>
        </p:txBody>
      </p:sp>
      <p:sp>
        <p:nvSpPr>
          <p:cNvPr id="3" name="Content Placeholder 2">
            <a:extLst>
              <a:ext uri="{FF2B5EF4-FFF2-40B4-BE49-F238E27FC236}">
                <a16:creationId xmlns:a16="http://schemas.microsoft.com/office/drawing/2014/main" id="{7EBF6934-3F3C-4EDD-ADAC-880A896F1BB4}"/>
              </a:ext>
            </a:extLst>
          </p:cNvPr>
          <p:cNvSpPr>
            <a:spLocks noGrp="1"/>
          </p:cNvSpPr>
          <p:nvPr>
            <p:ph idx="1"/>
          </p:nvPr>
        </p:nvSpPr>
        <p:spPr/>
        <p:txBody>
          <a:bodyPr>
            <a:normAutofit/>
          </a:bodyPr>
          <a:lstStyle/>
          <a:p>
            <a:pPr algn="l"/>
            <a:r>
              <a:rPr lang="en-US" sz="1800" b="1" i="0" dirty="0" err="1">
                <a:solidFill>
                  <a:srgbClr val="000000"/>
                </a:solidFill>
                <a:effectLst/>
                <a:latin typeface="Calibri" panose="020F0502020204030204" pitchFamily="34" charset="0"/>
                <a:cs typeface="Calibri" panose="020F0502020204030204" pitchFamily="34" charset="0"/>
              </a:rPr>
              <a:t>Peletna</a:t>
            </a:r>
            <a:r>
              <a:rPr lang="en-US" sz="1800" b="1" i="0" dirty="0">
                <a:solidFill>
                  <a:srgbClr val="000000"/>
                </a:solidFill>
                <a:effectLst/>
                <a:latin typeface="Calibri" panose="020F0502020204030204" pitchFamily="34" charset="0"/>
                <a:cs typeface="Calibri" panose="020F0502020204030204" pitchFamily="34" charset="0"/>
              </a:rPr>
              <a:t> </a:t>
            </a:r>
            <a:r>
              <a:rPr lang="en-US" sz="1800" b="1" i="0" dirty="0" err="1">
                <a:solidFill>
                  <a:srgbClr val="000000"/>
                </a:solidFill>
                <a:effectLst/>
                <a:latin typeface="Calibri" panose="020F0502020204030204" pitchFamily="34" charset="0"/>
                <a:cs typeface="Calibri" panose="020F0502020204030204" pitchFamily="34" charset="0"/>
              </a:rPr>
              <a:t>goriva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ili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pelet</a:t>
            </a:r>
            <a:r>
              <a:rPr lang="en-US" sz="1800" b="0" i="0" dirty="0">
                <a:solidFill>
                  <a:srgbClr val="000000"/>
                </a:solidFill>
                <a:effectLst/>
                <a:latin typeface="Calibri" panose="020F0502020204030204" pitchFamily="34" charset="0"/>
                <a:cs typeface="Calibri" panose="020F0502020204030204" pitchFamily="34" charset="0"/>
              </a:rPr>
              <a:t>) -  </a:t>
            </a:r>
            <a:r>
              <a:rPr lang="en-US" sz="1800" b="0" i="0" dirty="0" err="1">
                <a:solidFill>
                  <a:srgbClr val="000000"/>
                </a:solidFill>
                <a:effectLst/>
                <a:latin typeface="Calibri" panose="020F0502020204030204" pitchFamily="34" charset="0"/>
                <a:cs typeface="Calibri" panose="020F0502020204030204" pitchFamily="34" charset="0"/>
              </a:rPr>
              <a:t>su</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biogoriva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napravljena</a:t>
            </a:r>
            <a:r>
              <a:rPr lang="en-US" sz="1800" b="0" i="0" dirty="0">
                <a:solidFill>
                  <a:srgbClr val="000000"/>
                </a:solidFill>
                <a:effectLst/>
                <a:latin typeface="Calibri" panose="020F0502020204030204" pitchFamily="34" charset="0"/>
                <a:cs typeface="Calibri" panose="020F0502020204030204" pitchFamily="34" charset="0"/>
              </a:rPr>
              <a:t> od </a:t>
            </a:r>
            <a:r>
              <a:rPr lang="en-US" sz="1800" b="0" i="0" dirty="0" err="1">
                <a:solidFill>
                  <a:srgbClr val="000000"/>
                </a:solidFill>
                <a:effectLst/>
                <a:latin typeface="Calibri" panose="020F0502020204030204" pitchFamily="34" charset="0"/>
                <a:cs typeface="Calibri" panose="020F0502020204030204" pitchFamily="34" charset="0"/>
              </a:rPr>
              <a:t>komprimovane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organske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materije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ili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biomase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Peleti</a:t>
            </a:r>
            <a:r>
              <a:rPr lang="en-US" sz="1800" b="0" i="0" dirty="0">
                <a:solidFill>
                  <a:srgbClr val="000000"/>
                </a:solidFill>
                <a:effectLst/>
                <a:latin typeface="Calibri" panose="020F0502020204030204" pitchFamily="34" charset="0"/>
                <a:cs typeface="Calibri" panose="020F0502020204030204" pitchFamily="34" charset="0"/>
              </a:rPr>
              <a:t> se </a:t>
            </a:r>
            <a:r>
              <a:rPr lang="en-US" sz="1800" b="0" i="0" dirty="0" err="1">
                <a:solidFill>
                  <a:srgbClr val="000000"/>
                </a:solidFill>
                <a:effectLst/>
                <a:latin typeface="Calibri" panose="020F0502020204030204" pitchFamily="34" charset="0"/>
                <a:cs typeface="Calibri" panose="020F0502020204030204" pitchFamily="34" charset="0"/>
              </a:rPr>
              <a:t>mogu</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napraviti</a:t>
            </a:r>
            <a:r>
              <a:rPr lang="en-US" sz="1800" b="0" i="0" dirty="0">
                <a:solidFill>
                  <a:srgbClr val="000000"/>
                </a:solidFill>
                <a:effectLst/>
                <a:latin typeface="Calibri" panose="020F0502020204030204" pitchFamily="34" charset="0"/>
                <a:cs typeface="Calibri" panose="020F0502020204030204" pitchFamily="34" charset="0"/>
              </a:rPr>
              <a:t> od </a:t>
            </a:r>
            <a:r>
              <a:rPr lang="en-US" sz="1800" b="0" i="0" dirty="0" err="1">
                <a:solidFill>
                  <a:srgbClr val="000000"/>
                </a:solidFill>
                <a:effectLst/>
                <a:latin typeface="Calibri" panose="020F0502020204030204" pitchFamily="34" charset="0"/>
                <a:cs typeface="Calibri" panose="020F0502020204030204" pitchFamily="34" charset="0"/>
              </a:rPr>
              <a:t>bilo</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koje</a:t>
            </a:r>
            <a:r>
              <a:rPr lang="en-US" sz="1800" b="0" i="0" dirty="0">
                <a:solidFill>
                  <a:srgbClr val="000000"/>
                </a:solidFill>
                <a:effectLst/>
                <a:latin typeface="Calibri" panose="020F0502020204030204" pitchFamily="34" charset="0"/>
                <a:cs typeface="Calibri" panose="020F0502020204030204" pitchFamily="34" charset="0"/>
              </a:rPr>
              <a:t> od pet </a:t>
            </a:r>
            <a:r>
              <a:rPr lang="en-US" sz="1800" b="0" i="0" dirty="0" err="1">
                <a:solidFill>
                  <a:srgbClr val="000000"/>
                </a:solidFill>
                <a:effectLst/>
                <a:latin typeface="Calibri" panose="020F0502020204030204" pitchFamily="34" charset="0"/>
                <a:cs typeface="Calibri" panose="020F0502020204030204" pitchFamily="34" charset="0"/>
              </a:rPr>
              <a:t>opštih</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kategorija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biomase</a:t>
            </a:r>
            <a:r>
              <a:rPr lang="en-US" sz="1800" b="0" i="0" dirty="0">
                <a:solidFill>
                  <a:srgbClr val="000000"/>
                </a:solidFill>
                <a:effectLst/>
                <a:latin typeface="Calibri" panose="020F0502020204030204" pitchFamily="34" charset="0"/>
                <a:cs typeface="Calibri" panose="020F0502020204030204" pitchFamily="34" charset="0"/>
              </a:rPr>
              <a:t>: </a:t>
            </a:r>
            <a:r>
              <a:rPr lang="en-US" sz="1800" b="1" i="0" dirty="0" err="1">
                <a:solidFill>
                  <a:srgbClr val="000000"/>
                </a:solidFill>
                <a:effectLst/>
                <a:latin typeface="Calibri" panose="020F0502020204030204" pitchFamily="34" charset="0"/>
                <a:cs typeface="Calibri" panose="020F0502020204030204" pitchFamily="34" charset="0"/>
              </a:rPr>
              <a:t>industrijskog</a:t>
            </a:r>
            <a:r>
              <a:rPr lang="en-US" sz="1800" b="1" i="0" dirty="0">
                <a:solidFill>
                  <a:srgbClr val="000000"/>
                </a:solidFill>
                <a:effectLst/>
                <a:latin typeface="Calibri" panose="020F0502020204030204" pitchFamily="34" charset="0"/>
                <a:cs typeface="Calibri" panose="020F0502020204030204" pitchFamily="34" charset="0"/>
              </a:rPr>
              <a:t> </a:t>
            </a:r>
            <a:r>
              <a:rPr lang="en-US" sz="1800" b="1" i="0" dirty="0" err="1">
                <a:solidFill>
                  <a:srgbClr val="000000"/>
                </a:solidFill>
                <a:effectLst/>
                <a:latin typeface="Calibri" panose="020F0502020204030204" pitchFamily="34" charset="0"/>
                <a:cs typeface="Calibri" panose="020F0502020204030204" pitchFamily="34" charset="0"/>
              </a:rPr>
              <a:t>otpada</a:t>
            </a:r>
            <a:r>
              <a:rPr lang="en-US" sz="1800" b="1" i="0" dirty="0">
                <a:solidFill>
                  <a:srgbClr val="000000"/>
                </a:solidFill>
                <a:effectLst/>
                <a:latin typeface="Calibri" panose="020F0502020204030204" pitchFamily="34" charset="0"/>
                <a:cs typeface="Calibri" panose="020F0502020204030204" pitchFamily="34" charset="0"/>
              </a:rPr>
              <a:t> </a:t>
            </a:r>
            <a:r>
              <a:rPr lang="en-US" sz="1800" b="1" i="0" dirty="0" err="1">
                <a:solidFill>
                  <a:srgbClr val="000000"/>
                </a:solidFill>
                <a:effectLst/>
                <a:latin typeface="Calibri" panose="020F0502020204030204" pitchFamily="34" charset="0"/>
                <a:cs typeface="Calibri" panose="020F0502020204030204" pitchFamily="34" charset="0"/>
              </a:rPr>
              <a:t>i</a:t>
            </a:r>
            <a:r>
              <a:rPr lang="en-US" sz="1800" b="1" i="0" dirty="0">
                <a:solidFill>
                  <a:srgbClr val="000000"/>
                </a:solidFill>
                <a:effectLst/>
                <a:latin typeface="Calibri" panose="020F0502020204030204" pitchFamily="34" charset="0"/>
                <a:cs typeface="Calibri" panose="020F0502020204030204" pitchFamily="34" charset="0"/>
              </a:rPr>
              <a:t> </a:t>
            </a:r>
            <a:r>
              <a:rPr lang="en-US" sz="1800" b="1" i="0" dirty="0" err="1">
                <a:solidFill>
                  <a:srgbClr val="000000"/>
                </a:solidFill>
                <a:effectLst/>
                <a:latin typeface="Calibri" panose="020F0502020204030204" pitchFamily="34" charset="0"/>
                <a:cs typeface="Calibri" panose="020F0502020204030204" pitchFamily="34" charset="0"/>
              </a:rPr>
              <a:t>koprodukata</a:t>
            </a:r>
            <a:r>
              <a:rPr lang="en-US" sz="1800" b="0" i="0" dirty="0">
                <a:solidFill>
                  <a:srgbClr val="000000"/>
                </a:solidFill>
                <a:effectLst/>
                <a:latin typeface="Calibri" panose="020F0502020204030204" pitchFamily="34" charset="0"/>
                <a:cs typeface="Calibri" panose="020F0502020204030204" pitchFamily="34" charset="0"/>
              </a:rPr>
              <a:t>, </a:t>
            </a:r>
            <a:r>
              <a:rPr lang="en-US" sz="1800" b="1" i="0" dirty="0" err="1">
                <a:solidFill>
                  <a:srgbClr val="000000"/>
                </a:solidFill>
                <a:effectLst/>
                <a:latin typeface="Calibri" panose="020F0502020204030204" pitchFamily="34" charset="0"/>
                <a:cs typeface="Calibri" panose="020F0502020204030204" pitchFamily="34" charset="0"/>
              </a:rPr>
              <a:t>otpada</a:t>
            </a:r>
            <a:r>
              <a:rPr lang="en-US" sz="1800" b="1" i="0" dirty="0">
                <a:solidFill>
                  <a:srgbClr val="000000"/>
                </a:solidFill>
                <a:effectLst/>
                <a:latin typeface="Calibri" panose="020F0502020204030204" pitchFamily="34" charset="0"/>
                <a:cs typeface="Calibri" panose="020F0502020204030204" pitchFamily="34" charset="0"/>
              </a:rPr>
              <a:t> od </a:t>
            </a:r>
            <a:r>
              <a:rPr lang="en-US" sz="1800" b="1" i="0" dirty="0" err="1">
                <a:solidFill>
                  <a:srgbClr val="000000"/>
                </a:solidFill>
                <a:effectLst/>
                <a:latin typeface="Calibri" panose="020F0502020204030204" pitchFamily="34" charset="0"/>
                <a:cs typeface="Calibri" panose="020F0502020204030204" pitchFamily="34" charset="0"/>
              </a:rPr>
              <a:t>hrane</a:t>
            </a:r>
            <a:r>
              <a:rPr lang="en-US" sz="1800" b="0" i="0" dirty="0">
                <a:solidFill>
                  <a:srgbClr val="000000"/>
                </a:solidFill>
                <a:effectLst/>
                <a:latin typeface="Calibri" panose="020F0502020204030204" pitchFamily="34" charset="0"/>
                <a:cs typeface="Calibri" panose="020F0502020204030204" pitchFamily="34" charset="0"/>
              </a:rPr>
              <a:t>, </a:t>
            </a:r>
            <a:r>
              <a:rPr lang="en-US" sz="1800" b="1" i="0" dirty="0" err="1">
                <a:solidFill>
                  <a:srgbClr val="000000"/>
                </a:solidFill>
                <a:effectLst/>
                <a:latin typeface="Calibri" panose="020F0502020204030204" pitchFamily="34" charset="0"/>
                <a:cs typeface="Calibri" panose="020F0502020204030204" pitchFamily="34" charset="0"/>
              </a:rPr>
              <a:t>poljoprivrednih</a:t>
            </a:r>
            <a:r>
              <a:rPr lang="en-US" sz="1800" b="1" i="0" dirty="0">
                <a:solidFill>
                  <a:srgbClr val="000000"/>
                </a:solidFill>
                <a:effectLst/>
                <a:latin typeface="Calibri" panose="020F0502020204030204" pitchFamily="34" charset="0"/>
                <a:cs typeface="Calibri" panose="020F0502020204030204" pitchFamily="34" charset="0"/>
              </a:rPr>
              <a:t> </a:t>
            </a:r>
            <a:r>
              <a:rPr lang="en-US" sz="1800" b="1" i="0" dirty="0" err="1">
                <a:solidFill>
                  <a:srgbClr val="000000"/>
                </a:solidFill>
                <a:effectLst/>
                <a:latin typeface="Calibri" panose="020F0502020204030204" pitchFamily="34" charset="0"/>
                <a:cs typeface="Calibri" panose="020F0502020204030204" pitchFamily="34" charset="0"/>
              </a:rPr>
              <a:t>ostataka</a:t>
            </a:r>
            <a:r>
              <a:rPr lang="en-US" sz="1800" b="0" i="0" dirty="0">
                <a:solidFill>
                  <a:srgbClr val="000000"/>
                </a:solidFill>
                <a:effectLst/>
                <a:latin typeface="Calibri" panose="020F0502020204030204" pitchFamily="34" charset="0"/>
                <a:cs typeface="Calibri" panose="020F0502020204030204" pitchFamily="34" charset="0"/>
              </a:rPr>
              <a:t>, </a:t>
            </a:r>
            <a:r>
              <a:rPr lang="en-US" sz="1800" b="1" i="0" dirty="0" err="1">
                <a:solidFill>
                  <a:srgbClr val="000000"/>
                </a:solidFill>
                <a:effectLst/>
                <a:latin typeface="Calibri" panose="020F0502020204030204" pitchFamily="34" charset="0"/>
                <a:cs typeface="Calibri" panose="020F0502020204030204" pitchFamily="34" charset="0"/>
              </a:rPr>
              <a:t>energetskih</a:t>
            </a:r>
            <a:r>
              <a:rPr lang="en-US" sz="1800" b="1" i="0" dirty="0">
                <a:solidFill>
                  <a:srgbClr val="000000"/>
                </a:solidFill>
                <a:effectLst/>
                <a:latin typeface="Calibri" panose="020F0502020204030204" pitchFamily="34" charset="0"/>
                <a:cs typeface="Calibri" panose="020F0502020204030204" pitchFamily="34" charset="0"/>
              </a:rPr>
              <a:t> </a:t>
            </a:r>
            <a:r>
              <a:rPr lang="en-US" sz="1800" b="1" i="0" dirty="0" err="1">
                <a:solidFill>
                  <a:srgbClr val="000000"/>
                </a:solidFill>
                <a:effectLst/>
                <a:latin typeface="Calibri" panose="020F0502020204030204" pitchFamily="34" charset="0"/>
                <a:cs typeface="Calibri" panose="020F0502020204030204" pitchFamily="34" charset="0"/>
              </a:rPr>
              <a:t>useva</a:t>
            </a:r>
            <a:r>
              <a:rPr lang="en-US" sz="1800" b="1"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a:t>
            </a:r>
            <a:r>
              <a:rPr lang="en-US" sz="1800" b="0" i="0" dirty="0">
                <a:solidFill>
                  <a:srgbClr val="000000"/>
                </a:solidFill>
                <a:effectLst/>
                <a:latin typeface="Calibri" panose="020F0502020204030204" pitchFamily="34" charset="0"/>
                <a:cs typeface="Calibri" panose="020F0502020204030204" pitchFamily="34" charset="0"/>
              </a:rPr>
              <a:t> </a:t>
            </a:r>
            <a:r>
              <a:rPr lang="en-US" sz="1800" b="1" i="0" dirty="0" err="1">
                <a:solidFill>
                  <a:srgbClr val="000000"/>
                </a:solidFill>
                <a:effectLst/>
                <a:latin typeface="Calibri" panose="020F0502020204030204" pitchFamily="34" charset="0"/>
                <a:cs typeface="Calibri" panose="020F0502020204030204" pitchFamily="34" charset="0"/>
              </a:rPr>
              <a:t>drveta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Uglavnom</a:t>
            </a:r>
            <a:r>
              <a:rPr lang="en-US" sz="1800" b="0" i="0" dirty="0">
                <a:solidFill>
                  <a:srgbClr val="000000"/>
                </a:solidFill>
                <a:effectLst/>
                <a:latin typeface="Calibri" panose="020F0502020204030204" pitchFamily="34" charset="0"/>
                <a:cs typeface="Calibri" panose="020F0502020204030204" pitchFamily="34" charset="0"/>
              </a:rPr>
              <a:t> se </a:t>
            </a:r>
            <a:r>
              <a:rPr lang="en-US" sz="1800" b="0" i="0" dirty="0" err="1">
                <a:solidFill>
                  <a:srgbClr val="000000"/>
                </a:solidFill>
                <a:effectLst/>
                <a:latin typeface="Calibri" panose="020F0502020204030204" pitchFamily="34" charset="0"/>
                <a:cs typeface="Calibri" panose="020F0502020204030204" pitchFamily="34" charset="0"/>
              </a:rPr>
              <a:t>prave</a:t>
            </a:r>
            <a:r>
              <a:rPr lang="en-US" sz="1800" b="0" i="0" dirty="0">
                <a:solidFill>
                  <a:srgbClr val="000000"/>
                </a:solidFill>
                <a:effectLst/>
                <a:latin typeface="Calibri" panose="020F0502020204030204" pitchFamily="34" charset="0"/>
                <a:cs typeface="Calibri" panose="020F0502020204030204" pitchFamily="34" charset="0"/>
              </a:rPr>
              <a:t> od </a:t>
            </a:r>
            <a:r>
              <a:rPr lang="en-US" sz="1800" b="0" i="0" dirty="0" err="1">
                <a:solidFill>
                  <a:srgbClr val="000000"/>
                </a:solidFill>
                <a:effectLst/>
                <a:latin typeface="Calibri" panose="020F0502020204030204" pitchFamily="34" charset="0"/>
                <a:cs typeface="Calibri" panose="020F0502020204030204" pitchFamily="34" charset="0"/>
              </a:rPr>
              <a:t>zbijene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piljevine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srodnog</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industrijskog</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otpada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iz</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mlevenja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drvne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građe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proizvodnje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proizvoda</a:t>
            </a:r>
            <a:r>
              <a:rPr lang="en-US" sz="1800" b="0" i="0" dirty="0">
                <a:solidFill>
                  <a:srgbClr val="000000"/>
                </a:solidFill>
                <a:effectLst/>
                <a:latin typeface="Calibri" panose="020F0502020204030204" pitchFamily="34" charset="0"/>
                <a:cs typeface="Calibri" panose="020F0502020204030204" pitchFamily="34" charset="0"/>
              </a:rPr>
              <a:t> od </a:t>
            </a:r>
            <a:r>
              <a:rPr lang="en-US" sz="1800" b="0" i="0" dirty="0" err="1">
                <a:solidFill>
                  <a:srgbClr val="000000"/>
                </a:solidFill>
                <a:effectLst/>
                <a:latin typeface="Calibri" panose="020F0502020204030204" pitchFamily="34" charset="0"/>
                <a:cs typeface="Calibri" panose="020F0502020204030204" pitchFamily="34" charset="0"/>
              </a:rPr>
              <a:t>drveta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nameštaja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građevine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Ostali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industrijski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izvori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otpada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uključuju</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prazne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grozdove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voća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ljuske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zrna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palme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ljuske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kokosa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vrhove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drveća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grane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odbačene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tokom</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seče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drva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Takozvani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crni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peleti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su</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napravljeni</a:t>
            </a:r>
            <a:r>
              <a:rPr lang="en-US" sz="1800" b="0" i="0" dirty="0">
                <a:solidFill>
                  <a:srgbClr val="000000"/>
                </a:solidFill>
                <a:effectLst/>
                <a:latin typeface="Calibri" panose="020F0502020204030204" pitchFamily="34" charset="0"/>
                <a:cs typeface="Calibri" panose="020F0502020204030204" pitchFamily="34" charset="0"/>
              </a:rPr>
              <a:t> od </a:t>
            </a:r>
            <a:r>
              <a:rPr lang="en-US" sz="1800" b="0" i="0" dirty="0" err="1">
                <a:solidFill>
                  <a:srgbClr val="000000"/>
                </a:solidFill>
                <a:effectLst/>
                <a:latin typeface="Calibri" panose="020F0502020204030204" pitchFamily="34" charset="0"/>
                <a:cs typeface="Calibri" panose="020F0502020204030204" pitchFamily="34" charset="0"/>
              </a:rPr>
              <a:t>biomase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prečišćeni</a:t>
            </a:r>
            <a:r>
              <a:rPr lang="en-US" sz="1800" b="0" i="0" dirty="0">
                <a:solidFill>
                  <a:srgbClr val="000000"/>
                </a:solidFill>
                <a:effectLst/>
                <a:latin typeface="Calibri" panose="020F0502020204030204" pitchFamily="34" charset="0"/>
                <a:cs typeface="Calibri" panose="020F0502020204030204" pitchFamily="34" charset="0"/>
              </a:rPr>
              <a:t> da </a:t>
            </a:r>
            <a:r>
              <a:rPr lang="en-US" sz="1800" b="0" i="0" dirty="0" err="1">
                <a:solidFill>
                  <a:srgbClr val="000000"/>
                </a:solidFill>
                <a:effectLst/>
                <a:latin typeface="Calibri" panose="020F0502020204030204" pitchFamily="34" charset="0"/>
                <a:cs typeface="Calibri" panose="020F0502020204030204" pitchFamily="34" charset="0"/>
              </a:rPr>
              <a:t>podsećaju</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na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ugalj</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razvijeni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su</a:t>
            </a:r>
            <a:r>
              <a:rPr lang="en-US" sz="1800" b="0" i="0" dirty="0">
                <a:solidFill>
                  <a:srgbClr val="000000"/>
                </a:solidFill>
                <a:effectLst/>
                <a:latin typeface="Calibri" panose="020F0502020204030204" pitchFamily="34" charset="0"/>
                <a:cs typeface="Calibri" panose="020F0502020204030204" pitchFamily="34" charset="0"/>
              </a:rPr>
              <a:t> za </a:t>
            </a:r>
            <a:r>
              <a:rPr lang="en-US" sz="1800" b="0" i="0" dirty="0" err="1">
                <a:solidFill>
                  <a:srgbClr val="000000"/>
                </a:solidFill>
                <a:effectLst/>
                <a:latin typeface="Calibri" panose="020F0502020204030204" pitchFamily="34" charset="0"/>
                <a:cs typeface="Calibri" panose="020F0502020204030204" pitchFamily="34" charset="0"/>
              </a:rPr>
              <a:t>upotrebu</a:t>
            </a:r>
            <a:r>
              <a:rPr lang="en-US" sz="1800" b="0" i="0" dirty="0">
                <a:solidFill>
                  <a:srgbClr val="000000"/>
                </a:solidFill>
                <a:effectLst/>
                <a:latin typeface="Calibri" panose="020F0502020204030204" pitchFamily="34" charset="0"/>
                <a:cs typeface="Calibri" panose="020F0502020204030204" pitchFamily="34" charset="0"/>
              </a:rPr>
              <a:t> u </a:t>
            </a:r>
            <a:r>
              <a:rPr lang="en-US" sz="1800" b="0" i="0" dirty="0" err="1">
                <a:solidFill>
                  <a:srgbClr val="000000"/>
                </a:solidFill>
                <a:effectLst/>
                <a:latin typeface="Calibri" panose="020F0502020204030204" pitchFamily="34" charset="0"/>
                <a:cs typeface="Calibri" panose="020F0502020204030204" pitchFamily="34" charset="0"/>
              </a:rPr>
              <a:t>postojećim</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elektranama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na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ugalj</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Peleti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su</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kategorisani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prema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grejnoj</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vrednosti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sadržaju</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vlage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pepela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dimenzijama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Mogu</a:t>
            </a:r>
            <a:r>
              <a:rPr lang="en-US" sz="1800" b="0" i="0" dirty="0">
                <a:solidFill>
                  <a:srgbClr val="000000"/>
                </a:solidFill>
                <a:effectLst/>
                <a:latin typeface="Calibri" panose="020F0502020204030204" pitchFamily="34" charset="0"/>
                <a:cs typeface="Calibri" panose="020F0502020204030204" pitchFamily="34" charset="0"/>
              </a:rPr>
              <a:t> se </a:t>
            </a:r>
            <a:r>
              <a:rPr lang="en-US" sz="1800" b="0" i="0" dirty="0" err="1">
                <a:solidFill>
                  <a:srgbClr val="000000"/>
                </a:solidFill>
                <a:effectLst/>
                <a:latin typeface="Calibri" panose="020F0502020204030204" pitchFamily="34" charset="0"/>
                <a:cs typeface="Calibri" panose="020F0502020204030204" pitchFamily="34" charset="0"/>
              </a:rPr>
              <a:t>koristiti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kao</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gorivo</a:t>
            </a:r>
            <a:r>
              <a:rPr lang="en-US" sz="1800" b="0" i="0" dirty="0">
                <a:solidFill>
                  <a:srgbClr val="000000"/>
                </a:solidFill>
                <a:effectLst/>
                <a:latin typeface="Calibri" panose="020F0502020204030204" pitchFamily="34" charset="0"/>
                <a:cs typeface="Calibri" panose="020F0502020204030204" pitchFamily="34" charset="0"/>
              </a:rPr>
              <a:t> za </a:t>
            </a:r>
            <a:r>
              <a:rPr lang="en-US" sz="1800" b="0" i="0" dirty="0" err="1">
                <a:solidFill>
                  <a:srgbClr val="000000"/>
                </a:solidFill>
                <a:effectLst/>
                <a:latin typeface="Calibri" panose="020F0502020204030204" pitchFamily="34" charset="0"/>
                <a:cs typeface="Calibri" panose="020F0502020204030204" pitchFamily="34" charset="0"/>
              </a:rPr>
              <a:t>proizvodnju</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električne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energije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komercijalno</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ili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stambeno</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grejanje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kuvanje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Peleti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su</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izuzetno</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gusti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mogu</a:t>
            </a:r>
            <a:r>
              <a:rPr lang="en-US" sz="1800" b="0" i="0" dirty="0">
                <a:solidFill>
                  <a:srgbClr val="000000"/>
                </a:solidFill>
                <a:effectLst/>
                <a:latin typeface="Calibri" panose="020F0502020204030204" pitchFamily="34" charset="0"/>
                <a:cs typeface="Calibri" panose="020F0502020204030204" pitchFamily="34" charset="0"/>
              </a:rPr>
              <a:t> se </a:t>
            </a:r>
            <a:r>
              <a:rPr lang="en-US" sz="1800" b="0" i="0" dirty="0" err="1">
                <a:solidFill>
                  <a:srgbClr val="000000"/>
                </a:solidFill>
                <a:effectLst/>
                <a:latin typeface="Calibri" panose="020F0502020204030204" pitchFamily="34" charset="0"/>
                <a:cs typeface="Calibri" panose="020F0502020204030204" pitchFamily="34" charset="0"/>
              </a:rPr>
              <a:t>proizvoditi</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malim</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sadržajem</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vlage</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ispod</a:t>
            </a:r>
            <a:r>
              <a:rPr lang="en-US" sz="1800" b="0" i="0" dirty="0">
                <a:solidFill>
                  <a:srgbClr val="000000"/>
                </a:solidFill>
                <a:effectLst/>
                <a:latin typeface="Calibri" panose="020F0502020204030204" pitchFamily="34" charset="0"/>
                <a:cs typeface="Calibri" panose="020F0502020204030204" pitchFamily="34" charset="0"/>
              </a:rPr>
              <a:t> 10%) koji </a:t>
            </a:r>
            <a:r>
              <a:rPr lang="en-US" sz="1800" b="0" i="0" dirty="0" err="1">
                <a:solidFill>
                  <a:srgbClr val="000000"/>
                </a:solidFill>
                <a:effectLst/>
                <a:latin typeface="Calibri" panose="020F0502020204030204" pitchFamily="34" charset="0"/>
                <a:cs typeface="Calibri" panose="020F0502020204030204" pitchFamily="34" charset="0"/>
              </a:rPr>
              <a:t>omogućava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sagorevan</a:t>
            </a:r>
            <a:r>
              <a:rPr lang="sr-Latn-RS" sz="1800" dirty="0">
                <a:solidFill>
                  <a:srgbClr val="000000"/>
                </a:solidFill>
                <a:latin typeface="Calibri" panose="020F0502020204030204" pitchFamily="34" charset="0"/>
                <a:cs typeface="Calibri" panose="020F0502020204030204" pitchFamily="34" charset="0"/>
              </a:rPr>
              <a:t> </a:t>
            </a:r>
            <a:r>
              <a:rPr lang="en-US" sz="1800" b="0" i="0" dirty="0">
                <a:solidFill>
                  <a:srgbClr val="000000"/>
                </a:solidFill>
                <a:effectLst/>
                <a:latin typeface="Calibri" panose="020F0502020204030204" pitchFamily="34" charset="0"/>
                <a:cs typeface="Calibri" panose="020F0502020204030204" pitchFamily="34" charset="0"/>
              </a:rPr>
              <a:t>je </a:t>
            </a:r>
            <a:r>
              <a:rPr lang="en-US" sz="1800" b="0" i="0" dirty="0" err="1">
                <a:solidFill>
                  <a:srgbClr val="000000"/>
                </a:solidFill>
                <a:effectLst/>
                <a:latin typeface="Calibri" panose="020F0502020204030204" pitchFamily="34" charset="0"/>
                <a:cs typeface="Calibri" panose="020F0502020204030204" pitchFamily="34" charset="0"/>
              </a:rPr>
              <a:t>uz</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vrlo</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visoku</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efikasnost</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sagorevanja</a:t>
            </a:r>
            <a:r>
              <a:rPr lang="sr-Latn-RS" sz="1800" b="0" i="0" dirty="0">
                <a:solidFill>
                  <a:srgbClr val="000000"/>
                </a:solidFill>
                <a:effectLst/>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785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07F6-1AEC-4795-8483-5FBAC1F278EC}"/>
              </a:ext>
            </a:extLst>
          </p:cNvPr>
          <p:cNvSpPr>
            <a:spLocks noGrp="1"/>
          </p:cNvSpPr>
          <p:nvPr>
            <p:ph type="title"/>
          </p:nvPr>
        </p:nvSpPr>
        <p:spPr/>
        <p:txBody>
          <a:bodyPr/>
          <a:lstStyle/>
          <a:p>
            <a:r>
              <a:rPr lang="sr-Latn-RS" dirty="0"/>
              <a:t>Benefiti kompostiranja</a:t>
            </a:r>
            <a:endParaRPr lang="en-US" dirty="0"/>
          </a:p>
        </p:txBody>
      </p:sp>
      <p:sp>
        <p:nvSpPr>
          <p:cNvPr id="3" name="Content Placeholder 2">
            <a:extLst>
              <a:ext uri="{FF2B5EF4-FFF2-40B4-BE49-F238E27FC236}">
                <a16:creationId xmlns:a16="http://schemas.microsoft.com/office/drawing/2014/main" id="{BF088F99-45FF-4E46-9BB0-232A403E91E4}"/>
              </a:ext>
            </a:extLst>
          </p:cNvPr>
          <p:cNvSpPr>
            <a:spLocks noGrp="1"/>
          </p:cNvSpPr>
          <p:nvPr>
            <p:ph idx="1"/>
          </p:nvPr>
        </p:nvSpPr>
        <p:spPr/>
        <p:txBody>
          <a:bodyPr>
            <a:normAutofit fontScale="92500" lnSpcReduction="20000"/>
          </a:bodyPr>
          <a:lstStyle/>
          <a:p>
            <a:pPr algn="just" rtl="0" fontAlgn="base"/>
            <a:r>
              <a:rPr lang="en-US" sz="1900" b="0" i="0" dirty="0" err="1">
                <a:solidFill>
                  <a:srgbClr val="646464"/>
                </a:solidFill>
                <a:effectLst/>
                <a:latin typeface="Calibri" panose="020F0502020204030204" pitchFamily="34" charset="0"/>
                <a:cs typeface="Calibri" panose="020F0502020204030204" pitchFamily="34" charset="0"/>
              </a:rPr>
              <a:t>Prednosti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kompostiranja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su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sledeće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krajnji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proizvod</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ima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izvesnu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tržišnu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vrednost</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koja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treba</a:t>
            </a:r>
            <a:r>
              <a:rPr lang="en-US" sz="1900" b="0" i="0" dirty="0">
                <a:solidFill>
                  <a:srgbClr val="646464"/>
                </a:solidFill>
                <a:effectLst/>
                <a:latin typeface="Calibri" panose="020F0502020204030204" pitchFamily="34" charset="0"/>
                <a:cs typeface="Calibri" panose="020F0502020204030204" pitchFamily="34" charset="0"/>
              </a:rPr>
              <a:t> da </a:t>
            </a:r>
            <a:r>
              <a:rPr lang="en-US" sz="1900" b="0" i="0" dirty="0" err="1">
                <a:solidFill>
                  <a:srgbClr val="646464"/>
                </a:solidFill>
                <a:effectLst/>
                <a:latin typeface="Calibri" panose="020F0502020204030204" pitchFamily="34" charset="0"/>
                <a:cs typeface="Calibri" panose="020F0502020204030204" pitchFamily="34" charset="0"/>
              </a:rPr>
              <a:t>rezultira</a:t>
            </a:r>
            <a:r>
              <a:rPr lang="en-US" sz="1900" b="0" i="0" dirty="0">
                <a:solidFill>
                  <a:srgbClr val="646464"/>
                </a:solidFill>
                <a:effectLst/>
                <a:latin typeface="Calibri" panose="020F0502020204030204" pitchFamily="34" charset="0"/>
                <a:cs typeface="Calibri" panose="020F0502020204030204" pitchFamily="34" charset="0"/>
              </a:rPr>
              <a:t> u </a:t>
            </a:r>
            <a:r>
              <a:rPr lang="en-US" sz="1900" b="0" i="0" dirty="0" err="1">
                <a:solidFill>
                  <a:srgbClr val="646464"/>
                </a:solidFill>
                <a:effectLst/>
                <a:latin typeface="Calibri" panose="020F0502020204030204" pitchFamily="34" charset="0"/>
                <a:cs typeface="Calibri" panose="020F0502020204030204" pitchFamily="34" charset="0"/>
              </a:rPr>
              <a:t>vraćanju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izvesnog</a:t>
            </a:r>
            <a:r>
              <a:rPr lang="en-US" sz="1900" b="0" i="0" dirty="0">
                <a:solidFill>
                  <a:srgbClr val="646464"/>
                </a:solidFill>
                <a:effectLst/>
                <a:latin typeface="Calibri" panose="020F0502020204030204" pitchFamily="34" charset="0"/>
                <a:cs typeface="Calibri" panose="020F0502020204030204" pitchFamily="34" charset="0"/>
              </a:rPr>
              <a:t> dela </a:t>
            </a:r>
            <a:r>
              <a:rPr lang="en-US" sz="1900" b="0" i="0" dirty="0" err="1">
                <a:solidFill>
                  <a:srgbClr val="646464"/>
                </a:solidFill>
                <a:effectLst/>
                <a:latin typeface="Calibri" panose="020F0502020204030204" pitchFamily="34" charset="0"/>
                <a:cs typeface="Calibri" panose="020F0502020204030204" pitchFamily="34" charset="0"/>
              </a:rPr>
              <a:t>uloženih</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sredstava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prostor</a:t>
            </a:r>
            <a:r>
              <a:rPr lang="en-US" sz="1900" b="0" i="0" dirty="0">
                <a:solidFill>
                  <a:srgbClr val="646464"/>
                </a:solidFill>
                <a:effectLst/>
                <a:latin typeface="Calibri" panose="020F0502020204030204" pitchFamily="34" charset="0"/>
                <a:cs typeface="Calibri" panose="020F0502020204030204" pitchFamily="34" charset="0"/>
              </a:rPr>
              <a:t> koji je </a:t>
            </a:r>
            <a:r>
              <a:rPr lang="en-US" sz="1900" b="0" i="0" dirty="0" err="1">
                <a:solidFill>
                  <a:srgbClr val="646464"/>
                </a:solidFill>
                <a:effectLst/>
                <a:latin typeface="Calibri" panose="020F0502020204030204" pitchFamily="34" charset="0"/>
                <a:cs typeface="Calibri" panose="020F0502020204030204" pitchFamily="34" charset="0"/>
              </a:rPr>
              <a:t>potreban</a:t>
            </a:r>
            <a:r>
              <a:rPr lang="en-US" sz="1900" b="0" i="0" dirty="0">
                <a:solidFill>
                  <a:srgbClr val="646464"/>
                </a:solidFill>
                <a:effectLst/>
                <a:latin typeface="Calibri" panose="020F0502020204030204" pitchFamily="34" charset="0"/>
                <a:cs typeface="Calibri" panose="020F0502020204030204" pitchFamily="34" charset="0"/>
              </a:rPr>
              <a:t> za </a:t>
            </a:r>
            <a:r>
              <a:rPr lang="en-US" sz="1900" b="0" i="0" dirty="0" err="1">
                <a:solidFill>
                  <a:srgbClr val="646464"/>
                </a:solidFill>
                <a:effectLst/>
                <a:latin typeface="Calibri" panose="020F0502020204030204" pitchFamily="34" charset="0"/>
                <a:cs typeface="Calibri" panose="020F0502020204030204" pitchFamily="34" charset="0"/>
              </a:rPr>
              <a:t>lokaciju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postrojenja</a:t>
            </a:r>
            <a:r>
              <a:rPr lang="en-US" sz="1900" b="0" i="0" dirty="0">
                <a:solidFill>
                  <a:srgbClr val="646464"/>
                </a:solidFill>
                <a:effectLst/>
                <a:latin typeface="Calibri" panose="020F0502020204030204" pitchFamily="34" charset="0"/>
                <a:cs typeface="Calibri" panose="020F0502020204030204" pitchFamily="34" charset="0"/>
              </a:rPr>
              <a:t> je </a:t>
            </a:r>
            <a:r>
              <a:rPr lang="en-US" sz="1900" b="0" i="0" dirty="0" err="1">
                <a:solidFill>
                  <a:srgbClr val="646464"/>
                </a:solidFill>
                <a:effectLst/>
                <a:latin typeface="Calibri" panose="020F0502020204030204" pitchFamily="34" charset="0"/>
                <a:cs typeface="Calibri" panose="020F0502020204030204" pitchFamily="34" charset="0"/>
              </a:rPr>
              <a:t>relativno</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mali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cene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transporta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nisu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tako</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velike</a:t>
            </a:r>
            <a:r>
              <a:rPr lang="en-US" sz="1900" b="0" i="0" dirty="0">
                <a:solidFill>
                  <a:srgbClr val="646464"/>
                </a:solidFill>
                <a:effectLst/>
                <a:latin typeface="Calibri" panose="020F0502020204030204" pitchFamily="34" charset="0"/>
                <a:cs typeface="Calibri" panose="020F0502020204030204" pitchFamily="34" charset="0"/>
              </a:rPr>
              <a:t>. Sa </a:t>
            </a:r>
            <a:r>
              <a:rPr lang="en-US" sz="1900" b="0" i="0" dirty="0" err="1">
                <a:solidFill>
                  <a:srgbClr val="646464"/>
                </a:solidFill>
                <a:effectLst/>
                <a:latin typeface="Calibri" panose="020F0502020204030204" pitchFamily="34" charset="0"/>
                <a:cs typeface="Calibri" panose="020F0502020204030204" pitchFamily="34" charset="0"/>
              </a:rPr>
              <a:t>druge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strane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ovakva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postrojenja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mogu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zahtevati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velika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kapitalna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ulaganja</a:t>
            </a:r>
            <a:r>
              <a:rPr lang="sr-Latn-RS" sz="1900" b="0" i="0" dirty="0">
                <a:solidFill>
                  <a:srgbClr val="646464"/>
                </a:solidFill>
                <a:effectLst/>
                <a:latin typeface="Calibri" panose="020F0502020204030204" pitchFamily="34" charset="0"/>
                <a:cs typeface="Calibri" panose="020F0502020204030204" pitchFamily="34" charset="0"/>
              </a:rPr>
              <a:t>.</a:t>
            </a:r>
            <a:endParaRPr lang="en-US" sz="1900" b="0" i="0" dirty="0">
              <a:solidFill>
                <a:srgbClr val="646464"/>
              </a:solidFill>
              <a:effectLst/>
              <a:latin typeface="Calibri" panose="020F0502020204030204" pitchFamily="34" charset="0"/>
              <a:cs typeface="Calibri" panose="020F0502020204030204" pitchFamily="34" charset="0"/>
            </a:endParaRPr>
          </a:p>
          <a:p>
            <a:pPr algn="just" rtl="0" fontAlgn="base"/>
            <a:r>
              <a:rPr lang="en-US" sz="1900" b="0" i="0" dirty="0" err="1">
                <a:solidFill>
                  <a:srgbClr val="646464"/>
                </a:solidFill>
                <a:effectLst/>
                <a:latin typeface="Calibri" panose="020F0502020204030204" pitchFamily="34" charset="0"/>
                <a:cs typeface="Calibri" panose="020F0502020204030204" pitchFamily="34" charset="0"/>
              </a:rPr>
              <a:t>Kompost</a:t>
            </a:r>
            <a:r>
              <a:rPr lang="en-US" sz="1900" b="0" i="0" dirty="0">
                <a:solidFill>
                  <a:srgbClr val="646464"/>
                </a:solidFill>
                <a:effectLst/>
                <a:latin typeface="Calibri" panose="020F0502020204030204" pitchFamily="34" charset="0"/>
                <a:cs typeface="Calibri" panose="020F0502020204030204" pitchFamily="34" charset="0"/>
              </a:rPr>
              <a:t> se </a:t>
            </a:r>
            <a:r>
              <a:rPr lang="en-US" sz="1900" b="0" i="0" dirty="0" err="1">
                <a:solidFill>
                  <a:srgbClr val="646464"/>
                </a:solidFill>
                <a:effectLst/>
                <a:latin typeface="Calibri" panose="020F0502020204030204" pitchFamily="34" charset="0"/>
                <a:cs typeface="Calibri" panose="020F0502020204030204" pitchFamily="34" charset="0"/>
              </a:rPr>
              <a:t>može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koristiti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a:t>
            </a:r>
            <a:r>
              <a:rPr lang="en-US" sz="1900" b="0" i="0" dirty="0">
                <a:solidFill>
                  <a:srgbClr val="646464"/>
                </a:solidFill>
                <a:effectLst/>
                <a:latin typeface="Calibri" panose="020F0502020204030204" pitchFamily="34" charset="0"/>
                <a:cs typeface="Calibri" panose="020F0502020204030204" pitchFamily="34" charset="0"/>
              </a:rPr>
              <a:t> za: </a:t>
            </a:r>
            <a:r>
              <a:rPr lang="en-US" sz="1900" b="1" i="0" dirty="0" err="1">
                <a:solidFill>
                  <a:srgbClr val="646464"/>
                </a:solidFill>
                <a:effectLst/>
                <a:latin typeface="Calibri" panose="020F0502020204030204" pitchFamily="34" charset="0"/>
                <a:cs typeface="Calibri" panose="020F0502020204030204" pitchFamily="34" charset="0"/>
              </a:rPr>
              <a:t>bioremedijaciju</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i</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prevenciju</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zagađenja</a:t>
            </a:r>
            <a:r>
              <a:rPr lang="en-US" sz="1900" b="0" i="0" dirty="0">
                <a:solidFill>
                  <a:srgbClr val="646464"/>
                </a:solidFill>
                <a:effectLst/>
                <a:latin typeface="Calibri" panose="020F0502020204030204" pitchFamily="34" charset="0"/>
                <a:cs typeface="Calibri" panose="020F0502020204030204" pitchFamily="34" charset="0"/>
              </a:rPr>
              <a:t> - nova </a:t>
            </a:r>
            <a:r>
              <a:rPr lang="en-US" sz="1900" b="0" i="0" dirty="0" err="1">
                <a:solidFill>
                  <a:srgbClr val="646464"/>
                </a:solidFill>
                <a:effectLst/>
                <a:latin typeface="Calibri" panose="020F0502020204030204" pitchFamily="34" charset="0"/>
                <a:cs typeface="Calibri" panose="020F0502020204030204" pitchFamily="34" charset="0"/>
              </a:rPr>
              <a:t>tehnologija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kompostiranja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poznata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kao</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bioremedijacija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kompostom</a:t>
            </a:r>
            <a:r>
              <a:rPr lang="en-US" sz="1900" b="0" i="0" dirty="0">
                <a:solidFill>
                  <a:srgbClr val="646464"/>
                </a:solidFill>
                <a:effectLst/>
                <a:latin typeface="Calibri" panose="020F0502020204030204" pitchFamily="34" charset="0"/>
                <a:cs typeface="Calibri" panose="020F0502020204030204" pitchFamily="34" charset="0"/>
              </a:rPr>
              <a:t> se </a:t>
            </a:r>
            <a:r>
              <a:rPr lang="en-US" sz="1900" b="0" i="0" dirty="0" err="1">
                <a:solidFill>
                  <a:srgbClr val="646464"/>
                </a:solidFill>
                <a:effectLst/>
                <a:latin typeface="Calibri" panose="020F0502020204030204" pitchFamily="34" charset="0"/>
                <a:cs typeface="Calibri" panose="020F0502020204030204" pitchFamily="34" charset="0"/>
              </a:rPr>
              <a:t>sada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koristi</a:t>
            </a:r>
            <a:r>
              <a:rPr lang="en-US" sz="1900" b="0" i="0" dirty="0">
                <a:solidFill>
                  <a:srgbClr val="646464"/>
                </a:solidFill>
                <a:effectLst/>
                <a:latin typeface="Calibri" panose="020F0502020204030204" pitchFamily="34" charset="0"/>
                <a:cs typeface="Calibri" panose="020F0502020204030204" pitchFamily="34" charset="0"/>
              </a:rPr>
              <a:t> da bi se </a:t>
            </a:r>
            <a:r>
              <a:rPr lang="en-US" sz="1900" b="0" i="0" dirty="0" err="1">
                <a:solidFill>
                  <a:srgbClr val="646464"/>
                </a:solidFill>
                <a:effectLst/>
                <a:latin typeface="Calibri" panose="020F0502020204030204" pitchFamily="34" charset="0"/>
                <a:cs typeface="Calibri" panose="020F0502020204030204" pitchFamily="34" charset="0"/>
              </a:rPr>
              <a:t>restauriralo</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kontaminirano</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zemljište</a:t>
            </a:r>
            <a:r>
              <a:rPr lang="en-US" sz="1900" b="0" i="0" dirty="0">
                <a:solidFill>
                  <a:srgbClr val="646464"/>
                </a:solidFill>
                <a:effectLst/>
                <a:latin typeface="Calibri" panose="020F0502020204030204" pitchFamily="34" charset="0"/>
                <a:cs typeface="Calibri" panose="020F0502020204030204" pitchFamily="34" charset="0"/>
              </a:rPr>
              <a:t>, za </a:t>
            </a:r>
            <a:r>
              <a:rPr lang="en-US" sz="1900" b="0" i="0" dirty="0" err="1">
                <a:solidFill>
                  <a:srgbClr val="646464"/>
                </a:solidFill>
                <a:effectLst/>
                <a:latin typeface="Calibri" panose="020F0502020204030204" pitchFamily="34" charset="0"/>
                <a:cs typeface="Calibri" panose="020F0502020204030204" pitchFamily="34" charset="0"/>
              </a:rPr>
              <a:t>kontrolu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mirisa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degradaciju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isarljivih</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organskih</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jedinjenja</a:t>
            </a:r>
            <a:r>
              <a:rPr lang="en-US" sz="1900" b="0"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kontrola</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erozije</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i</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uređenje</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zemljišta</a:t>
            </a:r>
            <a:r>
              <a:rPr lang="en-US" sz="1900" b="1" i="0" dirty="0">
                <a:solidFill>
                  <a:srgbClr val="646464"/>
                </a:solidFill>
                <a:effectLst/>
                <a:latin typeface="Calibri" panose="020F0502020204030204" pitchFamily="34" charset="0"/>
                <a:cs typeface="Calibri" panose="020F0502020204030204" pitchFamily="34" charset="0"/>
              </a:rPr>
              <a:t> - </a:t>
            </a:r>
            <a:r>
              <a:rPr lang="en-US" sz="1900" b="0" i="0" dirty="0" err="1">
                <a:solidFill>
                  <a:srgbClr val="646464"/>
                </a:solidFill>
                <a:effectLst/>
                <a:latin typeface="Calibri" panose="020F0502020204030204" pitchFamily="34" charset="0"/>
                <a:cs typeface="Calibri" panose="020F0502020204030204" pitchFamily="34" charset="0"/>
              </a:rPr>
              <a:t>kompost</a:t>
            </a:r>
            <a:r>
              <a:rPr lang="en-US" sz="1900" b="0" i="0" dirty="0">
                <a:solidFill>
                  <a:srgbClr val="646464"/>
                </a:solidFill>
                <a:effectLst/>
                <a:latin typeface="Calibri" panose="020F0502020204030204" pitchFamily="34" charset="0"/>
                <a:cs typeface="Calibri" panose="020F0502020204030204" pitchFamily="34" charset="0"/>
              </a:rPr>
              <a:t> se </a:t>
            </a:r>
            <a:r>
              <a:rPr lang="en-US" sz="1900" b="0" i="0" dirty="0" err="1">
                <a:solidFill>
                  <a:srgbClr val="646464"/>
                </a:solidFill>
                <a:effectLst/>
                <a:latin typeface="Calibri" panose="020F0502020204030204" pitchFamily="34" charset="0"/>
                <a:cs typeface="Calibri" panose="020F0502020204030204" pitchFamily="34" charset="0"/>
              </a:rPr>
              <a:t>koristi</a:t>
            </a:r>
            <a:r>
              <a:rPr lang="en-US" sz="1900" b="0" i="0" dirty="0">
                <a:solidFill>
                  <a:srgbClr val="646464"/>
                </a:solidFill>
                <a:effectLst/>
                <a:latin typeface="Calibri" panose="020F0502020204030204" pitchFamily="34" charset="0"/>
                <a:cs typeface="Calibri" panose="020F0502020204030204" pitchFamily="34" charset="0"/>
              </a:rPr>
              <a:t> za </a:t>
            </a:r>
            <a:r>
              <a:rPr lang="en-US" sz="1900" b="0" i="0" dirty="0" err="1">
                <a:solidFill>
                  <a:srgbClr val="646464"/>
                </a:solidFill>
                <a:effectLst/>
                <a:latin typeface="Calibri" panose="020F0502020204030204" pitchFamily="34" charset="0"/>
                <a:cs typeface="Calibri" panose="020F0502020204030204" pitchFamily="34" charset="0"/>
              </a:rPr>
              <a:t>poboljšanje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rasta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biljaka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Kompost</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obogaćuje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zemljište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redukcije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erozije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odliv</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nutrijenata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iz</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zemljišta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obezbeđuje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kompakciju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zemljišta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potpomaže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kontrolu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bolesti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štetočina</a:t>
            </a:r>
            <a:r>
              <a:rPr lang="en-US" sz="1900" b="0" i="0" dirty="0">
                <a:solidFill>
                  <a:srgbClr val="646464"/>
                </a:solidFill>
                <a:effectLst/>
                <a:latin typeface="Calibri" panose="020F0502020204030204" pitchFamily="34" charset="0"/>
                <a:cs typeface="Calibri" panose="020F0502020204030204" pitchFamily="34" charset="0"/>
              </a:rPr>
              <a:t> koji </a:t>
            </a:r>
            <a:r>
              <a:rPr lang="en-US" sz="1900" b="0" i="0" dirty="0" err="1">
                <a:solidFill>
                  <a:srgbClr val="646464"/>
                </a:solidFill>
                <a:effectLst/>
                <a:latin typeface="Calibri" panose="020F0502020204030204" pitchFamily="34" charset="0"/>
                <a:cs typeface="Calibri" panose="020F0502020204030204" pitchFamily="34" charset="0"/>
              </a:rPr>
              <a:t>ugrožavaju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biljke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a:t>
            </a:r>
            <a:r>
              <a:rPr lang="en-US" sz="1900" b="0"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pošumljavanje</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restauracija</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močvara</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i</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revitalizacija</a:t>
            </a:r>
            <a:r>
              <a:rPr lang="en-US" sz="1900" b="1" i="0" dirty="0">
                <a:solidFill>
                  <a:srgbClr val="646464"/>
                </a:solidFill>
                <a:effectLst/>
                <a:latin typeface="Calibri" panose="020F0502020204030204" pitchFamily="34" charset="0"/>
                <a:cs typeface="Calibri" panose="020F0502020204030204" pitchFamily="34" charset="0"/>
              </a:rPr>
              <a:t> </a:t>
            </a:r>
            <a:r>
              <a:rPr lang="en-US" sz="1900" b="1" i="0" dirty="0" err="1">
                <a:solidFill>
                  <a:srgbClr val="646464"/>
                </a:solidFill>
                <a:effectLst/>
                <a:latin typeface="Calibri" panose="020F0502020204030204" pitchFamily="34" charset="0"/>
                <a:cs typeface="Calibri" panose="020F0502020204030204" pitchFamily="34" charset="0"/>
              </a:rPr>
              <a:t>staništa</a:t>
            </a:r>
            <a:r>
              <a:rPr lang="en-US" sz="1900" b="1" i="0" dirty="0">
                <a:solidFill>
                  <a:srgbClr val="646464"/>
                </a:solidFill>
                <a:effectLst/>
                <a:latin typeface="Calibri" panose="020F0502020204030204" pitchFamily="34" charset="0"/>
                <a:cs typeface="Calibri" panose="020F0502020204030204" pitchFamily="34" charset="0"/>
              </a:rPr>
              <a:t> - </a:t>
            </a:r>
            <a:r>
              <a:rPr lang="en-US" sz="1900" b="0" i="0" dirty="0" err="1">
                <a:solidFill>
                  <a:srgbClr val="646464"/>
                </a:solidFill>
                <a:effectLst/>
                <a:latin typeface="Calibri" panose="020F0502020204030204" pitchFamily="34" charset="0"/>
                <a:cs typeface="Calibri" panose="020F0502020204030204" pitchFamily="34" charset="0"/>
              </a:rPr>
              <a:t>kompost</a:t>
            </a:r>
            <a:r>
              <a:rPr lang="en-US" sz="1900" b="0" i="0" dirty="0">
                <a:solidFill>
                  <a:srgbClr val="646464"/>
                </a:solidFill>
                <a:effectLst/>
                <a:latin typeface="Calibri" panose="020F0502020204030204" pitchFamily="34" charset="0"/>
                <a:cs typeface="Calibri" panose="020F0502020204030204" pitchFamily="34" charset="0"/>
              </a:rPr>
              <a:t> se </a:t>
            </a:r>
            <a:r>
              <a:rPr lang="en-US" sz="1900" b="0" i="0" dirty="0" err="1">
                <a:solidFill>
                  <a:srgbClr val="646464"/>
                </a:solidFill>
                <a:effectLst/>
                <a:latin typeface="Calibri" panose="020F0502020204030204" pitchFamily="34" charset="0"/>
                <a:cs typeface="Calibri" panose="020F0502020204030204" pitchFamily="34" charset="0"/>
              </a:rPr>
              <a:t>može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koristiti</a:t>
            </a:r>
            <a:r>
              <a:rPr lang="en-US" sz="1900" b="0" i="0" dirty="0">
                <a:solidFill>
                  <a:srgbClr val="646464"/>
                </a:solidFill>
                <a:effectLst/>
                <a:latin typeface="Calibri" panose="020F0502020204030204" pitchFamily="34" charset="0"/>
                <a:cs typeface="Calibri" panose="020F0502020204030204" pitchFamily="34" charset="0"/>
              </a:rPr>
              <a:t> za </a:t>
            </a:r>
            <a:r>
              <a:rPr lang="en-US" sz="1900" b="0" i="0" dirty="0" err="1">
                <a:solidFill>
                  <a:srgbClr val="646464"/>
                </a:solidFill>
                <a:effectLst/>
                <a:latin typeface="Calibri" panose="020F0502020204030204" pitchFamily="34" charset="0"/>
                <a:cs typeface="Calibri" panose="020F0502020204030204" pitchFamily="34" charset="0"/>
              </a:rPr>
              <a:t>pošumljavanje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restauraciju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močvara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revitalizaciju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staništa</a:t>
            </a:r>
            <a:r>
              <a:rPr lang="sr-Latn-RS" sz="1900" b="0" i="0" dirty="0">
                <a:solidFill>
                  <a:srgbClr val="646464"/>
                </a:solidFill>
                <a:effectLst/>
                <a:latin typeface="Calibri" panose="020F0502020204030204" pitchFamily="34" charset="0"/>
                <a:cs typeface="Calibri" panose="020F0502020204030204" pitchFamily="34" charset="0"/>
              </a:rPr>
              <a:t>.</a:t>
            </a:r>
            <a:endParaRPr lang="en-US" sz="1900" b="0" i="0" dirty="0">
              <a:solidFill>
                <a:srgbClr val="646464"/>
              </a:solidFill>
              <a:effectLst/>
              <a:latin typeface="Calibri" panose="020F0502020204030204" pitchFamily="34" charset="0"/>
              <a:cs typeface="Calibri" panose="020F0502020204030204" pitchFamily="34" charset="0"/>
            </a:endParaRPr>
          </a:p>
          <a:p>
            <a:pPr algn="just" rtl="0" fontAlgn="base"/>
            <a:r>
              <a:rPr lang="en-US" sz="1900" b="0" i="0" dirty="0" err="1">
                <a:solidFill>
                  <a:srgbClr val="646464"/>
                </a:solidFill>
                <a:effectLst/>
                <a:latin typeface="Calibri" panose="020F0502020204030204" pitchFamily="34" charset="0"/>
                <a:cs typeface="Calibri" panose="020F0502020204030204" pitchFamily="34" charset="0"/>
              </a:rPr>
              <a:t>Kada</a:t>
            </a:r>
            <a:r>
              <a:rPr lang="en-US" sz="1900" b="0" i="0" dirty="0">
                <a:solidFill>
                  <a:srgbClr val="646464"/>
                </a:solidFill>
                <a:effectLst/>
                <a:latin typeface="Calibri" panose="020F0502020204030204" pitchFamily="34" charset="0"/>
                <a:cs typeface="Calibri" panose="020F0502020204030204" pitchFamily="34" charset="0"/>
              </a:rPr>
              <a:t> se </a:t>
            </a:r>
            <a:r>
              <a:rPr lang="en-US" sz="1900" b="0" i="0" dirty="0" err="1">
                <a:solidFill>
                  <a:srgbClr val="646464"/>
                </a:solidFill>
                <a:effectLst/>
                <a:latin typeface="Calibri" panose="020F0502020204030204" pitchFamily="34" charset="0"/>
                <a:cs typeface="Calibri" panose="020F0502020204030204" pitchFamily="34" charset="0"/>
              </a:rPr>
              <a:t>sumiraju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prednosti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dobija</a:t>
            </a:r>
            <a:r>
              <a:rPr lang="en-US" sz="1900" b="0" i="0" dirty="0">
                <a:solidFill>
                  <a:srgbClr val="646464"/>
                </a:solidFill>
                <a:effectLst/>
                <a:latin typeface="Calibri" panose="020F0502020204030204" pitchFamily="34" charset="0"/>
                <a:cs typeface="Calibri" panose="020F0502020204030204" pitchFamily="34" charset="0"/>
              </a:rPr>
              <a:t> se: </a:t>
            </a:r>
            <a:r>
              <a:rPr lang="en-US" sz="1900" b="0" i="0" dirty="0" err="1">
                <a:solidFill>
                  <a:srgbClr val="646464"/>
                </a:solidFill>
                <a:effectLst/>
                <a:latin typeface="Calibri" panose="020F0502020204030204" pitchFamily="34" charset="0"/>
                <a:cs typeface="Calibri" panose="020F0502020204030204" pitchFamily="34" charset="0"/>
              </a:rPr>
              <a:t>ušteda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novca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smanjena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upotreba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hemijskih</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đubriva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poboljšana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plodnost</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struktura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zemljišta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regulisan</a:t>
            </a:r>
            <a:r>
              <a:rPr lang="en-US" sz="1900" b="0" i="0" dirty="0">
                <a:solidFill>
                  <a:srgbClr val="646464"/>
                </a:solidFill>
                <a:effectLst/>
                <a:latin typeface="Calibri" panose="020F0502020204030204" pitchFamily="34" charset="0"/>
                <a:cs typeface="Calibri" panose="020F0502020204030204" pitchFamily="34" charset="0"/>
              </a:rPr>
              <a:t> pH </a:t>
            </a:r>
            <a:r>
              <a:rPr lang="en-US" sz="1900" b="0" i="0" dirty="0" err="1">
                <a:solidFill>
                  <a:srgbClr val="646464"/>
                </a:solidFill>
                <a:effectLst/>
                <a:latin typeface="Calibri" panose="020F0502020204030204" pitchFamily="34" charset="0"/>
                <a:cs typeface="Calibri" panose="020F0502020204030204" pitchFamily="34" charset="0"/>
              </a:rPr>
              <a:t>zemljišta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očuvanje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vlažnosti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zemljišta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manje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ispiranje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hraniva</a:t>
            </a:r>
            <a:r>
              <a:rPr lang="en-US" sz="1900" b="0" i="0" dirty="0">
                <a:solidFill>
                  <a:srgbClr val="646464"/>
                </a:solidFill>
                <a:effectLst/>
                <a:latin typeface="Calibri" panose="020F0502020204030204" pitchFamily="34" charset="0"/>
                <a:cs typeface="Calibri" panose="020F0502020204030204" pitchFamily="34" charset="0"/>
              </a:rPr>
              <a:t> u </a:t>
            </a:r>
            <a:r>
              <a:rPr lang="en-US" sz="1900" b="0" i="0" dirty="0" err="1">
                <a:solidFill>
                  <a:srgbClr val="646464"/>
                </a:solidFill>
                <a:effectLst/>
                <a:latin typeface="Calibri" panose="020F0502020204030204" pitchFamily="34" charset="0"/>
                <a:cs typeface="Calibri" panose="020F0502020204030204" pitchFamily="34" charset="0"/>
              </a:rPr>
              <a:t>odnosu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na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hemijska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đubriva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ekološki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efekat</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na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okolinu</a:t>
            </a:r>
            <a:r>
              <a:rPr lang="en-US" sz="1900" b="0" i="0" dirty="0">
                <a:solidFill>
                  <a:srgbClr val="646464"/>
                </a:solidFill>
                <a:effectLst/>
                <a:latin typeface="Calibri" panose="020F0502020204030204" pitchFamily="34" charset="0"/>
                <a:cs typeface="Calibri" panose="020F0502020204030204" pitchFamily="34" charset="0"/>
              </a:rPr>
              <a:t>, put </a:t>
            </a:r>
            <a:r>
              <a:rPr lang="en-US" sz="1900" b="0" i="0" dirty="0" err="1">
                <a:solidFill>
                  <a:srgbClr val="646464"/>
                </a:solidFill>
                <a:effectLst/>
                <a:latin typeface="Calibri" panose="020F0502020204030204" pitchFamily="34" charset="0"/>
                <a:cs typeface="Calibri" panose="020F0502020204030204" pitchFamily="34" charset="0"/>
              </a:rPr>
              <a:t>ubotrebe</a:t>
            </a:r>
            <a:r>
              <a:rPr lang="en-US" sz="1900" b="0" i="0" dirty="0">
                <a:solidFill>
                  <a:srgbClr val="646464"/>
                </a:solidFill>
                <a:effectLst/>
                <a:latin typeface="Calibri" panose="020F0502020204030204" pitchFamily="34" charset="0"/>
                <a:cs typeface="Calibri" panose="020F0502020204030204" pitchFamily="34" charset="0"/>
              </a:rPr>
              <a:t> u </a:t>
            </a:r>
            <a:r>
              <a:rPr lang="en-US" sz="1900" b="0" i="0" dirty="0" err="1">
                <a:solidFill>
                  <a:srgbClr val="646464"/>
                </a:solidFill>
                <a:effectLst/>
                <a:latin typeface="Calibri" panose="020F0502020204030204" pitchFamily="34" charset="0"/>
                <a:cs typeface="Calibri" panose="020F0502020204030204" pitchFamily="34" charset="0"/>
              </a:rPr>
              <a:t>organskoj</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proizvodnji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Dakle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kompostiranje</a:t>
            </a:r>
            <a:r>
              <a:rPr lang="en-US" sz="1900" b="0" i="0" dirty="0">
                <a:solidFill>
                  <a:srgbClr val="646464"/>
                </a:solidFill>
                <a:effectLst/>
                <a:latin typeface="Calibri" panose="020F0502020204030204" pitchFamily="34" charset="0"/>
                <a:cs typeface="Calibri" panose="020F0502020204030204" pitchFamily="34" charset="0"/>
              </a:rPr>
              <a:t> je </a:t>
            </a:r>
            <a:r>
              <a:rPr lang="en-US" sz="1900" b="0" i="0" dirty="0" err="1">
                <a:solidFill>
                  <a:srgbClr val="646464"/>
                </a:solidFill>
                <a:effectLst/>
                <a:latin typeface="Calibri" panose="020F0502020204030204" pitchFamily="34" charset="0"/>
                <a:cs typeface="Calibri" panose="020F0502020204030204" pitchFamily="34" charset="0"/>
              </a:rPr>
              <a:t>odličan</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način</a:t>
            </a:r>
            <a:r>
              <a:rPr lang="en-US" sz="1900" b="0" i="0" dirty="0">
                <a:solidFill>
                  <a:srgbClr val="646464"/>
                </a:solidFill>
                <a:effectLst/>
                <a:latin typeface="Calibri" panose="020F0502020204030204" pitchFamily="34" charset="0"/>
                <a:cs typeface="Calibri" panose="020F0502020204030204" pitchFamily="34" charset="0"/>
              </a:rPr>
              <a:t> da se </a:t>
            </a:r>
            <a:r>
              <a:rPr lang="en-US" sz="1900" b="0" i="0" dirty="0" err="1">
                <a:solidFill>
                  <a:srgbClr val="646464"/>
                </a:solidFill>
                <a:effectLst/>
                <a:latin typeface="Calibri" panose="020F0502020204030204" pitchFamily="34" charset="0"/>
                <a:cs typeface="Calibri" panose="020F0502020204030204" pitchFamily="34" charset="0"/>
              </a:rPr>
              <a:t>smanji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količina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organskog</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otpada</a:t>
            </a:r>
            <a:r>
              <a:rPr lang="en-US" sz="1900" b="0" i="0" dirty="0">
                <a:solidFill>
                  <a:srgbClr val="646464"/>
                </a:solidFill>
                <a:effectLst/>
                <a:latin typeface="Calibri" panose="020F0502020204030204" pitchFamily="34" charset="0"/>
                <a:cs typeface="Calibri" panose="020F0502020204030204" pitchFamily="34" charset="0"/>
              </a:rPr>
              <a:t> a da se </a:t>
            </a:r>
            <a:r>
              <a:rPr lang="en-US" sz="1900" b="0" i="0" dirty="0" err="1">
                <a:solidFill>
                  <a:srgbClr val="646464"/>
                </a:solidFill>
                <a:effectLst/>
                <a:latin typeface="Calibri" panose="020F0502020204030204" pitchFamily="34" charset="0"/>
                <a:cs typeface="Calibri" panose="020F0502020204030204" pitchFamily="34" charset="0"/>
              </a:rPr>
              <a:t>pri</a:t>
            </a:r>
            <a:r>
              <a:rPr lang="en-US" sz="1900" b="0" i="0" dirty="0">
                <a:solidFill>
                  <a:srgbClr val="646464"/>
                </a:solidFill>
                <a:effectLst/>
                <a:latin typeface="Calibri" panose="020F0502020204030204" pitchFamily="34" charset="0"/>
                <a:cs typeface="Calibri" panose="020F0502020204030204" pitchFamily="34" charset="0"/>
              </a:rPr>
              <a:t> tome </a:t>
            </a:r>
            <a:r>
              <a:rPr lang="en-US" sz="1900" b="0" i="0" dirty="0" err="1">
                <a:solidFill>
                  <a:srgbClr val="646464"/>
                </a:solidFill>
                <a:effectLst/>
                <a:latin typeface="Calibri" panose="020F0502020204030204" pitchFamily="34" charset="0"/>
                <a:cs typeface="Calibri" panose="020F0502020204030204" pitchFamily="34" charset="0"/>
              </a:rPr>
              <a:t>dobiju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velike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koristi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pogotovo</a:t>
            </a:r>
            <a:r>
              <a:rPr lang="en-US" sz="1900" b="0" i="0" dirty="0">
                <a:solidFill>
                  <a:srgbClr val="646464"/>
                </a:solidFill>
                <a:effectLst/>
                <a:latin typeface="Calibri" panose="020F0502020204030204" pitchFamily="34" charset="0"/>
                <a:cs typeface="Calibri" panose="020F0502020204030204" pitchFamily="34" charset="0"/>
              </a:rPr>
              <a:t> u </a:t>
            </a:r>
            <a:r>
              <a:rPr lang="en-US" sz="1900" b="0" i="0" dirty="0" err="1">
                <a:solidFill>
                  <a:srgbClr val="646464"/>
                </a:solidFill>
                <a:effectLst/>
                <a:latin typeface="Calibri" panose="020F0502020204030204" pitchFamily="34" charset="0"/>
                <a:cs typeface="Calibri" panose="020F0502020204030204" pitchFamily="34" charset="0"/>
              </a:rPr>
              <a:t>poljoprivredi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jer</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produkti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kompostiranja</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imaju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visoku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hranjivu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vrednost</a:t>
            </a:r>
            <a:r>
              <a:rPr lang="en-US" sz="1900" b="0" i="0" dirty="0">
                <a:solidFill>
                  <a:srgbClr val="646464"/>
                </a:solidFill>
                <a:effectLst/>
                <a:latin typeface="Calibri" panose="020F0502020204030204" pitchFamily="34" charset="0"/>
                <a:cs typeface="Calibri" panose="020F0502020204030204" pitchFamily="34" charset="0"/>
              </a:rPr>
              <a:t> za </a:t>
            </a:r>
            <a:r>
              <a:rPr lang="en-US" sz="1900" b="0" i="0" dirty="0" err="1">
                <a:solidFill>
                  <a:srgbClr val="646464"/>
                </a:solidFill>
                <a:effectLst/>
                <a:latin typeface="Calibri" panose="020F0502020204030204" pitchFamily="34" charset="0"/>
                <a:cs typeface="Calibri" panose="020F0502020204030204" pitchFamily="34" charset="0"/>
              </a:rPr>
              <a:t>biljke</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mogu</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biti</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primjenjivani</a:t>
            </a:r>
            <a:r>
              <a:rPr lang="en-US" sz="1900" b="0" i="0" dirty="0">
                <a:solidFill>
                  <a:srgbClr val="646464"/>
                </a:solidFill>
                <a:effectLst/>
                <a:latin typeface="Calibri" panose="020F0502020204030204" pitchFamily="34" charset="0"/>
                <a:cs typeface="Calibri" panose="020F0502020204030204" pitchFamily="34" charset="0"/>
              </a:rPr>
              <a:t> u </a:t>
            </a:r>
            <a:r>
              <a:rPr lang="en-US" sz="1900" b="0" i="0" dirty="0" err="1">
                <a:solidFill>
                  <a:srgbClr val="646464"/>
                </a:solidFill>
                <a:effectLst/>
                <a:latin typeface="Calibri" panose="020F0502020204030204" pitchFamily="34" charset="0"/>
                <a:cs typeface="Calibri" panose="020F0502020204030204" pitchFamily="34" charset="0"/>
              </a:rPr>
              <a:t>održivoj</a:t>
            </a:r>
            <a:r>
              <a:rPr lang="en-US" sz="1900" b="0" i="0" dirty="0">
                <a:solidFill>
                  <a:srgbClr val="646464"/>
                </a:solidFill>
                <a:effectLst/>
                <a:latin typeface="Calibri" panose="020F0502020204030204" pitchFamily="34" charset="0"/>
                <a:cs typeface="Calibri" panose="020F0502020204030204" pitchFamily="34" charset="0"/>
              </a:rPr>
              <a:t> </a:t>
            </a:r>
            <a:r>
              <a:rPr lang="en-US" sz="1900" b="0" i="0" dirty="0" err="1">
                <a:solidFill>
                  <a:srgbClr val="646464"/>
                </a:solidFill>
                <a:effectLst/>
                <a:latin typeface="Calibri" panose="020F0502020204030204" pitchFamily="34" charset="0"/>
                <a:cs typeface="Calibri" panose="020F0502020204030204" pitchFamily="34" charset="0"/>
              </a:rPr>
              <a:t>poljoprivredi</a:t>
            </a:r>
            <a:r>
              <a:rPr lang="en-US" sz="1900" b="0" i="0" dirty="0">
                <a:solidFill>
                  <a:srgbClr val="646464"/>
                </a:solidFill>
                <a:effectLst/>
                <a:latin typeface="Calibri" panose="020F0502020204030204" pitchFamily="34" charset="0"/>
                <a:cs typeface="Calibri" panose="020F0502020204030204" pitchFamily="34" charset="0"/>
              </a:rPr>
              <a:t> </a:t>
            </a:r>
          </a:p>
          <a:p>
            <a:pPr algn="l"/>
            <a:endParaRPr lang="en-US" dirty="0"/>
          </a:p>
        </p:txBody>
      </p:sp>
    </p:spTree>
    <p:extLst>
      <p:ext uri="{BB962C8B-B14F-4D97-AF65-F5344CB8AC3E}">
        <p14:creationId xmlns:p14="http://schemas.microsoft.com/office/powerpoint/2010/main" val="209165374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2745</TotalTime>
  <Words>1123</Words>
  <Application>Microsoft Office PowerPoint</Application>
  <PresentationFormat>Widescreen</PresentationFormat>
  <Paragraphs>39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Cambria</vt:lpstr>
      <vt:lpstr>Corbel</vt:lpstr>
      <vt:lpstr>Segoe UI</vt:lpstr>
      <vt:lpstr>Times New Roman</vt:lpstr>
      <vt:lpstr>Wingdings 2</vt:lpstr>
      <vt:lpstr>Frame</vt:lpstr>
      <vt:lpstr>Upravljanje procesima prerade organskog otpada</vt:lpstr>
      <vt:lpstr>Uvod</vt:lpstr>
      <vt:lpstr>Procentualni sastav otpada</vt:lpstr>
      <vt:lpstr>Procentualni sastav otpada</vt:lpstr>
      <vt:lpstr>Procentualni sastav otpada</vt:lpstr>
      <vt:lpstr>Primeri dobre prakse</vt:lpstr>
      <vt:lpstr>Kompostiranje</vt:lpstr>
      <vt:lpstr>Peletna goriva</vt:lpstr>
      <vt:lpstr>Benefiti kompostiranja</vt:lpstr>
      <vt:lpstr>Dobijanje energije od organskog otpada</vt:lpstr>
      <vt:lpstr>Šema procedure proizvodnje biogasa</vt:lpstr>
      <vt:lpstr>Proizvodnja biogasa</vt:lpstr>
      <vt:lpstr>Zaključak</vt:lpstr>
      <vt:lpstr>Zaključak</vt:lpstr>
      <vt:lpstr>Literatura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ENERGIJA I OKOLINA</dc:title>
  <dc:creator>dr Aleksandra Boričić</dc:creator>
  <cp:lastModifiedBy>dr Aleksandra Boričić</cp:lastModifiedBy>
  <cp:revision>28</cp:revision>
  <dcterms:created xsi:type="dcterms:W3CDTF">2022-02-19T11:05:12Z</dcterms:created>
  <dcterms:modified xsi:type="dcterms:W3CDTF">2022-04-13T17:25:06Z</dcterms:modified>
</cp:coreProperties>
</file>