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5" r:id="rId3"/>
    <p:sldId id="266" r:id="rId4"/>
    <p:sldId id="267" r:id="rId5"/>
    <p:sldId id="264" r:id="rId6"/>
    <p:sldId id="263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80" r:id="rId19"/>
    <p:sldId id="279" r:id="rId20"/>
    <p:sldId id="281" r:id="rId21"/>
    <p:sldId id="282" r:id="rId22"/>
    <p:sldId id="283" r:id="rId23"/>
    <p:sldId id="284" r:id="rId24"/>
    <p:sldId id="26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3/31/2022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3/31/2022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3/31/2022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3/31/2022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3/31/2022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otvorenavlada.rs/strategija-mineralni-resursi0595-lat-doc/" TargetMode="External"/><Relationship Id="rId2" Type="http://schemas.openxmlformats.org/officeDocument/2006/relationships/hyperlink" Target="https://www.stat.gov.r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nergetskiportal.rs/" TargetMode="External"/><Relationship Id="rId4" Type="http://schemas.openxmlformats.org/officeDocument/2006/relationships/hyperlink" Target="https://prirodniresursisrbije.wordpress.com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13268-3884-4057-89AD-56EEEB126D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/>
              <a:t>Upravljanje reciklažnim procesima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BB61AE-310A-4D57-9A42-C95AAF29FD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b="1" dirty="0"/>
              <a:t>dr Aleksandra Boričić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8D33D1-74F1-4CD7-AF0A-D6FDEA05F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5075" y="779229"/>
            <a:ext cx="2896925" cy="2194560"/>
          </a:xfrm>
          <a:prstGeom prst="rect">
            <a:avLst/>
          </a:prstGeom>
        </p:spPr>
      </p:pic>
      <p:pic>
        <p:nvPicPr>
          <p:cNvPr id="1026" name="Picture 2" descr="Subscribe to Morning Energy, the one-stop source for ...">
            <a:extLst>
              <a:ext uri="{FF2B5EF4-FFF2-40B4-BE49-F238E27FC236}">
                <a16:creationId xmlns:a16="http://schemas.microsoft.com/office/drawing/2014/main" id="{5C651488-B7A9-41FF-882D-2DFA18A26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385" y="2926080"/>
            <a:ext cx="2920303" cy="162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nergy &amp; Environment">
            <a:extLst>
              <a:ext uri="{FF2B5EF4-FFF2-40B4-BE49-F238E27FC236}">
                <a16:creationId xmlns:a16="http://schemas.microsoft.com/office/drawing/2014/main" id="{477D5A96-2C31-4C4E-9115-F416C750C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676" y="4553711"/>
            <a:ext cx="2932014" cy="152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394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7EF0B-ECDB-40FF-BB7A-B0B2271E2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b="1" i="0" dirty="0">
                <a:latin typeface="Calibri" panose="020F0502020204030204" pitchFamily="34" charset="0"/>
                <a:cs typeface="Calibri" panose="020F0502020204030204" pitchFamily="34" charset="0"/>
              </a:rPr>
              <a:t>Dinamički resursi – upotreba i izazovi</a:t>
            </a:r>
            <a:endParaRPr lang="en-US" sz="4000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92FD60FB-6F4D-4CA7-9137-9BCFCC4B72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8817" y="1153590"/>
            <a:ext cx="8089173" cy="451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46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9B0A5247-0FE4-47E1-BB6E-4A9AFCD41A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1946" y="740421"/>
            <a:ext cx="7889530" cy="537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48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574131D-B6D1-420F-B2C3-30A51917F4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8385" y="756710"/>
            <a:ext cx="7988214" cy="536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82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BCCC2DB1-C200-4628-BC43-C460C90FF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4281" y="748145"/>
            <a:ext cx="7879656" cy="536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85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A1F5447-E5FC-4F06-8BBF-0C8EF9810F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111" y="763325"/>
            <a:ext cx="8401038" cy="533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40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274B5602-C3A4-43C6-BFF9-29FEFE792C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6887" y="755374"/>
            <a:ext cx="8564431" cy="535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01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B146A07A-ECC0-4076-ABA9-1204A1CEDA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6371" y="739472"/>
            <a:ext cx="8376194" cy="534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4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E91A0B3-0052-4E21-8CA5-2EC9C91C40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4096" y="731520"/>
            <a:ext cx="8328489" cy="537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85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018AF2E3-4EDC-42B0-B362-DB16505002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8027" y="755374"/>
            <a:ext cx="8255374" cy="534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660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C0EFB4B3-4D6F-4FD6-8AAE-782D2E9B8F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750" y="747424"/>
            <a:ext cx="8272881" cy="534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96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C25F1-A3F8-4688-A986-41A6F5AF2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Upravljanje</a:t>
            </a:r>
            <a:r>
              <a:rPr lang="en-U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prirodnim</a:t>
            </a:r>
            <a:r>
              <a:rPr lang="en-U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resursima</a:t>
            </a:r>
            <a:endParaRPr lang="en-US" dirty="0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22E209CD-2275-476E-8A52-86DA1CA5491E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449" y="1216550"/>
            <a:ext cx="6335445" cy="30458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BE1C61-4D27-499F-9C79-51D10C72A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9790"/>
            <a:ext cx="11091863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9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C6FCF6E3-0045-47C5-A985-9AB597B551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6660" y="750550"/>
            <a:ext cx="7989834" cy="537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70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83DB804B-81F2-4E6E-B07B-3D6E80F09B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0420" y="758613"/>
            <a:ext cx="8487879" cy="533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80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80103082-CC91-4AB8-A347-025DD18AC2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8995" y="755374"/>
            <a:ext cx="8238491" cy="533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35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ABE0B-ACD2-4733-AD55-B3B3FFA90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r-Latn-RS" sz="4000" b="1" i="0" u="none" strike="noStrike" kern="1200" cap="all" spc="0" normalizeH="0" baseline="0" noProof="0" dirty="0">
                <a:ln>
                  <a:noFill/>
                </a:ln>
                <a:solidFill>
                  <a:srgbClr val="1B302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Domaći zadatak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77AA8-0249-4975-AD87-A8CDE7B45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RS" sz="2200" b="0" i="0" u="none" strike="noStrike" kern="1200" cap="none" spc="0" normalizeH="0" baseline="0" noProof="0" dirty="0">
                <a:ln>
                  <a:noFill/>
                </a:ln>
                <a:solidFill>
                  <a:srgbClr val="1B302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Izaberite jedan od prirodnih resursa Republike Srbije.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RS" sz="2200" b="0" i="0" u="none" strike="noStrike" kern="1200" cap="none" spc="0" normalizeH="0" baseline="0" noProof="0" dirty="0">
                <a:ln>
                  <a:noFill/>
                </a:ln>
                <a:solidFill>
                  <a:srgbClr val="1B302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Analizirajte njegovu potrošnju i potražite zaključke i eventualna rešenja za njegovo efikasno korišćenje u budućnosti.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RS" sz="2200" b="0" i="0" u="none" strike="noStrike" kern="1200" cap="none" spc="0" normalizeH="0" baseline="0" noProof="0" dirty="0">
                <a:ln>
                  <a:noFill/>
                </a:ln>
                <a:solidFill>
                  <a:srgbClr val="1B302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Potražite uzroke i opcije uštede.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RS" sz="2200" b="0" i="0" u="none" strike="noStrike" kern="1200" cap="none" spc="0" normalizeH="0" baseline="0" noProof="0" dirty="0">
                <a:ln>
                  <a:noFill/>
                </a:ln>
                <a:solidFill>
                  <a:srgbClr val="1B302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Analizu uradite za poslednjih 10-15 godina  ( na slajdu u okviru prezentacije kroz dijagrame (do 6 slajda)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RS" sz="2200" b="0" i="0" u="none" strike="noStrike" kern="1200" cap="none" spc="0" normalizeH="0" baseline="0" noProof="0" dirty="0">
                <a:ln>
                  <a:noFill/>
                </a:ln>
                <a:solidFill>
                  <a:srgbClr val="1B302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Literatura: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1B302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2"/>
              </a:rPr>
              <a:t>https://www.stat.gov.rs/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1B302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1B302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3"/>
              </a:rPr>
              <a:t>http://otvorenavlada.rs/strategija-mineralni-resursi0595-lat-doc/</a:t>
            </a: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srgbClr val="1B302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1B302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1B302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4"/>
              </a:rPr>
              <a:t>https://prirodniresursisrbije.wordpress.com/</a:t>
            </a: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srgbClr val="1B302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1B302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5"/>
              </a:rPr>
              <a:t>https://www.energetskiportal.rs/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1B302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,.............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srgbClr val="1B302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Ova aktivnost može doneti do 30 poena. Zadatak pripremiti za prvu nedelju maja.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394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355A8-680F-49FF-B180-B07D3E0EC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C0095-25E7-4102-BA2C-10DBF37CD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r-Latn-R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>
                <a:solidFill>
                  <a:srgbClr val="0070C0"/>
                </a:solidFill>
              </a:rPr>
              <a:t>HVALA NA PA</a:t>
            </a:r>
            <a:r>
              <a:rPr lang="sr-Latn-RS" sz="3600" b="1" dirty="0">
                <a:solidFill>
                  <a:srgbClr val="0070C0"/>
                </a:solidFill>
              </a:rPr>
              <a:t>ŽNJI!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40567CE-832E-4104-B1EE-A0555DD21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6" y="1749286"/>
            <a:ext cx="3287736" cy="351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639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39C01-75AC-4616-A16A-8475B0D9D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67" y="1123836"/>
            <a:ext cx="2947482" cy="4601183"/>
          </a:xfrm>
        </p:spPr>
        <p:txBody>
          <a:bodyPr>
            <a:normAutofit/>
          </a:bodyPr>
          <a:lstStyle/>
          <a:p>
            <a:r>
              <a:rPr lang="en-US" sz="40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Efikasnost</a:t>
            </a:r>
            <a:r>
              <a:rPr lang="en-US" sz="40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resursa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A8E19-3899-49F5-AB45-B861C8269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946370" cy="164055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lang="sr-Latn-RS" sz="2400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navanje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efikasnosti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resursa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dovodi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sr-Latn-RS" sz="2400" dirty="0">
                <a:latin typeface="Calibri" panose="020F0502020204030204" pitchFamily="34" charset="0"/>
                <a:cs typeface="Calibri" panose="020F0502020204030204" pitchFamily="34" charset="0"/>
              </a:rPr>
              <a:t>uspešnog poslovanja sa jedne i očuvanja životne sredine sa druge strane.</a:t>
            </a:r>
          </a:p>
          <a:p>
            <a:pPr marL="0" indent="0" algn="l">
              <a:buNone/>
            </a:pPr>
            <a:endParaRPr lang="sr-Latn-RS" dirty="0"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DBA421-1526-49A1-885A-670DDE5C8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080" y="2868239"/>
            <a:ext cx="9118920" cy="323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98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C2281-4A2C-4155-9834-28971E502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b="1" i="0" dirty="0">
                <a:latin typeface="Calibri" panose="020F0502020204030204" pitchFamily="34" charset="0"/>
                <a:cs typeface="Calibri" panose="020F0502020204030204" pitchFamily="34" charset="0"/>
              </a:rPr>
              <a:t>Prirodni resursi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694BFD-279D-43AE-A65C-8C28B5B31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543" y="1450283"/>
            <a:ext cx="8435467" cy="464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25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D86EC-BE16-47C3-A2B1-5D44B580A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b="1" i="0" dirty="0">
                <a:latin typeface="Calibri" panose="020F0502020204030204" pitchFamily="34" charset="0"/>
                <a:cs typeface="Calibri" panose="020F0502020204030204" pitchFamily="34" charset="0"/>
              </a:rPr>
              <a:t>Rešavanje potreba resursa</a:t>
            </a:r>
            <a:endParaRPr lang="en-US" sz="4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17C1FC2-EEAE-47C7-9B71-102D7AE694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9879" y="1528761"/>
            <a:ext cx="8108321" cy="442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41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DB5E3-32E4-4735-AD32-2A6B8C215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b="1" i="0" dirty="0">
                <a:latin typeface="Calibri" panose="020F0502020204030204" pitchFamily="34" charset="0"/>
                <a:cs typeface="Calibri" panose="020F0502020204030204" pitchFamily="34" charset="0"/>
              </a:rPr>
              <a:t>Primer potrošnje resursa</a:t>
            </a:r>
            <a:endParaRPr lang="en-US" sz="4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6C62CDC-C897-4AB4-9581-6589420F86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9232" y="683812"/>
            <a:ext cx="8364107" cy="535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61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6F84F-FB12-417E-B0A3-1377B5FE0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r-Latn-RS" sz="3600" b="1" i="0" u="none" strike="noStrike" kern="1200" cap="all" spc="0" normalizeH="0" baseline="0" noProof="0" dirty="0">
                <a:ln>
                  <a:noFill/>
                </a:ln>
                <a:solidFill>
                  <a:srgbClr val="1B302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Primer potrošnje resursa - voda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F6934-3F3C-4EDD-ADAC-880A896F1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Latn-ME" alt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Može se diskutovati o velikoj potrošnji vode u termoelektranama, kao i o pitanju njenog uzroka, Pretpostavlja se da se za uzroke mogu pripisati rashladni sistemi velikih elektrana.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Ovde se ukratko ukazuje na glavnu upotrebu vode u domaćinstvu i pokreće analiza o tome. Treba prikazati opcije uštede vode.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alt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Latn-ME" alt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Tema mogućnosti uštede vode u operativnom poslovanju se obrađuje kroz teme strategije operativne efikasnosti.</a:t>
            </a:r>
          </a:p>
        </p:txBody>
      </p:sp>
    </p:spTree>
    <p:extLst>
      <p:ext uri="{BB962C8B-B14F-4D97-AF65-F5344CB8AC3E}">
        <p14:creationId xmlns:p14="http://schemas.microsoft.com/office/powerpoint/2010/main" val="477851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107F6-1AEC-4795-8483-5FBAC1F27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r-Latn-RS" sz="3600" b="1" i="0" u="none" strike="noStrike" kern="1200" cap="all" spc="0" normalizeH="0" baseline="0" noProof="0" dirty="0">
                <a:ln>
                  <a:noFill/>
                </a:ln>
                <a:solidFill>
                  <a:srgbClr val="1B302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Primer potrošnje resursa - vazduh</a:t>
            </a:r>
            <a:endParaRPr lang="en-US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187AB79C-2556-4F5B-9EA5-5B27BBDA0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1760" y="975703"/>
            <a:ext cx="7899891" cy="504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53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C2D76-07A1-4CF5-A9A8-F63059E12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r-Latn-RS" sz="3600" b="1" i="0" u="none" strike="noStrike" kern="1200" cap="all" spc="0" normalizeH="0" baseline="0" noProof="0" dirty="0">
                <a:ln>
                  <a:noFill/>
                </a:ln>
                <a:solidFill>
                  <a:srgbClr val="1B302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Primer potrošnje resursa - vazduh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E1DE1-08EA-4E65-A055-AF7C68007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najbitnije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M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tetne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materije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vazduhu</a:t>
            </a:r>
            <a:r>
              <a:rPr lang="sr-Latn-M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razvoju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emisije</a:t>
            </a:r>
            <a:r>
              <a:rPr lang="sr-Latn-M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Izvori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M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tetnih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materija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vazduhu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Oksidi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azota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saobra</a:t>
            </a:r>
            <a:r>
              <a:rPr lang="sr-Latn-M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ć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procesi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sagorevanja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djubrenje</a:t>
            </a:r>
            <a:b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</a:t>
            </a:r>
            <a:r>
              <a:rPr lang="sr-Latn-M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procesi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sagorevanja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(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dizel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kamini</a:t>
            </a:r>
            <a:r>
              <a:rPr lang="sr-Latn-M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otvorena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vatra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npr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u b</a:t>
            </a:r>
            <a:r>
              <a:rPr lang="sr-Latn-M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aš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sr-Latn-M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Amonijak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poljoprivreda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sr-Latn-M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đu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brenje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sr-Latn-R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nepotpuno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sagorevanje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saobracaj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sagorevanje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ure</a:t>
            </a:r>
            <a:r>
              <a:rPr lang="sr-Latn-M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aji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grejanje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avioni</a:t>
            </a:r>
            <a:b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Sumpordioksid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saobra</a:t>
            </a:r>
            <a:r>
              <a:rPr lang="sr-Latn-M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ć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procesi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sagorevanja</a:t>
            </a:r>
            <a:b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Ugljenmonoksid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saobra</a:t>
            </a:r>
            <a:r>
              <a:rPr lang="sr-Latn-M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ć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nepotpuni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procesi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sagorevanja</a:t>
            </a:r>
            <a:b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r-Latn-M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razvoj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emisije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M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tetnih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materija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azotdioksida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sumpordioksida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797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2190</TotalTime>
  <Words>355</Words>
  <Application>Microsoft Office PowerPoint</Application>
  <PresentationFormat>Widescreen</PresentationFormat>
  <Paragraphs>32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Corbel</vt:lpstr>
      <vt:lpstr>Wingdings 2</vt:lpstr>
      <vt:lpstr>Frame</vt:lpstr>
      <vt:lpstr>Upravljanje reciklažnim procesima</vt:lpstr>
      <vt:lpstr>Upravljanje prirodnim resursima</vt:lpstr>
      <vt:lpstr>Efikasnost resursa</vt:lpstr>
      <vt:lpstr>Prirodni resursi</vt:lpstr>
      <vt:lpstr>Rešavanje potreba resursa</vt:lpstr>
      <vt:lpstr>Primer potrošnje resursa</vt:lpstr>
      <vt:lpstr>Primer potrošnje resursa - voda</vt:lpstr>
      <vt:lpstr>Primer potrošnje resursa - vazduh</vt:lpstr>
      <vt:lpstr>Primer potrošnje resursa - vazduh</vt:lpstr>
      <vt:lpstr>Dinamički resursi – upotreba i izazovi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Domaći zadatak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ENERGIJA I OKOLINA</dc:title>
  <dc:creator>dr Aleksandra Boričić</dc:creator>
  <cp:lastModifiedBy>dr Aleksandra Boričić</cp:lastModifiedBy>
  <cp:revision>33</cp:revision>
  <dcterms:created xsi:type="dcterms:W3CDTF">2022-02-19T11:05:12Z</dcterms:created>
  <dcterms:modified xsi:type="dcterms:W3CDTF">2022-03-31T07:15:18Z</dcterms:modified>
</cp:coreProperties>
</file>