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5" r:id="rId3"/>
    <p:sldId id="266" r:id="rId4"/>
    <p:sldId id="267" r:id="rId5"/>
    <p:sldId id="264" r:id="rId6"/>
    <p:sldId id="263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80" r:id="rId19"/>
    <p:sldId id="279" r:id="rId20"/>
    <p:sldId id="26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getintopc.com/softwares/utilities/simapro-7-1-8-free-downloa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13268-3884-4057-89AD-56EEEB126D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Upravljanje reciklažnim procesima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BB61AE-310A-4D57-9A42-C95AAF29FD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b="1" dirty="0"/>
              <a:t>dr Aleksandra Boričić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8D33D1-74F1-4CD7-AF0A-D6FDEA05F8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5075" y="779229"/>
            <a:ext cx="2896925" cy="2194560"/>
          </a:xfrm>
          <a:prstGeom prst="rect">
            <a:avLst/>
          </a:prstGeom>
        </p:spPr>
      </p:pic>
      <p:pic>
        <p:nvPicPr>
          <p:cNvPr id="1026" name="Picture 2" descr="Subscribe to Morning Energy, the one-stop source for ...">
            <a:extLst>
              <a:ext uri="{FF2B5EF4-FFF2-40B4-BE49-F238E27FC236}">
                <a16:creationId xmlns:a16="http://schemas.microsoft.com/office/drawing/2014/main" id="{5C651488-B7A9-41FF-882D-2DFA18A26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3385" y="2926080"/>
            <a:ext cx="2920303" cy="162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nergy &amp; Environment">
            <a:extLst>
              <a:ext uri="{FF2B5EF4-FFF2-40B4-BE49-F238E27FC236}">
                <a16:creationId xmlns:a16="http://schemas.microsoft.com/office/drawing/2014/main" id="{477D5A96-2C31-4C4E-9115-F416C750C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676" y="4553711"/>
            <a:ext cx="2932014" cy="152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394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7EF0B-ECDB-40FF-BB7A-B0B2271E2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0" u="none" strike="noStrike" baseline="0" dirty="0" err="1">
                <a:latin typeface="Calibri-Bold"/>
              </a:rPr>
              <a:t>Razvoj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konverzionih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tehnologija</a:t>
            </a:r>
            <a:br>
              <a:rPr lang="en-US" sz="3600" b="1" i="0" u="none" strike="noStrike" baseline="0" dirty="0">
                <a:latin typeface="Calibri-Bold"/>
              </a:rPr>
            </a:br>
            <a:r>
              <a:rPr lang="en-US" sz="3600" b="0" i="0" u="none" strike="noStrike" baseline="0" dirty="0">
                <a:latin typeface="Calibri" panose="020F0502020204030204" pitchFamily="34" charset="0"/>
              </a:rPr>
              <a:t>Conversion technologies development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EFE63-B3FE-45F4-AFFB-D71EB04E6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Najlakši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način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povezivanja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industrijskih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klastera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je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posredstvom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jednostavne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direktne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izmene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otpada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</a:t>
            </a:r>
          </a:p>
          <a:p>
            <a:pPr algn="l"/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Sledeći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najlakši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put je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razvoj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intermedijarnog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procesa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koji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će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prihvatiti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postojeću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otpadnu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struju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konvertovati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je u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korisnu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formu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proslediti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je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industriji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kojoj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je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potrebna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46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F32BA-9D51-487C-935D-723F2FFB3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0" u="none" strike="noStrike" baseline="0" dirty="0" err="1">
                <a:latin typeface="Calibri-Bold"/>
              </a:rPr>
              <a:t>Projektovani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otpad</a:t>
            </a:r>
            <a:br>
              <a:rPr lang="en-US" sz="3600" b="1" i="0" u="none" strike="noStrike" baseline="0" dirty="0">
                <a:latin typeface="Calibri-Bold"/>
              </a:rPr>
            </a:br>
            <a:r>
              <a:rPr lang="en-US" sz="3600" b="0" i="0" u="none" strike="noStrike" baseline="0" dirty="0">
                <a:latin typeface="Calibri" panose="020F0502020204030204" pitchFamily="34" charset="0"/>
              </a:rPr>
              <a:t>Designed waste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6E4A6-7E99-4E48-8A1D-7383EA845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Korišćenje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konverzionih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tehnologija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se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može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izbeći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projektovanjem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procesa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da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da</a:t>
            </a:r>
            <a:r>
              <a:rPr lang="sr-Latn-RS" sz="1800" b="0" i="0" u="none" strike="noStrike" baseline="0" dirty="0">
                <a:latin typeface="Calibri" panose="020F0502020204030204" pitchFamily="34" charset="0"/>
              </a:rPr>
              <a:t>š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željeni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– </a:t>
            </a:r>
            <a:r>
              <a:rPr lang="pl-PL" sz="1800" b="0" i="0" u="none" strike="noStrike" baseline="0" dirty="0">
                <a:latin typeface="Calibri" panose="020F0502020204030204" pitchFamily="34" charset="0"/>
              </a:rPr>
              <a:t>projektovani otpad, koji je pogodan za datu industriju. </a:t>
            </a:r>
          </a:p>
          <a:p>
            <a:pPr algn="l"/>
            <a:r>
              <a:rPr lang="pl-PL" sz="1800" b="1" i="0" u="none" strike="noStrike" baseline="0" dirty="0">
                <a:latin typeface="Calibri" panose="020F0502020204030204" pitchFamily="34" charset="0"/>
              </a:rPr>
              <a:t>PRIMER: </a:t>
            </a:r>
            <a:r>
              <a:rPr lang="pl-PL" sz="1800" b="0" i="0" u="none" strike="noStrike" baseline="0" dirty="0">
                <a:latin typeface="Calibri" panose="020F0502020204030204" pitchFamily="34" charset="0"/>
              </a:rPr>
              <a:t>Tako se na primer u pivarama za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pranje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boca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može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koristiti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srestvo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na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bazi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šećera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.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Prednost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ovog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sredstva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što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se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nakon</a:t>
            </a:r>
            <a:r>
              <a:rPr lang="sr-Latn-RS" sz="180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korišćenja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može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direktno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pus</a:t>
            </a:r>
            <a:r>
              <a:rPr lang="sr-Latn-RS" sz="1800" b="0" i="0" u="none" strike="noStrike" baseline="0" dirty="0">
                <a:latin typeface="Calibri" panose="020F0502020204030204" pitchFamily="34" charset="0"/>
              </a:rPr>
              <a:t>.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titi u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vodene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tokove</a:t>
            </a:r>
            <a:r>
              <a:rPr lang="sr-Latn-RS" sz="1800" b="0" i="0" u="none" strike="noStrike" baseline="0" dirty="0">
                <a:latin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048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52C3C-1D4E-41BF-A2CA-0A1337F5C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0" u="none" strike="noStrike" baseline="0" dirty="0" err="1">
                <a:latin typeface="Calibri-Bold"/>
              </a:rPr>
              <a:t>Ograničenja</a:t>
            </a:r>
            <a:br>
              <a:rPr lang="en-US" sz="3600" b="1" i="0" u="none" strike="noStrike" baseline="0" dirty="0">
                <a:latin typeface="Calibri-Bold"/>
              </a:rPr>
            </a:br>
            <a:r>
              <a:rPr lang="en-US" sz="3600" b="0" i="0" u="none" strike="noStrike" baseline="0" dirty="0">
                <a:latin typeface="Calibri" panose="020F0502020204030204" pitchFamily="34" charset="0"/>
              </a:rPr>
              <a:t>Constraints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E643E-60D5-4B80-B9CB-5F362DC8C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Koncept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nulte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emisije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ima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svakako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svoja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ograničenja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. </a:t>
            </a:r>
            <a:endParaRPr lang="sr-Latn-R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Prvo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nemoguće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je u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potpunosti</a:t>
            </a:r>
            <a:r>
              <a:rPr lang="sr-Latn-RS" sz="180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eliminisati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otpad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nego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ga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ovim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pri</a:t>
            </a:r>
            <a:r>
              <a:rPr lang="sr-Latn-RS" sz="1800" b="0" i="0" u="none" strike="noStrike" baseline="0" dirty="0">
                <a:latin typeface="Calibri" panose="020F0502020204030204" pitchFamily="34" charset="0"/>
              </a:rPr>
              <a:t>s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tupom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svesti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na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minimum.</a:t>
            </a:r>
            <a:endParaRPr lang="sr-Latn-R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Ostvarivanje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industrijskih</a:t>
            </a:r>
            <a:r>
              <a:rPr lang="sr-Latn-RS" sz="180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klastera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omogućava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maksimano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iskorišćenj</a:t>
            </a:r>
            <a:r>
              <a:rPr lang="sr-Latn-RS" sz="1800" b="0" i="0" u="none" strike="noStrike" baseline="0" dirty="0">
                <a:latin typeface="Calibri" panose="020F0502020204030204" pitchFamily="34" charset="0"/>
              </a:rPr>
              <a:t>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resursa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Umrežavanjem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tokova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međutim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ima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I</a:t>
            </a:r>
            <a:r>
              <a:rPr lang="sr-Latn-RS" sz="180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cenu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: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ovakav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siste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je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krut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nefleksibilan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82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01BAC-CF66-433C-8B8B-409AE8E1F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0" u="none" strike="noStrike" baseline="0" dirty="0" err="1">
                <a:latin typeface="Calibri-Bold"/>
              </a:rPr>
              <a:t>Cirkularna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ekonomija</a:t>
            </a:r>
            <a:br>
              <a:rPr lang="en-US" sz="3600" b="1" i="0" u="none" strike="noStrike" baseline="0" dirty="0">
                <a:latin typeface="Calibri-Bold"/>
              </a:rPr>
            </a:br>
            <a:r>
              <a:rPr lang="en-US" sz="3600" b="0" i="0" u="none" strike="noStrike" baseline="0" dirty="0">
                <a:latin typeface="Calibri" panose="020F0502020204030204" pitchFamily="34" charset="0"/>
              </a:rPr>
              <a:t>Circular economy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CB2FA-A9C2-4DBF-B938-69EC557F5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 err="1">
                <a:latin typeface="Calibri" panose="020F0502020204030204" pitchFamily="34" charset="0"/>
              </a:rPr>
              <a:t>Cirkularna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ekonomija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se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bazira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na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konceptu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nulte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emisije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.</a:t>
            </a:r>
            <a:endParaRPr lang="sr-Latn-RS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b="0" i="0" u="none" strike="noStrike" baseline="0" dirty="0" err="1">
                <a:latin typeface="Calibri" panose="020F0502020204030204" pitchFamily="34" charset="0"/>
              </a:rPr>
              <a:t>Cirkularna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ekonomija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bazira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se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na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korišćenju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regionalnih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materijalnih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energetskih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resursa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.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Inovativnim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fi-FI" b="0" i="0" u="none" strike="noStrike" baseline="0" dirty="0">
                <a:latin typeface="Calibri" panose="020F0502020204030204" pitchFamily="34" charset="0"/>
              </a:rPr>
              <a:t>tehnologijama koriste se domaće sirovina i otpadni tokovi.</a:t>
            </a:r>
            <a:endParaRPr lang="sr-Latn-RS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pl-PL" b="0" i="0" u="none" strike="noStrike" baseline="0" dirty="0">
                <a:latin typeface="Calibri" panose="020F0502020204030204" pitchFamily="34" charset="0"/>
              </a:rPr>
              <a:t>Na ovaj način jedna jedina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kompanija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postaje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izvor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za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čitav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niz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usluga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: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skupljanje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, transport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prerada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otpada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I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materijala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u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energente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ili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sirovine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za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druge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industrije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.</a:t>
            </a:r>
            <a:endParaRPr lang="sr-Latn-RS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b="0" i="0" u="none" strike="noStrike" baseline="0" dirty="0" err="1">
                <a:latin typeface="Calibri" panose="020F0502020204030204" pitchFamily="34" charset="0"/>
              </a:rPr>
              <a:t>Materijalni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sr-Latn-R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energetski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tokovi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se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optimizuju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što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vodi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ka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optimalnom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iskorišćenju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materijala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minimalnoj</a:t>
            </a:r>
            <a:r>
              <a:rPr lang="sr-Latn-R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energetskoj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potrošnji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.</a:t>
            </a:r>
            <a:endParaRPr lang="sr-Latn-RS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Cirkularna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ekonomija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ima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pozitivan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efekat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sa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stanovišta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zaštite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životne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sredine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vodi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ka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ublažavanju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klimatskih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promena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minimizira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problem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skladištenj</a:t>
            </a:r>
            <a:r>
              <a:rPr lang="sr-Latn-RS" b="0" i="0" u="none" strike="noStrike" baseline="0" dirty="0">
                <a:latin typeface="Calibri" panose="020F0502020204030204" pitchFamily="34" charset="0"/>
              </a:rPr>
              <a:t>a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otpada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smanjuje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pritisak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na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neobnovljive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izvore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energije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konačno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smanjuje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energetsku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I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sirovinsku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latin typeface="Calibri" panose="020F0502020204030204" pitchFamily="34" charset="0"/>
              </a:rPr>
              <a:t>zavisnost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85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A9D42-7E18-43B7-8EC6-DBAC03C38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Realizacija cirkularne ekonomije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1A28B-EB1F-4195-B664-FFB8D0A4F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</a:rPr>
              <a:t>Za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realizaciju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koncepta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Cirkularne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ekonomije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nisu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dovoljne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samo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tehničko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tehnološki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preduslovi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</a:t>
            </a:r>
            <a:endParaRPr lang="sr-Latn-RS" sz="20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Neophodni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odgovarajući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socijalni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kulturni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finansijski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pravni</a:t>
            </a:r>
            <a:r>
              <a:rPr lang="sr-Latn-RS" dirty="0">
                <a:latin typeface="Calibri" panose="020F0502020204030204" pitchFamily="34" charset="0"/>
              </a:rPr>
              <a:t>,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sr-Latn-RS" dirty="0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nstucionalni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politički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okviri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</a:t>
            </a:r>
            <a:endParaRPr lang="sr-Latn-RS" sz="20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Imajući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nabrojane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parametre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potpuno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istovetna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rešenja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nisu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primenljiva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u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svim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zemljama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40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C2841-978E-4743-88C5-2EE4052CF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0" u="none" strike="noStrike" baseline="0" dirty="0" err="1">
                <a:latin typeface="Calibri-Bold"/>
              </a:rPr>
              <a:t>Ekološka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održivost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i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industrija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025D6-A7BA-4A9D-B747-8781AF786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Tehnologija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igra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vrlo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važnu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ulogu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u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održivom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razvoju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Tehnologije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koristimo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za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izdvajanje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prirodnih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resursa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modificiramo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ih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za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ljudske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potrebe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prilagođavamo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našem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životnom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prostoru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 </a:t>
            </a:r>
            <a:endParaRPr lang="sr-Latn-RS" sz="20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2000" b="1" i="0" u="none" strike="noStrike" baseline="0" dirty="0" err="1">
                <a:latin typeface="Calibri" panose="020F0502020204030204" pitchFamily="34" charset="0"/>
              </a:rPr>
              <a:t>Linearni</a:t>
            </a:r>
            <a:r>
              <a:rPr lang="en-US" sz="2000" b="1" i="0" u="none" strike="noStrike" baseline="0" dirty="0">
                <a:latin typeface="Calibri" panose="020F0502020204030204" pitchFamily="34" charset="0"/>
              </a:rPr>
              <a:t> model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razvoja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rezultuje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u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iscrpljivanju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prirodnih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resursa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I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dobijanja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korisnih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proizvoda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Ovaj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model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treba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zamenuti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održivim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kao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što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je </a:t>
            </a:r>
            <a:r>
              <a:rPr lang="en-US" sz="2000" b="1" i="0" u="none" strike="noStrike" baseline="0" dirty="0" err="1">
                <a:latin typeface="Calibri" panose="020F0502020204030204" pitchFamily="34" charset="0"/>
              </a:rPr>
              <a:t>ciklični</a:t>
            </a:r>
            <a:r>
              <a:rPr lang="en-US" sz="2000" b="1" i="0" u="none" strike="noStrike" baseline="0" dirty="0">
                <a:latin typeface="Calibri" panose="020F0502020204030204" pitchFamily="34" charset="0"/>
              </a:rPr>
              <a:t> model</a:t>
            </a:r>
            <a:r>
              <a:rPr lang="sr-Latn-RS" sz="2000" b="1" i="0" u="none" strike="noStrike" baseline="0" dirty="0">
                <a:latin typeface="Calibri" panose="020F0502020204030204" pitchFamily="34" charset="0"/>
              </a:rPr>
              <a:t> </a:t>
            </a:r>
            <a:r>
              <a:rPr lang="es-ES" sz="2000" b="0" i="0" u="none" strike="noStrike" baseline="0" dirty="0" err="1">
                <a:latin typeface="Calibri" panose="020F0502020204030204" pitchFamily="34" charset="0"/>
              </a:rPr>
              <a:t>razvoja</a:t>
            </a:r>
            <a:r>
              <a:rPr lang="es-ES" sz="2000" b="0" i="0" u="none" strike="noStrike" baseline="0" dirty="0">
                <a:latin typeface="Calibri" panose="020F0502020204030204" pitchFamily="34" charset="0"/>
              </a:rPr>
              <a:t>. </a:t>
            </a:r>
            <a:endParaRPr lang="sr-Latn-RS" sz="20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s-ES" sz="2000" b="0" i="0" u="none" strike="noStrike" baseline="0" dirty="0" err="1">
                <a:latin typeface="Calibri" panose="020F0502020204030204" pitchFamily="34" charset="0"/>
              </a:rPr>
              <a:t>Veoma</a:t>
            </a:r>
            <a:r>
              <a:rPr lang="es-ES" sz="2000" b="0" i="0" u="none" strike="noStrike" baseline="0" dirty="0">
                <a:latin typeface="Calibri" panose="020F0502020204030204" pitchFamily="34" charset="0"/>
              </a:rPr>
              <a:t> je </a:t>
            </a:r>
            <a:r>
              <a:rPr lang="es-ES" sz="2000" b="0" i="0" u="none" strike="noStrike" baseline="0" dirty="0" err="1">
                <a:latin typeface="Calibri" panose="020F0502020204030204" pitchFamily="34" charset="0"/>
              </a:rPr>
              <a:t>važno</a:t>
            </a:r>
            <a:r>
              <a:rPr lang="es-E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s-ES" sz="2000" b="0" i="0" u="none" strike="noStrike" baseline="0" dirty="0" err="1">
                <a:latin typeface="Calibri" panose="020F0502020204030204" pitchFamily="34" charset="0"/>
              </a:rPr>
              <a:t>imatu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jasnu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sliku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o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razlikama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između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ova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dva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modela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201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D3EAB-A32E-48A5-8706-EC6469FAB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0" u="none" strike="noStrike" baseline="0" dirty="0" err="1">
                <a:latin typeface="Calibri-Bold"/>
              </a:rPr>
              <a:t>Procena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životnog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ciklusa</a:t>
            </a:r>
            <a:br>
              <a:rPr lang="en-US" sz="3600" b="1" i="0" u="none" strike="noStrike" baseline="0" dirty="0">
                <a:latin typeface="Calibri-Bold"/>
              </a:rPr>
            </a:br>
            <a:r>
              <a:rPr lang="en-US" sz="3600" b="0" i="0" u="none" strike="noStrike" baseline="0" dirty="0">
                <a:latin typeface="Calibri" panose="020F0502020204030204" pitchFamily="34" charset="0"/>
              </a:rPr>
              <a:t>Life cycle assessment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7760F-6523-4C42-89C2-E6D064F01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Procena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životnog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ciklusa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(LCA - Life Cycle Assessment)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predstavlja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opšte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prihvaćenu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metodu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koja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se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koristi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za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identifikaciju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analizu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kvantifikaciju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mogućih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uticaja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proizvoda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životnu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sredinu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u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toku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životnog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veka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proizvoda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odnosno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od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ekstrakcije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sirovina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preko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proizvodnje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primene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recikliranja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konačnog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odlaganja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</a:t>
            </a:r>
            <a:endParaRPr lang="sr-Latn-RS" sz="20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Procena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životnog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ciklusa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proizvoda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obuhvata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povezani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skup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jediničnih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procesa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(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blokova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proizvodnog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ciklusa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) u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kojima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se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identifikuju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analiziraju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materijalni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energetski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tokovi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a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naročito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sve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otpadne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tokove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emisije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u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vazduh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vodu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zemlju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4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A7DCB-6A2B-47C1-BF96-1B74D4E70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0" u="none" strike="noStrike" baseline="0" dirty="0" err="1">
                <a:latin typeface="Calibri" panose="020F0502020204030204" pitchFamily="34" charset="0"/>
              </a:rPr>
              <a:t>Šematski</a:t>
            </a:r>
            <a:r>
              <a:rPr lang="en-US" sz="3600" b="1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3600" b="1" i="0" u="none" strike="noStrike" baseline="0" dirty="0" err="1">
                <a:latin typeface="Calibri" panose="020F0502020204030204" pitchFamily="34" charset="0"/>
              </a:rPr>
              <a:t>prikaz</a:t>
            </a:r>
            <a:r>
              <a:rPr lang="en-US" sz="3600" b="1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3600" b="1" i="0" u="none" strike="noStrike" baseline="0" dirty="0" err="1">
                <a:latin typeface="Calibri" panose="020F0502020204030204" pitchFamily="34" charset="0"/>
              </a:rPr>
              <a:t>granica</a:t>
            </a:r>
            <a:r>
              <a:rPr lang="en-US" sz="3600" b="1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3600" b="1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3600" b="1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3600" b="1" i="0" u="none" strike="noStrike" baseline="0" dirty="0" err="1">
                <a:latin typeface="Calibri" panose="020F0502020204030204" pitchFamily="34" charset="0"/>
              </a:rPr>
              <a:t>elemenata</a:t>
            </a:r>
            <a:r>
              <a:rPr lang="en-US" sz="3600" b="1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3600" b="1" i="0" u="none" strike="noStrike" baseline="0" dirty="0" err="1">
                <a:latin typeface="Calibri" panose="020F0502020204030204" pitchFamily="34" charset="0"/>
              </a:rPr>
              <a:t>životnog</a:t>
            </a:r>
            <a:r>
              <a:rPr lang="en-US" sz="3600" b="1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3600" b="1" i="0" u="none" strike="noStrike" baseline="0" dirty="0" err="1">
                <a:latin typeface="Calibri" panose="020F0502020204030204" pitchFamily="34" charset="0"/>
              </a:rPr>
              <a:t>ciklusa</a:t>
            </a:r>
            <a:r>
              <a:rPr lang="en-US" sz="3600" b="1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3600" b="1" i="0" u="none" strike="noStrike" baseline="0" dirty="0" err="1">
                <a:latin typeface="Calibri" panose="020F0502020204030204" pitchFamily="34" charset="0"/>
              </a:rPr>
              <a:t>proizvoda</a:t>
            </a:r>
            <a:endParaRPr lang="en-US" b="1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369A8D5-2979-4D25-A285-3BEB05EFA2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8738" y="1063247"/>
            <a:ext cx="7315200" cy="4721980"/>
          </a:xfrm>
        </p:spPr>
      </p:pic>
    </p:spTree>
    <p:extLst>
      <p:ext uri="{BB962C8B-B14F-4D97-AF65-F5344CB8AC3E}">
        <p14:creationId xmlns:p14="http://schemas.microsoft.com/office/powerpoint/2010/main" val="4196385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AEBBB-E7F7-4480-ABF0-98EBF15DF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Softverski paketi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BA8B5-3631-4C85-9948-B4CA39AFF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000" b="1" i="0" u="none" strike="noStrike" baseline="0" dirty="0">
                <a:latin typeface="Calibri-Bold"/>
              </a:rPr>
              <a:t>Bees 4.0 (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NIST – National Institute of Standards and Technology)</a:t>
            </a:r>
          </a:p>
          <a:p>
            <a:pPr algn="l"/>
            <a:r>
              <a:rPr lang="en-US" sz="2000" b="1" i="0" u="none" strike="noStrike" baseline="0" dirty="0" err="1">
                <a:latin typeface="Calibri-Bold"/>
              </a:rPr>
              <a:t>EcoCalculator</a:t>
            </a:r>
            <a:r>
              <a:rPr lang="en-US" sz="2000" b="1" i="0" u="none" strike="noStrike" baseline="0" dirty="0">
                <a:latin typeface="Calibri-Bold"/>
              </a:rPr>
              <a:t> 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(The Athena Institute)</a:t>
            </a:r>
          </a:p>
          <a:p>
            <a:pPr algn="l"/>
            <a:r>
              <a:rPr lang="en-US" sz="2000" b="1" i="0" u="none" strike="noStrike" baseline="0" dirty="0">
                <a:latin typeface="Calibri-Bold"/>
              </a:rPr>
              <a:t>ECO-it 1.3 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(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Pré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Consultants BV)</a:t>
            </a:r>
          </a:p>
          <a:p>
            <a:pPr algn="l"/>
            <a:r>
              <a:rPr lang="en-US" sz="2000" b="1" i="0" u="none" strike="noStrike" baseline="0" dirty="0" err="1">
                <a:latin typeface="Calibri-Bold"/>
              </a:rPr>
              <a:t>EcoLab</a:t>
            </a:r>
            <a:r>
              <a:rPr lang="en-US" sz="2000" b="1" i="0" u="none" strike="noStrike" baseline="0" dirty="0">
                <a:latin typeface="Calibri-Bold"/>
              </a:rPr>
              <a:t> version 5.1.2 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(Nordic Port AB)</a:t>
            </a:r>
          </a:p>
          <a:p>
            <a:pPr algn="l"/>
            <a:r>
              <a:rPr lang="en-US" sz="2000" b="1" i="0" u="none" strike="noStrike" baseline="0" dirty="0" err="1">
                <a:latin typeface="Calibri-Bold"/>
              </a:rPr>
              <a:t>GaBi</a:t>
            </a:r>
            <a:r>
              <a:rPr lang="en-US" sz="2000" b="1" i="0" u="none" strike="noStrike" baseline="0" dirty="0">
                <a:latin typeface="Calibri-Bold"/>
              </a:rPr>
              <a:t> 4 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(PE Product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EngineeringGmbH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)</a:t>
            </a:r>
          </a:p>
          <a:p>
            <a:pPr algn="l"/>
            <a:r>
              <a:rPr lang="en-US" sz="2000" b="1" i="0" u="none" strike="noStrike" baseline="0" dirty="0">
                <a:latin typeface="Calibri-Bold"/>
              </a:rPr>
              <a:t>PEMS v4.6 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(Pira International)</a:t>
            </a:r>
          </a:p>
          <a:p>
            <a:pPr algn="l"/>
            <a:r>
              <a:rPr lang="it-IT" sz="2000" b="1" i="0" u="none" strike="noStrike" baseline="0" dirty="0">
                <a:latin typeface="Calibri-Bold"/>
              </a:rPr>
              <a:t>Sima Pro 7.1 </a:t>
            </a:r>
            <a:r>
              <a:rPr lang="it-IT" sz="2000" b="0" i="0" u="none" strike="noStrike" baseline="0" dirty="0">
                <a:latin typeface="Calibri" panose="020F0502020204030204" pitchFamily="34" charset="0"/>
              </a:rPr>
              <a:t>(PRé Consultants BV)</a:t>
            </a:r>
          </a:p>
          <a:p>
            <a:pPr algn="l"/>
            <a:r>
              <a:rPr lang="de-DE" sz="2000" b="1" i="0" u="none" strike="noStrike" baseline="0" dirty="0">
                <a:latin typeface="Calibri-Bold"/>
              </a:rPr>
              <a:t>Umberto 3.5 </a:t>
            </a:r>
            <a:r>
              <a:rPr lang="de-DE" sz="2000" b="0" i="0" u="none" strike="noStrike" baseline="0" dirty="0">
                <a:latin typeface="Calibri" panose="020F0502020204030204" pitchFamily="34" charset="0"/>
              </a:rPr>
              <a:t>(IFU Institut für Umweltinformatik, Hamburg GmbH)</a:t>
            </a:r>
          </a:p>
          <a:p>
            <a:pPr algn="l"/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Veoma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je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raširena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primena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GaBi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4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programa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kao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Sima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Pro 7.1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programa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</a:t>
            </a:r>
          </a:p>
          <a:p>
            <a:pPr algn="l"/>
            <a:r>
              <a:rPr lang="en-US" sz="2000" b="1" i="0" u="none" strike="noStrike" baseline="0" dirty="0" err="1">
                <a:latin typeface="Calibri-Bold"/>
              </a:rPr>
              <a:t>GaBi</a:t>
            </a:r>
            <a:r>
              <a:rPr lang="en-US" sz="2000" b="1" i="0" u="none" strike="noStrike" baseline="0" dirty="0">
                <a:latin typeface="Calibri-Bold"/>
              </a:rPr>
              <a:t>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660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3A55-51A4-41AA-9CFB-38C2E14A7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Softverski paketi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310C3-59AF-4D19-8F21-954EC49A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https://getintopc.com/softwares/utilities/simapro-7-1-8-free-download/</a:t>
            </a:r>
            <a:endParaRPr lang="sr-Latn-RS" dirty="0"/>
          </a:p>
          <a:p>
            <a:pPr algn="l"/>
            <a:r>
              <a:rPr lang="en-US" sz="2000" b="1" i="0" u="none" strike="noStrike" baseline="0" dirty="0" err="1">
                <a:latin typeface="Calibri-Bold"/>
              </a:rPr>
              <a:t>Sima</a:t>
            </a:r>
            <a:r>
              <a:rPr lang="en-US" sz="2000" b="1" i="0" u="none" strike="noStrike" baseline="0" dirty="0">
                <a:latin typeface="Calibri-Bold"/>
              </a:rPr>
              <a:t> Pro 7.1</a:t>
            </a:r>
          </a:p>
          <a:p>
            <a:pPr algn="l"/>
            <a:r>
              <a:rPr lang="sv-SE" sz="2000" b="0" i="0" u="none" strike="noStrike" baseline="0" dirty="0">
                <a:latin typeface="Calibri" panose="020F0502020204030204" pitchFamily="34" charset="0"/>
              </a:rPr>
              <a:t>Sima Pro 7.1 je softverski paket koji omogućava sakupljanje, analizu i monitoring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ekoloških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karakteristika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proizvoda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Sima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Pro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poseduje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široke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mogućnosti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se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prepoznaju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kao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:</a:t>
            </a:r>
          </a:p>
          <a:p>
            <a:pPr algn="l"/>
            <a:r>
              <a:rPr lang="pl-PL" sz="2000" b="0" i="0" u="none" strike="noStrike" baseline="0" dirty="0">
                <a:latin typeface="Calibri" panose="020F0502020204030204" pitchFamily="34" charset="0"/>
              </a:rPr>
              <a:t>Dostupnost u više verzija u zavisnosti od potreba korisnika;</a:t>
            </a:r>
          </a:p>
          <a:p>
            <a:pPr algn="l"/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Interfejs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prema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zahtevima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ISO 14040;</a:t>
            </a:r>
          </a:p>
          <a:p>
            <a:pPr algn="l"/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Lako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modeliranje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pomoću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vodiča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(wizards-a);</a:t>
            </a:r>
          </a:p>
          <a:p>
            <a:pPr algn="l"/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Grupisanje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rezultata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;</a:t>
            </a:r>
          </a:p>
          <a:p>
            <a:pPr algn="l"/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Analiza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kritičnih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tačaka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;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pomoću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stabla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procesa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se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identifikuju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kritične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tačke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;</a:t>
            </a:r>
          </a:p>
          <a:p>
            <a:pPr algn="l"/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Velika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mogućnost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filtriranja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svih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podataka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896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25F1-A3F8-4688-A986-41A6F5AF2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Održivo upravljanje otpadom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3F3E93A-6626-4063-B489-3633E93764C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338" y="836021"/>
            <a:ext cx="5191352" cy="3309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EE6068C-BD26-4C58-A545-4583C316640B}"/>
              </a:ext>
            </a:extLst>
          </p:cNvPr>
          <p:cNvSpPr txBox="1"/>
          <p:nvPr/>
        </p:nvSpPr>
        <p:spPr>
          <a:xfrm>
            <a:off x="4397071" y="4643561"/>
            <a:ext cx="71164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Calibri" panose="020F0502020204030204" pitchFamily="34" charset="0"/>
              </a:rPr>
              <a:t>Optimalni pristup koji industrija treba da koristi za</a:t>
            </a:r>
            <a:r>
              <a:rPr lang="sr-Latn-R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pt-BR" sz="1800" b="0" i="0" u="none" strike="noStrike" baseline="0" dirty="0">
                <a:latin typeface="Calibri" panose="020F0502020204030204" pitchFamily="34" charset="0"/>
              </a:rPr>
              <a:t>eliminisanje negativnih uticaja na</a:t>
            </a:r>
            <a:r>
              <a:rPr lang="sr-Latn-R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životnu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sredinu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podrazeva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puno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uvažavanje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prednosti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nedostataka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svake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od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tehnika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koje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se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primjenjuju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u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obradi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otpada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9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355A8-680F-49FF-B180-B07D3E0E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C0095-25E7-4102-BA2C-10DBF37CD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HVALA NA PA</a:t>
            </a:r>
            <a:r>
              <a:rPr lang="sr-Latn-RS" sz="3600" b="1" dirty="0">
                <a:solidFill>
                  <a:srgbClr val="0070C0"/>
                </a:solidFill>
              </a:rPr>
              <a:t>ŽNJI!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40567CE-832E-4104-B1EE-A0555DD21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6" y="1749286"/>
            <a:ext cx="3287736" cy="351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63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39C01-75AC-4616-A16A-8475B0D9D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Inovativne tehnologije za održivu obradu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A8E19-3899-49F5-AB45-B861C8269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000" b="0" i="0" u="none" strike="noStrike" baseline="0" dirty="0">
                <a:latin typeface="Calibri" panose="020F0502020204030204" pitchFamily="34" charset="0"/>
              </a:rPr>
              <a:t>Da bi se rešili problemi industrijskog zagađenja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, potrebno je:</a:t>
            </a:r>
          </a:p>
          <a:p>
            <a:pPr algn="l"/>
            <a:r>
              <a:rPr lang="sr-Latn-RS" sz="2000" b="0" i="0" u="none" strike="noStrike" baseline="0" dirty="0">
                <a:latin typeface="Calibri" panose="020F0502020204030204" pitchFamily="34" charset="0"/>
              </a:rPr>
              <a:t>Koristiti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sirovin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boljeg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kvaliteta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endParaRPr lang="sr-Latn-RS" sz="20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sr-Latn-RS" dirty="0">
                <a:latin typeface="Calibri" panose="020F0502020204030204" pitchFamily="34" charset="0"/>
              </a:rPr>
              <a:t>P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reusmeravanje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povrataka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otpada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u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proizvodnju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ili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njihova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indirektna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primena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pl-PL" sz="2000" b="0" i="0" u="none" strike="noStrike" baseline="0" dirty="0">
                <a:latin typeface="Calibri" panose="020F0502020204030204" pitchFamily="34" charset="0"/>
              </a:rPr>
              <a:t>kao polu-proizvoda u drugim vrstama industrije,</a:t>
            </a:r>
          </a:p>
          <a:p>
            <a:pPr algn="l"/>
            <a:r>
              <a:rPr lang="sr-Latn-RS" dirty="0">
                <a:latin typeface="Calibri" panose="020F0502020204030204" pitchFamily="34" charset="0"/>
              </a:rPr>
              <a:t>O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brada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resursa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(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ponovna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upotreba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ili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recikliranje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)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ili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spajanje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drugim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pl-PL" sz="2000" b="0" i="0" u="none" strike="noStrike" baseline="0" dirty="0">
                <a:latin typeface="Calibri" panose="020F0502020204030204" pitchFamily="34" charset="0"/>
              </a:rPr>
              <a:t>industrijskim otpadom za dobijanje korisnih proizvoda,</a:t>
            </a:r>
          </a:p>
          <a:p>
            <a:pPr algn="l"/>
            <a:r>
              <a:rPr lang="sr-Latn-RS" dirty="0">
                <a:latin typeface="SymbolMT"/>
              </a:rPr>
              <a:t>S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aglasno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propisima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o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zaštiti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životne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sredine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oporavak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materijala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prema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principima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održivog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tretmana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</a:t>
            </a:r>
            <a:endParaRPr lang="sr-Latn-RS" sz="2000" b="0" i="0" u="none" strike="noStrike" baseline="0" dirty="0">
              <a:latin typeface="Calibri" panose="020F0502020204030204" pitchFamily="34" charset="0"/>
            </a:endParaRPr>
          </a:p>
          <a:p>
            <a:pPr algn="l"/>
            <a:endParaRPr lang="sr-Latn-RS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r-Latn-RS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MANJI TRETMAN OTPADA = VEĆA ŠTETA PO ŽIVOTNU SREDINU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898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2281-4A2C-4155-9834-28971E50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Tehnologije prerade otpada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1BEA9-4337-4B6C-8C47-3AEF10E66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Postoji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nekoliko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1" i="0" u="none" strike="noStrike" baseline="0" dirty="0" err="1">
                <a:latin typeface="Calibri" panose="020F0502020204030204" pitchFamily="34" charset="0"/>
              </a:rPr>
              <a:t>vrsta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tehnologija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za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upravljanje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otpadom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a koji tip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će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se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izabrati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zavisi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od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nekoliko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faktora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kao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što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su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:</a:t>
            </a:r>
          </a:p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fizičko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stanje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(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čvrsto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gasovito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ili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tečno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),</a:t>
            </a:r>
            <a:endParaRPr lang="sr-Latn-RS" sz="20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količina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</a:t>
            </a:r>
            <a:endParaRPr lang="sr-Latn-RS" sz="20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karakteristike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</a:t>
            </a:r>
          </a:p>
          <a:p>
            <a:pPr algn="l"/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stepen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složenosti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otpada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</a:t>
            </a:r>
            <a:endParaRPr lang="sr-Latn-RS" sz="20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nivo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obrade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koji je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potreban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tako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dalje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 </a:t>
            </a:r>
            <a:endParaRPr lang="sr-Latn-RS" sz="2000" b="0" i="0" u="none" strike="noStrike" baseline="0" dirty="0"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en-US" sz="2000" b="1" i="0" u="none" strike="noStrike" baseline="0" dirty="0" err="1">
                <a:latin typeface="Calibri" panose="020F0502020204030204" pitchFamily="34" charset="0"/>
              </a:rPr>
              <a:t>Tehnologije</a:t>
            </a:r>
            <a:r>
              <a:rPr lang="en-US" sz="2000" b="1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za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obradu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otpada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obuhvataju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:</a:t>
            </a:r>
            <a:endParaRPr lang="sr-Latn-RS" sz="2000" b="0" i="0" u="none" strike="noStrike" baseline="0" dirty="0">
              <a:latin typeface="Calibri" panose="020F0502020204030204" pitchFamily="34" charset="0"/>
            </a:endParaRPr>
          </a:p>
          <a:p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fizičke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</a:t>
            </a:r>
            <a:endParaRPr lang="sr-Latn-RS" sz="2000" b="0" i="0" u="none" strike="noStrike" baseline="0" dirty="0">
              <a:latin typeface="Calibri" panose="020F0502020204030204" pitchFamily="34" charset="0"/>
            </a:endParaRPr>
          </a:p>
          <a:p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hemijske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endParaRPr lang="sr-Latn-RS" sz="2000" b="0" i="0" u="none" strike="noStrike" baseline="0" dirty="0">
              <a:latin typeface="Calibri" panose="020F0502020204030204" pitchFamily="34" charset="0"/>
            </a:endParaRPr>
          </a:p>
          <a:p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biološke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tretmane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125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D86EC-BE16-47C3-A2B1-5D44B580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Tri koncepta za rešavanje problema kontrole i smanjenja otpada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A7147-AA66-440F-AA7E-4561767D3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000" b="1" i="0" u="none" strike="noStrike" baseline="0" dirty="0">
                <a:latin typeface="Calibri" panose="020F0502020204030204" pitchFamily="34" charset="0"/>
              </a:rPr>
              <a:t>End-of-Pipe pollution control</a:t>
            </a:r>
            <a:r>
              <a:rPr lang="sr-Latn-RS" sz="2000" b="1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1" i="0" u="none" strike="noStrike" baseline="0" dirty="0">
                <a:latin typeface="Calibri" panose="020F0502020204030204" pitchFamily="34" charset="0"/>
              </a:rPr>
              <a:t>t</a:t>
            </a:r>
            <a:r>
              <a:rPr lang="sr-Latn-RS" b="1" dirty="0">
                <a:latin typeface="Calibri" panose="020F0502020204030204" pitchFamily="34" charset="0"/>
              </a:rPr>
              <a:t>e</a:t>
            </a:r>
            <a:r>
              <a:rPr lang="en-US" sz="2000" b="1" i="0" u="none" strike="noStrike" baseline="0" dirty="0" err="1">
                <a:latin typeface="Calibri" panose="020F0502020204030204" pitchFamily="34" charset="0"/>
              </a:rPr>
              <a:t>chnologies</a:t>
            </a:r>
            <a:r>
              <a:rPr lang="sr-Latn-RS" sz="2000" b="1" i="0" u="none" strike="noStrike" baseline="0" dirty="0">
                <a:latin typeface="Calibri" panose="020F0502020204030204" pitchFamily="34" charset="0"/>
              </a:rPr>
              <a:t>, </a:t>
            </a:r>
            <a:r>
              <a:rPr lang="pl-PL" sz="2000" b="0" i="0" u="none" strike="noStrike" baseline="0" dirty="0">
                <a:latin typeface="Calibri" panose="020F0502020204030204" pitchFamily="34" charset="0"/>
              </a:rPr>
              <a:t>koncept kontrole otpada na kraju cevi (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tretira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već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nastali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otpad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).</a:t>
            </a:r>
          </a:p>
          <a:p>
            <a:pPr algn="l"/>
            <a:r>
              <a:rPr lang="en-US" sz="2000" b="1" i="0" u="none" strike="noStrike" baseline="0" dirty="0">
                <a:latin typeface="Calibri" panose="020F0502020204030204" pitchFamily="34" charset="0"/>
              </a:rPr>
              <a:t>Cleaner Production concept</a:t>
            </a:r>
            <a:r>
              <a:rPr lang="sr-Latn-RS" sz="2000" b="1" i="0" u="none" strike="noStrike" baseline="0" dirty="0">
                <a:latin typeface="Calibri" panose="020F0502020204030204" pitchFamily="34" charset="0"/>
              </a:rPr>
              <a:t>, </a:t>
            </a:r>
            <a:r>
              <a:rPr lang="sr-Latn-RS" sz="2000" i="0" u="none" strike="noStrike" baseline="0" dirty="0">
                <a:latin typeface="Calibri" panose="020F0502020204030204" pitchFamily="34" charset="0"/>
              </a:rPr>
              <a:t>koncept čistije proizvodnje (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daje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efikasniju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upotrebu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resursa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uz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smanjenje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zagađenje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).</a:t>
            </a:r>
          </a:p>
          <a:p>
            <a:pPr algn="l"/>
            <a:r>
              <a:rPr lang="en-US" sz="2000" b="1" i="0" u="none" strike="noStrike" baseline="0" dirty="0">
                <a:latin typeface="Calibri" panose="020F0502020204030204" pitchFamily="34" charset="0"/>
              </a:rPr>
              <a:t>Zero Emissions concept</a:t>
            </a:r>
            <a:r>
              <a:rPr lang="sr-Latn-RS" sz="2000" b="1" i="0" u="none" strike="noStrike" baseline="0" dirty="0">
                <a:latin typeface="Calibri" panose="020F0502020204030204" pitchFamily="34" charset="0"/>
              </a:rPr>
              <a:t>, </a:t>
            </a:r>
            <a:r>
              <a:rPr lang="sr-Latn-RS" dirty="0">
                <a:latin typeface="Calibri" panose="020F0502020204030204" pitchFamily="34" charset="0"/>
              </a:rPr>
              <a:t>k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oncept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nulte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emisije</a:t>
            </a:r>
            <a:r>
              <a:rPr lang="sr-Latn-RS" dirty="0">
                <a:latin typeface="Calibri" panose="020F0502020204030204" pitchFamily="34" charset="0"/>
              </a:rPr>
              <a:t> (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koji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iskoriš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ć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ava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otpadne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tokove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se do sada nisu 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re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šavali 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3641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DB5E3-32E4-4735-AD32-2A6B8C215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Model Nulte Emisije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5D4D5-5AC6-4A9E-BD3C-80E8193A0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Dosadašnji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linerani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model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razvoja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koji je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neminovno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vodio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iscrpljivanju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resursa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I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nagomilavanja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otpada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pokazao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se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neodrživim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 </a:t>
            </a:r>
            <a:endParaRPr lang="sr-Latn-RS" sz="20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</a:rPr>
              <a:t>Model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Nulte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emisije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predviđa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slično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kao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u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prirodi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kruženje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materijalnih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tokova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shodno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tome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minimalnu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emisiju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materije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energije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u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okolinu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-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idealno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nula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</a:t>
            </a:r>
            <a:endParaRPr lang="sr-Latn-RS" sz="20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Količina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generisanog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otpada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je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minimala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jer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se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takoreći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sve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iskoriš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ć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ava.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61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6F84F-FB12-417E-B0A3-1377B5FE0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Koncept Nulte Emisije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F6934-3F3C-4EDD-ADAC-880A896F1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2000" b="1" i="0" u="none" strike="noStrike" baseline="0" dirty="0">
                <a:latin typeface="Calibri" panose="020F0502020204030204" pitchFamily="34" charset="0"/>
              </a:rPr>
              <a:t>CILJ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koncepta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nulte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emisije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je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ekonomski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benefit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uz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pozitivne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efekte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životnu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sredinu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</a:t>
            </a:r>
            <a:endParaRPr lang="sr-Latn-RS" sz="20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Uspešnu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realizaciju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koncepta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nulte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emisije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zahteva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industrija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visoke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efikasnosti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maksimalno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iskorišćenje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resursa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uz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smanjivanje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ili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potpunu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eliminaciju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otpada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zagađivača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</a:t>
            </a:r>
          </a:p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</a:rPr>
              <a:t>Pored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industrije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visokih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performansi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koja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minimizuje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nastajanje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otpada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neophodno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je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prelazak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industrije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proizvodnje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konvencionalnog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linearnog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1" i="0" u="none" strike="noStrike" baseline="0" dirty="0" err="1">
                <a:latin typeface="Calibri" panose="020F0502020204030204" pitchFamily="34" charset="0"/>
              </a:rPr>
              <a:t>cirkularni</a:t>
            </a:r>
            <a:r>
              <a:rPr lang="en-US" sz="2000" b="1" i="0" u="none" strike="noStrike" baseline="0" dirty="0">
                <a:latin typeface="Calibri" panose="020F0502020204030204" pitchFamily="34" charset="0"/>
              </a:rPr>
              <a:t> model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Kod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konvencionalne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linearne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industrijske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proizvodnje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sirovine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završavaju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kraju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procesa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kao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otpad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Kod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cirkularnog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modela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izlazni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otpadni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tokovi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koriste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se za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druge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procese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ili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industriju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Idealno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svi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materijalni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tokovi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kruže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ne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proizvodi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se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otpad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Industrija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I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društvo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u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celini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treba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da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funkcioniše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kao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prirodni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ekološki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sistem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koji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kad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je u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ravnoteži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1" i="0" u="none" strike="noStrike" baseline="0" dirty="0">
                <a:latin typeface="Calibri" panose="020F0502020204030204" pitchFamily="34" charset="0"/>
              </a:rPr>
              <a:t>ne </a:t>
            </a:r>
            <a:r>
              <a:rPr lang="en-US" sz="2000" b="1" i="0" u="none" strike="noStrike" baseline="0" dirty="0" err="1">
                <a:latin typeface="Calibri" panose="020F0502020204030204" pitchFamily="34" charset="0"/>
              </a:rPr>
              <a:t>proizvodi</a:t>
            </a:r>
            <a:r>
              <a:rPr lang="sr-Latn-RS" b="1" dirty="0">
                <a:latin typeface="Calibri" panose="020F0502020204030204" pitchFamily="34" charset="0"/>
              </a:rPr>
              <a:t> </a:t>
            </a:r>
            <a:r>
              <a:rPr lang="en-US" sz="2000" b="1" i="0" u="none" strike="noStrike" baseline="0" dirty="0" err="1">
                <a:latin typeface="Calibri" panose="020F0502020204030204" pitchFamily="34" charset="0"/>
              </a:rPr>
              <a:t>otpad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51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107F6-1AEC-4795-8483-5FBAC1F27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Koncept Nulte Emisije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88F99-45FF-4E46-9BB0-232A403E9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sv-SE" sz="2000" b="0" i="0" u="none" strike="noStrike" baseline="0" dirty="0">
                <a:latin typeface="Calibri" panose="020F0502020204030204" pitchFamily="34" charset="0"/>
              </a:rPr>
              <a:t>Sa </a:t>
            </a:r>
            <a:r>
              <a:rPr lang="sv-SE" sz="2000" b="1" i="0" u="none" strike="noStrike" baseline="0" dirty="0">
                <a:latin typeface="Calibri" panose="020F0502020204030204" pitchFamily="34" charset="0"/>
              </a:rPr>
              <a:t>ekološke</a:t>
            </a:r>
            <a:r>
              <a:rPr lang="sv-SE" sz="2000" b="0" i="0" u="none" strike="noStrike" baseline="0" dirty="0">
                <a:latin typeface="Calibri" panose="020F0502020204030204" pitchFamily="34" charset="0"/>
              </a:rPr>
              <a:t> tačke ovo se čini, koncept nulte emisije predstavlja krajnje rešenje za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ukanjanje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otpada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kako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globalnom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tako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lokalnom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nivou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Potpuno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iskorišćenje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sirovina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uz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korišćenje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obnovljivih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izvora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daju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nadu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u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prelazak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održivo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korišenje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resursa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naše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planete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</a:t>
            </a:r>
          </a:p>
          <a:p>
            <a:pPr algn="l"/>
            <a:r>
              <a:rPr lang="en-US" sz="2000" b="0" i="0" u="none" strike="noStrike" baseline="0" dirty="0">
                <a:latin typeface="Calibri" panose="020F0502020204030204" pitchFamily="34" charset="0"/>
              </a:rPr>
              <a:t>Sa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stanovišta</a:t>
            </a:r>
            <a:r>
              <a:rPr lang="en-US" sz="2000" b="1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1" i="0" u="none" strike="noStrike" baseline="0" dirty="0" err="1">
                <a:latin typeface="Calibri" panose="020F0502020204030204" pitchFamily="34" charset="0"/>
              </a:rPr>
              <a:t>ekonomije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ovo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takođe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ima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pozitivan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efekat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 Ovo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znači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veću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konkurentnost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efikasnost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a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ujedno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zamah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lokalnoj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privredi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Više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korišenje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lokalnih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resursa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znači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nova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radna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mesta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Treba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reći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da pored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korišćenja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otpada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kao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resursa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za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da-DK" sz="2000" b="0" i="0" u="none" strike="noStrike" baseline="0" dirty="0">
                <a:latin typeface="Calibri" panose="020F0502020204030204" pitchFamily="34" charset="0"/>
              </a:rPr>
              <a:t>druge proizvode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, otpad se</a:t>
            </a:r>
            <a:r>
              <a:rPr lang="da-DK" sz="2000" b="0" i="0" u="none" strike="noStrike" baseline="0" dirty="0">
                <a:latin typeface="Calibri" panose="020F0502020204030204" pitchFamily="34" charset="0"/>
              </a:rPr>
              <a:t> može koristi i kao energetska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baza.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653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C2D76-07A1-4CF5-A9A8-F63059E12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Koncept Nulte Emisije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E1DE1-08EA-4E65-A055-AF7C68007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s-ES" sz="2000" b="0" i="0" u="none" strike="noStrike" baseline="0" dirty="0" err="1">
                <a:latin typeface="Calibri" panose="020F0502020204030204" pitchFamily="34" charset="0"/>
              </a:rPr>
              <a:t>Pri</a:t>
            </a:r>
            <a:r>
              <a:rPr lang="es-E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s-ES" sz="2000" b="0" i="0" u="none" strike="noStrike" baseline="0" dirty="0" err="1">
                <a:latin typeface="Calibri" panose="020F0502020204030204" pitchFamily="34" charset="0"/>
              </a:rPr>
              <a:t>realizaciji</a:t>
            </a:r>
            <a:r>
              <a:rPr lang="es-E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s-ES" sz="2000" b="0" i="0" u="none" strike="noStrike" baseline="0" dirty="0" err="1">
                <a:latin typeface="Calibri" panose="020F0502020204030204" pitchFamily="34" charset="0"/>
              </a:rPr>
              <a:t>koncepta</a:t>
            </a:r>
            <a:r>
              <a:rPr lang="es-E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s-ES" sz="2000" b="0" i="0" u="none" strike="noStrike" baseline="0" dirty="0" err="1">
                <a:latin typeface="Calibri" panose="020F0502020204030204" pitchFamily="34" charset="0"/>
              </a:rPr>
              <a:t>nulte</a:t>
            </a:r>
            <a:r>
              <a:rPr lang="es-E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s-ES" sz="2000" b="0" i="0" u="none" strike="noStrike" baseline="0" dirty="0" err="1">
                <a:latin typeface="Calibri" panose="020F0502020204030204" pitchFamily="34" charset="0"/>
              </a:rPr>
              <a:t>emisije</a:t>
            </a:r>
            <a:r>
              <a:rPr lang="es-E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s-ES" sz="2000" b="0" i="0" u="none" strike="noStrike" baseline="0" dirty="0" err="1">
                <a:latin typeface="Calibri" panose="020F0502020204030204" pitchFamily="34" charset="0"/>
              </a:rPr>
              <a:t>kao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zaokružene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celine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tok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materije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razlikujemo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više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nivoa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sistema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en-US" sz="20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1. Mali </a:t>
            </a:r>
            <a:r>
              <a:rPr lang="en-US" sz="2000" b="1" i="0" u="none" strike="noStrike" baseline="0" dirty="0" err="1">
                <a:solidFill>
                  <a:srgbClr val="0070C0"/>
                </a:solidFill>
                <a:latin typeface="Calibri" panose="020F0502020204030204" pitchFamily="34" charset="0"/>
              </a:rPr>
              <a:t>sistemi</a:t>
            </a:r>
            <a:r>
              <a:rPr lang="sr-Latn-RS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sr-Latn-RS" dirty="0">
                <a:latin typeface="Calibri" panose="020F0502020204030204" pitchFamily="34" charset="0"/>
              </a:rPr>
              <a:t>(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Ovo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može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da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predstavlja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jednu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fabriku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ili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malu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farmu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Zatvoreni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i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marterijalni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energetski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tokov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Ovo se pre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svega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može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ostvariti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u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poljoprivredi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i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prehrambenoj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industriji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gde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se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otpadni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tokovi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mogu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koristi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kao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energenti</a:t>
            </a:r>
            <a:r>
              <a:rPr lang="sr-Latn-RS" dirty="0">
                <a:latin typeface="Calibri" panose="020F0502020204030204" pitchFamily="34" charset="0"/>
              </a:rPr>
              <a:t>).</a:t>
            </a:r>
            <a:endParaRPr lang="en-US" sz="2000" b="0" i="0" u="none" strike="noStrike" baseline="0" dirty="0"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en-US" sz="20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2. </a:t>
            </a:r>
            <a:r>
              <a:rPr lang="en-US" sz="2000" b="1" i="0" u="none" strike="noStrike" baseline="0" dirty="0" err="1">
                <a:solidFill>
                  <a:srgbClr val="0070C0"/>
                </a:solidFill>
                <a:latin typeface="Calibri" panose="020F0502020204030204" pitchFamily="34" charset="0"/>
              </a:rPr>
              <a:t>Veliki</a:t>
            </a:r>
            <a:r>
              <a:rPr lang="en-US" sz="20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2000" b="1" i="0" u="none" strike="noStrike" baseline="0" dirty="0" err="1">
                <a:solidFill>
                  <a:srgbClr val="0070C0"/>
                </a:solidFill>
                <a:latin typeface="Calibri" panose="020F0502020204030204" pitchFamily="34" charset="0"/>
              </a:rPr>
              <a:t>sistemi</a:t>
            </a:r>
            <a:r>
              <a:rPr lang="sr-Latn-RS" sz="20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sr-Latn-RS" sz="200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</a:rPr>
              <a:t>(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Vrlo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često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da bi se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materijalni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energetski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tokovi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zaokružili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neophodno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je da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više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industrija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formi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ra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ju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klastere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 U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kružnom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toku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otpadni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sporedni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tokovi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jedne</a:t>
            </a:r>
            <a:r>
              <a:rPr lang="sr-Latn-RS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industrije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korisate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kao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sirovina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za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druge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Moguće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je u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ovakvim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sistemima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zaokrućiti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i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energetske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tokove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)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en-US" sz="20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3. </a:t>
            </a:r>
            <a:r>
              <a:rPr lang="en-US" sz="2000" b="1" i="0" u="none" strike="noStrike" baseline="0" dirty="0" err="1">
                <a:solidFill>
                  <a:srgbClr val="0070C0"/>
                </a:solidFill>
                <a:latin typeface="Calibri" panose="020F0502020204030204" pitchFamily="34" charset="0"/>
              </a:rPr>
              <a:t>Regionalni</a:t>
            </a:r>
            <a:r>
              <a:rPr lang="en-US" sz="20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2000" b="1" i="0" u="none" strike="noStrike" baseline="0" dirty="0" err="1">
                <a:solidFill>
                  <a:srgbClr val="0070C0"/>
                </a:solidFill>
                <a:latin typeface="Calibri" panose="020F0502020204030204" pitchFamily="34" charset="0"/>
              </a:rPr>
              <a:t>sistemi</a:t>
            </a:r>
            <a:r>
              <a:rPr lang="sr-Latn-RS" sz="2000" b="1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(</a:t>
            </a:r>
            <a:r>
              <a:rPr lang="pl-PL" sz="2000" b="0" i="0" u="none" strike="noStrike" baseline="0" dirty="0">
                <a:latin typeface="Calibri" panose="020F0502020204030204" pitchFamily="34" charset="0"/>
              </a:rPr>
              <a:t>Ceo koncept realizuje se na regionalnom nivou. U cilju realizacije koncepta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neophodno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je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održivo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regionalno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planiranje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kao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i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uključivanje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društva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 u </a:t>
            </a:r>
            <a:r>
              <a:rPr lang="en-US" sz="2000" b="0" i="0" u="none" strike="noStrike" baseline="0" dirty="0" err="1">
                <a:latin typeface="Calibri" panose="020F0502020204030204" pitchFamily="34" charset="0"/>
              </a:rPr>
              <a:t>celini</a:t>
            </a:r>
            <a:r>
              <a:rPr lang="sr-Latn-RS" sz="2000" b="0" i="0" u="none" strike="noStrike" baseline="0" dirty="0">
                <a:latin typeface="Calibri" panose="020F0502020204030204" pitchFamily="34" charset="0"/>
              </a:rPr>
              <a:t> )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79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2148</TotalTime>
  <Words>1380</Words>
  <Application>Microsoft Office PowerPoint</Application>
  <PresentationFormat>Widescreen</PresentationFormat>
  <Paragraphs>93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Calibri-Bold</vt:lpstr>
      <vt:lpstr>Corbel</vt:lpstr>
      <vt:lpstr>SymbolMT</vt:lpstr>
      <vt:lpstr>Wingdings 2</vt:lpstr>
      <vt:lpstr>Frame</vt:lpstr>
      <vt:lpstr>Upravljanje reciklažnim procesima</vt:lpstr>
      <vt:lpstr>Održivo upravljanje otpadom</vt:lpstr>
      <vt:lpstr>Inovativne tehnologije za održivu obradu</vt:lpstr>
      <vt:lpstr>Tehnologije prerade otpada</vt:lpstr>
      <vt:lpstr>Tri koncepta za rešavanje problema kontrole i smanjenja otpada</vt:lpstr>
      <vt:lpstr>Model Nulte Emisije</vt:lpstr>
      <vt:lpstr>Koncept Nulte Emisije</vt:lpstr>
      <vt:lpstr>Koncept Nulte Emisije</vt:lpstr>
      <vt:lpstr>Koncept Nulte Emisije</vt:lpstr>
      <vt:lpstr>Razvoj konverzionih tehnologija Conversion technologies development</vt:lpstr>
      <vt:lpstr>Projektovani otpad Designed waste</vt:lpstr>
      <vt:lpstr>Ograničenja Constraints</vt:lpstr>
      <vt:lpstr>Cirkularna ekonomija Circular economy</vt:lpstr>
      <vt:lpstr>Realizacija cirkularne ekonomije</vt:lpstr>
      <vt:lpstr>Ekološka održivost i industrija</vt:lpstr>
      <vt:lpstr>Procena životnog ciklusa Life cycle assessment</vt:lpstr>
      <vt:lpstr>Šematski prikaz granica i elemenata životnog ciklusa proizvoda</vt:lpstr>
      <vt:lpstr>Softverski paketi</vt:lpstr>
      <vt:lpstr>Softverski paketi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ENERGIJA I OKOLINA</dc:title>
  <dc:creator>dr Aleksandra Boričić</dc:creator>
  <cp:lastModifiedBy>dr Aleksandra Boričić</cp:lastModifiedBy>
  <cp:revision>22</cp:revision>
  <dcterms:created xsi:type="dcterms:W3CDTF">2022-02-19T11:05:12Z</dcterms:created>
  <dcterms:modified xsi:type="dcterms:W3CDTF">2022-03-03T10:12:59Z</dcterms:modified>
</cp:coreProperties>
</file>