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4" r:id="rId6"/>
    <p:sldId id="263" r:id="rId7"/>
    <p:sldId id="261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 slaj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r-Latn-RS" smtClean="0"/>
              <a:t>Kliknite i uredite naslov mastera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r-Latn-RS" smtClean="0"/>
              <a:t>Kliknite da biste uredili stil podnaslova mastera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nat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r-Latn-RS" smtClean="0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RS" smtClean="0"/>
              <a:t>Uredi stil teksta mastera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r-Latn-RS" smtClean="0"/>
              <a:t>Kliknite i uredite naslov mastera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r-Latn-RS" smtClean="0"/>
              <a:t>Uredi stil teksta mastera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RS" smtClean="0"/>
              <a:t>Uredi stil teksta mastera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a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r-Latn-RS" smtClean="0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RS" smtClean="0"/>
              <a:t>Uredi stil teksta mastera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a ponuđenim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r-Latn-RS" smtClean="0"/>
              <a:t>Kliknite i uredite naslov mastera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r-Latn-RS" smtClean="0"/>
              <a:t>Uredi stil teksta mastera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RS" smtClean="0"/>
              <a:t>Uredi stil teksta mastera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čno ili neta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r-Latn-RS" smtClean="0"/>
              <a:t>Kliknite i uredite naslov mastera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r-Latn-RS" smtClean="0"/>
              <a:t>Uredi stil teksta mastera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RS" smtClean="0"/>
              <a:t>Uredi stil teksta mastera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mtClean="0"/>
              <a:t>Kliknite i uredite naslov mastera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r-Latn-RS" smtClean="0"/>
              <a:t>Uredi stil teksta mastera</a:t>
            </a:r>
          </a:p>
          <a:p>
            <a:pPr lvl="1"/>
            <a:r>
              <a:rPr lang="sr-Latn-RS" smtClean="0"/>
              <a:t>Drugi nivo</a:t>
            </a:r>
          </a:p>
          <a:p>
            <a:pPr lvl="2"/>
            <a:r>
              <a:rPr lang="sr-Latn-RS" smtClean="0"/>
              <a:t>Treći nivo</a:t>
            </a:r>
          </a:p>
          <a:p>
            <a:pPr lvl="3"/>
            <a:r>
              <a:rPr lang="sr-Latn-RS" smtClean="0"/>
              <a:t>Četvrti nivo</a:t>
            </a:r>
          </a:p>
          <a:p>
            <a:pPr lvl="4"/>
            <a:r>
              <a:rPr lang="sr-Latn-RS" smtClean="0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r-Latn-RS" smtClean="0"/>
              <a:t>Kliknite i uredite naslov mastera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r-Latn-RS" smtClean="0"/>
              <a:t>Uredi stil teksta mastera</a:t>
            </a:r>
          </a:p>
          <a:p>
            <a:pPr lvl="1"/>
            <a:r>
              <a:rPr lang="sr-Latn-RS" smtClean="0"/>
              <a:t>Drugi nivo</a:t>
            </a:r>
          </a:p>
          <a:p>
            <a:pPr lvl="2"/>
            <a:r>
              <a:rPr lang="sr-Latn-RS" smtClean="0"/>
              <a:t>Treći nivo</a:t>
            </a:r>
          </a:p>
          <a:p>
            <a:pPr lvl="3"/>
            <a:r>
              <a:rPr lang="sr-Latn-RS" smtClean="0"/>
              <a:t>Četvrti nivo</a:t>
            </a:r>
          </a:p>
          <a:p>
            <a:pPr lvl="4"/>
            <a:r>
              <a:rPr lang="sr-Latn-RS" smtClean="0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mtClean="0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Latn-RS" smtClean="0"/>
              <a:t>Uredi stil teksta mastera</a:t>
            </a:r>
          </a:p>
          <a:p>
            <a:pPr lvl="1"/>
            <a:r>
              <a:rPr lang="sr-Latn-RS" smtClean="0"/>
              <a:t>Drugi nivo</a:t>
            </a:r>
          </a:p>
          <a:p>
            <a:pPr lvl="2"/>
            <a:r>
              <a:rPr lang="sr-Latn-RS" smtClean="0"/>
              <a:t>Treći nivo</a:t>
            </a:r>
          </a:p>
          <a:p>
            <a:pPr lvl="3"/>
            <a:r>
              <a:rPr lang="sr-Latn-RS" smtClean="0"/>
              <a:t>Četvrti nivo</a:t>
            </a:r>
          </a:p>
          <a:p>
            <a:pPr lvl="4"/>
            <a:r>
              <a:rPr lang="sr-Latn-RS" smtClean="0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r-Latn-RS" smtClean="0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RS" smtClean="0"/>
              <a:t>Uredi stil teksta mastera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mtClean="0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r-Latn-RS" smtClean="0"/>
              <a:t>Uredi stil teksta mastera</a:t>
            </a:r>
          </a:p>
          <a:p>
            <a:pPr lvl="1"/>
            <a:r>
              <a:rPr lang="sr-Latn-RS" smtClean="0"/>
              <a:t>Drugi nivo</a:t>
            </a:r>
          </a:p>
          <a:p>
            <a:pPr lvl="2"/>
            <a:r>
              <a:rPr lang="sr-Latn-RS" smtClean="0"/>
              <a:t>Treći nivo</a:t>
            </a:r>
          </a:p>
          <a:p>
            <a:pPr lvl="3"/>
            <a:r>
              <a:rPr lang="sr-Latn-RS" smtClean="0"/>
              <a:t>Četvrti nivo</a:t>
            </a:r>
          </a:p>
          <a:p>
            <a:pPr lvl="4"/>
            <a:r>
              <a:rPr lang="sr-Latn-RS" smtClean="0"/>
              <a:t>Peti nivo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r-Latn-RS" smtClean="0"/>
              <a:t>Uredi stil teksta mastera</a:t>
            </a:r>
          </a:p>
          <a:p>
            <a:pPr lvl="1"/>
            <a:r>
              <a:rPr lang="sr-Latn-RS" smtClean="0"/>
              <a:t>Drugi nivo</a:t>
            </a:r>
          </a:p>
          <a:p>
            <a:pPr lvl="2"/>
            <a:r>
              <a:rPr lang="sr-Latn-RS" smtClean="0"/>
              <a:t>Treći nivo</a:t>
            </a:r>
          </a:p>
          <a:p>
            <a:pPr lvl="3"/>
            <a:r>
              <a:rPr lang="sr-Latn-RS" smtClean="0"/>
              <a:t>Četvrti nivo</a:t>
            </a:r>
          </a:p>
          <a:p>
            <a:pPr lvl="4"/>
            <a:r>
              <a:rPr lang="sr-Latn-RS" smtClean="0"/>
              <a:t>Peti nivo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eđe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r-Latn-RS" smtClean="0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RS" smtClean="0"/>
              <a:t>Uredi stil teksta mastera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r-Latn-RS" smtClean="0"/>
              <a:t>Uredi stil teksta mastera</a:t>
            </a:r>
          </a:p>
          <a:p>
            <a:pPr lvl="1"/>
            <a:r>
              <a:rPr lang="sr-Latn-RS" smtClean="0"/>
              <a:t>Drugi nivo</a:t>
            </a:r>
          </a:p>
          <a:p>
            <a:pPr lvl="2"/>
            <a:r>
              <a:rPr lang="sr-Latn-RS" smtClean="0"/>
              <a:t>Treći nivo</a:t>
            </a:r>
          </a:p>
          <a:p>
            <a:pPr lvl="3"/>
            <a:r>
              <a:rPr lang="sr-Latn-RS" smtClean="0"/>
              <a:t>Četvrti nivo</a:t>
            </a:r>
          </a:p>
          <a:p>
            <a:pPr lvl="4"/>
            <a:r>
              <a:rPr lang="sr-Latn-RS" smtClean="0"/>
              <a:t>Peti nivo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RS" smtClean="0"/>
              <a:t>Uredi stil teksta mastera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r-Latn-RS" smtClean="0"/>
              <a:t>Uredi stil teksta mastera</a:t>
            </a:r>
          </a:p>
          <a:p>
            <a:pPr lvl="1"/>
            <a:r>
              <a:rPr lang="sr-Latn-RS" smtClean="0"/>
              <a:t>Drugi nivo</a:t>
            </a:r>
          </a:p>
          <a:p>
            <a:pPr lvl="2"/>
            <a:r>
              <a:rPr lang="sr-Latn-RS" smtClean="0"/>
              <a:t>Treći nivo</a:t>
            </a:r>
          </a:p>
          <a:p>
            <a:pPr lvl="3"/>
            <a:r>
              <a:rPr lang="sr-Latn-RS" smtClean="0"/>
              <a:t>Četvrti nivo</a:t>
            </a:r>
          </a:p>
          <a:p>
            <a:pPr lvl="4"/>
            <a:r>
              <a:rPr lang="sr-Latn-RS" smtClean="0"/>
              <a:t>Peti nivo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r-Latn-RS" smtClean="0"/>
              <a:t>Kliknite i uredite naslov mastera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r-Latn-RS" smtClean="0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r-Latn-RS" smtClean="0"/>
              <a:t>Uredi stil teksta mastera</a:t>
            </a:r>
          </a:p>
          <a:p>
            <a:pPr lvl="1"/>
            <a:r>
              <a:rPr lang="sr-Latn-RS" smtClean="0"/>
              <a:t>Drugi nivo</a:t>
            </a:r>
          </a:p>
          <a:p>
            <a:pPr lvl="2"/>
            <a:r>
              <a:rPr lang="sr-Latn-RS" smtClean="0"/>
              <a:t>Treći nivo</a:t>
            </a:r>
          </a:p>
          <a:p>
            <a:pPr lvl="3"/>
            <a:r>
              <a:rPr lang="sr-Latn-RS" smtClean="0"/>
              <a:t>Četvrti nivo</a:t>
            </a:r>
          </a:p>
          <a:p>
            <a:pPr lvl="4"/>
            <a:r>
              <a:rPr lang="sr-Latn-RS" smtClean="0"/>
              <a:t>Peti nivo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r-Latn-RS" smtClean="0"/>
              <a:t>Uredi stil teksta mastera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r-Latn-RS" smtClean="0"/>
              <a:t>Kliknite i uredite naslov mastera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r-Latn-RS" smtClean="0"/>
              <a:t>Kliknite na ikonu i dodajte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RS" smtClean="0"/>
              <a:t>Uredi stil teksta mastera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10/8/2021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r-Latn-RS" smtClean="0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r-Latn-RS" smtClean="0"/>
              <a:t>Uredi stil teksta mastera</a:t>
            </a:r>
          </a:p>
          <a:p>
            <a:pPr lvl="1"/>
            <a:r>
              <a:rPr lang="sr-Latn-RS" smtClean="0"/>
              <a:t>Drugi nivo</a:t>
            </a:r>
          </a:p>
          <a:p>
            <a:pPr lvl="2"/>
            <a:r>
              <a:rPr lang="sr-Latn-RS" smtClean="0"/>
              <a:t>Treći nivo</a:t>
            </a:r>
          </a:p>
          <a:p>
            <a:pPr lvl="3"/>
            <a:r>
              <a:rPr lang="sr-Latn-RS" smtClean="0"/>
              <a:t>Četvrti nivo</a:t>
            </a:r>
          </a:p>
          <a:p>
            <a:pPr lvl="4"/>
            <a:r>
              <a:rPr lang="sr-Latn-RS" smtClean="0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Бизнис план</a:t>
            </a:r>
            <a:endParaRPr lang="en-US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002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Информације о предмету</a:t>
            </a:r>
            <a:endParaRPr lang="en-U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Семестар: </a:t>
            </a:r>
            <a:r>
              <a:rPr lang="ru-RU" dirty="0" smtClean="0"/>
              <a:t>II</a:t>
            </a:r>
            <a:r>
              <a:rPr lang="en-US" dirty="0" smtClean="0"/>
              <a:t>I</a:t>
            </a:r>
            <a:r>
              <a:rPr lang="sr-Latn-RS" dirty="0" smtClean="0"/>
              <a:t>, V</a:t>
            </a:r>
            <a:endParaRPr lang="ru-RU" dirty="0" smtClean="0"/>
          </a:p>
          <a:p>
            <a:r>
              <a:rPr lang="ru-RU" dirty="0" smtClean="0"/>
              <a:t>Студијски </a:t>
            </a:r>
            <a:r>
              <a:rPr lang="ru-RU" dirty="0"/>
              <a:t>програм: </a:t>
            </a:r>
            <a:r>
              <a:rPr lang="ru-RU" dirty="0" smtClean="0"/>
              <a:t>Информациони системи, Еколошки инжењеринг, Аутоматика и системи управљања возилима</a:t>
            </a:r>
          </a:p>
          <a:p>
            <a:r>
              <a:rPr lang="ru-RU" dirty="0" smtClean="0"/>
              <a:t>Предметни наставник: </a:t>
            </a:r>
            <a:r>
              <a:rPr lang="ru-RU" dirty="0"/>
              <a:t>др </a:t>
            </a:r>
            <a:r>
              <a:rPr lang="ru-RU" dirty="0" smtClean="0"/>
              <a:t>Нада Сталетић </a:t>
            </a:r>
          </a:p>
          <a:p>
            <a:r>
              <a:rPr lang="ru-RU" dirty="0" smtClean="0"/>
              <a:t>Сарадник</a:t>
            </a:r>
            <a:r>
              <a:rPr lang="ru-RU" dirty="0"/>
              <a:t>: </a:t>
            </a:r>
            <a:r>
              <a:rPr lang="ru-RU" dirty="0" smtClean="0"/>
              <a:t>инж</a:t>
            </a:r>
            <a:r>
              <a:rPr lang="ru-RU" dirty="0"/>
              <a:t>. </a:t>
            </a:r>
            <a:r>
              <a:rPr lang="ru-RU" dirty="0" smtClean="0"/>
              <a:t>Милица Маљковић </a:t>
            </a:r>
          </a:p>
          <a:p>
            <a:r>
              <a:rPr lang="ru-RU" dirty="0" smtClean="0"/>
              <a:t>Статус </a:t>
            </a:r>
            <a:r>
              <a:rPr lang="ru-RU" dirty="0"/>
              <a:t>предмета: </a:t>
            </a:r>
            <a:r>
              <a:rPr lang="ru-RU" dirty="0" smtClean="0"/>
              <a:t>изборни </a:t>
            </a:r>
          </a:p>
          <a:p>
            <a:r>
              <a:rPr lang="ru-RU" dirty="0" smtClean="0"/>
              <a:t>ЕСПБ </a:t>
            </a:r>
            <a:r>
              <a:rPr lang="ru-RU" dirty="0"/>
              <a:t>бодови: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444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Циљ и исход предмета</a:t>
            </a:r>
            <a:endParaRPr lang="en-U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Циљ: Пренети студенту основне појмове, концепте и структуру бизнис плана са посебним нагласком на модерном формату бизнис плана за </a:t>
            </a:r>
            <a:r>
              <a:rPr lang="ru-RU" dirty="0" smtClean="0"/>
              <a:t>савремено </a:t>
            </a:r>
            <a:r>
              <a:rPr lang="ru-RU" dirty="0"/>
              <a:t>пословање малог и средњег предузећа.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/>
              <a:t>Исход: Студенти се оспособљавају за критичко и стручно сагледавање пословања будућег малог или средњег предузећа, као и за припрему, организацију и писање бизнис плана предузећа.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445535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Садржај предмета (1)</a:t>
            </a:r>
            <a:endParaRPr lang="en-U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ru-RU" dirty="0"/>
              <a:t>Појмовно одређење бизнис плана.</a:t>
            </a:r>
          </a:p>
          <a:p>
            <a:pPr>
              <a:buFont typeface="+mj-lt"/>
              <a:buAutoNum type="arabicPeriod"/>
            </a:pPr>
            <a:r>
              <a:rPr lang="ru-RU" dirty="0"/>
              <a:t>Мисија и визија.</a:t>
            </a:r>
          </a:p>
          <a:p>
            <a:pPr>
              <a:buFont typeface="+mj-lt"/>
              <a:buAutoNum type="arabicPeriod"/>
            </a:pPr>
            <a:r>
              <a:rPr lang="ru-RU" dirty="0"/>
              <a:t>Пословни процес и опис предузећа.</a:t>
            </a:r>
          </a:p>
          <a:p>
            <a:pPr>
              <a:buFont typeface="+mj-lt"/>
              <a:buAutoNum type="arabicPeriod"/>
            </a:pPr>
            <a:r>
              <a:rPr lang="ru-RU" dirty="0"/>
              <a:t>Пословни и извршни циљеви.</a:t>
            </a:r>
          </a:p>
          <a:p>
            <a:pPr>
              <a:buFont typeface="+mj-lt"/>
              <a:buAutoNum type="arabicPeriod"/>
            </a:pPr>
            <a:r>
              <a:rPr lang="ru-RU" dirty="0"/>
              <a:t>Анализа тржишта.</a:t>
            </a:r>
          </a:p>
          <a:p>
            <a:pPr>
              <a:buFont typeface="+mj-lt"/>
              <a:buAutoNum type="arabicPeriod"/>
            </a:pPr>
            <a:r>
              <a:rPr lang="ru-RU" dirty="0"/>
              <a:t>Анализа конкуренције.</a:t>
            </a:r>
          </a:p>
          <a:p>
            <a:pPr>
              <a:buFont typeface="+mj-lt"/>
              <a:buAutoNum type="arabicPeriod"/>
            </a:pPr>
            <a:r>
              <a:rPr lang="ru-RU" dirty="0"/>
              <a:t>Први колоквијум.</a:t>
            </a:r>
          </a:p>
        </p:txBody>
      </p:sp>
    </p:spTree>
    <p:extLst>
      <p:ext uri="{BB962C8B-B14F-4D97-AF65-F5344CB8AC3E}">
        <p14:creationId xmlns:p14="http://schemas.microsoft.com/office/powerpoint/2010/main" val="4026689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Садржај предмета </a:t>
            </a:r>
            <a:r>
              <a:rPr lang="ru-RU" dirty="0" smtClean="0"/>
              <a:t>(2)</a:t>
            </a:r>
            <a:endParaRPr lang="en-U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 startAt="8"/>
            </a:pPr>
            <a:r>
              <a:rPr lang="ru-RU" dirty="0"/>
              <a:t>Финансијска анализа.</a:t>
            </a:r>
          </a:p>
          <a:p>
            <a:pPr>
              <a:buFont typeface="+mj-lt"/>
              <a:buAutoNum type="arabicPeriod" startAt="8"/>
            </a:pPr>
            <a:r>
              <a:rPr lang="ru-RU" dirty="0"/>
              <a:t>Анализа ризика</a:t>
            </a:r>
            <a:r>
              <a:rPr lang="ru-RU" dirty="0" smtClean="0"/>
              <a:t>.</a:t>
            </a:r>
          </a:p>
          <a:p>
            <a:pPr>
              <a:buFont typeface="+mj-lt"/>
              <a:buAutoNum type="arabicPeriod" startAt="8"/>
            </a:pPr>
            <a:r>
              <a:rPr lang="ru-RU" dirty="0" smtClean="0"/>
              <a:t>Маркетинг план.</a:t>
            </a:r>
          </a:p>
          <a:p>
            <a:pPr>
              <a:buFont typeface="+mj-lt"/>
              <a:buAutoNum type="arabicPeriod" startAt="8"/>
            </a:pPr>
            <a:r>
              <a:rPr lang="ru-RU" dirty="0" smtClean="0"/>
              <a:t>Фазе, задаци и прекретнице у пројекту електронског пословања.</a:t>
            </a:r>
            <a:endParaRPr lang="ru-RU" dirty="0"/>
          </a:p>
          <a:p>
            <a:pPr>
              <a:buFont typeface="+mj-lt"/>
              <a:buAutoNum type="arabicPeriod" startAt="8"/>
            </a:pPr>
            <a:r>
              <a:rPr lang="ru-RU" dirty="0"/>
              <a:t>Извршни резиме.</a:t>
            </a:r>
          </a:p>
          <a:p>
            <a:pPr>
              <a:buFont typeface="+mj-lt"/>
              <a:buAutoNum type="arabicPeriod" startAt="8"/>
            </a:pPr>
            <a:r>
              <a:rPr lang="ru-RU" dirty="0"/>
              <a:t>Форма бизнис плана и презентација бизнис плана</a:t>
            </a:r>
            <a:r>
              <a:rPr lang="ru-RU" dirty="0" smtClean="0"/>
              <a:t>.</a:t>
            </a:r>
            <a:endParaRPr lang="ru-RU" dirty="0"/>
          </a:p>
          <a:p>
            <a:pPr>
              <a:buFont typeface="+mj-lt"/>
              <a:buAutoNum type="arabicPeriod" startAt="8"/>
            </a:pPr>
            <a:r>
              <a:rPr lang="ru-RU" dirty="0"/>
              <a:t>Други колоквијум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010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Оцењивање</a:t>
            </a:r>
            <a:endParaRPr lang="en-U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defTabSz="91440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None/>
            </a:pPr>
            <a:r>
              <a:rPr lang="sr-Cyrl-RS" sz="20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Предавања (3 часа)</a:t>
            </a:r>
          </a:p>
          <a:p>
            <a:pPr marL="0" lvl="0" indent="0" defTabSz="91440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None/>
            </a:pPr>
            <a:r>
              <a:rPr lang="sr-Cyrl-R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На предавањима студенти могу освојити максимално </a:t>
            </a:r>
            <a:r>
              <a:rPr lang="sr-Latn-RS" sz="20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1</a:t>
            </a:r>
            <a:r>
              <a:rPr lang="sr-Cyrl-RS" sz="20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0 бодова</a:t>
            </a:r>
          </a:p>
          <a:p>
            <a:pPr marL="0" lvl="0" indent="0" defTabSz="91440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None/>
            </a:pPr>
            <a:endParaRPr lang="sr-Cyrl-RS" sz="2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 defTabSz="91440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None/>
            </a:pPr>
            <a:r>
              <a:rPr lang="sr-Cyrl-RS" sz="20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Лабораторијске вежбе </a:t>
            </a:r>
            <a:r>
              <a:rPr lang="sr-Cyrl-R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– услов за полагање испита</a:t>
            </a:r>
          </a:p>
          <a:p>
            <a:pPr marL="0" lvl="0" indent="0" defTabSz="91440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None/>
            </a:pPr>
            <a:r>
              <a:rPr lang="sr-Cyrl-R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Студенти на </a:t>
            </a:r>
            <a:r>
              <a:rPr lang="sr-Cyrl-RS" sz="20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лаб</a:t>
            </a:r>
            <a:r>
              <a:rPr lang="sr-Cyrl-RS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 </a:t>
            </a:r>
            <a:r>
              <a:rPr lang="sr-Cyrl-R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в</a:t>
            </a:r>
            <a:r>
              <a:rPr lang="sr-Cyrl-RS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ежбама могу </a:t>
            </a:r>
            <a:r>
              <a:rPr lang="sr-Cyrl-R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освојити максимално </a:t>
            </a:r>
            <a:r>
              <a:rPr lang="sr-Cyrl-RS" sz="20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30 бодова</a:t>
            </a:r>
          </a:p>
          <a:p>
            <a:pPr marL="0" lvl="0" indent="0" defTabSz="91440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None/>
            </a:pPr>
            <a:endParaRPr lang="sr-Cyrl-RS" sz="2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 defTabSz="91440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None/>
            </a:pPr>
            <a:r>
              <a:rPr lang="sr-Cyrl-RS" sz="20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Испит</a:t>
            </a:r>
          </a:p>
          <a:p>
            <a:pPr marL="0" lvl="0" indent="0" defTabSz="91440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None/>
            </a:pPr>
            <a:r>
              <a:rPr lang="sr-Latn-RS" sz="20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6</a:t>
            </a:r>
            <a:r>
              <a:rPr lang="sr-Cyrl-RS" sz="20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0 бодова</a:t>
            </a:r>
            <a:r>
              <a:rPr lang="sr-Latn-RS" sz="20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sr-Latn-R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( </a:t>
            </a:r>
            <a:r>
              <a:rPr lang="sr-Cyrl-R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 колоквијума по </a:t>
            </a:r>
            <a:r>
              <a:rPr lang="sr-Latn-R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30</a:t>
            </a:r>
            <a:r>
              <a:rPr lang="sr-Cyrl-R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бодова)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640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Формирање оцене</a:t>
            </a:r>
            <a:endParaRPr lang="en-U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51 – 60,5 </a:t>
            </a:r>
            <a:r>
              <a:rPr lang="sr-Latn-RS" dirty="0" smtClean="0"/>
              <a:t>			</a:t>
            </a:r>
            <a:r>
              <a:rPr lang="sr-Cyrl-RS" dirty="0" smtClean="0"/>
              <a:t>оцена 6 (шест)</a:t>
            </a:r>
          </a:p>
          <a:p>
            <a:r>
              <a:rPr lang="sr-Cyrl-RS" dirty="0" smtClean="0"/>
              <a:t>61 </a:t>
            </a:r>
            <a:r>
              <a:rPr lang="sr-Cyrl-RS" dirty="0"/>
              <a:t>– </a:t>
            </a:r>
            <a:r>
              <a:rPr lang="sr-Cyrl-RS" dirty="0" smtClean="0"/>
              <a:t>70,5 </a:t>
            </a:r>
            <a:r>
              <a:rPr lang="sr-Latn-RS" dirty="0" smtClean="0"/>
              <a:t>			</a:t>
            </a:r>
            <a:r>
              <a:rPr lang="sr-Cyrl-RS" dirty="0" smtClean="0"/>
              <a:t>оцена 7 (седам)</a:t>
            </a:r>
          </a:p>
          <a:p>
            <a:r>
              <a:rPr lang="sr-Cyrl-RS" dirty="0" smtClean="0"/>
              <a:t>71 </a:t>
            </a:r>
            <a:r>
              <a:rPr lang="sr-Cyrl-RS" dirty="0"/>
              <a:t>– </a:t>
            </a:r>
            <a:r>
              <a:rPr lang="sr-Cyrl-RS" dirty="0" smtClean="0"/>
              <a:t>80,5 </a:t>
            </a:r>
            <a:r>
              <a:rPr lang="sr-Latn-RS" dirty="0" smtClean="0"/>
              <a:t>			</a:t>
            </a:r>
            <a:r>
              <a:rPr lang="sr-Cyrl-RS" dirty="0" smtClean="0"/>
              <a:t>оцена 8 (осам)</a:t>
            </a:r>
          </a:p>
          <a:p>
            <a:r>
              <a:rPr lang="sr-Cyrl-RS" dirty="0" smtClean="0"/>
              <a:t>81 </a:t>
            </a:r>
            <a:r>
              <a:rPr lang="sr-Cyrl-RS" dirty="0"/>
              <a:t>– </a:t>
            </a:r>
            <a:r>
              <a:rPr lang="sr-Cyrl-RS" dirty="0" smtClean="0"/>
              <a:t>90,5 </a:t>
            </a:r>
            <a:r>
              <a:rPr lang="sr-Latn-RS" dirty="0" smtClean="0"/>
              <a:t>			</a:t>
            </a:r>
            <a:r>
              <a:rPr lang="sr-Cyrl-RS" dirty="0" smtClean="0"/>
              <a:t>оцена 9 (девет)</a:t>
            </a:r>
          </a:p>
          <a:p>
            <a:r>
              <a:rPr lang="sr-Cyrl-RS" dirty="0" smtClean="0"/>
              <a:t>91 </a:t>
            </a:r>
            <a:r>
              <a:rPr lang="sr-Cyrl-RS" dirty="0"/>
              <a:t>– </a:t>
            </a:r>
            <a:r>
              <a:rPr lang="sr-Cyrl-RS" dirty="0" smtClean="0"/>
              <a:t>100 </a:t>
            </a:r>
            <a:r>
              <a:rPr lang="sr-Latn-RS" dirty="0" smtClean="0"/>
              <a:t>			</a:t>
            </a:r>
            <a:r>
              <a:rPr lang="sr-Cyrl-RS" dirty="0" smtClean="0"/>
              <a:t>оцена 10 (десет)</a:t>
            </a:r>
            <a:endParaRPr lang="sr-Cyrl-RS" dirty="0"/>
          </a:p>
          <a:p>
            <a:endParaRPr lang="sr-Cyrl-RS" dirty="0"/>
          </a:p>
          <a:p>
            <a:endParaRPr lang="sr-Cyrl-RS" dirty="0"/>
          </a:p>
          <a:p>
            <a:endParaRPr lang="sr-Cyrl-RS" dirty="0"/>
          </a:p>
          <a:p>
            <a:endParaRPr lang="en-US" dirty="0"/>
          </a:p>
        </p:txBody>
      </p:sp>
      <p:cxnSp>
        <p:nvCxnSpPr>
          <p:cNvPr id="5" name="Prava linija spajanja sa strelicom 4"/>
          <p:cNvCxnSpPr/>
          <p:nvPr/>
        </p:nvCxnSpPr>
        <p:spPr>
          <a:xfrm flipV="1">
            <a:off x="2269374" y="2377440"/>
            <a:ext cx="45720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Slika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9374" y="2726291"/>
            <a:ext cx="542591" cy="158510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9374" y="3075141"/>
            <a:ext cx="542591" cy="158510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9373" y="3463840"/>
            <a:ext cx="542591" cy="158510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9373" y="3891945"/>
            <a:ext cx="542591" cy="158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340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Литература</a:t>
            </a:r>
            <a:endParaRPr lang="en-U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Основна литература:</a:t>
            </a:r>
          </a:p>
          <a:p>
            <a:pPr marL="0" indent="0">
              <a:buNone/>
            </a:pPr>
            <a:r>
              <a:rPr lang="sr-Cyrl-RS" dirty="0" smtClean="0"/>
              <a:t>Мирослав </a:t>
            </a:r>
            <a:r>
              <a:rPr lang="sr-Cyrl-RS" dirty="0" err="1" smtClean="0"/>
              <a:t>Лутовац</a:t>
            </a:r>
            <a:r>
              <a:rPr lang="sr-Cyrl-RS" dirty="0" smtClean="0"/>
              <a:t>, Дејан Тошић „Бизнис план за електронско пословање“ ВЕТШ, Београд, 2006.</a:t>
            </a:r>
          </a:p>
          <a:p>
            <a:endParaRPr lang="sr-Cyrl-RS" dirty="0"/>
          </a:p>
          <a:p>
            <a:r>
              <a:rPr lang="sr-Cyrl-RS" dirty="0" smtClean="0"/>
              <a:t>Препоручена литература:</a:t>
            </a:r>
          </a:p>
          <a:p>
            <a:pPr marL="0" indent="0">
              <a:buNone/>
            </a:pPr>
            <a:r>
              <a:rPr lang="sv-SE" dirty="0"/>
              <a:t>Steven Peterson, Peter E. Jaret, Barbara Findlay </a:t>
            </a:r>
            <a:r>
              <a:rPr lang="sv-SE" dirty="0" smtClean="0"/>
              <a:t>Schenck</a:t>
            </a:r>
            <a:r>
              <a:rPr lang="sr-Latn-RS" dirty="0" smtClean="0"/>
              <a:t> „</a:t>
            </a:r>
            <a:r>
              <a:rPr lang="sr-Latn-RS" dirty="0" err="1" smtClean="0"/>
              <a:t>Bizn</a:t>
            </a:r>
            <a:r>
              <a:rPr lang="en-US" dirty="0" smtClean="0"/>
              <a:t>is plan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neupućene</a:t>
            </a:r>
            <a:r>
              <a:rPr lang="sr-Cyrl-RS" dirty="0" smtClean="0"/>
              <a:t>“</a:t>
            </a:r>
            <a:r>
              <a:rPr lang="sr-Latn-RS" dirty="0" smtClean="0"/>
              <a:t> </a:t>
            </a:r>
            <a:r>
              <a:rPr lang="en-US" dirty="0" err="1" smtClean="0"/>
              <a:t>Mikro</a:t>
            </a:r>
            <a:r>
              <a:rPr lang="en-US" dirty="0" smtClean="0"/>
              <a:t> </a:t>
            </a:r>
            <a:r>
              <a:rPr lang="en-US" dirty="0" err="1" smtClean="0"/>
              <a:t>knjiga</a:t>
            </a:r>
            <a:r>
              <a:rPr lang="sr-Latn-RS" dirty="0" smtClean="0"/>
              <a:t>, Beograd, 2008.</a:t>
            </a:r>
            <a:endParaRPr lang="sr-Cyrl-RS" dirty="0" smtClean="0"/>
          </a:p>
          <a:p>
            <a:pPr marL="0" indent="0">
              <a:buNone/>
            </a:pPr>
            <a:r>
              <a:rPr lang="en-US" dirty="0" smtClean="0"/>
              <a:t>Linda </a:t>
            </a:r>
            <a:r>
              <a:rPr lang="en-US" dirty="0"/>
              <a:t>A. </a:t>
            </a:r>
            <a:r>
              <a:rPr lang="en-US" dirty="0" smtClean="0"/>
              <a:t>Sir</a:t>
            </a:r>
            <a:r>
              <a:rPr lang="sr-Latn-RS" dirty="0" smtClean="0"/>
              <a:t> „</a:t>
            </a:r>
            <a:r>
              <a:rPr lang="pl-PL" dirty="0"/>
              <a:t>Kako da napravite biznis </a:t>
            </a:r>
            <a:r>
              <a:rPr lang="pl-PL" dirty="0" smtClean="0"/>
              <a:t>plan</a:t>
            </a:r>
            <a:r>
              <a:rPr lang="sr-Latn-RS" dirty="0" smtClean="0"/>
              <a:t>“ Data status, Beograd, 2009.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3892552364"/>
      </p:ext>
    </p:extLst>
  </p:cSld>
  <p:clrMapOvr>
    <a:masterClrMapping/>
  </p:clrMapOvr>
</p:sld>
</file>

<file path=ppt/theme/theme1.xml><?xml version="1.0" encoding="utf-8"?>
<a:theme xmlns:a="http://schemas.openxmlformats.org/drawingml/2006/main" name="Aspek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121</TotalTime>
  <Words>238</Words>
  <Application>Microsoft Office PowerPoint</Application>
  <PresentationFormat>Široki ekran</PresentationFormat>
  <Paragraphs>52</Paragraphs>
  <Slides>8</Slides>
  <Notes>0</Notes>
  <HiddenSlides>0</HiddenSlides>
  <MMClips>0</MMClips>
  <ScaleCrop>false</ScaleCrop>
  <HeadingPairs>
    <vt:vector size="6" baseType="variant">
      <vt:variant>
        <vt:lpstr>Korišćeni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Aspekt</vt:lpstr>
      <vt:lpstr>Бизнис план</vt:lpstr>
      <vt:lpstr>Информације о предмету</vt:lpstr>
      <vt:lpstr>Циљ и исход предмета</vt:lpstr>
      <vt:lpstr>Садржај предмета (1)</vt:lpstr>
      <vt:lpstr>Садржај предмета (2)</vt:lpstr>
      <vt:lpstr>Оцењивање</vt:lpstr>
      <vt:lpstr>Формирање оцене</vt:lpstr>
      <vt:lpstr>Литература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Појмовно одређење Бизнис плана</dc:title>
  <dc:creator>bmihailovic87@gmail.com</dc:creator>
  <cp:lastModifiedBy>bmihailovic87@gmail.com</cp:lastModifiedBy>
  <cp:revision>30</cp:revision>
  <dcterms:created xsi:type="dcterms:W3CDTF">2021-10-07T20:01:43Z</dcterms:created>
  <dcterms:modified xsi:type="dcterms:W3CDTF">2021-10-07T22:04:12Z</dcterms:modified>
</cp:coreProperties>
</file>