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56" r:id="rId3"/>
    <p:sldId id="261" r:id="rId4"/>
    <p:sldId id="287" r:id="rId5"/>
    <p:sldId id="288" r:id="rId6"/>
    <p:sldId id="286" r:id="rId7"/>
    <p:sldId id="285" r:id="rId8"/>
    <p:sldId id="284" r:id="rId9"/>
    <p:sldId id="265" r:id="rId10"/>
    <p:sldId id="289" r:id="rId11"/>
    <p:sldId id="279" r:id="rId12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AD2E7B-A5D7-4FAB-A6BD-3A86AEDED5A6}" type="datetime1">
              <a:rPr lang="hr-HR" smtClean="0"/>
              <a:t>21.1.2022.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91E3-D524-4043-B4A9-4BAECFA9E41F}" type="datetime1">
              <a:rPr lang="hr-HR" noProof="0" smtClean="0"/>
              <a:pPr/>
              <a:t>21.1.2022.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80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91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6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6861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7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988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8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622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9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4109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hr-HR" noProof="0" smtClean="0"/>
              <a:t>11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6773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</a:t>
            </a:r>
            <a:br>
              <a:rPr lang="hr-HR" noProof="0"/>
            </a:br>
            <a:r>
              <a:rPr lang="hr-HR" noProof="0"/>
              <a:t>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kovne grafičke oznake 2_3 x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a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Rezervirano mjesto za sliku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51" name="Osmerokut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55" name="Rezervirano mjesto za broj slajd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Prostoručno: oblik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28" name="Prostoručno: oblik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29" name="Prostoručno: oblik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0" name="Prostoručno: oblik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32" name="Prostoručno: oblik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38" name="Rezervirano mjesto za sliku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9" name="Rezervirano mjesto za sliku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0" name="Rezervirano mjesto za sliku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ni proiz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5" name="Prostoručno: oblik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Prostoručno: oblik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Prostoručno: oblik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Prostoručno: oblik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Prostoručno: oblik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2" name="Prostoručno: oblik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3" name="Prostoručno: oblik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4" name="Prostoručno: oblik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5" name="Prostoručno: oblik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6" name="Prostoručno: oblik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7" name="Prostoručno: oblik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jeni pravokutni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45" name="Zaobljeni pravokutni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46" name="Pravokutnik: zaobljeni kutov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47" name="Zaobljeni pravokutni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48" name="Zaobljeni pravokutni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49" name="Elipsa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50" name="Elipsa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  <p:sp>
          <p:nvSpPr>
            <p:cNvPr id="51" name="Elipsa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hr-HR" noProof="0"/>
            </a:p>
          </p:txBody>
        </p:sp>
      </p:grp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Ovdje umetnite istaknuti tekst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sliku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/>
              <a:t>Ovdje umetnite ili povucite i ispustite sliku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i brojevi, moguć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 hasCustomPrompt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hr-HR" noProof="0"/>
              <a:t>1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0" name="Rezervirano mjesto za podnožje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u okvir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r-HR" noProof="0"/>
              <a:t>Naslov sekcije 1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Naslov sekcije 2</a:t>
            </a:r>
          </a:p>
        </p:txBody>
      </p:sp>
      <p:sp>
        <p:nvSpPr>
          <p:cNvPr id="14" name="Rezervirano mjesto za teks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Naslov sekcije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emenska c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3" name="Rezervirano mjesto za teks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zervirano mjesto za teks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540000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 dirty="0"/>
              <a:t>Godina</a:t>
            </a:r>
          </a:p>
        </p:txBody>
      </p:sp>
      <p:sp>
        <p:nvSpPr>
          <p:cNvPr id="17" name="Rezervirano mjesto za teks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1" name="Rezervirano mjesto za teks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2" name="Rezervirano mjesto za teks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5" name="Rezervirano mjesto za teks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26" name="Rezervirano mjesto za teks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540000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 dirty="0"/>
              <a:t>Godina</a:t>
            </a:r>
          </a:p>
        </p:txBody>
      </p:sp>
      <p:sp>
        <p:nvSpPr>
          <p:cNvPr id="28" name="Rezervirano mjesto za teks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0" name="Rezervirano mjesto za teks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1" name="Rezervirano mjesto za teks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2" name="Rezervirano mjesto za teks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3" name="Rezervirano mjesto za teks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4" name="Rezervirano mjesto za teks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5" name="Rezervirano mjesto za teks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6" name="Rezervirano mjesto za teks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7" name="Rezervirano mjesto za teks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8" name="Rezervirano mjesto za teks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39" name="Rezervirano mjesto za teks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0" name="Rezervirano mjesto za teks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1" name="Rezervirano mjesto za teks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2" name="Rezervirano mjesto za teks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3" name="Rezervirano mjesto za teks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4" name="Rezervirano mjesto za teks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5" name="Rezervirano mjesto za teks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6" name="Rezervirano mjesto za teks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7" name="Rezervirano mjesto za teks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8" name="Rezervirano mjesto za teks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MM</a:t>
            </a:r>
          </a:p>
        </p:txBody>
      </p:sp>
      <p:sp>
        <p:nvSpPr>
          <p:cNvPr id="49" name="Rezervirano mjesto za teks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Naslov stavke</a:t>
            </a:r>
          </a:p>
        </p:txBody>
      </p:sp>
      <p:sp>
        <p:nvSpPr>
          <p:cNvPr id="50" name="Rezervirano mjesto za teks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hr-HR" noProof="0"/>
              <a:t>mjesec, godina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lanovi tim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4" name="Rezervirano mjesto za sli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5" name="Rezervirano mjesto za sli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6" name="Rezervirano mjesto za sli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Kratka biografija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r-HR" noProof="0"/>
              <a:t>Kratka biografija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r-HR" noProof="0"/>
              <a:t>Kratka biografija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lanovi tim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  <p:sp>
        <p:nvSpPr>
          <p:cNvPr id="23" name="Rezervirano mjesto za sliku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4" name="Rezervirano mjesto za sli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5" name="Rezervirano mjesto za sli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6" name="Rezervirano mjesto za sli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7" name="Rezervirano mjesto za sliku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0" name="Rezervirano mjesto za sliku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hr-HR" noProof="0"/>
              <a:t>Ime i prezime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hr-HR" noProof="0"/>
              <a:t>prezentacije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ručno: oblik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Prostoručno: oblik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3" name="Rezervirano mjesto za teks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hr-HR" noProof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ručno: oblik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2" name="Prostoručno: oblik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5" name="Prostoručno: oblik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Prostoručno: oblik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Prostoručno: oblik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ni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</a:t>
            </a:r>
            <a:br>
              <a:rPr lang="hr-HR" noProof="0"/>
            </a:br>
            <a:r>
              <a:rPr lang="hr-HR" noProof="0"/>
              <a:t>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Tekstni okvir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r-H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bez graf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Hvala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hr-HR" noProof="0" dirty="0"/>
          </a:p>
        </p:txBody>
      </p: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 dirty="0"/>
              <a:t>Broj za kontakt</a:t>
            </a:r>
          </a:p>
        </p:txBody>
      </p:sp>
      <p:sp>
        <p:nvSpPr>
          <p:cNvPr id="9" name="Rezervirano mjesto za tekst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 dirty="0"/>
              <a:t>Adresa e-pošte ili korisničko ime na društvenim mrežama</a:t>
            </a:r>
          </a:p>
        </p:txBody>
      </p:sp>
      <p:sp>
        <p:nvSpPr>
          <p:cNvPr id="8" name="Rezervirano mjesto za sliku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Logotip</a:t>
            </a:r>
          </a:p>
        </p:txBody>
      </p:sp>
      <p:sp>
        <p:nvSpPr>
          <p:cNvPr id="10" name="Rezervirano mjesto za tekst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/>
              <a:t>Adresa web-mjesta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slika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</a:t>
            </a:r>
            <a:br>
              <a:rPr lang="hr-HR" noProof="0"/>
            </a:br>
            <a:r>
              <a:rPr lang="hr-HR" noProof="0"/>
              <a:t>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hr-HR" noProof="0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Tekstni okvir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hr-HR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Rezervirano mjesto za sli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r-HR" noProof="0"/>
              <a:t>Ovdje umetnite ili povucite i ispustite sliku</a:t>
            </a:r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24" name="Prostoručno: oblik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5" name="Prostoručno: oblik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Prostoručno: oblik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Prostoručno: oblik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Prostoručno: oblik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Prostoručno: oblik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2" name="Prostoručno: oblik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3" name="Prostoručno: oblik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4" name="Prostoručno: oblik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5" name="Prostoručno: oblik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6" name="Prostoručno: oblik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7" name="Prostoručno: oblik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upa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fičke oznake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5" name="Rezervirano mjesto za teks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16" name="Rezervirano mjesto za teks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4</a:t>
            </a:r>
          </a:p>
        </p:txBody>
      </p:sp>
      <p:sp>
        <p:nvSpPr>
          <p:cNvPr id="19" name="Rezervirano mjesto za teks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5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4" name="Rezervirano mjesto za sliku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2" name="Rezervirano mjesto za sliku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3" name="Rezervirano mjesto za sliku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4" name="Rezervirano mjesto za sliku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5" name="Rezervirano mjesto za sliku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19880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kovne grafičke oznake 1_3 x lij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7" name="Rezervirano mjesto za sliku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8" name="Rezervirano mjesto za sliku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9" name="Rezervirano mjesto za sliku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2" name="Pravokutni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41" name="Rezervirano mjesto za sliku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noProof="0"/>
              <a:t>Ovdje umetnite ili povucite i ispustite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hr-HR" noProof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13" name="Rezervirano mjesto za teks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1</a:t>
            </a:r>
          </a:p>
        </p:txBody>
      </p:sp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2</a:t>
            </a:r>
          </a:p>
        </p:txBody>
      </p:sp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hr-HR" noProof="0"/>
              <a:t>Grafička oznaka 3</a:t>
            </a:r>
          </a:p>
        </p:txBody>
      </p:sp>
      <p:sp>
        <p:nvSpPr>
          <p:cNvPr id="21" name="Rezervirano mjesto za teks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hr-HR" noProof="0"/>
              <a:t>Opis grafičke oznake</a:t>
            </a:r>
          </a:p>
        </p:txBody>
      </p:sp>
      <p:sp>
        <p:nvSpPr>
          <p:cNvPr id="51" name="Osmerokut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55" name="Rezervirano mjesto za broj slajd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merokut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1" name="Tekstni okvir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hr-HR" sz="1200" noProof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Ovdje umetnite svoje ime ili logotip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solidFill>
                <a:schemeClr val="accent1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5" r:id="rId8"/>
    <p:sldLayoutId id="2147483684" r:id="rId9"/>
    <p:sldLayoutId id="2147483683" r:id="rId10"/>
    <p:sldLayoutId id="2147483668" r:id="rId11"/>
    <p:sldLayoutId id="2147483670" r:id="rId12"/>
    <p:sldLayoutId id="2147483653" r:id="rId13"/>
    <p:sldLayoutId id="2147483673" r:id="rId14"/>
    <p:sldLayoutId id="2147483674" r:id="rId15"/>
    <p:sldLayoutId id="2147483676" r:id="rId16"/>
    <p:sldLayoutId id="2147483677" r:id="rId17"/>
    <p:sldLayoutId id="2147483654" r:id="rId18"/>
    <p:sldLayoutId id="2147483660" r:id="rId19"/>
    <p:sldLayoutId id="2147483661" r:id="rId20"/>
    <p:sldLayoutId id="214748367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sv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svg"/><Relationship Id="rId10" Type="http://schemas.openxmlformats.org/officeDocument/2006/relationships/hyperlink" Target="http://www.fabrikcam.com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paragraf.rs/propisi/zakon_o_upravljanju_otpadom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za sliku 7" descr="Slika na lijevoj ploči">
            <a:extLst>
              <a:ext uri="{FF2B5EF4-FFF2-40B4-BE49-F238E27FC236}">
                <a16:creationId xmlns:a16="http://schemas.microsoft.com/office/drawing/2014/main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Dobar sistem upravljanja otpadom kao prvi korak ka boljoj budućnosti</a:t>
            </a:r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Kao </a:t>
            </a:r>
            <a:r>
              <a:rPr lang="en-US" dirty="0" err="1"/>
              <a:t>budu</a:t>
            </a:r>
            <a:r>
              <a:rPr lang="sr-Latn-RS" dirty="0"/>
              <a:t>ć</a:t>
            </a:r>
            <a:r>
              <a:rPr lang="en-US" dirty="0"/>
              <a:t>I </a:t>
            </a:r>
            <a:r>
              <a:rPr lang="en-US" dirty="0" err="1"/>
              <a:t>ekolo</a:t>
            </a:r>
            <a:r>
              <a:rPr lang="sr-Latn-RS" dirty="0"/>
              <a:t>š</a:t>
            </a:r>
            <a:r>
              <a:rPr lang="en-US" dirty="0"/>
              <a:t>ki </a:t>
            </a:r>
            <a:r>
              <a:rPr lang="en-US" dirty="0" err="1"/>
              <a:t>menad</a:t>
            </a:r>
            <a:r>
              <a:rPr lang="sr-Latn-RS" dirty="0"/>
              <a:t>dž</a:t>
            </a:r>
            <a:r>
              <a:rPr lang="en-US" dirty="0"/>
              <a:t>er</a:t>
            </a:r>
            <a:r>
              <a:rPr lang="sr-Latn-RS" dirty="0"/>
              <a:t>i, poznavanje sistema upravljanja otpadom biće jedan od prioriteta Vašeg budućeg poziva!!!</a:t>
            </a:r>
            <a:endParaRPr lang="hr-HR" dirty="0"/>
          </a:p>
        </p:txBody>
      </p:sp>
      <p:grpSp>
        <p:nvGrpSpPr>
          <p:cNvPr id="60" name="Grupa 59" title="geometrijski oblik">
            <a:extLst>
              <a:ext uri="{FF2B5EF4-FFF2-40B4-BE49-F238E27FC236}">
                <a16:creationId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Prostoručno: oblik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51" name="Prostoručno: oblik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52" name="Prostoručno: oblik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53" name="Prostoručno: oblik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54" name="Prostoručno: oblik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55" name="Prostoručno: oblik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</p:grp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4E08-4799-4EAA-BCCE-5F16A3FD53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r-HR" noProof="0" smtClean="0"/>
              <a:pPr rtl="0"/>
              <a:t>10</a:t>
            </a:fld>
            <a:endParaRPr lang="hr-HR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F6E3B-53A7-46A7-96CD-1A946B62EB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86268"/>
            <a:ext cx="5307700" cy="6062132"/>
          </a:xfrm>
        </p:spPr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osvrnemo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ekološki-osvešćenih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privrednika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EU,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uočiti</a:t>
            </a:r>
            <a:r>
              <a:rPr lang="en-US" dirty="0"/>
              <a:t> </a:t>
            </a:r>
            <a:r>
              <a:rPr lang="en-US" dirty="0" err="1"/>
              <a:t>pozitivan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,,</a:t>
            </a:r>
            <a:r>
              <a:rPr lang="en-US" dirty="0" err="1"/>
              <a:t>zelenog</a:t>
            </a:r>
            <a:r>
              <a:rPr lang="en-US" dirty="0"/>
              <a:t>’’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status.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reciklaže</a:t>
            </a:r>
            <a:r>
              <a:rPr lang="en-US" dirty="0"/>
              <a:t> koji </a:t>
            </a:r>
            <a:r>
              <a:rPr lang="en-US" dirty="0" err="1"/>
              <a:t>treba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primenjivati</a:t>
            </a:r>
            <a:r>
              <a:rPr lang="en-US" dirty="0"/>
              <a:t> </a:t>
            </a:r>
            <a:r>
              <a:rPr lang="en-US" dirty="0" err="1"/>
              <a:t>prethodi</a:t>
            </a:r>
            <a:r>
              <a:rPr lang="en-US" dirty="0"/>
              <a:t> </a:t>
            </a:r>
            <a:r>
              <a:rPr lang="en-US" dirty="0" err="1"/>
              <a:t>uspešna</a:t>
            </a:r>
            <a:r>
              <a:rPr lang="en-US" dirty="0"/>
              <a:t> </a:t>
            </a:r>
            <a:r>
              <a:rPr lang="en-US" dirty="0" err="1"/>
              <a:t>selekcija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. Na taj </a:t>
            </a:r>
            <a:r>
              <a:rPr lang="en-US" dirty="0" err="1"/>
              <a:t>način</a:t>
            </a:r>
            <a:r>
              <a:rPr lang="en-US" dirty="0"/>
              <a:t> se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dobrog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koji se u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daljoj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. Na primer, </a:t>
            </a:r>
            <a:r>
              <a:rPr lang="en-US" dirty="0" err="1"/>
              <a:t>plastična</a:t>
            </a:r>
            <a:r>
              <a:rPr lang="en-US" dirty="0"/>
              <a:t> boca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reciklaže</a:t>
            </a:r>
            <a:r>
              <a:rPr lang="en-US" dirty="0"/>
              <a:t> </a:t>
            </a:r>
            <a:r>
              <a:rPr lang="en-US" dirty="0" err="1"/>
              <a:t>plastična</a:t>
            </a:r>
            <a:r>
              <a:rPr lang="en-US" dirty="0"/>
              <a:t> boca. </a:t>
            </a:r>
            <a:r>
              <a:rPr lang="en-US" dirty="0" err="1"/>
              <a:t>Tako</a:t>
            </a:r>
            <a:r>
              <a:rPr lang="en-US" dirty="0"/>
              <a:t> je </a:t>
            </a:r>
            <a:r>
              <a:rPr lang="en-US" dirty="0" err="1"/>
              <a:t>jednostavno</a:t>
            </a:r>
            <a:r>
              <a:rPr lang="en-US" dirty="0"/>
              <a:t>, a </a:t>
            </a:r>
            <a:r>
              <a:rPr lang="en-US" dirty="0" err="1"/>
              <a:t>ušteda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sirovinama</a:t>
            </a:r>
            <a:r>
              <a:rPr lang="en-US" dirty="0"/>
              <a:t>, </a:t>
            </a:r>
            <a:r>
              <a:rPr lang="en-US" dirty="0" err="1"/>
              <a:t>materijalima</a:t>
            </a:r>
            <a:r>
              <a:rPr lang="en-US" dirty="0"/>
              <a:t>, pa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samoj</a:t>
            </a:r>
            <a:r>
              <a:rPr lang="en-US" dirty="0"/>
              <a:t> </a:t>
            </a:r>
            <a:r>
              <a:rPr lang="en-US" dirty="0" err="1"/>
              <a:t>energiji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je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primetna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Kompleksan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koji se </a:t>
            </a:r>
            <a:r>
              <a:rPr lang="en-US" dirty="0" err="1"/>
              <a:t>sastoji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svakodnevnih</a:t>
            </a:r>
            <a:r>
              <a:rPr lang="en-US" dirty="0"/>
              <a:t> </a:t>
            </a:r>
            <a:r>
              <a:rPr lang="en-US" dirty="0" err="1"/>
              <a:t>vođenja</a:t>
            </a:r>
            <a:r>
              <a:rPr lang="en-US" dirty="0"/>
              <a:t> </a:t>
            </a:r>
            <a:r>
              <a:rPr lang="en-US" dirty="0" err="1"/>
              <a:t>evidencija</a:t>
            </a:r>
            <a:r>
              <a:rPr lang="en-US" dirty="0"/>
              <a:t> o </a:t>
            </a:r>
            <a:r>
              <a:rPr lang="en-US" dirty="0" err="1"/>
              <a:t>kretanju</a:t>
            </a:r>
            <a:r>
              <a:rPr lang="en-US" dirty="0"/>
              <a:t>, </a:t>
            </a:r>
            <a:r>
              <a:rPr lang="en-US" dirty="0" err="1"/>
              <a:t>transportu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daljoj</a:t>
            </a:r>
            <a:r>
              <a:rPr lang="en-US" dirty="0"/>
              <a:t> </a:t>
            </a:r>
            <a:r>
              <a:rPr lang="en-US" dirty="0" err="1"/>
              <a:t>obradi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poveriti</a:t>
            </a:r>
            <a:r>
              <a:rPr lang="en-US" dirty="0"/>
              <a:t> </a:t>
            </a:r>
            <a:r>
              <a:rPr lang="en-US" dirty="0" err="1"/>
              <a:t>sertifikovanim</a:t>
            </a:r>
            <a:r>
              <a:rPr lang="en-US" dirty="0"/>
              <a:t> </a:t>
            </a:r>
            <a:r>
              <a:rPr lang="en-US" dirty="0" err="1"/>
              <a:t>stručnjacima</a:t>
            </a:r>
            <a:r>
              <a:rPr lang="en-US" dirty="0"/>
              <a:t>. </a:t>
            </a:r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legitimne</a:t>
            </a:r>
            <a:r>
              <a:rPr lang="en-US" dirty="0"/>
              <a:t> </a:t>
            </a:r>
            <a:r>
              <a:rPr lang="en-US" dirty="0" err="1"/>
              <a:t>izveštaje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dobijate</a:t>
            </a:r>
            <a:r>
              <a:rPr lang="en-US" dirty="0"/>
              <a:t> od </a:t>
            </a:r>
            <a:r>
              <a:rPr lang="en-US" dirty="0" err="1"/>
              <a:t>lica</a:t>
            </a:r>
            <a:r>
              <a:rPr lang="en-US" dirty="0"/>
              <a:t> </a:t>
            </a:r>
            <a:r>
              <a:rPr lang="en-US" dirty="0" err="1"/>
              <a:t>odgovornog</a:t>
            </a:r>
            <a:r>
              <a:rPr lang="en-US" dirty="0"/>
              <a:t> za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otpadom</a:t>
            </a:r>
            <a:r>
              <a:rPr lang="en-US" dirty="0"/>
              <a:t> </a:t>
            </a:r>
            <a:r>
              <a:rPr lang="en-US" dirty="0" err="1"/>
              <a:t>dajate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preglede</a:t>
            </a:r>
            <a:r>
              <a:rPr lang="en-US" dirty="0"/>
              <a:t> </a:t>
            </a:r>
            <a:r>
              <a:rPr lang="en-US" dirty="0" err="1"/>
              <a:t>nadležnim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dolaženja</a:t>
            </a:r>
            <a:r>
              <a:rPr lang="en-US" dirty="0"/>
              <a:t> do </a:t>
            </a:r>
            <a:r>
              <a:rPr lang="en-US" dirty="0" err="1"/>
              <a:t>poboljšanja</a:t>
            </a:r>
            <a:r>
              <a:rPr lang="en-US" dirty="0"/>
              <a:t> </a:t>
            </a:r>
            <a:r>
              <a:rPr lang="en-US" dirty="0" err="1"/>
              <a:t>celokupnog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AAE852F-DE33-4EC4-AD72-36921E66FF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22" r="722"/>
          <a:stretch>
            <a:fillRect/>
          </a:stretch>
        </p:blipFill>
        <p:spPr>
          <a:xfrm>
            <a:off x="194733" y="2034048"/>
            <a:ext cx="6009285" cy="34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zervirano mjesto za sliku 18" descr="Slika s elementima iz prirode&#10;&#10;Opis generiran uz vrlo visoki stupanj pouzdanosti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/>
              <a:t>Hvala</a:t>
            </a:r>
          </a:p>
        </p:txBody>
      </p:sp>
      <p:cxnSp>
        <p:nvCxnSpPr>
          <p:cNvPr id="5" name="Ravni poveznik 4" descr="Razdjelna crta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a 12" descr="Korisnik" title="Ikona – ime i prezime izlagača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hr-HR"/>
              <a:t>+1 23 987 6554</a:t>
            </a:r>
          </a:p>
        </p:txBody>
      </p:sp>
      <p:pic>
        <p:nvPicPr>
          <p:cNvPr id="15" name="Grafika 14" descr="Pametni telefon" title="Ikona – izlagačev broj telefona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hr-HR"/>
              <a:t>klara@email.com</a:t>
            </a:r>
          </a:p>
        </p:txBody>
      </p:sp>
      <p:pic>
        <p:nvPicPr>
          <p:cNvPr id="14" name="Grafika 13" descr="Omotnica" title="Ikona adrese e-pošte izlagača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Rezervirano mjesto za tekst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>
                <a:hlinkClick r:id="rId10"/>
              </a:rPr>
              <a:t>www.fabrikam.com</a:t>
            </a:r>
            <a:r>
              <a:rPr lang="hr-HR"/>
              <a:t> </a:t>
            </a:r>
          </a:p>
        </p:txBody>
      </p:sp>
      <p:pic>
        <p:nvPicPr>
          <p:cNvPr id="30" name="Grafika 29" descr="Svijet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zervirano mjesto za sliku 19" descr="Krupni plan stabla&#10;&#10;Opis generiran uz visoku pouzdanost">
            <a:extLst>
              <a:ext uri="{FF2B5EF4-FFF2-40B4-BE49-F238E27FC236}">
                <a16:creationId xmlns:a16="http://schemas.microsoft.com/office/drawing/2014/main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Upravljanje sanitarnim</a:t>
            </a:r>
            <a:br>
              <a:rPr lang="hr-HR" dirty="0"/>
            </a:br>
            <a:r>
              <a:rPr lang="hr-HR" dirty="0"/>
              <a:t>deponijama</a:t>
            </a:r>
            <a:br>
              <a:rPr lang="hr-HR" dirty="0"/>
            </a:br>
            <a:endParaRPr lang="hr-HR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dr Aleksandra Boričić</a:t>
            </a:r>
          </a:p>
        </p:txBody>
      </p:sp>
      <p:sp>
        <p:nvSpPr>
          <p:cNvPr id="47" name="Prostoručno: oblik 46" title="geometrijski oblik">
            <a:extLst>
              <a:ext uri="{FF2B5EF4-FFF2-40B4-BE49-F238E27FC236}">
                <a16:creationId xmlns:a16="http://schemas.microsoft.com/office/drawing/2014/main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 rtlCol="0"/>
          <a:lstStyle/>
          <a:p>
            <a:pPr rtl="0"/>
            <a:r>
              <a:rPr lang="hr-HR" dirty="0"/>
              <a:t>Nesanitarne deponije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r-Latn-RS" sz="1800" b="1" dirty="0">
                <a:latin typeface="Roboto"/>
              </a:rPr>
              <a:t>N</a:t>
            </a:r>
            <a:r>
              <a:rPr lang="en-US" sz="1800" b="1" i="0" dirty="0" err="1">
                <a:effectLst/>
                <a:latin typeface="Roboto"/>
              </a:rPr>
              <a:t>esanitarna</a:t>
            </a:r>
            <a:r>
              <a:rPr lang="en-US" sz="1800" b="1" i="0" dirty="0">
                <a:effectLst/>
                <a:latin typeface="Roboto"/>
              </a:rPr>
              <a:t> </a:t>
            </a:r>
            <a:r>
              <a:rPr lang="en-US" sz="1800" b="1" i="0" dirty="0" err="1">
                <a:effectLst/>
                <a:latin typeface="Roboto"/>
              </a:rPr>
              <a:t>deponija</a:t>
            </a:r>
            <a:r>
              <a:rPr lang="en-US" sz="1800" b="0" i="0" dirty="0">
                <a:effectLst/>
                <a:latin typeface="Roboto"/>
              </a:rPr>
              <a:t> je </a:t>
            </a:r>
            <a:r>
              <a:rPr lang="en-US" sz="1800" b="0" i="0" dirty="0" err="1">
                <a:effectLst/>
                <a:latin typeface="Roboto"/>
              </a:rPr>
              <a:t>prostor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gde</a:t>
            </a:r>
            <a:r>
              <a:rPr lang="en-US" sz="1800" b="0" i="0" dirty="0">
                <a:effectLst/>
                <a:latin typeface="Roboto"/>
              </a:rPr>
              <a:t> se </a:t>
            </a:r>
            <a:r>
              <a:rPr lang="en-US" sz="1800" b="0" i="0" dirty="0" err="1">
                <a:effectLst/>
                <a:latin typeface="Roboto"/>
              </a:rPr>
              <a:t>otpad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baca</a:t>
            </a:r>
            <a:r>
              <a:rPr lang="sr-Latn-RS" sz="1800" dirty="0">
                <a:latin typeface="Roboto"/>
              </a:rPr>
              <a:t> </a:t>
            </a:r>
            <a:r>
              <a:rPr lang="en-US" sz="1800" b="0" i="0" dirty="0">
                <a:effectLst/>
                <a:latin typeface="Roboto"/>
              </a:rPr>
              <a:t>bez </a:t>
            </a:r>
            <a:r>
              <a:rPr lang="en-US" sz="1800" b="0" i="0" dirty="0" err="1">
                <a:effectLst/>
                <a:latin typeface="Roboto"/>
              </a:rPr>
              <a:t>zaštitnih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mera</a:t>
            </a:r>
            <a:r>
              <a:rPr lang="en-US" sz="1800" b="0" i="0" dirty="0">
                <a:effectLst/>
                <a:latin typeface="Roboto"/>
              </a:rPr>
              <a:t> po </a:t>
            </a:r>
            <a:r>
              <a:rPr lang="en-US" sz="1800" b="0" i="0" dirty="0" err="1">
                <a:effectLst/>
                <a:latin typeface="Roboto"/>
              </a:rPr>
              <a:t>životnu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sredinu</a:t>
            </a:r>
            <a:r>
              <a:rPr lang="en-US" sz="1800" b="0" i="0" dirty="0">
                <a:effectLst/>
                <a:latin typeface="Roboto"/>
              </a:rPr>
              <a:t>, a </a:t>
            </a:r>
            <a:r>
              <a:rPr lang="en-US" sz="1800" b="0" i="0" dirty="0" err="1">
                <a:effectLst/>
                <a:latin typeface="Roboto"/>
              </a:rPr>
              <a:t>materije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koje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su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na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njoj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razlažu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direktno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utiču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na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celokupno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okolno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zagađenje</a:t>
            </a:r>
            <a:r>
              <a:rPr lang="en-US" sz="1800" b="0" i="0" dirty="0">
                <a:effectLst/>
                <a:latin typeface="Roboto"/>
              </a:rPr>
              <a:t>. Pod </a:t>
            </a:r>
            <a:r>
              <a:rPr lang="en-US" sz="1800" b="0" i="0" dirty="0" err="1">
                <a:effectLst/>
                <a:latin typeface="Roboto"/>
              </a:rPr>
              <a:t>tim</a:t>
            </a:r>
            <a:r>
              <a:rPr lang="en-US" sz="1800" b="0" i="0" dirty="0">
                <a:effectLst/>
                <a:latin typeface="Roboto"/>
              </a:rPr>
              <a:t> se </a:t>
            </a:r>
            <a:r>
              <a:rPr lang="en-US" sz="1800" b="0" i="0" dirty="0" err="1">
                <a:effectLst/>
                <a:latin typeface="Roboto"/>
              </a:rPr>
              <a:t>zaista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misli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na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krucijalne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prirodne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resurse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jedne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zemlje</a:t>
            </a:r>
            <a:r>
              <a:rPr lang="en-US" sz="1800" b="0" i="0" dirty="0">
                <a:effectLst/>
                <a:latin typeface="Roboto"/>
              </a:rPr>
              <a:t> – </a:t>
            </a:r>
            <a:r>
              <a:rPr lang="en-US" sz="1800" b="0" i="0" dirty="0" err="1">
                <a:effectLst/>
                <a:latin typeface="Roboto"/>
              </a:rPr>
              <a:t>vodu</a:t>
            </a:r>
            <a:r>
              <a:rPr lang="en-US" sz="1800" b="0" i="0" dirty="0">
                <a:effectLst/>
                <a:latin typeface="Roboto"/>
              </a:rPr>
              <a:t>, </a:t>
            </a:r>
            <a:r>
              <a:rPr lang="en-US" sz="1800" b="0" i="0" dirty="0" err="1">
                <a:effectLst/>
                <a:latin typeface="Roboto"/>
              </a:rPr>
              <a:t>vazduh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i</a:t>
            </a:r>
            <a:r>
              <a:rPr lang="en-US" sz="1800" b="0" i="0" dirty="0">
                <a:effectLst/>
                <a:latin typeface="Roboto"/>
              </a:rPr>
              <a:t> </a:t>
            </a:r>
            <a:r>
              <a:rPr lang="en-US" sz="1800" b="0" i="0" dirty="0" err="1">
                <a:effectLst/>
                <a:latin typeface="Roboto"/>
              </a:rPr>
              <a:t>zemljište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.</a:t>
            </a:r>
            <a:endParaRPr lang="hr-HR" dirty="0"/>
          </a:p>
        </p:txBody>
      </p:sp>
      <p:sp>
        <p:nvSpPr>
          <p:cNvPr id="6" name="Rezervirano mjesto za sadržaj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Prema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podacima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koje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su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sr-Latn-RS" dirty="0">
                <a:solidFill>
                  <a:schemeClr val="tx1"/>
                </a:solidFill>
                <a:latin typeface="Open Sans"/>
              </a:rPr>
              <a:t>Agenciji za zaštitu životne sredine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dostavile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lokalne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samouprave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na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teritoriji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Srbije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postoji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preko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  <a:latin typeface="Open Sans"/>
              </a:rPr>
              <a:t>2.200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divljih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deponija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ali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se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procenjuje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da taj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broj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može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biti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daleko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veći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. To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su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površine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na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kojima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ljudi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nelegalno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odlažu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sr-Latn-RS" b="0" strike="noStrike" dirty="0">
                <a:solidFill>
                  <a:schemeClr val="tx1"/>
                </a:solidFill>
                <a:effectLst/>
                <a:latin typeface="Open Sans"/>
              </a:rPr>
              <a:t>otpad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, a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nalaze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se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najčešće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u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ruralnim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sredinama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, u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blizini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naseljenih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mesta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uz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korita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reka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kao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duž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saobraćajnica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. Na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divljim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deponijama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završi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oko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 20 </a:t>
            </a:r>
            <a:r>
              <a:rPr lang="en-US" b="0" dirty="0" err="1">
                <a:solidFill>
                  <a:schemeClr val="tx1"/>
                </a:solidFill>
                <a:effectLst/>
                <a:latin typeface="Open Sans"/>
              </a:rPr>
              <a:t>odsto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 </a:t>
            </a:r>
            <a:r>
              <a:rPr lang="sr-Latn-RS" b="0" strike="noStrike" dirty="0">
                <a:solidFill>
                  <a:schemeClr val="tx1"/>
                </a:solidFill>
                <a:effectLst/>
                <a:latin typeface="Open Sans"/>
              </a:rPr>
              <a:t>komunalnog otpada</a:t>
            </a:r>
            <a:r>
              <a:rPr lang="en-US" b="0" dirty="0">
                <a:solidFill>
                  <a:schemeClr val="tx1"/>
                </a:solidFill>
                <a:effectLst/>
                <a:latin typeface="Open Sans"/>
              </a:rPr>
              <a:t>.</a:t>
            </a:r>
            <a:endParaRPr lang="hr-HR" dirty="0">
              <a:solidFill>
                <a:schemeClr val="tx1"/>
              </a:solidFill>
            </a:endParaRPr>
          </a:p>
        </p:txBody>
      </p:sp>
      <p:grpSp>
        <p:nvGrpSpPr>
          <p:cNvPr id="46" name="Grupa 45" title="grupa trokuta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Prostoručno: oblik 15" title="trokut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17" name="Prostoručno: oblik 16" title="trokut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18" name="Prostoručno: oblik 17" title="trokut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19" name="Prostoručno: oblik 18" title="trokut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0" name="Prostoručno: oblik 19" title="trokut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1" name="Prostoručno: oblik 20" title="trokut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2" name="Prostoručno: oblik 21" title="trokut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3" name="Prostoručno: oblik 22" title="trokut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4" name="Prostoručno: oblik 23" title="trokut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5" name="Prostoručno: oblik 24" title="trokut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6" name="Prostoručno: oblik 25" title="trokut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7" name="Prostoručno: oblik 26" title="trokut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8" name="Prostoručno: oblik 27" title="trokut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  <p:sp>
          <p:nvSpPr>
            <p:cNvPr id="29" name="Prostoručno: oblik 28" title="trokut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/>
            </a:p>
          </p:txBody>
        </p:sp>
      </p:grp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3</a:t>
            </a:fld>
            <a:endParaRPr lang="hr-HR"/>
          </a:p>
        </p:txBody>
      </p:sp>
      <p:pic>
        <p:nvPicPr>
          <p:cNvPr id="1028" name="Picture 4" descr="ABOUT METHANE GAS&#10;One tonne of biodegradable&#10;waste produces between 200 and&#10;400 cubic metres of landfill gas&#10;Methane is ...">
            <a:extLst>
              <a:ext uri="{FF2B5EF4-FFF2-40B4-BE49-F238E27FC236}">
                <a16:creationId xmlns:a16="http://schemas.microsoft.com/office/drawing/2014/main" id="{EAF6AF17-AC36-42B4-9914-BC92F4948B1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b="119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A7A58-6DFD-4991-AF26-5E682A5F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7" y="3517901"/>
            <a:ext cx="6061753" cy="1409700"/>
          </a:xfrm>
        </p:spPr>
        <p:txBody>
          <a:bodyPr/>
          <a:lstStyle/>
          <a:p>
            <a:r>
              <a:rPr lang="sr-Latn-RS" dirty="0"/>
              <a:t>Opasnosti od divljih deponija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CDC22-65FA-42E6-B899-335177223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7" y="4834468"/>
            <a:ext cx="6061753" cy="1938876"/>
          </a:xfrm>
        </p:spPr>
        <p:txBody>
          <a:bodyPr/>
          <a:lstStyle/>
          <a:p>
            <a:pPr algn="l"/>
            <a:r>
              <a:rPr lang="en-US" sz="1600" b="0" i="0" dirty="0" err="1">
                <a:effectLst/>
                <a:latin typeface="Arial" panose="020B0604020202020204" pitchFamily="34" charset="0"/>
              </a:rPr>
              <a:t>Evropska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Direktiva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o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deponijama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(Council Directive 99/31/EC)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Uredba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o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odlaganju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otpada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deponiji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(„Sl.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glasnik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RS“, br. 92/2010)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nalažu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odlaganje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otpada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deponije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način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kojim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se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sprečava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zagađenje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zemljišta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voda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što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uključuje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postavljanje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drenažnog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sloja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za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bezbedno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sakupljanje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deponijske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procedne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vode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koja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se mora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adekvatno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tretirati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pre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njenog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ispuštanja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u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vodoprijemnik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B2B9F-F69E-4F82-AE84-053B781D3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r-HR" noProof="0" smtClean="0"/>
              <a:pPr rtl="0"/>
              <a:t>4</a:t>
            </a:fld>
            <a:endParaRPr lang="hr-HR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BF214D-EE63-4340-B76B-061F9C767574}"/>
              </a:ext>
            </a:extLst>
          </p:cNvPr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340005"/>
            <a:ext cx="5307013" cy="43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gativan uticaj deponija na vode i zemljište">
            <a:extLst>
              <a:ext uri="{FF2B5EF4-FFF2-40B4-BE49-F238E27FC236}">
                <a16:creationId xmlns:a16="http://schemas.microsoft.com/office/drawing/2014/main" id="{EFCC994F-9CAF-40F5-AFD0-7A7B2472C79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0" b="11920"/>
          <a:stretch>
            <a:fillRect/>
          </a:stretch>
        </p:blipFill>
        <p:spPr bwMode="auto">
          <a:xfrm>
            <a:off x="34247" y="84657"/>
            <a:ext cx="6007778" cy="34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5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FAD4-855F-4A5E-9FA4-E3E90BFD8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Trenutno stanje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11E1-830D-4763-ACC9-19967FB73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Trenutno</a:t>
            </a:r>
            <a:r>
              <a:rPr lang="en-US" b="0" i="0" dirty="0"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Srbiji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postoji</a:t>
            </a:r>
            <a:r>
              <a:rPr lang="en-US" b="0" i="0" dirty="0">
                <a:effectLst/>
                <a:latin typeface="Arial" panose="020B0604020202020204" pitchFamily="34" charset="0"/>
              </a:rPr>
              <a:t> 13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sanitarnih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deponija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koje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operativne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ili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trenutno</a:t>
            </a:r>
            <a:r>
              <a:rPr lang="en-US" b="0" i="0" dirty="0"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izgradnji</a:t>
            </a:r>
            <a:r>
              <a:rPr lang="en-US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pri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čemu</a:t>
            </a:r>
            <a:r>
              <a:rPr lang="en-US" b="0" i="0" dirty="0"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trenutna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pokrivenost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sakupljanja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otpada</a:t>
            </a:r>
            <a:r>
              <a:rPr lang="en-US" b="0" i="0" dirty="0">
                <a:effectLst/>
                <a:latin typeface="Arial" panose="020B0604020202020204" pitchFamily="34" charset="0"/>
              </a:rPr>
              <a:t> koji se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odlaže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sanitarne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deponije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približno</a:t>
            </a:r>
            <a:r>
              <a:rPr lang="en-US" b="0" i="0" dirty="0">
                <a:effectLst/>
                <a:latin typeface="Arial" panose="020B0604020202020204" pitchFamily="34" charset="0"/>
              </a:rPr>
              <a:t> 13%: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4E08-4799-4EAA-BCCE-5F16A3FD53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hr-HR" noProof="0" smtClean="0"/>
              <a:pPr rtl="0"/>
              <a:t>5</a:t>
            </a:fld>
            <a:endParaRPr lang="hr-HR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F6E3B-53A7-46A7-96CD-1A946B62EB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872066"/>
            <a:ext cx="5307700" cy="571512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„Duboko“ Užice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„Vrbak“ Lapovo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Kikinda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„Gigoš“ Jagodina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„Željkovac – Deponija dva“ Leskovac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„Muntina padina“ Pirot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„Jarak“ Sremska Mitrovica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Pančevo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Sanitarna deponija „Meteris“ Vranje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Sanitarna deponija lokalnog karaktera u opštini Gornji Milanovac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Subotica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Nova Varoš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pPr algn="just">
              <a:buFont typeface="+mj-lt"/>
              <a:buAutoNum type="arabicPeriod"/>
            </a:pPr>
            <a:r>
              <a:rPr lang="sr-Latn-RS" sz="1600" b="0" i="0" dirty="0">
                <a:solidFill>
                  <a:srgbClr val="7D7D7D"/>
                </a:solidFill>
                <a:effectLst/>
                <a:latin typeface="Arial" panose="020B0604020202020204" pitchFamily="34" charset="0"/>
              </a:rPr>
              <a:t>Regionalna sanitarna deponija Inđija</a:t>
            </a:r>
            <a:endParaRPr lang="sr-Latn-RS" sz="1600" b="0" i="0" dirty="0">
              <a:solidFill>
                <a:srgbClr val="7D7D7D"/>
              </a:solidFill>
              <a:effectLst/>
              <a:latin typeface="Roboto"/>
            </a:endParaRP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FF8E861-CC38-4F20-89AE-EA885FBC9C2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119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0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Opasnosti od nesanitarnih deponija</a:t>
            </a:r>
          </a:p>
        </p:txBody>
      </p:sp>
      <p:pic>
        <p:nvPicPr>
          <p:cNvPr id="67" name="Rezervirano mjesto za sliku 66" descr="Oblak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 dirty="0"/>
              <a:t>Promena</a:t>
            </a:r>
            <a:br>
              <a:rPr lang="hr-HR" dirty="0"/>
            </a:br>
            <a:r>
              <a:rPr lang="hr-HR" dirty="0"/>
              <a:t>klime</a:t>
            </a:r>
          </a:p>
        </p:txBody>
      </p:sp>
      <p:cxnSp>
        <p:nvCxnSpPr>
          <p:cNvPr id="75" name="Ravni poveznik 74" descr="Prva razdjelna crta na slajd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Rezervirano mjesto za sliku 158" descr="Kaktus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r-HR" dirty="0"/>
              <a:t>Nedostatak</a:t>
            </a:r>
            <a:br>
              <a:rPr lang="hr-HR" dirty="0"/>
            </a:br>
            <a:r>
              <a:rPr lang="hr-HR" dirty="0"/>
              <a:t>vode</a:t>
            </a:r>
          </a:p>
        </p:txBody>
      </p:sp>
      <p:cxnSp>
        <p:nvCxnSpPr>
          <p:cNvPr id="77" name="Ravni poveznik 76" descr="Druga razdjelna crta na slajd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Rezervirano mjesto za sliku 160" descr="Termometar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hr-HR" dirty="0"/>
              <a:t>Du</a:t>
            </a:r>
            <a:r>
              <a:rPr lang="sr-Latn-RS" dirty="0"/>
              <a:t>že</a:t>
            </a:r>
            <a:br>
              <a:rPr lang="hr-HR" dirty="0"/>
            </a:br>
            <a:r>
              <a:rPr lang="hr-HR" dirty="0"/>
              <a:t>zime</a:t>
            </a:r>
          </a:p>
        </p:txBody>
      </p:sp>
      <p:cxnSp>
        <p:nvCxnSpPr>
          <p:cNvPr id="78" name="Ravni poveznik 77" descr="Treća razdjelna crta na slajdu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Rezervirano mjesto za sliku 162" descr="Palma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1" name="Rezervirano mjesto za tekst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hr-HR" dirty="0"/>
              <a:t>Novi</a:t>
            </a:r>
            <a:br>
              <a:rPr lang="hr-HR" dirty="0"/>
            </a:br>
            <a:r>
              <a:rPr lang="hr-HR" dirty="0"/>
              <a:t>teren</a:t>
            </a:r>
          </a:p>
        </p:txBody>
      </p:sp>
      <p:cxnSp>
        <p:nvCxnSpPr>
          <p:cNvPr id="79" name="Ravni poveznik 78" descr="Četvrta razdjelna crta na slajdu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Rezervirano mjesto za sliku 164" descr="Tvornica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/>
      </p:pic>
      <p:sp>
        <p:nvSpPr>
          <p:cNvPr id="12" name="Rezervirano mjesto za tekst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hr-HR" dirty="0"/>
              <a:t>Uticaj </a:t>
            </a:r>
            <a:br>
              <a:rPr lang="hr-HR" dirty="0"/>
            </a:br>
            <a:r>
              <a:rPr lang="hr-HR" dirty="0"/>
              <a:t>industrije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6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Rešenje</a:t>
            </a:r>
          </a:p>
        </p:txBody>
      </p:sp>
      <p:pic>
        <p:nvPicPr>
          <p:cNvPr id="93" name="Rezervirano mjesto za sliku 92" descr="povećalo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r-HR"/>
              <a:t>Čista </a:t>
            </a:r>
            <a:br>
              <a:rPr lang="hr-HR"/>
            </a:br>
            <a:r>
              <a:rPr lang="hr-HR"/>
              <a:t>voda</a:t>
            </a:r>
          </a:p>
        </p:txBody>
      </p:sp>
      <p:cxnSp>
        <p:nvCxnSpPr>
          <p:cNvPr id="75" name="Ravni poveznik 74" descr="Prva razdjelna crta na slajd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Rezervirano mjesto za sliku 94" descr="bilje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zervirano mjesto za tekst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r-HR"/>
              <a:t>Zimzeleno</a:t>
            </a:r>
            <a:br>
              <a:rPr lang="hr-HR"/>
            </a:br>
            <a:r>
              <a:rPr lang="hr-HR"/>
              <a:t>bilje</a:t>
            </a:r>
          </a:p>
        </p:txBody>
      </p:sp>
      <p:cxnSp>
        <p:nvCxnSpPr>
          <p:cNvPr id="77" name="Ravni poveznik 76" descr="Druga razdjelna crta na slajd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Rezervirano mjesto za sliku 96" descr="jabuka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zervirano mjesto za tekst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hr-HR"/>
              <a:t>Zdravo </a:t>
            </a:r>
            <a:br>
              <a:rPr lang="hr-HR"/>
            </a:br>
            <a:r>
              <a:rPr lang="hr-HR"/>
              <a:t>povrće</a:t>
            </a:r>
          </a:p>
        </p:txBody>
      </p:sp>
      <p:pic>
        <p:nvPicPr>
          <p:cNvPr id="12" name="Rezervirano mjesto za sliku 11" descr="slika stabala, šume iz zraka">
            <a:extLst>
              <a:ext uri="{FF2B5EF4-FFF2-40B4-BE49-F238E27FC236}">
                <a16:creationId xmlns:a16="http://schemas.microsoft.com/office/drawing/2014/main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/>
          <a:srcRect l="93" r="93"/>
          <a:stretch>
            <a:fillRect/>
          </a:stretch>
        </p:blipFill>
        <p:spPr/>
      </p:pic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za sliku 6" descr="voda, valovi, pješčana obala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t="89" b="89"/>
          <a:stretch>
            <a:fillRect/>
          </a:stretch>
        </p:blipFill>
        <p:spPr>
          <a:xfrm>
            <a:off x="105351" y="496139"/>
            <a:ext cx="6208364" cy="6275148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Sanitarna deponija</a:t>
            </a:r>
          </a:p>
        </p:txBody>
      </p:sp>
      <p:sp>
        <p:nvSpPr>
          <p:cNvPr id="8" name="Rezervirano mjesto za tekst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5052" y="1655147"/>
            <a:ext cx="3017317" cy="4423919"/>
          </a:xfrm>
        </p:spPr>
        <p:txBody>
          <a:bodyPr rtlCol="0"/>
          <a:lstStyle/>
          <a:p>
            <a:pPr rtl="0"/>
            <a:r>
              <a:rPr lang="en-US" b="1" i="0" dirty="0" err="1">
                <a:solidFill>
                  <a:srgbClr val="7A7A7A"/>
                </a:solidFill>
                <a:effectLst/>
                <a:latin typeface="Roboto"/>
              </a:rPr>
              <a:t>Sanitarna</a:t>
            </a:r>
            <a:r>
              <a:rPr lang="en-US" b="1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Roboto"/>
              </a:rPr>
              <a:t>deponija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 je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prostor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koji je pod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stručnim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nadzorom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isplaniram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i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izgrađen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za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odlaganje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otpada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cilju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minimalnim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posledicama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po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životnu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sredinu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Kako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navodi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u  </a:t>
            </a:r>
            <a:r>
              <a:rPr lang="en-US" b="0" i="0" u="none" strike="noStrike" dirty="0" err="1">
                <a:solidFill>
                  <a:srgbClr val="0366D6"/>
                </a:solidFill>
                <a:effectLst/>
                <a:latin typeface="Roboto"/>
                <a:hlinkClick r:id="rId4"/>
              </a:rPr>
              <a:t>Zakonu</a:t>
            </a:r>
            <a:r>
              <a:rPr lang="en-US" b="0" i="0" u="none" strike="noStrike" dirty="0">
                <a:solidFill>
                  <a:srgbClr val="0366D6"/>
                </a:solidFill>
                <a:effectLst/>
                <a:latin typeface="Roboto"/>
                <a:hlinkClick r:id="rId4"/>
              </a:rPr>
              <a:t> o </a:t>
            </a:r>
            <a:r>
              <a:rPr lang="en-US" b="0" i="0" u="none" strike="noStrike" dirty="0" err="1">
                <a:solidFill>
                  <a:srgbClr val="0366D6"/>
                </a:solidFill>
                <a:effectLst/>
                <a:latin typeface="Roboto"/>
                <a:hlinkClick r:id="rId4"/>
              </a:rPr>
              <a:t>opravljanju</a:t>
            </a:r>
            <a:r>
              <a:rPr lang="en-US" b="0" i="0" u="none" strike="noStrike" dirty="0">
                <a:solidFill>
                  <a:srgbClr val="0366D6"/>
                </a:solidFill>
                <a:effectLst/>
                <a:latin typeface="Roboto"/>
                <a:hlinkClick r:id="rId4"/>
              </a:rPr>
              <a:t> </a:t>
            </a:r>
            <a:r>
              <a:rPr lang="en-US" b="0" i="0" u="none" strike="noStrike" dirty="0" err="1">
                <a:solidFill>
                  <a:srgbClr val="0366D6"/>
                </a:solidFill>
                <a:effectLst/>
                <a:latin typeface="Roboto"/>
                <a:hlinkClick r:id="rId4"/>
              </a:rPr>
              <a:t>otpadom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lokaciju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za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ovakva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postrojenja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određuje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jedna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ili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više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jedinica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lokalne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samouprave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, a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ona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bira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u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zavisnosti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od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karakteristika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otpada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koji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će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njoj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skladištiti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.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Što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se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tiče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 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Roboto"/>
              </a:rPr>
              <a:t>opasnog</a:t>
            </a:r>
            <a:r>
              <a:rPr lang="en-US" b="1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1" i="0" dirty="0" err="1">
                <a:solidFill>
                  <a:srgbClr val="7A7A7A"/>
                </a:solidFill>
                <a:effectLst/>
                <a:latin typeface="Roboto"/>
              </a:rPr>
              <a:t>otpada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,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odluku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samostalno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donosi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Vlada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Republike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7A7A7A"/>
                </a:solidFill>
                <a:effectLst/>
                <a:latin typeface="Roboto"/>
              </a:rPr>
              <a:t>Srbije</a:t>
            </a:r>
            <a:r>
              <a:rPr lang="en-US" b="0" i="0" dirty="0">
                <a:solidFill>
                  <a:srgbClr val="7A7A7A"/>
                </a:solidFill>
                <a:effectLst/>
                <a:latin typeface="Roboto"/>
              </a:rPr>
              <a:t>.</a:t>
            </a:r>
            <a:endParaRPr lang="hr-HR" dirty="0"/>
          </a:p>
        </p:txBody>
      </p:sp>
      <p:cxnSp>
        <p:nvCxnSpPr>
          <p:cNvPr id="79" name="Ravni poveznik 78" descr="Prva razdjelna crta na slajdu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ni poveznik 79" descr="Druga razdjelna crta na slajdu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8</a:t>
            </a:fld>
            <a:endParaRPr lang="hr-H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A9F994-9648-4C3A-BED8-CD27976A8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1" y="0"/>
            <a:ext cx="6208364" cy="6587189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672A9EA-C996-4478-8683-45A1A4ACEB99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6"/>
          <a:srcRect t="13809" b="13809"/>
          <a:stretch/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C0E930E-8451-41D1-915D-E42D6957716E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7"/>
          <a:srcRect t="7415" b="7415"/>
          <a:stretch/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6D80766-D008-43B6-89EE-C8345FCEDE4D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8"/>
          <a:srcRect l="3074" r="3074"/>
          <a:stretch/>
        </p:blipFill>
        <p:spPr/>
      </p:pic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796" y="432000"/>
            <a:ext cx="7679204" cy="432000"/>
          </a:xfrm>
        </p:spPr>
        <p:txBody>
          <a:bodyPr rtlCol="0"/>
          <a:lstStyle/>
          <a:p>
            <a:pPr rtl="0"/>
            <a:r>
              <a:rPr lang="hr-HR" dirty="0"/>
              <a:t>Nova Strategija i inovativni koncepti</a:t>
            </a:r>
          </a:p>
        </p:txBody>
      </p:sp>
      <p:sp>
        <p:nvSpPr>
          <p:cNvPr id="8" name="Rezervirano mjesto za sadržaj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87867"/>
            <a:ext cx="2951603" cy="6036733"/>
          </a:xfrm>
        </p:spPr>
        <p:txBody>
          <a:bodyPr rtlCol="0"/>
          <a:lstStyle/>
          <a:p>
            <a:pPr rtl="0"/>
            <a:r>
              <a:rPr lang="hr-HR" sz="1200" b="1" dirty="0"/>
              <a:t>Iako je u staroj Strategiji bila predviđena izgradnja 27 sanitarnih deponija, ta brojka nije dostignuta. Zato se u novom planu koji je na snazi od 2019. godine broj sanitarnih deponija smanjuje u cilju dostizanja integrisanog upravljanja otpadom. Uz to, najavljeno je da će čak 14 opština dobiti sredstva za rešavanje nesanitarnih deponija. Upravo u cilju suzbijanja ovih negativnih aspekata, na snagu je stupila unapređena verzija državne strategije za upravljanje otpadom. </a:t>
            </a:r>
          </a:p>
          <a:p>
            <a:pPr rtl="0"/>
            <a:endParaRPr lang="hr-HR" sz="1200" b="1" dirty="0"/>
          </a:p>
          <a:p>
            <a:pPr rtl="0"/>
            <a:r>
              <a:rPr lang="hr-HR" sz="1200" b="1" dirty="0"/>
              <a:t>Strategija upravljanja otpadom za period od 2019-2024. godine Republike Srbije trebalo bi da nam donese važnu i efikasnu tranziciju. Radi se o prelasku sa koncepta regionalnih sanitarnih deponija na model regionalnih centara za upravljanje otpadom. Cilj takve zamisli je upravo rasterećivanje sanitarnih deponija na koje se odlaže otpad pre separacije i tretmana, jer se gomilanjem otpadnog materijala te aktivnosti prilično otežavaju.</a:t>
            </a:r>
          </a:p>
          <a:p>
            <a:pPr rtl="0"/>
            <a:endParaRPr lang="hr-HR" sz="1200" b="1" dirty="0"/>
          </a:p>
          <a:p>
            <a:pPr rtl="0"/>
            <a:r>
              <a:rPr lang="hr-HR" sz="1200" b="1" dirty="0"/>
              <a:t>Radi se na uvođenju smernica za odvojeno prikupljanje, separaciju, reciklažu i tretiranje nereciklabilnog otpada. To znači da bi se promenio teritorijalni raspored regionalnih sanaitarnih deponija u cilju stvaranja jedinstvenih regionalnih centara za prikupljanje i tretmane otpada. Na tim lokacijama bi se recikliralo sve što to svojstvo i ima, a planirano je da se reciklaža dovede do sjajnih 60%. </a:t>
            </a:r>
          </a:p>
        </p:txBody>
      </p:sp>
      <p:pic>
        <p:nvPicPr>
          <p:cNvPr id="17" name="Rezervirano mjesto za sliku 16" descr="Slika s vodom, vodenim sportom, sportom, prirodom&#10;&#10;Opis generiran uz visoku pouzdanost">
            <a:extLst>
              <a:ext uri="{FF2B5EF4-FFF2-40B4-BE49-F238E27FC236}">
                <a16:creationId xmlns:a16="http://schemas.microsoft.com/office/drawing/2014/main" id="{3B6B24E4-D6F2-45A2-990E-B855C75B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hr-HR" smtClean="0"/>
              <a:pPr rtl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568_TF16411175.potx" id="{457C1A04-648C-4EC9-B136-F7135483E18C}" vid="{3E53EB2E-453F-43F3-A2FD-603B590AEDE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tf16411175_win32</Template>
  <TotalTime>28857</TotalTime>
  <Words>849</Words>
  <Application>Microsoft Office PowerPoint</Application>
  <PresentationFormat>Widescreen</PresentationFormat>
  <Paragraphs>66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Roboto</vt:lpstr>
      <vt:lpstr>Rockwell</vt:lpstr>
      <vt:lpstr>Times New Roman</vt:lpstr>
      <vt:lpstr>Tema sustava Office</vt:lpstr>
      <vt:lpstr>Dobar sistem upravljanja otpadom kao prvi korak ka boljoj budućnosti</vt:lpstr>
      <vt:lpstr>Upravljanje sanitarnim deponijama </vt:lpstr>
      <vt:lpstr>Nesanitarne deponije</vt:lpstr>
      <vt:lpstr>Opasnosti od divljih deponija</vt:lpstr>
      <vt:lpstr>Trenutno stanje</vt:lpstr>
      <vt:lpstr>Opasnosti od nesanitarnih deponija</vt:lpstr>
      <vt:lpstr>Rešenje</vt:lpstr>
      <vt:lpstr>Sanitarna deponija</vt:lpstr>
      <vt:lpstr>Nova Strategija i inovativni koncepti</vt:lpstr>
      <vt:lpstr>PowerPoint Presentation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 prezentacije</dc:title>
  <dc:creator>dr Aleksandra Boričić</dc:creator>
  <cp:lastModifiedBy>dr Aleksandra Boričić</cp:lastModifiedBy>
  <cp:revision>17</cp:revision>
  <dcterms:created xsi:type="dcterms:W3CDTF">2021-04-23T08:23:47Z</dcterms:created>
  <dcterms:modified xsi:type="dcterms:W3CDTF">2022-01-21T17:21:35Z</dcterms:modified>
</cp:coreProperties>
</file>