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DF8C1-D03C-4630-A7A2-03DFCE61BD97}" type="datetimeFigureOut">
              <a:rPr lang="sr-Cyrl-RS" smtClean="0"/>
              <a:t>23.12.2021.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BFD8-2205-4E61-B345-7D50692E5C0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094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group.r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zajecaronline.com/wp-content/uploads/2016/09/hamburg-wikipedi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0183-AD2A-401C-B708-AE0E98B92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/>
              <a:t>Koliko su evropski gradovi ekološki osvešćeni?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Preuzeto </a:t>
            </a:r>
          </a:p>
          <a:p>
            <a:r>
              <a:rPr lang="sr-Latn-RS" dirty="0"/>
              <a:t>https://zajecaronline.com/najbolji-primeri-koliko-su-evropski-gradovi-ekoloski-osvesceni/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0070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Kvalitet lokalnog vazduha je veoma dobar, a ima dobro definisane ciljeve, odlične rezultate, buduće planove i strukturiran nadzor u vezi sa klimatskim promenama.</a:t>
            </a:r>
          </a:p>
          <a:p>
            <a:r>
              <a:rPr lang="vi-VN" dirty="0"/>
              <a:t>Hamburg je pokrenuo </a:t>
            </a:r>
            <a:r>
              <a:rPr lang="vi-VN" b="1" dirty="0"/>
              <a:t>Voz ideja</a:t>
            </a:r>
            <a:r>
              <a:rPr lang="vi-VN" dirty="0"/>
              <a:t>, sa sedam vagona, gde se </a:t>
            </a:r>
            <a:r>
              <a:rPr lang="vi-VN" b="1" dirty="0"/>
              <a:t>svaki odnosi na različite aspekte života u zelenom gradu</a:t>
            </a:r>
            <a:r>
              <a:rPr lang="vi-VN" dirty="0"/>
              <a:t>, kao što su mobilnost, energetika, zaštita klime, priroda, ekonomija i potrošnja. Ciljna grupa je najšira međunarodna publika kojoj su predstavili svoje najbolje prakse, kao i primere iz drugih gradova, sa lokalnom i globalnom perspektivom na zaštitu životne sredine.</a:t>
            </a:r>
          </a:p>
          <a:p>
            <a:r>
              <a:rPr lang="vi-VN" dirty="0"/>
              <a:t>Posetioci ove mobilne izložbe su mogli da vide </a:t>
            </a:r>
            <a:r>
              <a:rPr lang="vi-VN" b="1" dirty="0"/>
              <a:t>kako gradovi mogu postati ekološka mesta</a:t>
            </a:r>
            <a:r>
              <a:rPr lang="vi-VN" dirty="0"/>
              <a:t> gde ljudi uživaju visok kvalitet života.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51167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Kopenhagen</a:t>
            </a:r>
            <a:r>
              <a:rPr lang="sr-Latn-RS" dirty="0"/>
              <a:t> – san za bicikliste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Kopenhagen je </a:t>
            </a:r>
            <a:r>
              <a:rPr lang="vi-VN" b="1" dirty="0"/>
              <a:t>postavio javno-privatna partnerstva kao jezgro svom pristupu</a:t>
            </a:r>
            <a:r>
              <a:rPr lang="vi-VN" dirty="0"/>
              <a:t> eko – inovacijama i održivog zapošljavanja. Grad radi sa kompanijama, univerzitetima i organizacijama na uspostavljanju foruma posvećenih razvoju i implementaciji zelenog rasta. Njegov projekat Severna Luka, će uključivati „Zelenu laboratoriju“ koja će se fokusirati na eko-tehnologije, model koji može da se primeni na druge gradove.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8112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4098" name="Picture 2" descr="foto: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2" y="168275"/>
            <a:ext cx="3095625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7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</a:t>
            </a:r>
            <a:r>
              <a:rPr lang="vi-VN" dirty="0"/>
              <a:t>iri je izdvojio Kopenhagen kao dobar model u pogledu urbanističkog planiranja i projektovanja. Takođe je neka vrsta transportnog pionira, </a:t>
            </a:r>
            <a:r>
              <a:rPr lang="vi-VN" b="1" dirty="0"/>
              <a:t>sa ciljem da postane najpraktičniji grad za bicikliste na svetu</a:t>
            </a:r>
            <a:r>
              <a:rPr lang="vi-VN" dirty="0"/>
              <a:t>. Njegov cilj je da se 50% ljudi voze biciklom do svog radnog mesta ili škole do 2015. godine ( 35 % ljudi se ovako vozilo u 2010. godini), doprinoseći ambicioznom cilju da bude CO2 neutralan do 2025. godine.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80214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Ljubljana</a:t>
            </a:r>
            <a:r>
              <a:rPr lang="sr-Latn-RS" dirty="0"/>
              <a:t> – grad bez otpada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Od grada kojem je prethodno dominirao transport automobilima, </a:t>
            </a:r>
            <a:r>
              <a:rPr lang="vi-VN" b="1" dirty="0"/>
              <a:t>fokus je sada na javnom prevozu i pešačkim i biciklističkim zonama</a:t>
            </a:r>
            <a:r>
              <a:rPr lang="vi-VN" dirty="0"/>
              <a:t>. Najznačajnija mera koja je preduzeta bila je modifikacija režima saobraćaja na glavnoj saobraćajnici (Slovenska ulica).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3846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6400"/>
            <a:ext cx="3959225" cy="537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22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Električni </a:t>
            </a:r>
            <a:r>
              <a:rPr lang="vi-VN" b="1" dirty="0"/>
              <a:t>taksi servis nudi besplatne vožnje</a:t>
            </a:r>
            <a:r>
              <a:rPr lang="vi-VN" dirty="0"/>
              <a:t> starijim građanima, ljudima sa posebnim potrebama i majkama sa decom. </a:t>
            </a:r>
            <a:r>
              <a:rPr lang="vi-VN" b="1" dirty="0"/>
              <a:t>Centru grada se ne može prići automobilom</a:t>
            </a:r>
            <a:r>
              <a:rPr lang="vi-VN" dirty="0"/>
              <a:t>, već se on parkira u podzemnoj garaži na obodu zone bez automobila. Pored straha da će takva politika naštetiti lokalnom biznisu i turizmu, desilo se upravo suprotno.</a:t>
            </a:r>
          </a:p>
          <a:p>
            <a:r>
              <a:rPr lang="vi-VN" b="1" dirty="0"/>
              <a:t>Otvorena je ,,Biblioteka stvari’’</a:t>
            </a:r>
            <a:r>
              <a:rPr lang="vi-VN" dirty="0"/>
              <a:t>, na jednoj napuštenoj lokaciji u vlasništvu grada, ova inicijativa omogućava ljudima da podele ili iznajme predmete koje bi im povremeno trebali, poput alata ili sportske opreme.</a:t>
            </a:r>
          </a:p>
          <a:p>
            <a:r>
              <a:rPr lang="vi-VN" dirty="0"/>
              <a:t>Napredak je takođe postignut u očuvanju i zaštiti zelenih površina po kojima je grad čuven i u revitalizaciji i transformaciji zastarelih industrijskih lokacija. Ljubljana je takođe pokazala kako su napredovali u pogledu tretmana otpada i otpadnih voda. Oni su se posvetili cilju ostvarenja politike ,,Nula otpada’’.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3275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Zeleni indeks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Evropski indeks zelenih gradova </a:t>
            </a:r>
            <a:r>
              <a:rPr lang="sr-Latn-RS" b="1" dirty="0"/>
              <a:t>meri i ocenjuje napore u očuvanju životne sredine u 30 vodećih gradova zelene inicijative iz 30 država</a:t>
            </a:r>
            <a:r>
              <a:rPr lang="sr-Latn-RS" dirty="0"/>
              <a:t>. U proračun uključuje veći broj faktora, od </a:t>
            </a:r>
            <a:r>
              <a:rPr lang="sr-Latn-RS" b="1" dirty="0"/>
              <a:t>potrošnje vode</a:t>
            </a:r>
            <a:r>
              <a:rPr lang="sr-Latn-RS" dirty="0"/>
              <a:t>, upravljanja otpadom, do smanjenja štetnih gasova.</a:t>
            </a:r>
          </a:p>
          <a:p>
            <a:r>
              <a:rPr lang="sr-Latn-RS" dirty="0"/>
              <a:t>Neki evropski gradovi i </a:t>
            </a:r>
            <a:r>
              <a:rPr lang="sr-Latn-RS" b="1" dirty="0">
                <a:hlinkClick r:id="rId2"/>
              </a:rPr>
              <a:t>popularne evropske </a:t>
            </a:r>
            <a:r>
              <a:rPr lang="sr-Latn-RS" b="1" dirty="0" err="1">
                <a:hlinkClick r:id="rId2"/>
              </a:rPr>
              <a:t>destinacije</a:t>
            </a:r>
            <a:r>
              <a:rPr lang="sr-Latn-RS" dirty="0"/>
              <a:t> su doživele procvat turizma zahvaljujući svojoj želji da postanu zelene </a:t>
            </a:r>
            <a:r>
              <a:rPr lang="sr-Latn-RS" dirty="0" err="1"/>
              <a:t>destinacije</a:t>
            </a:r>
            <a:r>
              <a:rPr lang="sr-Latn-RS" dirty="0"/>
              <a:t>. 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8158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Pogledajte listu od </a:t>
            </a:r>
            <a:r>
              <a:rPr lang="sr-Latn-RS" b="1" dirty="0"/>
              <a:t>top 10 gradova po zelenom indeksu i njihove ocene</a:t>
            </a:r>
            <a:r>
              <a:rPr lang="sr-Latn-RS" dirty="0"/>
              <a:t>: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Kopenhagen 87,31</a:t>
            </a:r>
          </a:p>
          <a:p>
            <a:r>
              <a:rPr lang="sr-Latn-RS" dirty="0"/>
              <a:t>Stokholm     86,65</a:t>
            </a:r>
          </a:p>
          <a:p>
            <a:r>
              <a:rPr lang="sr-Latn-RS" dirty="0"/>
              <a:t>Oslo     83,98</a:t>
            </a:r>
          </a:p>
          <a:p>
            <a:r>
              <a:rPr lang="sr-Latn-RS" dirty="0"/>
              <a:t>Beč     83,34</a:t>
            </a:r>
          </a:p>
          <a:p>
            <a:r>
              <a:rPr lang="sr-Latn-RS" dirty="0"/>
              <a:t>Amsterdam 83,03</a:t>
            </a:r>
          </a:p>
          <a:p>
            <a:r>
              <a:rPr lang="sr-Latn-RS" dirty="0"/>
              <a:t>Cirih     82,31</a:t>
            </a:r>
          </a:p>
          <a:p>
            <a:r>
              <a:rPr lang="sr-Latn-RS" dirty="0"/>
              <a:t>Helsinki 79,29</a:t>
            </a:r>
          </a:p>
          <a:p>
            <a:r>
              <a:rPr lang="sr-Latn-RS" dirty="0"/>
              <a:t>Berlin    79,01</a:t>
            </a:r>
          </a:p>
          <a:p>
            <a:r>
              <a:rPr lang="sr-Latn-RS" dirty="0"/>
              <a:t>Brisel    78,01</a:t>
            </a:r>
          </a:p>
          <a:p>
            <a:r>
              <a:rPr lang="sr-Latn-RS" dirty="0"/>
              <a:t>Pariz    73,21</a:t>
            </a:r>
          </a:p>
          <a:p>
            <a:r>
              <a:rPr lang="sr-Latn-RS" dirty="0"/>
              <a:t>Beograd 40,03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61675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Kada uporedimo sve ove mere iz različitih gradova sa stanjem u Srbiji dolazimo do poražavajuće činjenice da pored nedavnih koraka ka unapređenju životne sredine, poput uvođenja električnih autobusa u Beogradu, gradovi u Srbiju su daleko od evropskih.</a:t>
            </a:r>
          </a:p>
          <a:p>
            <a:r>
              <a:rPr lang="vi-VN" dirty="0"/>
              <a:t>Iako možemo reći da je problem u nepostojanju ciljeva i strategija, veći problem je u nedostatku svesti o zaštiti životne sredine. Napori na ovom polju se </a:t>
            </a:r>
            <a:r>
              <a:rPr lang="vi-VN" b="1" dirty="0"/>
              <a:t>najbolje mogu opisati sledećim prizorom</a:t>
            </a:r>
            <a:r>
              <a:rPr lang="vi-VN" dirty="0"/>
              <a:t>: postavljenim kantama na fakultetu, za skupljanje različitih vrsta otpada prilazi čistačica i prazni sve kante u istu kesu.</a:t>
            </a:r>
          </a:p>
          <a:p>
            <a:r>
              <a:rPr lang="vi-VN" b="1" dirty="0"/>
              <a:t>Tek kada kao nacija shvatimo značaj očuvanja sredine, tada će zakoni imati smisla. Moramo da promenimo navike zbog našeg zdravlja, i najbitnije, zbog zdravlja naše dece.</a:t>
            </a:r>
            <a:endParaRPr lang="vi-VN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71476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Više od polovine svetske populacije živi u urbanim sredinama, ali se oni smatraju krivim za proizvodnju čak 80% štetnih gasova sa efektom staklene bašte. Osim toga, širenje urbanizacije može negativno da utiče na dostupnost obradivog zemljišta, pitke vode i vitalnih zelenih površina. Kada se to još potpomogne sve većim razvojem turizma, uticaji su nezaustavljivi. </a:t>
            </a:r>
            <a:r>
              <a:rPr lang="vi-VN" b="1" dirty="0"/>
              <a:t>Evropu kao jednu od najgušće naseljenih regija sveta definitivno pogađaju ekološki problemi, ali se javlja i istaknuta potreba da se ti problemi reše</a:t>
            </a:r>
            <a:r>
              <a:rPr lang="vi-VN" dirty="0"/>
              <a:t>.</a:t>
            </a:r>
          </a:p>
          <a:p>
            <a:r>
              <a:rPr lang="vi-VN" dirty="0"/>
              <a:t>Život u livadi na asfaltu povećava zahteve nametnute njihovoj okolini. Jasno je da </a:t>
            </a:r>
            <a:r>
              <a:rPr lang="vi-VN" b="1" dirty="0"/>
              <a:t>gradovi moraju biti deo rešenja</a:t>
            </a:r>
            <a:r>
              <a:rPr lang="vi-VN" dirty="0"/>
              <a:t> kako bi urbanizovani način života mogao uspešno da se nosi sa ekološkim izazovima kao što su klimatske promene. Pogledajte </a:t>
            </a:r>
            <a:r>
              <a:rPr lang="vi-VN" b="1" dirty="0"/>
              <a:t>kakvo je stanje u Evropi po pitanju životne sredine</a:t>
            </a:r>
            <a:r>
              <a:rPr lang="vi-VN" dirty="0"/>
              <a:t> i koliko su evropske destinacije koje rado posećujemo ekološki osvešćene?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85962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026" name="Picture 2" descr="https://zajecaronline.com/wp-content/uploads/2016/09/ekoloski-osvesceni-grado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4" y="584199"/>
            <a:ext cx="8903759" cy="57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0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Evropska zelena inicijativa</a:t>
            </a:r>
            <a:br>
              <a:rPr lang="vi-VN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Mnogi evropski gradovi su pokazali svoju posvećenost smanjenju njihovog štetnog uticaja na životnu sredinu pridruživanjem programu </a:t>
            </a:r>
            <a:r>
              <a:rPr lang="vi-VN" b="1" i="1" dirty="0"/>
              <a:t>Sporazuma gradonačelnika</a:t>
            </a:r>
            <a:r>
              <a:rPr lang="vi-VN" dirty="0"/>
              <a:t>. Inicijativa Evropske komisije koja je pokrenuta u januaru 2008., obavezuje gradonačelnike da se </a:t>
            </a:r>
            <a:r>
              <a:rPr lang="vi-VN" b="1" dirty="0"/>
              <a:t>posvete smanjenju emisija ugljen dioksida od najmanje 20% do 2020. godine</a:t>
            </a:r>
            <a:r>
              <a:rPr lang="vi-VN" dirty="0"/>
              <a:t>. Ovo je dobar početak za stvaranje formalnog plana na osnovu kojeg bi gradovi implementirali konkretne mere za smanjenje uticaja štetnih gasova na životnu sredinu.</a:t>
            </a:r>
          </a:p>
          <a:p>
            <a:r>
              <a:rPr lang="vi-VN" dirty="0"/>
              <a:t>Ali naravno, ekološka svest nije u istoj meri prisutna u svim gradovima. </a:t>
            </a:r>
            <a:r>
              <a:rPr lang="vi-VN" b="1" dirty="0"/>
              <a:t>Prednost evropskih gradova je u političkoj stabilnosti u proteklim decenijama</a:t>
            </a:r>
            <a:r>
              <a:rPr lang="vi-VN" dirty="0"/>
              <a:t>, izuzev Balkana i ratova 90ih godina. Sama svest građana o važnosti zaštite životne sredine i zelene inicijative se povećala značajno u prethodnim godinama.</a:t>
            </a:r>
          </a:p>
          <a:p>
            <a:r>
              <a:rPr lang="vi-VN" dirty="0"/>
              <a:t>Evropska komisija takođe svake godine dodeljuje nagradu za Zelenu prestonicu Evrope. </a:t>
            </a:r>
            <a:r>
              <a:rPr lang="vi-VN" b="1" dirty="0"/>
              <a:t>Evo koje su to prestonice bile nosioci ove titule.</a:t>
            </a:r>
            <a:endParaRPr lang="vi-VN" dirty="0"/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42665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Stokholm</a:t>
            </a:r>
            <a:r>
              <a:rPr lang="sr-Latn-RS" dirty="0"/>
              <a:t> – zelena prestonica i grad zelenih površina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Tradicionalno poznat kao ,,Venecija severa’’, Stokholm je dodao još jednu titulu svom imenu. Tokom 2010. godine, švedski glavni grad je proglašen prvom evropskom Zelenom Prestonicom.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52301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2050" name="Picture 2" descr="https://zajecaronline.com/wp-content/uploads/2016/09/Stockholm-wikip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3471"/>
            <a:ext cx="3824849" cy="55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5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dirty="0"/>
              <a:t>Jasne i efikasne mere ka smanjenju zagađenja bukom. Plan zaštite koji postavlja nove standarde za čistoću vode. Inovativni integrisani sistem za upravljanje otpadom. </a:t>
            </a:r>
            <a:r>
              <a:rPr lang="vi-VN" b="1" dirty="0"/>
              <a:t>95 % stanovništva živi na manje od 300 metara od zelenih površina.</a:t>
            </a:r>
            <a:endParaRPr lang="vi-VN" dirty="0"/>
          </a:p>
          <a:p>
            <a:r>
              <a:rPr lang="vi-VN" dirty="0"/>
              <a:t>Ovo su samo neki od razloga zašto je Stokholm bio prvi grad kojem je dodeljena ova titula. Stokholm sprovodi svoj cilj da inspiriše druge gradove u cilju postizanja višeg nivoa održive životne sredine, preko međunarodnih konferencija, seminara, izložbi i uvođenjem nove tehnologije u javnom transportu.</a:t>
            </a:r>
          </a:p>
          <a:p>
            <a:r>
              <a:rPr lang="vi-VN" dirty="0"/>
              <a:t>Stokholm funckioniše sa </a:t>
            </a:r>
            <a:r>
              <a:rPr lang="vi-VN" b="1" dirty="0"/>
              <a:t>holističkom vizijom, onom koja kombinuje rast sa održivim razvojem u korist svojih skoro 800.000 stanovnika</a:t>
            </a:r>
            <a:r>
              <a:rPr lang="vi-VN" dirty="0"/>
              <a:t>. Emisija štetnih gasova iz automobila i celokupnog transporta je relativno niska, a svi vozovi i gradski autobusi rade na obnovljivoj energiji. Osim toga, </a:t>
            </a:r>
            <a:r>
              <a:rPr lang="vi-VN" b="1" dirty="0"/>
              <a:t>emisija gasova staklene bašte je smanjena za 25% od 1990. godine</a:t>
            </a:r>
            <a:r>
              <a:rPr lang="vi-VN" dirty="0"/>
              <a:t>, a gradsko veće ima ambiciozan cilj da grad postane potpuno nezavisan od fosilnih goriva do 2050. godine.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2417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Hamburg</a:t>
            </a:r>
            <a:r>
              <a:rPr lang="sr-Latn-RS" dirty="0"/>
              <a:t> – voz ideja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Grad Hamburg, smešten na obalama reke Elbe, ima populaciju od oko 1,8 miliona i suočava se sa brojnim ekološkim izazovima. Međutim drugi po veličini grad u Nemačkoj, kombinuje sveobuhvatne pristupe za rešavanje ovih izazova. </a:t>
            </a:r>
            <a:r>
              <a:rPr lang="vi-VN" b="1" dirty="0"/>
              <a:t>Grad ima integrisanu i participativnu strategiju planiranja i snažnu posvećenost ka zelenoj viziji</a:t>
            </a:r>
            <a:r>
              <a:rPr lang="vi-VN" dirty="0"/>
              <a:t>.</a:t>
            </a:r>
          </a:p>
          <a:p>
            <a:br>
              <a:rPr lang="vi-VN" dirty="0">
                <a:hlinkClick r:id="rId2"/>
              </a:rPr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9825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3074" name="Picture 2" descr="https://zajecaronline.com/wp-content/uploads/2016/09/hamburg-wikip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2" y="0"/>
            <a:ext cx="4992158" cy="55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794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1247</Words>
  <Application>Microsoft Office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Trebuchet MS</vt:lpstr>
      <vt:lpstr>Wingdings 3</vt:lpstr>
      <vt:lpstr>Facet</vt:lpstr>
      <vt:lpstr>Koliko su evropski gradovi ekološki osvešćeni?</vt:lpstr>
      <vt:lpstr>PowerPoint Presentation</vt:lpstr>
      <vt:lpstr>PowerPoint Presentation</vt:lpstr>
      <vt:lpstr>Evropska zelena inicijativa </vt:lpstr>
      <vt:lpstr>Stokholm – zelena prestonica i grad zelenih površina </vt:lpstr>
      <vt:lpstr>PowerPoint Presentation</vt:lpstr>
      <vt:lpstr>PowerPoint Presentation</vt:lpstr>
      <vt:lpstr>Hamburg – voz ideja </vt:lpstr>
      <vt:lpstr>PowerPoint Presentation</vt:lpstr>
      <vt:lpstr>PowerPoint Presentation</vt:lpstr>
      <vt:lpstr>Kopenhagen – san za bicikliste </vt:lpstr>
      <vt:lpstr>PowerPoint Presentation</vt:lpstr>
      <vt:lpstr>PowerPoint Presentation</vt:lpstr>
      <vt:lpstr>Ljubljana – grad bez otpada </vt:lpstr>
      <vt:lpstr>PowerPoint Presentation</vt:lpstr>
      <vt:lpstr>PowerPoint Presentation</vt:lpstr>
      <vt:lpstr>Zeleni indeks </vt:lpstr>
      <vt:lpstr>Pogledajte listu od top 10 gradova po zelenom indeksu i njihove ocene: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ELEKTRONSKI I ELEKTRIČNI OTPAD (E-OTPAD)</dc:title>
  <dc:creator>Slobodan ulaz</dc:creator>
  <cp:lastModifiedBy>dr Aleksandra Boričić</cp:lastModifiedBy>
  <cp:revision>14</cp:revision>
  <cp:lastPrinted>2018-11-15T14:41:53Z</cp:lastPrinted>
  <dcterms:created xsi:type="dcterms:W3CDTF">2018-11-08T23:14:32Z</dcterms:created>
  <dcterms:modified xsi:type="dcterms:W3CDTF">2021-12-23T12:06:42Z</dcterms:modified>
</cp:coreProperties>
</file>