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0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9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7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2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6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3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6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51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4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9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6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epa.gov.rs/download/NLI_web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AC616E-5A92-431C-8D6C-16BD66A25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2355112"/>
            <a:ext cx="8286750" cy="3237615"/>
          </a:xfrm>
        </p:spPr>
        <p:txBody>
          <a:bodyPr>
            <a:normAutofit/>
          </a:bodyPr>
          <a:lstStyle/>
          <a:p>
            <a:br>
              <a:rPr lang="sr-Latn-RS" b="1" i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sr-Latn-RS" sz="4400" b="1" i="0" u="none" strike="noStrike" kern="1200" cap="all" spc="0" normalizeH="0" baseline="0" noProof="0" dirty="0">
                <a:ln>
                  <a:noFill/>
                </a:ln>
                <a:solidFill>
                  <a:srgbClr val="1B302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Praćenje održivog razvoja u srbiji</a:t>
            </a:r>
            <a:br>
              <a:rPr lang="sr-Latn-RS" b="1" i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i="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37929C-7C4F-4913-B164-7CF1CF2E3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899" y="1265273"/>
            <a:ext cx="5916873" cy="106652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C7EB4C-86D8-4424-B564-0497F499D9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77" r="32247" b="-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78186" y="1"/>
            <a:ext cx="345294" cy="68813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E10AC2-20ED-4628-9A8E-14F8437B5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794205" y="-4764"/>
            <a:ext cx="5397796" cy="104143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BD1A76D9-FD45-4ABC-AF9D-1E38D2A84A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71" y="76200"/>
            <a:ext cx="2681729" cy="268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830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AA595-AEB1-4540-9328-BA18D2EA3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52425"/>
            <a:ext cx="9906000" cy="1114425"/>
          </a:xfrm>
        </p:spPr>
        <p:txBody>
          <a:bodyPr>
            <a:noAutofit/>
          </a:bodyPr>
          <a:lstStyle/>
          <a:p>
            <a:r>
              <a:rPr lang="en-US" sz="36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Trendovi</a:t>
            </a:r>
            <a:r>
              <a:rPr lang="en-U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 za oblast </a:t>
            </a:r>
            <a:r>
              <a:rPr lang="en-US" sz="36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36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endParaRPr lang="en-US" sz="3600" b="1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4F1F6-C8BA-43AC-87F9-B56819351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1466851"/>
            <a:ext cx="9906000" cy="5286374"/>
          </a:xfrm>
        </p:spPr>
        <p:txBody>
          <a:bodyPr>
            <a:normAutofit/>
          </a:bodyPr>
          <a:lstStyle/>
          <a:p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ndikatori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predstavljaju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manju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grupu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veoma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reprezentativnih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pokazatelja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koji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nisu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međusobno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povezani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ali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njihova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osnovna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uloga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daju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opštu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sliku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o tome da li se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sistem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približava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ciljevima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odabiru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za oblast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pošlo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se od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definicije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po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kojoj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procena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održivosti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treba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pruži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odgovore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suštinska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pitanja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ovoj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oblasti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7A0D784-4354-4B63-BBC4-80930EFFC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2981325"/>
            <a:ext cx="5667375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8EC6E4-FCCC-4DD1-90BA-E7FFE4F098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582" y="4431582"/>
            <a:ext cx="2426418" cy="2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796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07596-8A9A-4A1A-9382-018F1203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lista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endParaRPr lang="en-US" sz="4000" b="1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D0A5-13CD-45B7-AD87-C61F28AE6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Centralna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uloga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cikličnom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stalnog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napretka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ka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metodološkom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unapređenju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izveštavanja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pripada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stalnoj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vrednovanju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uzroka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posledica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efekata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programa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upravljanja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sredinom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Operativna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primena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zahteva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monitoring,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dokumentovanje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promena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trendova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korišćenjem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odgovarajućih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alata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dobijanje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informacija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oblasti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informacioni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sistem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treba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sadrži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međusobno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informaciono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povezane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elektronske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podataka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izvore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podataka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pritiscima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sredinu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prostornim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obeležjima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druge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podatke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informacije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nivou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Uspostavljanje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vođenje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razvijanje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koordinisanje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održavanje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jedinstvenog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informacionog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koji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vodi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Agencija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zaštitu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uređuje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Uredbom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sadržini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načinu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vođenja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informacionog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("Sl.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glasnik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RS“, br. 112/09)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listom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kriterijumima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izbor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liste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Slika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3)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9D517E-23E3-497B-A5D5-65A749EDE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2541" y="0"/>
            <a:ext cx="1689459" cy="168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725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8F57A-CD92-4BFA-B227-C6B434DD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914399"/>
          </a:xfrm>
        </p:spPr>
        <p:txBody>
          <a:bodyPr>
            <a:normAutofit fontScale="90000"/>
          </a:bodyPr>
          <a:lstStyle/>
          <a:p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lista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530D8-EDCC-45C4-9C43-03DF460F1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057275"/>
            <a:ext cx="9906000" cy="4767153"/>
          </a:xfrm>
        </p:spPr>
        <p:txBody>
          <a:bodyPr>
            <a:normAutofit/>
          </a:bodyPr>
          <a:lstStyle/>
          <a:p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Uspostavljanje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vođenje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razvijanje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koordinisanje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održavanje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jedinstvenog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informacionog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koji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vodi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Agencija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zaštitu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uređuje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Uredbom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sadržini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načinu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vođenja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informacionog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("Sl.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glasnik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RS“, br. 112/09)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Nacionalnom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listom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kriterijumima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izbor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liste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r-Latn-R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8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7E7A1EB-342F-4EB3-A73D-ED5737027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2171699"/>
            <a:ext cx="6677025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23DA772-5251-4145-A513-6A13605D1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582" y="4431582"/>
            <a:ext cx="2426418" cy="2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918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09D3C-E119-44E9-B593-EE8897685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"/>
            <a:ext cx="9906000" cy="990600"/>
          </a:xfrm>
        </p:spPr>
        <p:txBody>
          <a:bodyPr>
            <a:normAutofit/>
          </a:bodyPr>
          <a:lstStyle/>
          <a:p>
            <a:r>
              <a:rPr lang="en-US" sz="32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tematske</a:t>
            </a:r>
            <a:r>
              <a:rPr lang="en-US" sz="32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celine</a:t>
            </a:r>
            <a:r>
              <a:rPr lang="sr-Latn-RS" sz="3200" b="1" i="0" dirty="0">
                <a:latin typeface="Calibri" panose="020F0502020204030204" pitchFamily="34" charset="0"/>
                <a:cs typeface="Calibri" panose="020F0502020204030204" pitchFamily="34" charset="0"/>
              </a:rPr>
              <a:t> indikatora održivog razvoja</a:t>
            </a:r>
            <a:endParaRPr lang="en-US" sz="3200" b="1" i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6E26C-6BAA-4520-9D7F-67CF2CCB4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152525"/>
            <a:ext cx="9906000" cy="4881453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Kriterijumi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izbor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liste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obuhvataju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sva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tri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pristupa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kojim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definisana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održivost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Struktura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podataka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koji se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sakupljaju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unose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Informacioni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sistem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podeljena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prema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kategorijama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tematske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celine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pripadajućim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brojem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( - ),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to:</a:t>
            </a:r>
            <a:endParaRPr lang="sr-Latn-R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vazduh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klimatske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promene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vode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priroda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biološka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raznovrsnost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zemljište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otpad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r-Latn-R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buka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r-Latn-R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nejonizujuće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zračenje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šumarstvo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sr-Latn-R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lov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ribolov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korišćenje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prirodnih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resursa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privredni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potencijali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aktivnosti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značaja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životnu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sredinu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međunarodna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zakonska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regulativa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mere (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planovi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programi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sporazumi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izveštaji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ostala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dokumenta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aktivnosti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oblasti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subjekti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Latn-R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FF9C95-D2AC-4846-86CD-59F8A2CA18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3991" y="5339991"/>
            <a:ext cx="1518009" cy="151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735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65F1D-E6B8-420D-93B1-206FCE7A4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Unapređenje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praćenja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Srbiji</a:t>
            </a:r>
            <a:endParaRPr lang="en-US" sz="4000" b="1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D4220-E33B-4FE9-A616-5A85817A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Izveštaj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napretku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sprovođenju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najbolji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način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pokazuje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koliko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je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primene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državne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ključna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uloga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situacije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problema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vezanih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sredinu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Sadašnja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lista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suštinskih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ne bi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trebalo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bude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konačna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identifikaciju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problema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prepreka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njihovih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uzroka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utvrditi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redovnim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praćenjem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korišćenjem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sektorskih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programa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povremenim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inoviranjem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liste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skladu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metodološkim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unapređenjem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izveštavanja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Kao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pojedine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suštinske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date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izveštaju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napretku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sprovođenju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Srbije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postoji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trenda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zbog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nedostatka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podataka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određene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liste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treba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ustanoviti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relevantne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izvore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podataka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osposobiti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nadležne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ustanove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njihovo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sistematsko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praćenje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295129-3B8C-4E09-8B39-C7535EC80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4891" y="0"/>
            <a:ext cx="1937109" cy="193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847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478DE-B692-4F5B-8617-6D0FE6AB3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Unapređenje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praćenja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Srbiji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F13CC-0527-43D3-91E9-C753304E7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Srbije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liste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najbolji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način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pokazuje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praćenje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odgovornost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vlade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sektora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već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koji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uključuje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analizu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formulisanje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politike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akcionog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plana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redovan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monitoring.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Državna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plan,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nego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koji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uključuje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stalno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prilagođavanje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postojećih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sektorskih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principima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EC5A18-1804-4791-BCCE-A7468DEFF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4632" y="4431582"/>
            <a:ext cx="2426418" cy="2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450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69A80-DC88-4F3E-8DE8-2F89C1854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90500"/>
            <a:ext cx="9906000" cy="2038349"/>
          </a:xfrm>
        </p:spPr>
        <p:txBody>
          <a:bodyPr>
            <a:normAutofit/>
          </a:bodyPr>
          <a:lstStyle/>
          <a:p>
            <a:r>
              <a:rPr lang="en-US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Nacionalna</a:t>
            </a:r>
            <a:r>
              <a:rPr lang="en-US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lista</a:t>
            </a:r>
            <a:r>
              <a:rPr lang="en-US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C7AE-6E35-4CE9-BC7D-684839B4B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Latn-RS" dirty="0">
              <a:latin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pPr marL="0" indent="0">
              <a:buNone/>
            </a:pPr>
            <a:endParaRPr lang="sr-Latn-RS" dirty="0">
              <a:latin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pPr marL="0" indent="0" algn="ctr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http://www.sepa.gov.rs/download/NLI_web.pdf</a:t>
            </a:r>
            <a:endParaRPr lang="sr-Latn-R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sr-Latn-RS" dirty="0">
                <a:latin typeface="Calibri" panose="020F0502020204030204" pitchFamily="34" charset="0"/>
                <a:cs typeface="Calibri" panose="020F0502020204030204" pitchFamily="34" charset="0"/>
              </a:rPr>
              <a:t>Nastaviće se!!!!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B452F1-A7E6-4EAC-8BD0-B12687BF8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582" y="4431582"/>
            <a:ext cx="2426418" cy="2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63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E7B24-4C68-4980-980C-E88A2A428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1B302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INDIKATORI ODR</a:t>
            </a:r>
            <a:r>
              <a:rPr kumimoji="0" lang="sr-Latn-RS" sz="3600" b="1" i="0" u="none" strike="noStrike" kern="1200" cap="all" spc="0" normalizeH="0" baseline="0" noProof="0" dirty="0">
                <a:ln>
                  <a:noFill/>
                </a:ln>
                <a:solidFill>
                  <a:srgbClr val="1B302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ŽI</a:t>
            </a: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1B302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VOG RA</a:t>
            </a:r>
            <a:r>
              <a:rPr kumimoji="0" lang="sr-Latn-RS" sz="3600" b="1" i="0" u="none" strike="noStrike" kern="1200" cap="all" spc="0" normalizeH="0" baseline="0" noProof="0" dirty="0">
                <a:ln>
                  <a:noFill/>
                </a:ln>
                <a:solidFill>
                  <a:srgbClr val="1B302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</a:t>
            </a: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1B302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VOJA</a:t>
            </a:r>
            <a:endParaRPr lang="en-US" sz="4000" b="1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1171E-5192-4213-B1DE-450EFDFAC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Dostignuća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koncepta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prate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odgovarajućim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zasnovanim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savremenim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ekološkim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zakonitostima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koji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identifikuju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uzročno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posledične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između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politike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politike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unapređivanja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Pouzdan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upozorava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problem pre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nego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postane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preozbiljan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pomaže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shvatimo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treba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preduzeti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bi se taj problem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rešio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ukazuju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uzročno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posledične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veze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između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privrede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slabe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pokazuju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putokaz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rešiti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probleme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raznoliki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vrste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nadgledaju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postoje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karakteristike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zajedničke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efikasne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Efikasni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relevantni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laki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razumevanje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pouzdani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baziraju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raspoloživim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podacima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najvećih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problema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izradi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je u tome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često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najpotrebniji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podataka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podataka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najmanje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podobni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merenje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55A7CB-F9D7-49CD-8B79-E1F2A52C5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6443" y="0"/>
            <a:ext cx="1915557" cy="191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525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475FE-66E2-48BE-B0E6-86B0C385A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1B302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INDIKATORI ODR</a:t>
            </a:r>
            <a:r>
              <a:rPr kumimoji="0" lang="sr-Latn-RS" sz="3600" b="1" i="0" u="none" strike="noStrike" kern="1200" cap="all" spc="0" normalizeH="0" baseline="0" noProof="0" dirty="0">
                <a:ln>
                  <a:noFill/>
                </a:ln>
                <a:solidFill>
                  <a:srgbClr val="1B302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ŽI</a:t>
            </a: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1B302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VOG RA</a:t>
            </a:r>
            <a:r>
              <a:rPr kumimoji="0" lang="sr-Latn-RS" sz="3600" b="1" i="0" u="none" strike="noStrike" kern="1200" cap="all" spc="0" normalizeH="0" baseline="0" noProof="0" dirty="0">
                <a:ln>
                  <a:noFill/>
                </a:ln>
                <a:solidFill>
                  <a:srgbClr val="1B302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</a:t>
            </a: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1B302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VOJA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721-B49C-4362-85E4-3A50323B5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ostoji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nekoliko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tradicionalnih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podaci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dostupni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upotrebiti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poređenja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međunarodnom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nivou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Drugo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tradicionalni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pomoći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definišemo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problematične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oblasti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Treće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tradicionalni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kombinovati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izrade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Pojedini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stekli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podrške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tradicionalni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pokazali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koristan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alat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unapređenje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Do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danas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određivanje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kvalitativnih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pokazatelja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stekao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nivo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opšte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prihvaćenosti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ulaže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puno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napora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oblasti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država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stručnih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naučnih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institucija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oblasti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kreiranju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508C21-7482-4C59-93BC-34D9285D28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5582" y="0"/>
            <a:ext cx="2426418" cy="2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89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2C8BF-6C7B-4339-9C2E-199F826AE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Održivost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društveno-ekonomskog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životna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sredina</a:t>
            </a:r>
            <a:endParaRPr lang="en-US" sz="4000" b="1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FE404-BBDE-4DCB-ADD0-7DC697613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shvatimo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informaciju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definiše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stepen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ispunjenja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utvrđenih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kriterijuma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onda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razmotriti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sledeći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pristupi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definisanje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Održivost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definisana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saglasnost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politički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utvrđenim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kriterijumima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kvaliteta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Održivost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definisana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pomoć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naučno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utvrđenih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nivoa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kritičnog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opterećenja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kapaciteta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nosivosti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Održivost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definisana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poštovanje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kriterijuma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održivosti</a:t>
            </a:r>
            <a:r>
              <a:rPr lang="en-US" sz="2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963F91-EB0F-4FAB-8A47-8062F486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5582" y="4431582"/>
            <a:ext cx="2426418" cy="2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5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65CCC-0DF0-4D5B-9513-FE42223B3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Održivost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društveno-ekonomskog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životna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sredina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C15C5-79B4-4A8A-A8B9-8B3869CC2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pristup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znači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se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aktivnost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reći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je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ukoliko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je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skladu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politički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utvrđenim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kriterijumima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Drugi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pristup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zasniva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konceptu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kritičnog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opterećenja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kapaciteta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nosivosti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pogledu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maksimalnog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zagađenja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eksploatabilnih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mogućnosti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ekosistem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podnese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a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opterećenje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pritisak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prouzrokuje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štetne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negativne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efekte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Treći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pristup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formulisati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kriterijuma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koji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definišu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ocenu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izvesne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celine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korišćenjem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odgovarajućih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9B1492-191D-4BC2-8CB3-5BC6950EEC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5582" y="4431582"/>
            <a:ext cx="2426418" cy="2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456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9433-9602-4C48-B3FA-6862E0356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Održivost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društveno-ekonomskog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životna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sredina</a:t>
            </a:r>
            <a:endParaRPr lang="en-US" sz="4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659FF29-DFED-4048-BD02-C43AA72DF02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34583"/>
            <a:ext cx="7343775" cy="4942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903253A-B6C8-4994-87C1-3E9E8474D7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582" y="4431582"/>
            <a:ext cx="2426418" cy="2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87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6E9F3-6DF4-4C91-9936-802D363C7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Održivost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društveno-ekonomskog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životna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sredina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0530C-1B2D-4C70-A378-573BDCCFD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pristupi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definisanje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međusobno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povezani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Često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politički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utvrđeni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kriterijumi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kriterijuma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empirijski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utvrđenih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nivoa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kapaciteta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nosivosti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kritičnog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opterećenja</a:t>
            </a:r>
            <a:r>
              <a:rPr lang="sr-Latn-R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pristup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kapaciteta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nosivosti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kritičnog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opterećenja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zasniva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naučnim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rezultatima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dotle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politički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utvrđene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kriterijume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više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utiču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tehničko-tehnološka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ograničenja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različita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mišljenja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Kriterijumi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više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odnose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odvijaju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funkcionisanju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društveno-ekonomskog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kapacitet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nosivosti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kritična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opterećenja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odnose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efekte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određenih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okviru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sistema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8B21C4-1479-4866-8330-00B377EC8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5582" y="4431582"/>
            <a:ext cx="2426418" cy="2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292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C1114-1EA1-42FB-8511-9DB6C53B7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Sprovođenje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Nacionalne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strategije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endParaRPr lang="en-US" sz="4000" b="1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7A0C5-EA87-49C5-AAE5-DDEDD3553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Republike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Srbije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period od 2008. do 2017.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definiše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ciljno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orijentisan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dugoročan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neprekidan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sveobuhvatan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sinergetski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proces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koji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utiče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aspekte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ekonomski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socijalni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ekološki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institucionalni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svim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nivoima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Uspostavljanje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relevantnog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monitoringa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praćenje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pomoću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odgovarajućih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treba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pomogne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praćenju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kratkoročnih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dugoročnih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ciljeva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F8E967-1B5D-479F-83B4-EBB9968DC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5582" y="4431582"/>
            <a:ext cx="2426418" cy="2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609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8B529-9E6F-4F54-AD29-C71EA848D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Sprovođenje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Nacionalne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strategije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4000" b="1" i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i="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2749E-4FC7-4D98-9EF3-FF1F63EE2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Godišnji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izveštaji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bazirani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ovim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omogućavaju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korisnicima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uvide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napredak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koga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došlo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Prvi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Izveštaj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napretku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sprovođenju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Nacionalne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usvojila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Vlada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Zaključkom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24.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juna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2010.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godine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gde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prezentovani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njihove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vrednosti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kojima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pratiti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napredak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sprovođenju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Strategije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Odabrani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usaglašeni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novom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listom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održivog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obuhvata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indikatore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sprovođenja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Milenijumskih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ciljeva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r-Latn-R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ukupno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planiranih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512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2008.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2009.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godini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realizovano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52%.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Najveći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broj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realizovanih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odnosi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oblast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ekonomije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zasnovane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znanju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(75,3 %).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oblasti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društvenog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realizovano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je 52,7%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predviđenih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je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oblasti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životne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sredine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42,5 %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realizovanih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aktivnosti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2008.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2009.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godini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odnosu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predviđeno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97FC56-29A9-486A-A5E2-1BB3A8F5E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1566" y="0"/>
            <a:ext cx="1870434" cy="187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823958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RegularSeedLeftStep">
      <a:dk1>
        <a:srgbClr val="000000"/>
      </a:dk1>
      <a:lt1>
        <a:srgbClr val="FFFFFF"/>
      </a:lt1>
      <a:dk2>
        <a:srgbClr val="1B3028"/>
      </a:dk2>
      <a:lt2>
        <a:srgbClr val="F3F0F3"/>
      </a:lt2>
      <a:accent1>
        <a:srgbClr val="43B73E"/>
      </a:accent1>
      <a:accent2>
        <a:srgbClr val="6DB332"/>
      </a:accent2>
      <a:accent3>
        <a:srgbClr val="9BA939"/>
      </a:accent3>
      <a:accent4>
        <a:srgbClr val="B99233"/>
      </a:accent4>
      <a:accent5>
        <a:srgbClr val="CB6C45"/>
      </a:accent5>
      <a:accent6>
        <a:srgbClr val="B93344"/>
      </a:accent6>
      <a:hlink>
        <a:srgbClr val="BB43C0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1447</Words>
  <Application>Microsoft Office PowerPoint</Application>
  <PresentationFormat>Widescreen</PresentationFormat>
  <Paragraphs>57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</vt:lpstr>
      <vt:lpstr>Univers Condensed Light</vt:lpstr>
      <vt:lpstr>Walbaum Display Light</vt:lpstr>
      <vt:lpstr>AngleLinesVTI</vt:lpstr>
      <vt:lpstr> Praćenje održivog razvoja u srbiji </vt:lpstr>
      <vt:lpstr>INDIKATORI ODRŽIVOG RAZVOJA</vt:lpstr>
      <vt:lpstr>INDIKATORI ODRŽIVOG RAZVOJA</vt:lpstr>
      <vt:lpstr>Održivost društveno-ekonomskog sistema i životna sredina</vt:lpstr>
      <vt:lpstr>Održivost društveno-ekonomskog sistema i životna sredina</vt:lpstr>
      <vt:lpstr>Održivost društveno-ekonomskog sistema i životna sredina</vt:lpstr>
      <vt:lpstr>Održivost društveno-ekonomskog sistema i životna sredina</vt:lpstr>
      <vt:lpstr>Sprovođenje Nacionalne strategije održivog razvoja</vt:lpstr>
      <vt:lpstr>Sprovođenje Nacionalne strategije održivog razvoja</vt:lpstr>
      <vt:lpstr>Trendovi indikatora održivog razvoja za oblast životne sredine</vt:lpstr>
      <vt:lpstr>Nacionalna lista indikatora životne sredine</vt:lpstr>
      <vt:lpstr>Nacionalna lista indikatora životne sredine</vt:lpstr>
      <vt:lpstr>tematske celine indikatora održivog razvoja</vt:lpstr>
      <vt:lpstr>Unapređenje praćenja održivog razvoja u Srbiji</vt:lpstr>
      <vt:lpstr>Unapređenje praćenja održivog razvoja u Srbiji</vt:lpstr>
      <vt:lpstr>Nacionalna lista indikatora zaštite životne sredine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ODRŽIVI RAZVOJ</dc:title>
  <dc:creator>Aleksandra Boricic</dc:creator>
  <cp:lastModifiedBy>Aleksandra Boricic</cp:lastModifiedBy>
  <cp:revision>16</cp:revision>
  <dcterms:created xsi:type="dcterms:W3CDTF">2020-10-19T21:10:10Z</dcterms:created>
  <dcterms:modified xsi:type="dcterms:W3CDTF">2020-11-24T10:44:54Z</dcterms:modified>
</cp:coreProperties>
</file>