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4" r:id="rId3"/>
    <p:sldId id="265" r:id="rId4"/>
    <p:sldId id="266" r:id="rId5"/>
    <p:sldId id="267" r:id="rId6"/>
    <p:sldId id="268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70" r:id="rId18"/>
    <p:sldId id="271" r:id="rId19"/>
    <p:sldId id="272" r:id="rId20"/>
    <p:sldId id="273" r:id="rId21"/>
    <p:sldId id="274" r:id="rId22"/>
    <p:sldId id="285" r:id="rId23"/>
    <p:sldId id="286" r:id="rId24"/>
    <p:sldId id="287" r:id="rId25"/>
    <p:sldId id="260" r:id="rId26"/>
    <p:sldId id="261" r:id="rId27"/>
    <p:sldId id="262" r:id="rId28"/>
    <p:sldId id="26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5C010-C8C0-4A1A-AC9B-C42D8399E3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108437-0070-478C-8E03-0B1A7DC85A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C6DE2A-3B4E-4728-9534-C397507AD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A7525-0A91-4BE0-917D-8DC907380771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E0051-7ECB-414C-81D0-36C08A71F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86B1F-0331-403D-88B5-A3816D5F6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24F4-2640-4271-BE05-7E6E43D26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092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68416-9606-41D1-8096-C041966D5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F872A0-E75C-4DE3-B8A9-8DA9718B8F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4D191C-9BF8-4C5A-AE84-39069DA68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A7525-0A91-4BE0-917D-8DC907380771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CA842D-F009-4A81-B587-EBA993AB7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096BA-6423-4F94-825E-956857E18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24F4-2640-4271-BE05-7E6E43D26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762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8A7EF4-636B-46D0-96E3-809F06E3A4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2F4B93-2A02-4119-A64F-8A2393B3F2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D285B5-1C15-4F69-9F39-7581B5CDA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A7525-0A91-4BE0-917D-8DC907380771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959071-8874-40F9-8A2A-BE726CBC5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9852F-434F-48A1-A12F-E2FA7E899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24F4-2640-4271-BE05-7E6E43D26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361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909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11/11/2020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01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8336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644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8033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961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5440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762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10B6E-CC26-4ADB-B1F4-E28F16375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94F82-D82F-45D1-86E8-9C086D4F87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39FAD-090D-44DC-BA01-C7A6B1D47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A7525-0A91-4BE0-917D-8DC907380771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EF6F0-EF1D-4485-9FC5-3CE6383E6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4D480-795D-4039-8949-7DE7E7BAB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24F4-2640-4271-BE05-7E6E43D26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6476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3106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5C77-55F8-4677-A96C-E6D3F554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064EF-ADDA-4943-8F87-A7469D799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0D493-D1E7-4358-95E9-B5B80A49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98326-3276-4B9E-960F-10C6677B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C3AC2-288D-4FEE-BF80-0EAEDDFA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119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33C6A-5417-40BD-BF7A-94058322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BCB45-B343-46F6-9718-AA0D68CED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DA2A4-FD34-4E17-908F-4367B1E6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87AE3-776D-451D-AA52-C06B7472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0C4D5-BE1E-4D6A-9196-E0F9E42B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902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50C95-9CAD-4085-828F-B6DFD2B83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D645F-2056-4363-B95A-0DA2CA903A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E09E5A-52CF-4DEB-B81F-1180F3AD7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A7525-0A91-4BE0-917D-8DC907380771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2E0F85-6019-46B2-8A57-6DDC48FCC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BCD325-D000-4B4D-A2E2-A835A58A7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24F4-2640-4271-BE05-7E6E43D26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457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B0585-E53B-4D98-AFF5-76168382A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98A53-960A-4298-A0A0-AC4782D638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F83A76-9338-4A47-93E2-1F9277E56D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8DA484-AAF6-4F55-B773-2D383CCAC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A7525-0A91-4BE0-917D-8DC907380771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29791F-5488-4400-B3CB-D295D34AF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C5DC1-F094-48E3-9F5F-1BD5A161F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24F4-2640-4271-BE05-7E6E43D26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406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D3FD3-3F77-4B67-9BB4-A3F90D49A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17BC3A-4BEA-4C1B-A1D6-AC9290591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7B3F71-EA5F-435E-BCF3-1C929A8B2E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8C260F-DDA9-4A28-9579-0454C7C8D2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E42E9F-BC09-45BD-9183-AF87EB2E03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CF1AC6-2D73-43DA-83E0-E66F273F2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A7525-0A91-4BE0-917D-8DC907380771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F5B57C-9278-4796-8A10-FEC56B80E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7547C4-3534-4F03-AF69-4B4748351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24F4-2640-4271-BE05-7E6E43D26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603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FFF0C-2B49-4DEE-8365-AAF0D7C85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92C310-F78E-4A47-8B30-BB19AB272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A7525-0A91-4BE0-917D-8DC907380771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BEA875-3FDF-49F8-9A3B-8386B90EC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579E95-00B2-4E3F-8C1E-6A664A640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24F4-2640-4271-BE05-7E6E43D26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945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B1A141-64C0-4B9B-9A09-1D82F95E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A7525-0A91-4BE0-917D-8DC907380771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0CBB34-2F18-4C20-B21A-53BF7CD9E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B0B56A-7982-493C-AB1E-8D3F719DE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24F4-2640-4271-BE05-7E6E43D26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351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16C9-5A80-4CEA-847C-BBBBDF669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1250E-CC33-4EA7-8235-77C15736E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BB9E40-9C1B-433D-8F79-85426B9FED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5961C5-36AD-4669-9BE6-68CE354A0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A7525-0A91-4BE0-917D-8DC907380771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590754-4A2E-4B6D-AF47-A721AB259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463FC4-9159-4BCD-B5DD-3D892BD19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24F4-2640-4271-BE05-7E6E43D26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477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02DB0-D088-496D-B21F-2867DC0C3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971611-0972-41D7-9E80-CF7D110954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86E32B-04FD-4E5E-B5BF-46A7FF5BFD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2C63C0-0FDB-43B0-B0DB-E34FEB114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A7525-0A91-4BE0-917D-8DC907380771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7F69D8-029E-40D0-97FB-91E466C4F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0DDA75-2B92-4141-BA06-C11E22236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24F4-2640-4271-BE05-7E6E43D26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055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F6F664-3586-44B3-B96A-E765E85D6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AB3069-6BF1-440F-839E-235485D9C9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3A7B1E-0B51-436E-B20B-064C9595F5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A7525-0A91-4BE0-917D-8DC907380771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D09D39-29F4-4A38-8596-144E9DD836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864523-A462-4C2D-83A4-D05AE71612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924F4-2640-4271-BE05-7E6E43D26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71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11EAACC7-3B3F-47D1-959A-EF58926E955E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153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2950D9A-4705-4314-961A-4F88B2CE4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vers Condensed Ligh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AC616E-5A92-431C-8D6C-16BD66A25F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4899" y="2355112"/>
            <a:ext cx="6933112" cy="3237615"/>
          </a:xfrm>
        </p:spPr>
        <p:txBody>
          <a:bodyPr>
            <a:normAutofit/>
          </a:bodyPr>
          <a:lstStyle/>
          <a:p>
            <a:pPr algn="l"/>
            <a:r>
              <a:rPr lang="sr-Latn-RS" b="1" i="0" dirty="0">
                <a:latin typeface="Calibri" panose="020F0502020204030204" pitchFamily="34" charset="0"/>
                <a:cs typeface="Calibri" panose="020F0502020204030204" pitchFamily="34" charset="0"/>
              </a:rPr>
              <a:t>Održivi razvoj</a:t>
            </a:r>
            <a:br>
              <a:rPr lang="sr-Latn-RS" b="1" i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b="1" i="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37929C-7C4F-4913-B164-7CF1CF2E36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4899" y="1265273"/>
            <a:ext cx="5916873" cy="1066522"/>
          </a:xfrm>
        </p:spPr>
        <p:txBody>
          <a:bodyPr>
            <a:normAutofit/>
          </a:bodyPr>
          <a:lstStyle/>
          <a:p>
            <a:pPr algn="l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C7EB4C-86D8-4424-B564-0497F499D9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77" r="32247" b="-1"/>
          <a:stretch/>
        </p:blipFill>
        <p:spPr>
          <a:xfrm>
            <a:off x="8658226" y="-4762"/>
            <a:ext cx="3541857" cy="6886079"/>
          </a:xfrm>
          <a:custGeom>
            <a:avLst/>
            <a:gdLst/>
            <a:ahLst/>
            <a:cxnLst/>
            <a:rect l="l" t="t" r="r" b="b"/>
            <a:pathLst>
              <a:path w="3541857" h="6886079">
                <a:moveTo>
                  <a:pt x="1248072" y="0"/>
                </a:moveTo>
                <a:lnTo>
                  <a:pt x="3541857" y="0"/>
                </a:lnTo>
                <a:lnTo>
                  <a:pt x="3541857" y="6886079"/>
                </a:lnTo>
                <a:lnTo>
                  <a:pt x="0" y="6864521"/>
                </a:lnTo>
                <a:close/>
              </a:path>
            </a:pathLst>
          </a:cu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3AC671C-E66F-43C5-A66A-C477339DD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878186" y="1"/>
            <a:ext cx="345294" cy="688131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EE10AC2-20ED-4628-9A8E-14F8437B5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794205" y="-4764"/>
            <a:ext cx="5397796" cy="104143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BD1A76D9-FD45-4ABC-AF9D-1E38D2A84A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71" y="76200"/>
            <a:ext cx="2681729" cy="268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830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81000"/>
            <a:ext cx="2066544" cy="2066544"/>
          </a:xfrm>
        </p:spPr>
      </p:pic>
      <p:sp>
        <p:nvSpPr>
          <p:cNvPr id="5" name="Rectangle 4"/>
          <p:cNvSpPr/>
          <p:nvPr/>
        </p:nvSpPr>
        <p:spPr>
          <a:xfrm>
            <a:off x="5010150" y="381000"/>
            <a:ext cx="592454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Svaka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peta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osoba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svetu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dalje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nema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pristup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električnoj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energiji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rastom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populacije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raste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potreba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jeftinom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energijom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kako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bi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ljudi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mogli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ugr</a:t>
            </a: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ju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svoje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domove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osvetle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ulice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koriste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telefone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računare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neophodne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svakodnevno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obavljanje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posla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Od 1990. do 2010.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godine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broj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ljudi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koji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imaju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pristup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električnoj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energiji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povećao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1,7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milijardi</a:t>
            </a: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Proizvodnja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energije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dominantan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faktor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koji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utiče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klimatske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promene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uzrokuje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oko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60%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ukupne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globalne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emisije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gasova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efektom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staklene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bašte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5124450" y="5461337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2030.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obezbediti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univerzalni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pristup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jeftinim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pouzdanim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modernim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energetskim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uslugama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352425" y="2917211"/>
            <a:ext cx="429577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kraja 2030. unaprediti međunarodnu saradnju kako bi se olakšao pristup istraživanju i tehnologiji čiste energije, uključujući obnovljivu energiju, energetsku efikasnost i naprednu i čistiju tehnologiju fosilnih goriva, i promovisati investiranje u energetsku infrastrukturu i tehnologiju čiste energije.</a:t>
            </a:r>
            <a:endParaRPr lang="en-US" sz="2000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2" descr="Sustainable Development Goals | Green European Foundation">
            <a:extLst>
              <a:ext uri="{FF2B5EF4-FFF2-40B4-BE49-F238E27FC236}">
                <a16:creationId xmlns:a16="http://schemas.microsoft.com/office/drawing/2014/main" id="{103BA346-B8BC-45D5-99A6-367051EB3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5" y="4429125"/>
            <a:ext cx="24288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333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81000"/>
            <a:ext cx="2066544" cy="2066544"/>
          </a:xfrm>
        </p:spPr>
      </p:pic>
      <p:sp>
        <p:nvSpPr>
          <p:cNvPr id="5" name="Rectangle 4"/>
          <p:cNvSpPr/>
          <p:nvPr/>
        </p:nvSpPr>
        <p:spPr>
          <a:xfrm>
            <a:off x="4885267" y="46507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Više od 200 miliona ljudi je bilo nezaposleno 2015. godine, uključujući 75 miliona mlađih od 25 godina.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76800" y="138807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Više od 470 miliona novih radnih mesta biće potrebno za one koji će ući na tržište rada između 2016. i 2030. godine.</a:t>
            </a:r>
          </a:p>
          <a:p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Gotovo 2,2 milijarde ljudi živi ispod granice siromaštva sa prihodom manjim od 2 američka dolara dnevno.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8650" y="2819401"/>
            <a:ext cx="39433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Preduzimanje hitnih i efikasnih mera za iskorenjivanje prisilnog rada; okončati savremeno ropstvo i trgovinu ljudima i obezbediti zabranu i otklanjanje najgorih oblika dečijeg rada, uključujući regrutovanje i korišćenje dece vojnika, a do 2025. okončati dečiji rad u svim njegovim oblicima</a:t>
            </a:r>
            <a:r>
              <a:rPr lang="sr-Latn-R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000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57800" y="4171245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2030.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postići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punu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produktivnu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zaposlenost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dostojanstven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rad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sve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žene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muškarce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uključujući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mlade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ljude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osobe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invaliditetom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kao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jednaku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platu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rad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jednake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vrednosti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" name="Picture 2" descr="Sustainable Development Goals | Green European Foundation">
            <a:extLst>
              <a:ext uri="{FF2B5EF4-FFF2-40B4-BE49-F238E27FC236}">
                <a16:creationId xmlns:a16="http://schemas.microsoft.com/office/drawing/2014/main" id="{AE50ED9E-5BCC-4E08-ADB2-F7E662DF3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5" y="4429125"/>
            <a:ext cx="24288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842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81000"/>
            <a:ext cx="2066544" cy="2066544"/>
          </a:xfrm>
        </p:spPr>
      </p:pic>
      <p:sp>
        <p:nvSpPr>
          <p:cNvPr id="5" name="Rectangle 4"/>
          <p:cNvSpPr/>
          <p:nvPr/>
        </p:nvSpPr>
        <p:spPr>
          <a:xfrm>
            <a:off x="4744156" y="60960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Oko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2,6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milijardi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ljudi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zemljama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razvoju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imaju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poteškoće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ostvare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stalni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pristup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električnoj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energiji</a:t>
            </a: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2,5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milijardi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ljudi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svetu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nema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pristup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osnovnoj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sanitaciji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1 do 1,5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miliona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ljudi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nemaju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pristup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pouzdanim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telefonskim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uslugama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Proizvodnja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važan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poslodavac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koji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upošljava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16%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svetske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radne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snage</a:t>
            </a: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6775" y="2514601"/>
            <a:ext cx="357258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dirty="0"/>
          </a:p>
          <a:p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Promovisati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inkluzivnu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održivu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industrijalizaciju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2030. g.,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značajno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povećati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udeo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industrije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stopi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zaposlenosti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bruto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domaćem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proizvodu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u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skladu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nacionalnim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okolnostima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 u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najnmanje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razvijenim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zemljama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udvostručiti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njen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udeo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181600" y="3609202"/>
            <a:ext cx="432435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Unaprediti naučna istraživanja, poboljšati tehnološke mogućnosti industrijskih sektora u svim zemljama, posebno zemljama u razvoju, uključujući do 2030. godine podsticanje inovacija i značajno povećanje broja zaposlenih u oblasti istraživanja i razvoja na 1 milion ljudi i povećanje javne i privatne potrošnje za istraživanje i razvoj</a:t>
            </a:r>
            <a:r>
              <a:rPr lang="sr-Latn-R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000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2" descr="Sustainable Development Goals | Green European Foundation">
            <a:extLst>
              <a:ext uri="{FF2B5EF4-FFF2-40B4-BE49-F238E27FC236}">
                <a16:creationId xmlns:a16="http://schemas.microsoft.com/office/drawing/2014/main" id="{D4220BAE-3905-42EC-B298-339EA205D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5" y="4429125"/>
            <a:ext cx="24288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105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489" y="304800"/>
            <a:ext cx="2066544" cy="2066544"/>
          </a:xfrm>
        </p:spPr>
      </p:pic>
      <p:sp>
        <p:nvSpPr>
          <p:cNvPr id="5" name="Rectangle 4"/>
          <p:cNvSpPr/>
          <p:nvPr/>
        </p:nvSpPr>
        <p:spPr>
          <a:xfrm>
            <a:off x="4800599" y="457200"/>
            <a:ext cx="552591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U odnosu na veličinu populacije, nejednakost je između 1990. i 2010. godine u zemljama u razvoju porasla za 11%</a:t>
            </a: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Tri puta je veći rizik od smrtnosti pre petog rođendana za decu iz 20% najsiromašnijih domaćinstava, nego iz 20% najbogatijih</a:t>
            </a: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Osobe sa smetnjama u razvoju su u riziku da snose i do pet puta veće zdravstvene troškove od proseka </a:t>
            </a: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Žene u ruralnim područjima i dalje su u tri puta većem riziku od smrti na porođaju od žena koje žive u urbanim sredinama</a:t>
            </a: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29200" y="4953001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2030.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progresivno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postići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održati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rast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dohotka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donjih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40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odsto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stanovništva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stopi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višoj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od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nacionalnog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proseka</a:t>
            </a:r>
            <a:r>
              <a:rPr lang="sr-Latn-R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000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2450" y="2581729"/>
            <a:ext cx="423121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Podsticati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zvaničnu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razvojnu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pomoć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finansijske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tokove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uključujući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direktne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strane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investicije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države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kojima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postoji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najveća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potreba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posebno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najmanje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razvijene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zemlje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afričke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zemlje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male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ostrvske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države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razvoju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zemlje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razvoju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koje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nemaju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izlaz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more, u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skladu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njihovim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nacionalnim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planovima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programima</a:t>
            </a:r>
            <a:r>
              <a:rPr lang="sr-Latn-R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000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2" descr="Sustainable Development Goals | Green European Foundation">
            <a:extLst>
              <a:ext uri="{FF2B5EF4-FFF2-40B4-BE49-F238E27FC236}">
                <a16:creationId xmlns:a16="http://schemas.microsoft.com/office/drawing/2014/main" id="{1C8966FA-A989-4655-8B33-DF6021EB4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5" y="4429125"/>
            <a:ext cx="24288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254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81000"/>
            <a:ext cx="2066544" cy="2066544"/>
          </a:xfrm>
        </p:spPr>
      </p:pic>
      <p:sp>
        <p:nvSpPr>
          <p:cNvPr id="5" name="Rectangle 4"/>
          <p:cNvSpPr/>
          <p:nvPr/>
        </p:nvSpPr>
        <p:spPr>
          <a:xfrm>
            <a:off x="4571999" y="457200"/>
            <a:ext cx="534352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3,5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milijardi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ljudi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živi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gradovima</a:t>
            </a: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828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miliona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ljudi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živi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sirotinjskim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naseljima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broj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stalno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raste</a:t>
            </a: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Gradovi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zauzimaju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samo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3% od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kopna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planete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se u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njima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troši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60-80%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energije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emituje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75%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ugljen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dioksida</a:t>
            </a: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Ubrzana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urbanizacija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stvara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pritisak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sna</a:t>
            </a: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bd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evanje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pitkom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vodom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kanalizaciju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životnu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sredinu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zdravlje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ljudi</a:t>
            </a: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9575" y="2895601"/>
            <a:ext cx="3781425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dirty="0"/>
          </a:p>
          <a:p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2030.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osigurati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svi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imaju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pristup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adekvatnom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bezbednom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pristupačnom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stanovanju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osnovnim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uslugama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unaprediti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uslove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nehigijenskim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naseljima</a:t>
            </a:r>
            <a:endParaRPr lang="en-US" sz="2000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69933" y="3726597"/>
            <a:ext cx="4572000" cy="252376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n-US" dirty="0"/>
          </a:p>
          <a:p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2030.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smanjiti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negativan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uticaj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gradova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životnu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sredinu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meren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glavi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stanovnika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uključujući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posebnu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pažnju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kvalitetu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vazduha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upravljanju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otpadom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opštinskom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drugim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nivoima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sr-Latn-RS" sz="2000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Pojačati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napore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 se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zaštiti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obezbedi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svetska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kulturna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prirodna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baština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" name="Picture 2" descr="Sustainable Development Goals | Green European Foundation">
            <a:extLst>
              <a:ext uri="{FF2B5EF4-FFF2-40B4-BE49-F238E27FC236}">
                <a16:creationId xmlns:a16="http://schemas.microsoft.com/office/drawing/2014/main" id="{BD99DD16-4015-45C0-BFFF-6C4871DBD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5" y="4429125"/>
            <a:ext cx="24288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919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81000"/>
            <a:ext cx="2066544" cy="2066544"/>
          </a:xfrm>
        </p:spPr>
      </p:pic>
      <p:sp>
        <p:nvSpPr>
          <p:cNvPr id="5" name="Rectangle 4"/>
          <p:cNvSpPr/>
          <p:nvPr/>
        </p:nvSpPr>
        <p:spPr>
          <a:xfrm>
            <a:off x="4953000" y="404379"/>
            <a:ext cx="5562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Trećina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hrane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(1,3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milijarde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tona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 se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baci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svake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godine</a:t>
            </a: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Ukoliko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bi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svi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koristili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energetski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efikasne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sijalice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svet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bi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uštedio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120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milijardi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dolara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godišnje</a:t>
            </a: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Ako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globalna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populacija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dosegne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9,6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milijardi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do 2050.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godine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biće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potrebni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resursi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ekvivalentni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gotovo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tri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planete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održavanje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trenutnog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načina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života</a:t>
            </a: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Više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od 1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milijarde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ljudi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još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uvek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nema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pristup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pitkoj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vodi</a:t>
            </a: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Domaćinstva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troše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29%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globalne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energije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emituju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21%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ukupne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količine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ugljen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dioksida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(CO2)</a:t>
            </a: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0075" y="2657058"/>
            <a:ext cx="397192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2020. postići ekološki ispravno upravljanje hemikalijama i svim oblicima otpada tokom čitavog njihovog upotrebnog ciklusa, u skladu sa dogovorenim međunarodnim okvirima, i značajno smanjiti njihovo ispuštanje u vazduh, vodu i zemljište kako bi se što više umanjili njihovi negativni uticaji na zdravlje ljudi i životnu sredinu.</a:t>
            </a:r>
            <a:endParaRPr lang="en-US" sz="2000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53000" y="5113359"/>
            <a:ext cx="48090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Podržati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zemlje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razvoju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jačaju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svoje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naučne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tehnološke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kapacitete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kako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bi se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kretale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pravcu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održivijih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oblika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potrošnje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proizvodnje</a:t>
            </a:r>
            <a:r>
              <a:rPr lang="en-US" dirty="0"/>
              <a:t>.</a:t>
            </a:r>
          </a:p>
        </p:txBody>
      </p:sp>
      <p:pic>
        <p:nvPicPr>
          <p:cNvPr id="2" name="Picture 2" descr="Sustainable Development Goals | Green European Foundation">
            <a:extLst>
              <a:ext uri="{FF2B5EF4-FFF2-40B4-BE49-F238E27FC236}">
                <a16:creationId xmlns:a16="http://schemas.microsoft.com/office/drawing/2014/main" id="{7CBAE681-820A-44ED-8EF2-3CA390FE8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5" y="4429125"/>
            <a:ext cx="24288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064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04800"/>
            <a:ext cx="2066544" cy="2066544"/>
          </a:xfrm>
        </p:spPr>
      </p:pic>
      <p:sp>
        <p:nvSpPr>
          <p:cNvPr id="5" name="Rectangle 4"/>
          <p:cNvSpPr/>
          <p:nvPr/>
        </p:nvSpPr>
        <p:spPr>
          <a:xfrm>
            <a:off x="4648200" y="330200"/>
            <a:ext cx="542925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U poslednjih 26 godina, globalne emisije ugljen dioksida uvećane su za 50%</a:t>
            </a: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Emisija gasova sa efektom staklene bašte, nastalih kao posledica ljudskog faktora, pokretačka su snaga </a:t>
            </a: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limatskih promena</a:t>
            </a: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Trenutno su na najvišem nivou u istoriji</a:t>
            </a: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Okeani su zagr</a:t>
            </a: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jani, količine snega i leda su smanjene, a nivo mora je porastao</a:t>
            </a: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Tokom ovog veka, predviđa se rast prosečne površinske temperature, koja će verovatno nadmašiti 3 stepena Celzijusa</a:t>
            </a: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Najsiromašniji i najranjiviji ljudi će biti najviše pogođeni</a:t>
            </a: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53000" y="4434917"/>
            <a:ext cx="4572000" cy="19082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vi-VN" dirty="0"/>
          </a:p>
          <a:p>
            <a:r>
              <a:rPr lang="vi-VN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Poboljšati obrazovanje, podizanje svesti i ljudske i institucionalne kapacitete za ublažavanje klimatskih promjena i prilagođavanje, smanjenje njihovog uticaja i rano upozoravanje</a:t>
            </a:r>
            <a:endParaRPr lang="en-US" sz="2000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1500" y="2743201"/>
            <a:ext cx="374367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Osnažiti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otpornost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adaptivni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kapacitet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opasnosti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povezane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klimatskim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uslovima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prirodnim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katastrofama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svim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zemljama</a:t>
            </a:r>
            <a:r>
              <a:rPr lang="sr-Latn-R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sz="2000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Integrisati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mere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vezane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klimatske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promene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nacionalne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politike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strategije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planiranje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" name="Picture 2" descr="Sustainable Development Goals | Green European Foundation">
            <a:extLst>
              <a:ext uri="{FF2B5EF4-FFF2-40B4-BE49-F238E27FC236}">
                <a16:creationId xmlns:a16="http://schemas.microsoft.com/office/drawing/2014/main" id="{42C484CE-6393-4B8F-A953-408A26DA1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5" y="4429125"/>
            <a:ext cx="24288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367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81000"/>
            <a:ext cx="2066544" cy="2066544"/>
          </a:xfrm>
        </p:spPr>
      </p:pic>
      <p:sp>
        <p:nvSpPr>
          <p:cNvPr id="5" name="Rectangle 4"/>
          <p:cNvSpPr/>
          <p:nvPr/>
        </p:nvSpPr>
        <p:spPr>
          <a:xfrm>
            <a:off x="4876800" y="389468"/>
            <a:ext cx="5943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Okeani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pokrivaju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3/4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Zemljine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površine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sadrže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97%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vode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Zemlji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predstavljaju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99%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životnog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prostora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planeti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zapremini</a:t>
            </a: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Opstanak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više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od 3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milijarde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ljudi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zavisi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od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morskog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gl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obalnog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biodiverziteta</a:t>
            </a: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Morsko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ribarstvo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direktno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ili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indirektno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zapošljava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više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od 200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miliona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ljudi</a:t>
            </a: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Količina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otpada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koji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ljudi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odlažu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okeane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ogromna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– u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proseku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13.000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komada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plastičnog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otpada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nalazi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svakom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kvadratnom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kilometru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okeana</a:t>
            </a: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2900" y="2614642"/>
            <a:ext cx="387350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2025. sprečiti i značajno smanjiti sve vrste zagađivanja mora, a posebno onih aktivnosti koje dolaze sa kopna, uključujući morske otpatke i zagađenje nutrijenata</a:t>
            </a:r>
            <a:r>
              <a:rPr lang="sr-Latn-R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vi-VN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Smanjiti i baviti se uticajem acidifikacije na okean, uključujući i kroz unapređenu naučnu saradnju na svim nivoima.</a:t>
            </a:r>
          </a:p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067300" y="4152542"/>
            <a:ext cx="4572000" cy="252376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2020.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zaštititi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održivo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upravljati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morskim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obalskim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ekosistemima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kako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bi se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izbegli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značajni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negativni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uticaji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uključujući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kroz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jačanje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njihove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prilagodljivosti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preduzeti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aktivnosti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njihovu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obnovu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kako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bi se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postiglo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zdravlje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produktivnost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okeana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" name="Picture 2" descr="Sustainable Development Goals | Green European Foundation">
            <a:extLst>
              <a:ext uri="{FF2B5EF4-FFF2-40B4-BE49-F238E27FC236}">
                <a16:creationId xmlns:a16="http://schemas.microsoft.com/office/drawing/2014/main" id="{C7099321-DD2B-46BB-ADE8-CBBC1A4DE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5" y="4429125"/>
            <a:ext cx="24288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3963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81000"/>
            <a:ext cx="2066544" cy="2066544"/>
          </a:xfrm>
        </p:spPr>
      </p:pic>
      <p:sp>
        <p:nvSpPr>
          <p:cNvPr id="5" name="Rectangle 4"/>
          <p:cNvSpPr/>
          <p:nvPr/>
        </p:nvSpPr>
        <p:spPr>
          <a:xfrm>
            <a:off x="4495799" y="685800"/>
            <a:ext cx="633412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13 miliona hektara šuma se izgubi svake godine</a:t>
            </a: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Život oko 1,6 milijardi ljudi zavisi od šuma</a:t>
            </a: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Šume su dom za više od 80% svih kopnenih vrsta životinja, biljaka i insekata</a:t>
            </a: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2,6 milijarde ljudi direktno zavisi od poljoprivrede, ali 52% zemlje koja se koristi za poljoprivredu je umereno ili teško pogođeno degradacijom tla</a:t>
            </a: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Zbog suše i rasta pustinja gubi se 23 hektara zemlje u minuti. Na toj zemlji moglo bi se uzgajati 20 miliona tona žita</a:t>
            </a: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Od 8.300 poznatih životinjskih vrsta, 8% je izumrlo, a 22% je u opasnosti od izumiranja</a:t>
            </a: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5775" y="2809457"/>
            <a:ext cx="370522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2020. osigurati očuvanje, obnovu i održivo korišćenje kopnenih i unutrašnjih slatkovodnih ekosistema i njihovog okruženja, posebno šuma, močvarnog zemljišta, planina i isušenog zemljišta, u skladu sa obavezama prema međunarodnim sporazumima.</a:t>
            </a:r>
            <a:endParaRPr lang="en-US" sz="2000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38726" y="4240618"/>
            <a:ext cx="4572000" cy="19082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n-US" dirty="0"/>
          </a:p>
          <a:p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Preduzeti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hitne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značajne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aktivnosti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smanjivanje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degradacije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prirodnih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staništa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zaustaviti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gubitak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biodiverziteta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do 2020.,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zaštititi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ugrožene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vrste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sprečiti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njihovo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izumiranje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" name="Picture 2" descr="Sustainable Development Goals | Green European Foundation">
            <a:extLst>
              <a:ext uri="{FF2B5EF4-FFF2-40B4-BE49-F238E27FC236}">
                <a16:creationId xmlns:a16="http://schemas.microsoft.com/office/drawing/2014/main" id="{2813F2E7-AD49-4A41-8689-AB67041BB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5" y="4429125"/>
            <a:ext cx="24288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800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81000"/>
            <a:ext cx="2066544" cy="2066544"/>
          </a:xfrm>
        </p:spPr>
      </p:pic>
      <p:sp>
        <p:nvSpPr>
          <p:cNvPr id="5" name="Rectangle 4"/>
          <p:cNvSpPr/>
          <p:nvPr/>
        </p:nvSpPr>
        <p:spPr>
          <a:xfrm>
            <a:off x="4810125" y="381000"/>
            <a:ext cx="54673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Više od 10 miliona ljudi širom sveta nema državljanstvo</a:t>
            </a: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Korupcija, mito, </a:t>
            </a: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krađa koštaju zemlje u razvoju oko 1,26 triliona dolara godišnje</a:t>
            </a: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Stopa dece koja napuštaju osnovnu školu u zemljama pogođenim sukobima dosegla je 50% u 2011. godini, što iznosi 28,5 miliona dece </a:t>
            </a: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Među institucijama koje su najviše pogođene korupcijom su pravosuđe i policija</a:t>
            </a: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2475" y="2819400"/>
            <a:ext cx="352883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vi-VN" dirty="0"/>
          </a:p>
          <a:p>
            <a:r>
              <a:rPr lang="vi-VN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Osnažiti relevantne nacionalne institucije, između ostalog i preko međunarodne saradnje, za izgradnju kapaciteta na svim nivoima, posebno u zemljama u razvoju, radi sprečavanja nasilja i borbe protiv terorizma i kriminala.</a:t>
            </a:r>
            <a:endParaRPr lang="en-US" sz="2000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24400" y="3581401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2030.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značajno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smanjiti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nezakonite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tokove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novca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oružja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poboljšati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pronalaženje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vraćanje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ukradene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imovine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boriti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protiv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svih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oblika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organizovanog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kriminala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sr-Latn-RS" sz="2000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Okončati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zloupotrebu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eksploataciju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trgovinu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sve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oblike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nasil</a:t>
            </a:r>
            <a:r>
              <a:rPr lang="sr-Cyrl-R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ј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torture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nad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decom</a:t>
            </a:r>
            <a:r>
              <a:rPr lang="sr-Latn-R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000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2" descr="Sustainable Development Goals | Green European Foundation">
            <a:extLst>
              <a:ext uri="{FF2B5EF4-FFF2-40B4-BE49-F238E27FC236}">
                <a16:creationId xmlns:a16="http://schemas.microsoft.com/office/drawing/2014/main" id="{0CC8E57D-B6EC-4986-B599-9F6BD1E7E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5" y="4429125"/>
            <a:ext cx="24288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87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835FD-9F92-4401-AF1E-F42A25FA8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RS" b="1" i="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Ciljevi održivog razvoja</a:t>
            </a:r>
            <a:endParaRPr lang="en-US" b="1" i="0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Sustainable Development Goals | Green European Foundation">
            <a:extLst>
              <a:ext uri="{FF2B5EF4-FFF2-40B4-BE49-F238E27FC236}">
                <a16:creationId xmlns:a16="http://schemas.microsoft.com/office/drawing/2014/main" id="{72E261F8-1E2B-4578-A594-9E087D280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925" y="29434"/>
            <a:ext cx="24288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43F5CE35-E5E7-45B8-B8E8-6A49E1C2E4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6" y="1750054"/>
            <a:ext cx="6934200" cy="45434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6A1234-23CC-450A-A35B-A73D9DA54E51}"/>
              </a:ext>
            </a:extLst>
          </p:cNvPr>
          <p:cNvSpPr txBox="1"/>
          <p:nvPr/>
        </p:nvSpPr>
        <p:spPr>
          <a:xfrm>
            <a:off x="7686674" y="3105835"/>
            <a:ext cx="348614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Agenda 2030,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svih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17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cil</a:t>
            </a:r>
            <a:r>
              <a:rPr lang="sr-Cyrl-RS" sz="2400" dirty="0">
                <a:latin typeface="Calibri" panose="020F0502020204030204" pitchFamily="34" charset="0"/>
                <a:cs typeface="Calibri" panose="020F0502020204030204" pitchFamily="34" charset="0"/>
              </a:rPr>
              <a:t>ј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eva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ukl</a:t>
            </a:r>
            <a:r>
              <a:rPr lang="sr-Cyrl-RS" sz="2400" dirty="0">
                <a:latin typeface="Calibri" panose="020F0502020204030204" pitchFamily="34" charset="0"/>
                <a:cs typeface="Calibri" panose="020F0502020204030204" pitchFamily="34" charset="0"/>
              </a:rPr>
              <a:t>ј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učuje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tri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dimenzije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održivog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razvoja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ekonomski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rast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socijalnu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inkluziju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zaštitu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životne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sredine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15066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81000"/>
            <a:ext cx="2066544" cy="2066544"/>
          </a:xfrm>
        </p:spPr>
      </p:pic>
      <p:sp>
        <p:nvSpPr>
          <p:cNvPr id="5" name="Rectangle 4"/>
          <p:cNvSpPr/>
          <p:nvPr/>
        </p:nvSpPr>
        <p:spPr>
          <a:xfrm>
            <a:off x="4700411" y="276226"/>
            <a:ext cx="55626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Zvanična razvojna pomoć u 2014. godini iznosila je 135,2 milijardi američkih dolara, što je najviši nivo ikada zabe</a:t>
            </a: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le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žen</a:t>
            </a:r>
          </a:p>
          <a:p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79% uvoza iz zemalja u razvoju ušlo je u razvijene zemlje oslobođeno od carine</a:t>
            </a: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Broj korisnika interneta u Africi se gotovo udvostručio u posljednje četiri godine</a:t>
            </a: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30% svetske omladine su tzv. digitalna generacija, aktivna onlajn najmanje pet godina.</a:t>
            </a:r>
          </a:p>
          <a:p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Ipak, više od četiri milijarde ljudi ne koriste internet, a 90% ih je iz zemalja u razvoju </a:t>
            </a: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4850" y="2895601"/>
            <a:ext cx="363855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Razvijene zemlje treba u potpunosti da primene svoje zvanične obaveze u vezi sa razvojnom pomoći, između ostalog, da daju 0,7 odsto bruto nacionalnog dohotka u programe zvanične razvojne pomoći za zemlje u razvoju, od čega 0,15 do 0,20 odsto treba obezbediti za najnerazvijenije zemlje</a:t>
            </a:r>
            <a:r>
              <a:rPr lang="sr-Latn-R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000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95711" y="4343401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Mobilisati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dodatna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finansijska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sredstva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višestrukih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izvora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potrebe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zemalja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razvoju</a:t>
            </a:r>
            <a:r>
              <a:rPr lang="sr-Latn-R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Usvojiti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primeniti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planove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promovisanja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investiranja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najnerazvijenije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zemlje</a:t>
            </a:r>
            <a:r>
              <a:rPr lang="sr-Latn-RS" dirty="0"/>
              <a:t>.</a:t>
            </a:r>
            <a:endParaRPr lang="en-US" dirty="0"/>
          </a:p>
        </p:txBody>
      </p:sp>
      <p:pic>
        <p:nvPicPr>
          <p:cNvPr id="2" name="Picture 2" descr="Sustainable Development Goals | Green European Foundation">
            <a:extLst>
              <a:ext uri="{FF2B5EF4-FFF2-40B4-BE49-F238E27FC236}">
                <a16:creationId xmlns:a16="http://schemas.microsoft.com/office/drawing/2014/main" id="{8AAC1878-9B3B-4E00-B898-9BB562B64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5" y="4429125"/>
            <a:ext cx="24288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2221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 2030 u </a:t>
            </a:r>
            <a:r>
              <a:rPr lang="en-US" sz="4000" b="1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Srbiji</a:t>
            </a:r>
            <a:endParaRPr lang="en-US" sz="4000" b="1" i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ctr">
              <a:buNone/>
            </a:pPr>
            <a:endParaRPr lang="sr-Latn-RS" dirty="0"/>
          </a:p>
          <a:p>
            <a:pPr marL="137160" indent="0">
              <a:buNone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Iako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Srbija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preu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ela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obave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prema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 Ujedinjenim nacijama da svoje politike uskladi sa Ciljevima održivog razvoja, održivi razvoj je nedovoljno prihvaćen u našoj zemlji. Zbog toga se na ciljeve gleda kao na formalne obaveze, a ne kao priliku da se razvijaju potencijali kako na nacionalnom, tako i na lokalnom nivou.</a:t>
            </a:r>
          </a:p>
          <a:p>
            <a:pPr marL="137160" indent="0">
              <a:buNone/>
            </a:pP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Kako bi se utvrdilo gde smo stigli neophodno je da se podrži sprovođenje i praćenje ostvarivanja ciljeva održivog razvoja na lokalnom nivou u Srbiji.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2" descr="Sustainable Development Goals | Green European Foundation">
            <a:extLst>
              <a:ext uri="{FF2B5EF4-FFF2-40B4-BE49-F238E27FC236}">
                <a16:creationId xmlns:a16="http://schemas.microsoft.com/office/drawing/2014/main" id="{E5D1BF64-33CB-463F-BB7E-EF75F97D0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75" y="0"/>
            <a:ext cx="24288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5275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295401"/>
            <a:ext cx="7391400" cy="4724401"/>
          </a:xfrm>
        </p:spPr>
      </p:pic>
      <p:sp>
        <p:nvSpPr>
          <p:cNvPr id="5" name="TextBox 4"/>
          <p:cNvSpPr txBox="1"/>
          <p:nvPr/>
        </p:nvSpPr>
        <p:spPr>
          <a:xfrm>
            <a:off x="3048000" y="304801"/>
            <a:ext cx="5715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RS" dirty="0"/>
          </a:p>
          <a:p>
            <a:r>
              <a:rPr lang="sr-Latn-RS" sz="2000" b="1" dirty="0">
                <a:latin typeface="Calibri" panose="020F0502020204030204" pitchFamily="34" charset="0"/>
                <a:cs typeface="Calibri" panose="020F0502020204030204" pitchFamily="34" charset="0"/>
              </a:rPr>
              <a:t>Beograd danas...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2" descr="Sustainable Development Goals | Green European Foundation">
            <a:extLst>
              <a:ext uri="{FF2B5EF4-FFF2-40B4-BE49-F238E27FC236}">
                <a16:creationId xmlns:a16="http://schemas.microsoft.com/office/drawing/2014/main" id="{61E99693-D751-428A-8CD1-F86A0FEEC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5" y="4429125"/>
            <a:ext cx="24288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6970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4000" b="1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Zaključak</a:t>
            </a:r>
            <a:endParaRPr lang="en-US" sz="4000" b="1" i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ctr">
              <a:buNone/>
            </a:pPr>
            <a:endParaRPr lang="sr-Latn-RS" sz="2600" dirty="0"/>
          </a:p>
          <a:p>
            <a:pPr marL="137160" indent="0" algn="ctr">
              <a:buNone/>
            </a:pPr>
            <a:r>
              <a:rPr lang="sr-Latn-RS" sz="2600" dirty="0">
                <a:latin typeface="Calibri" panose="020F0502020204030204" pitchFamily="34" charset="0"/>
                <a:cs typeface="Calibri" panose="020F0502020204030204" pitchFamily="34" charset="0"/>
              </a:rPr>
              <a:t>Problemi koji su mučili planetu na kraju prošlog milenijuma i dalje su aktuelni, uz to su se pojavili i novi, dok vremena za reagovanje ima sve manje. Da ciljevi održivog razvoja ne ostanu samo spisak lepih želja potrebna je zajednička reakcija, a pre svega razumevanje ovih ciljeva i njihove međusobne povezanosti, jer nije moguće rešavati samo jedan problem izolovano bez sagledavanja šire slike.</a:t>
            </a: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2" descr="Sustainable Development Goals | Green European Foundation">
            <a:extLst>
              <a:ext uri="{FF2B5EF4-FFF2-40B4-BE49-F238E27FC236}">
                <a16:creationId xmlns:a16="http://schemas.microsoft.com/office/drawing/2014/main" id="{9CF9ACA4-AAB7-4F8C-B479-2964A6414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5" y="10041"/>
            <a:ext cx="24288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9344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6C03D-439A-40B3-BC4C-7A5B430D8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824022"/>
            <a:ext cx="9906000" cy="1382156"/>
          </a:xfrm>
        </p:spPr>
        <p:txBody>
          <a:bodyPr>
            <a:normAutofit/>
          </a:bodyPr>
          <a:lstStyle/>
          <a:p>
            <a:r>
              <a:rPr lang="sr-Latn-RS" sz="3600" b="1" i="0" dirty="0">
                <a:latin typeface="Calibri" panose="020F0502020204030204" pitchFamily="34" charset="0"/>
                <a:cs typeface="Calibri" panose="020F0502020204030204" pitchFamily="34" charset="0"/>
              </a:rPr>
              <a:t>Period ekonomskog rasta u jugoistočnoj evropi ( 1990 – 2018 )</a:t>
            </a:r>
            <a:endParaRPr lang="en-US" sz="36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B7A58C2-E44F-44A4-AFC1-9483A4A8C4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9837" y="2009665"/>
            <a:ext cx="6593488" cy="4593464"/>
          </a:xfrm>
          <a:prstGeom prst="rect">
            <a:avLst/>
          </a:prstGeom>
        </p:spPr>
      </p:pic>
      <p:pic>
        <p:nvPicPr>
          <p:cNvPr id="1026" name="Picture 2" descr="Sustainable Development Goals | Green European Foundation">
            <a:extLst>
              <a:ext uri="{FF2B5EF4-FFF2-40B4-BE49-F238E27FC236}">
                <a16:creationId xmlns:a16="http://schemas.microsoft.com/office/drawing/2014/main" id="{8367FD5E-B451-49D5-9F16-B1E952405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5" y="4429125"/>
            <a:ext cx="24288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1013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E44CE2BC-98CB-4C1B-AC25-E598603A5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235969"/>
            <a:ext cx="10287000" cy="3985770"/>
          </a:xfrm>
          <a:prstGeom prst="rect">
            <a:avLst/>
          </a:prstGeom>
        </p:spPr>
      </p:pic>
      <p:pic>
        <p:nvPicPr>
          <p:cNvPr id="6" name="Picture 2" descr="Sustainable Development Goals | Green European Foundation">
            <a:extLst>
              <a:ext uri="{FF2B5EF4-FFF2-40B4-BE49-F238E27FC236}">
                <a16:creationId xmlns:a16="http://schemas.microsoft.com/office/drawing/2014/main" id="{D8F75134-F367-4298-8D1A-64DB6F426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0" y="66675"/>
            <a:ext cx="24288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528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11BFC2BE-4536-4E7D-80A5-FE9915689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923925"/>
            <a:ext cx="9401175" cy="5282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ustainable Development Goals | Green European Foundation">
            <a:extLst>
              <a:ext uri="{FF2B5EF4-FFF2-40B4-BE49-F238E27FC236}">
                <a16:creationId xmlns:a16="http://schemas.microsoft.com/office/drawing/2014/main" id="{B67954A5-8FFB-48B1-86DD-3CBFF354C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5" y="4429125"/>
            <a:ext cx="24288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9974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2">
            <a:extLst>
              <a:ext uri="{FF2B5EF4-FFF2-40B4-BE49-F238E27FC236}">
                <a16:creationId xmlns:a16="http://schemas.microsoft.com/office/drawing/2014/main" id="{ABCDC107-3FFC-4F3F-AECC-ECB7746CC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25" y="304801"/>
            <a:ext cx="5895975" cy="6439968"/>
          </a:xfrm>
          <a:prstGeom prst="rect">
            <a:avLst/>
          </a:prstGeom>
        </p:spPr>
      </p:pic>
      <p:pic>
        <p:nvPicPr>
          <p:cNvPr id="6" name="Picture 2" descr="Sustainable Development Goals | Green European Foundation">
            <a:extLst>
              <a:ext uri="{FF2B5EF4-FFF2-40B4-BE49-F238E27FC236}">
                <a16:creationId xmlns:a16="http://schemas.microsoft.com/office/drawing/2014/main" id="{9BF88BFC-BB79-451E-A9E2-0E7FDF86520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994" y="4523994"/>
            <a:ext cx="2334006" cy="233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335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CEFB2-C776-46D8-A0AE-46D1F2B7B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Sustainable Development Goals | Green European Foundation">
            <a:extLst>
              <a:ext uri="{FF2B5EF4-FFF2-40B4-BE49-F238E27FC236}">
                <a16:creationId xmlns:a16="http://schemas.microsoft.com/office/drawing/2014/main" id="{7259BAC0-A6A6-4097-8CE7-1A1A82BB2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5" y="4429125"/>
            <a:ext cx="24288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D97AC59-95B6-4D85-98D8-C14E4EA80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r-Latn-R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Siromaštvo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manjak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materijalnih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dobara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potrebnih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zadovoljenje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najvažnijih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potreba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svakog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pojedinca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porodice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ili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veće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društvene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grupe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Prema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definiciji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OUN,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siromašni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svi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oni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čiji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način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života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komfor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dostojanstvo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ispod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standarda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koji se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smatraju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normalnim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društvu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kojem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žive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Siromaštvo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se meri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promenljivim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normama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određenog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društva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njegovih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delova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03E37A10-1C94-472D-A9E3-D78BCD4272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66925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359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B6B2D-BE10-472F-B418-F9B638674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4000" b="1" i="0" dirty="0">
                <a:latin typeface="Calibri" panose="020F0502020204030204" pitchFamily="34" charset="0"/>
                <a:cs typeface="Calibri" panose="020F0502020204030204" pitchFamily="34" charset="0"/>
              </a:rPr>
              <a:t>Kako sprečiti siromaštvo?</a:t>
            </a:r>
            <a:endParaRPr lang="en-US" sz="40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196DA-E672-46E2-9480-84A952419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Osigurati značajnu mobilizaciju resursa iz različitih izvora, između ostalog i kroz povećanu razvojnu saradnju, kako bi se obezbedila adekvatna i predvidljiva sredstva za zemlje u razvoju, posebno najmanje razvijene zemlje, da primenjuju programe i politike za okončanje svih oblika siromaštva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Kreirati jasne okvire politika na nacionalnom, regionalnom i međunarodnom nivou, zasnovane na razvojnim strategijama za borbu protiv siromaštva i rodnu osetljivost, kako bi se podržalo ubrzano investiranje u akcije na iskorenjivanju siromaštva.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Sustainable Development Goals | Green European Foundation">
            <a:extLst>
              <a:ext uri="{FF2B5EF4-FFF2-40B4-BE49-F238E27FC236}">
                <a16:creationId xmlns:a16="http://schemas.microsoft.com/office/drawing/2014/main" id="{5723E0F6-1945-45B5-BDA0-6ECF534F1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925" y="4733925"/>
            <a:ext cx="2124075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192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B6B2D-BE10-472F-B418-F9B638674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571499"/>
          </a:xfrm>
        </p:spPr>
        <p:txBody>
          <a:bodyPr>
            <a:normAutofit fontScale="90000"/>
          </a:bodyPr>
          <a:lstStyle/>
          <a:p>
            <a:r>
              <a:rPr lang="sr-Latn-RS" dirty="0"/>
              <a:t>         </a:t>
            </a:r>
            <a:r>
              <a:rPr lang="sr-Latn-RS" b="1" i="0" dirty="0">
                <a:latin typeface="Calibri" panose="020F0502020204030204" pitchFamily="34" charset="0"/>
                <a:cs typeface="Calibri" panose="020F0502020204030204" pitchFamily="34" charset="0"/>
              </a:rPr>
              <a:t>kako sprečiti glad?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196DA-E672-46E2-9480-84A952419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176" y="2171700"/>
            <a:ext cx="10134600" cy="3371850"/>
          </a:xfrm>
        </p:spPr>
        <p:txBody>
          <a:bodyPr>
            <a:normAutofit lnSpcReduction="10000"/>
          </a:bodyPr>
          <a:lstStyle/>
          <a:p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ovećati investiranje, uključujući kroz poboljšanu međunarodnu saradnju, u ruralnu infrastrukturu, poljoprivredna istraživanja i savetodavne usluge, razvoj tehnologije i banaka biljnog i stočnog genetskog materijala kako bi se unapredili poljoprivredni proizvodni kapaciteti u zemljama u razvoju, a posebno u najmanje razvijenijim zemljama</a:t>
            </a:r>
            <a:endParaRPr lang="sr-Latn-R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Usvojiti mere koje će obezbediti pravilno funkcionisanje tržišta prehrambenih proizvoda i njihovih derivata i olakšati pravovremeni pristup tržišnim informacijama, uključujući i rezerve hrane, kako bi se ograničila ekstremna nestabilnost cena hrane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r-Latn-RS" dirty="0"/>
          </a:p>
        </p:txBody>
      </p:sp>
      <p:pic>
        <p:nvPicPr>
          <p:cNvPr id="4" name="Picture 2" descr="Sustainable Development Goals | Green European Foundation">
            <a:extLst>
              <a:ext uri="{FF2B5EF4-FFF2-40B4-BE49-F238E27FC236}">
                <a16:creationId xmlns:a16="http://schemas.microsoft.com/office/drawing/2014/main" id="{5723E0F6-1945-45B5-BDA0-6ECF534F1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2281" y="4668281"/>
            <a:ext cx="2189719" cy="218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2BF1A519-AD07-46FC-813C-9E939CAAE2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66544" cy="206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90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81000"/>
            <a:ext cx="2066544" cy="2066544"/>
          </a:xfrm>
        </p:spPr>
      </p:pic>
      <p:sp>
        <p:nvSpPr>
          <p:cNvPr id="5" name="Rectangle 4"/>
          <p:cNvSpPr/>
          <p:nvPr/>
        </p:nvSpPr>
        <p:spPr>
          <a:xfrm>
            <a:off x="4724401" y="381000"/>
            <a:ext cx="507153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Zdravlje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nivo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funkcionalne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metaboličke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efikasnosti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živog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organizma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Kod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ljudi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to je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sposobnost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individua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ili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zajednica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da se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adaptiraju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vladaju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sobom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prilikom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suočavanja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fizičkim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mentalnim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psihološkim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društvenim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promenama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svom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okruženju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Svetska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zdravstvena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organizacija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(SZO)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definiše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zdravlje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njegovom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najširem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smislu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svojoj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konstituciji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iz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1948.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godine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kao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„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stanje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potpunog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fizičkog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mentalnog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socijalnog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blagostanja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a ne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samo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odsustvo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bolesti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ili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slabosti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”.</a:t>
            </a:r>
          </a:p>
        </p:txBody>
      </p:sp>
      <p:sp>
        <p:nvSpPr>
          <p:cNvPr id="6" name="Rectangle 5"/>
          <p:cNvSpPr/>
          <p:nvPr/>
        </p:nvSpPr>
        <p:spPr>
          <a:xfrm>
            <a:off x="4876800" y="480060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.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Značajno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povećati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finansiranje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oblasti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zdravstva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kao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regrutovanje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razvijanje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obučavanje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zadržavanje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zdravstvenih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radnika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zemljama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razvoju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posebno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najmanje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razvijenim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zemljama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malim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ostrvskim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državama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razvoj</a:t>
            </a:r>
            <a:r>
              <a:rPr lang="sr-Latn-R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3950" y="2828836"/>
            <a:ext cx="30670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Jačati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kapacitete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svih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zemalja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posebno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zemalja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razvoju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za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rano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upozoravanje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smanjenje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rizika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upravljanje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nacionalnim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globalnim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zdravstvenim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rizicima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" name="Picture 2" descr="Sustainable Development Goals | Green European Foundation">
            <a:extLst>
              <a:ext uri="{FF2B5EF4-FFF2-40B4-BE49-F238E27FC236}">
                <a16:creationId xmlns:a16="http://schemas.microsoft.com/office/drawing/2014/main" id="{E101E886-BB86-413D-ABCA-CF99E5E2B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676" y="4549676"/>
            <a:ext cx="2308324" cy="230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279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57200"/>
            <a:ext cx="2066544" cy="2066544"/>
          </a:xfrm>
        </p:spPr>
      </p:pic>
      <p:sp>
        <p:nvSpPr>
          <p:cNvPr id="5" name="Rectangle 4"/>
          <p:cNvSpPr/>
          <p:nvPr/>
        </p:nvSpPr>
        <p:spPr>
          <a:xfrm>
            <a:off x="4724400" y="457201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Obrazovanje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ili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edukacija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jeste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proces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promene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ličnosti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željenom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pravcu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usvajanjem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različitih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sadržaja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zavisnosti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od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uzrasta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potreba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jedinke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Obrazovanje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uključuje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vaspitne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pored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obrazovnih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sadržaja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Najznačajnija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obrazovna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institucija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obrazovno-vaspitnog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karaktera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škola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Razvojem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sistema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komunikacije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obrazovanje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postaje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globalni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proces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koji je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teško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usmeravati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samo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željenom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pravcu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određene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socijalne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zajednice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885825" y="3119467"/>
            <a:ext cx="321768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Izgraditi i poboljšati obrazovne ustanove koje su prilagođene deci, osobama sa invaliditetom i rodnim razlikama, te obezbediti bezbedna, nenasilna, inkluzivna i delotvorna okruženja za učenje za sve.</a:t>
            </a:r>
            <a:endParaRPr lang="en-US" sz="2000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85418" y="4396739"/>
            <a:ext cx="4572000" cy="19082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2030.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obezbediti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sve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devojčice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dečaci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završe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besplatno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ravnopravno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kvalitetno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osnovno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srednje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obrazovanje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koje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vodi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ka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relevantnim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delotvornim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ishodima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učenja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dirty="0"/>
          </a:p>
        </p:txBody>
      </p:sp>
      <p:pic>
        <p:nvPicPr>
          <p:cNvPr id="2" name="Picture 2" descr="Sustainable Development Goals | Green European Foundation">
            <a:extLst>
              <a:ext uri="{FF2B5EF4-FFF2-40B4-BE49-F238E27FC236}">
                <a16:creationId xmlns:a16="http://schemas.microsoft.com/office/drawing/2014/main" id="{5F4B5585-254B-469B-A9FD-8AB93C859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5" y="4429125"/>
            <a:ext cx="24288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851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57200"/>
            <a:ext cx="2066544" cy="2066544"/>
          </a:xfrm>
        </p:spPr>
      </p:pic>
      <p:sp>
        <p:nvSpPr>
          <p:cNvPr id="5" name="Rectangle 4"/>
          <p:cNvSpPr/>
          <p:nvPr/>
        </p:nvSpPr>
        <p:spPr>
          <a:xfrm>
            <a:off x="4532488" y="457201"/>
            <a:ext cx="590691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Rodna ravnopravnost (takođe ravnopravnost polova ili jednakost polova) je načelo socijalne filozofije koje podrazumeva jednakost muškaraca, žena i osoba drugačijih rodnih identiteta u društvenom i političkom životu. </a:t>
            </a:r>
          </a:p>
          <a:p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Rodna ravnopravnost pretpostavlja da jednom društvu, zajednici ili organizaciji postoje jednake mogućnosti za žene, muškarce i osobe drugačijih rodnih identiteta da doprinesu kulturnom, političkom, ekonomskom i socijalnom napretku, kao i da imaju jednake mogućnosti da uživaju sve koristi i dobrobiti od napretka jedne zajednice.</a:t>
            </a:r>
          </a:p>
          <a:p>
            <a:endParaRPr lang="vi-VN" sz="2000" dirty="0"/>
          </a:p>
          <a:p>
            <a:endParaRPr lang="vi-VN" sz="2000" dirty="0"/>
          </a:p>
          <a:p>
            <a:endParaRPr lang="vi-VN" sz="2000" dirty="0"/>
          </a:p>
        </p:txBody>
      </p:sp>
      <p:sp>
        <p:nvSpPr>
          <p:cNvPr id="6" name="Rectangle 5"/>
          <p:cNvSpPr/>
          <p:nvPr/>
        </p:nvSpPr>
        <p:spPr>
          <a:xfrm>
            <a:off x="781050" y="2974622"/>
            <a:ext cx="33337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Eliminisati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sve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oblike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nasilja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nad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ženama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devojčicama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javnoj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privatnoj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sferi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uključujući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trgovinu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ljudima,i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seksualnu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druge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oblike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eksploatacije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4371975" y="4479333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Sprovesti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reforme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kako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bi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žene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dobile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jednaka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prava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ekonomske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resurse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kao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pristup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vlasništvu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kontroli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nad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zemljištem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ostalim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oblicima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svojine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finansijskim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uslugama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nasledstvu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prirodnim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resursima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u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skladu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nacionalnim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zakonima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" name="Picture 2" descr="Sustainable Development Goals | Green European Foundation">
            <a:extLst>
              <a:ext uri="{FF2B5EF4-FFF2-40B4-BE49-F238E27FC236}">
                <a16:creationId xmlns:a16="http://schemas.microsoft.com/office/drawing/2014/main" id="{C4E393C6-9419-4171-AEE0-4A70831E0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5" y="4429125"/>
            <a:ext cx="24288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362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57200"/>
            <a:ext cx="2066544" cy="2066544"/>
          </a:xfrm>
        </p:spPr>
      </p:pic>
      <p:sp>
        <p:nvSpPr>
          <p:cNvPr id="5" name="Rectangle 4"/>
          <p:cNvSpPr/>
          <p:nvPr/>
        </p:nvSpPr>
        <p:spPr>
          <a:xfrm>
            <a:off x="4876799" y="457201"/>
            <a:ext cx="601027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Čak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2,4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milijarde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ljudi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nema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pristup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osnovnim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sanitarnim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uslugama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kao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što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toaleti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poljski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WC-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Svakog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dana, u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proseku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1.000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dece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umire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zbog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bolesti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mogu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sprečiti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vezane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vodu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sanitarne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uslove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Nestašica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vode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utiče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više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od 40%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ljudi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širom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sveta</a:t>
            </a: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R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rojekcije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ukazuju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rast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ove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brojke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budućnosti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usled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posledica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klimatskih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promena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600075" y="2864822"/>
            <a:ext cx="42100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2030. proširiti međunarodnu saradnju sa zemljama u razvoju i podršku tim zemljama u stvaranju kapaciteta za aktivnosti i programe vezane za vodu i sanitarne uslove, uključujući prikupljanje vode, desalinaciju, efikasno korišćenje vode, tretman otpadnih voda, recikliranje i tehnologije ponovne upotrebe vode.</a:t>
            </a:r>
            <a:endParaRPr lang="en-US" sz="2000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7800" y="474226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Podržati i pojačati učešće lokalnih zajednica u unapređivanju upravljanja vodom i sanitarijama.</a:t>
            </a:r>
            <a:endParaRPr lang="en-US" sz="2000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2" descr="Sustainable Development Goals | Green European Foundation">
            <a:extLst>
              <a:ext uri="{FF2B5EF4-FFF2-40B4-BE49-F238E27FC236}">
                <a16:creationId xmlns:a16="http://schemas.microsoft.com/office/drawing/2014/main" id="{6AB8FB2E-47D0-4C65-81F7-E0575FA90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5" y="4429125"/>
            <a:ext cx="24288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864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ngleLinesVTI">
  <a:themeElements>
    <a:clrScheme name="AnalogousFromRegularSeedLeftStep">
      <a:dk1>
        <a:srgbClr val="000000"/>
      </a:dk1>
      <a:lt1>
        <a:srgbClr val="FFFFFF"/>
      </a:lt1>
      <a:dk2>
        <a:srgbClr val="1B3028"/>
      </a:dk2>
      <a:lt2>
        <a:srgbClr val="F3F0F3"/>
      </a:lt2>
      <a:accent1>
        <a:srgbClr val="43B73E"/>
      </a:accent1>
      <a:accent2>
        <a:srgbClr val="6DB332"/>
      </a:accent2>
      <a:accent3>
        <a:srgbClr val="9BA939"/>
      </a:accent3>
      <a:accent4>
        <a:srgbClr val="B99233"/>
      </a:accent4>
      <a:accent5>
        <a:srgbClr val="CB6C45"/>
      </a:accent5>
      <a:accent6>
        <a:srgbClr val="B93344"/>
      </a:accent6>
      <a:hlink>
        <a:srgbClr val="BB43C0"/>
      </a:hlink>
      <a:folHlink>
        <a:srgbClr val="7F7F7F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LinesVTI" id="{BC1FC193-C72F-4761-9899-1105EDF6BAE8}" vid="{64612625-F022-44B7-B9FA-9D26DEDBDC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2622</Words>
  <Application>Microsoft Office PowerPoint</Application>
  <PresentationFormat>Widescreen</PresentationFormat>
  <Paragraphs>123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Cambria</vt:lpstr>
      <vt:lpstr>Univers Condensed Light</vt:lpstr>
      <vt:lpstr>Walbaum Display Light</vt:lpstr>
      <vt:lpstr>Office Theme</vt:lpstr>
      <vt:lpstr>AngleLinesVTI</vt:lpstr>
      <vt:lpstr>Održivi razvoj </vt:lpstr>
      <vt:lpstr>Ciljevi održivog razvoja</vt:lpstr>
      <vt:lpstr>PowerPoint Presentation</vt:lpstr>
      <vt:lpstr>Kako sprečiti siromaštvo?</vt:lpstr>
      <vt:lpstr>         kako sprečiti glad?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Agenda 2030 u Srbiji</vt:lpstr>
      <vt:lpstr>PowerPoint Presentation</vt:lpstr>
      <vt:lpstr>Zaključak</vt:lpstr>
      <vt:lpstr>Period ekonomskog rasta u jugoistočnoj evropi ( 1990 – 2018 )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Aleksandra Boricic</dc:creator>
  <cp:lastModifiedBy>Aleksandra Boricic</cp:lastModifiedBy>
  <cp:revision>13</cp:revision>
  <dcterms:created xsi:type="dcterms:W3CDTF">2020-11-05T09:21:49Z</dcterms:created>
  <dcterms:modified xsi:type="dcterms:W3CDTF">2020-11-11T18:58:20Z</dcterms:modified>
</cp:coreProperties>
</file>