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310" r:id="rId3"/>
    <p:sldId id="311" r:id="rId4"/>
    <p:sldId id="312" r:id="rId5"/>
    <p:sldId id="313" r:id="rId6"/>
    <p:sldId id="319" r:id="rId7"/>
    <p:sldId id="316" r:id="rId8"/>
    <p:sldId id="317" r:id="rId9"/>
    <p:sldId id="318" r:id="rId10"/>
    <p:sldId id="320" r:id="rId11"/>
    <p:sldId id="321" r:id="rId12"/>
    <p:sldId id="322" r:id="rId13"/>
    <p:sldId id="323" r:id="rId14"/>
    <p:sldId id="324" r:id="rId15"/>
    <p:sldId id="325" r:id="rId16"/>
    <p:sldId id="327" r:id="rId17"/>
    <p:sldId id="326" r:id="rId18"/>
    <p:sldId id="314" r:id="rId19"/>
    <p:sldId id="328" r:id="rId20"/>
    <p:sldId id="329" r:id="rId21"/>
    <p:sldId id="331" r:id="rId22"/>
    <p:sldId id="335" r:id="rId23"/>
    <p:sldId id="33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 Aleksandra Boričić" initials="dAB" lastIdx="1" clrIdx="0">
    <p:extLst>
      <p:ext uri="{19B8F6BF-5375-455C-9EA6-DF929625EA0E}">
        <p15:presenceInfo xmlns:p15="http://schemas.microsoft.com/office/powerpoint/2012/main" userId="dr Aleksandra Borič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09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11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0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0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3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44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0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6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4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6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1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5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Condensed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AC616E-5A92-431C-8D6C-16BD66A25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4899" y="2355112"/>
            <a:ext cx="6933112" cy="3237615"/>
          </a:xfrm>
        </p:spPr>
        <p:txBody>
          <a:bodyPr>
            <a:normAutofit/>
          </a:bodyPr>
          <a:lstStyle/>
          <a:p>
            <a:pPr algn="l"/>
            <a:r>
              <a:rPr lang="sr-Latn-R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Ekološki menadžment</a:t>
            </a:r>
            <a:br>
              <a:rPr lang="sr-Latn-RS" sz="4400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r-Latn-RS" sz="4400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r-Latn-RS" sz="4400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2000" b="1" i="0" dirty="0">
                <a:latin typeface="Calibri" panose="020F0502020204030204" pitchFamily="34" charset="0"/>
                <a:cs typeface="Calibri" panose="020F0502020204030204" pitchFamily="34" charset="0"/>
              </a:rPr>
              <a:t>dr aleksandra boričić</a:t>
            </a:r>
            <a:br>
              <a:rPr lang="sr-Latn-RS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 i="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C7EB4C-86D8-4424-B564-0497F499D9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77" r="32247" b="-1"/>
          <a:stretch/>
        </p:blipFill>
        <p:spPr>
          <a:xfrm>
            <a:off x="8658226" y="-4762"/>
            <a:ext cx="3541857" cy="6886079"/>
          </a:xfrm>
          <a:custGeom>
            <a:avLst/>
            <a:gdLst/>
            <a:ahLst/>
            <a:cxnLst/>
            <a:rect l="l" t="t" r="r" b="b"/>
            <a:pathLst>
              <a:path w="3541857" h="6886079">
                <a:moveTo>
                  <a:pt x="1248072" y="0"/>
                </a:moveTo>
                <a:lnTo>
                  <a:pt x="3541857" y="0"/>
                </a:lnTo>
                <a:lnTo>
                  <a:pt x="3541857" y="6886079"/>
                </a:lnTo>
                <a:lnTo>
                  <a:pt x="0" y="6864521"/>
                </a:lnTo>
                <a:close/>
              </a:path>
            </a:pathLst>
          </a:cu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878186" y="1"/>
            <a:ext cx="345294" cy="688131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E10AC2-20ED-4628-9A8E-14F8437B5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794205" y="-4764"/>
            <a:ext cx="5397796" cy="104143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830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16A08-EAA0-4AB4-A92D-FE28F86CB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Pitanja na koje kao ekološki inženjeri treba</a:t>
            </a:r>
            <a:br>
              <a:rPr lang="sr-Latn-RS" sz="3200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da znate odgovore!!!</a:t>
            </a:r>
            <a:endParaRPr lang="en-US" sz="3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A9695-1A35-410E-841D-F038FDC07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163" y="0"/>
            <a:ext cx="3335837" cy="68580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2CBDF5E-7995-450A-BA8E-01188376FE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4217" y="2654047"/>
            <a:ext cx="9906000" cy="2195079"/>
          </a:xfrm>
        </p:spPr>
      </p:pic>
    </p:spTree>
    <p:extLst>
      <p:ext uri="{BB962C8B-B14F-4D97-AF65-F5344CB8AC3E}">
        <p14:creationId xmlns:p14="http://schemas.microsoft.com/office/powerpoint/2010/main" val="3293166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16A08-EAA0-4AB4-A92D-FE28F86CB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Zakoni i Propisi koji prate izgradnju</a:t>
            </a:r>
            <a:br>
              <a:rPr lang="sr-Latn-RS" sz="3200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svake solarne elektrane</a:t>
            </a:r>
            <a:endParaRPr lang="en-US" sz="3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A9695-1A35-410E-841D-F038FDC07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163" y="0"/>
            <a:ext cx="3335837" cy="68580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65F0A21-535C-4817-9428-D70C36B2A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9809" y="2091194"/>
            <a:ext cx="7464643" cy="4233406"/>
          </a:xfrm>
        </p:spPr>
      </p:pic>
    </p:spTree>
    <p:extLst>
      <p:ext uri="{BB962C8B-B14F-4D97-AF65-F5344CB8AC3E}">
        <p14:creationId xmlns:p14="http://schemas.microsoft.com/office/powerpoint/2010/main" val="3156932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16A08-EAA0-4AB4-A92D-FE28F86CB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Šta još treba znati?</a:t>
            </a:r>
            <a:endParaRPr lang="en-US" sz="3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A9695-1A35-410E-841D-F038FDC07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163" y="0"/>
            <a:ext cx="3335837" cy="685800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31DE2C2-C486-41DA-8923-537F2A3412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7427" y="1803042"/>
            <a:ext cx="9576654" cy="4024313"/>
          </a:xfrm>
        </p:spPr>
      </p:pic>
    </p:spTree>
    <p:extLst>
      <p:ext uri="{BB962C8B-B14F-4D97-AF65-F5344CB8AC3E}">
        <p14:creationId xmlns:p14="http://schemas.microsoft.com/office/powerpoint/2010/main" val="3788642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16A08-EAA0-4AB4-A92D-FE28F86CB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Šta još treba znati?</a:t>
            </a:r>
            <a:endParaRPr lang="en-US" sz="3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A9695-1A35-410E-841D-F038FDC07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163" y="0"/>
            <a:ext cx="3335837" cy="68580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5E83C3A-2D98-435D-BC4B-884EBFB1E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5606" y="1810992"/>
            <a:ext cx="9804967" cy="4024313"/>
          </a:xfrm>
        </p:spPr>
      </p:pic>
    </p:spTree>
    <p:extLst>
      <p:ext uri="{BB962C8B-B14F-4D97-AF65-F5344CB8AC3E}">
        <p14:creationId xmlns:p14="http://schemas.microsoft.com/office/powerpoint/2010/main" val="1388986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16A08-EAA0-4AB4-A92D-FE28F86CB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Šta još treba znati?</a:t>
            </a:r>
            <a:endParaRPr lang="en-US" sz="3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A9695-1A35-410E-841D-F038FDC07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163" y="0"/>
            <a:ext cx="3335837" cy="68580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B4C7EE-A9F7-4914-BA0F-5422D9ACEA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1439" y="2009969"/>
            <a:ext cx="9906000" cy="3610456"/>
          </a:xfrm>
        </p:spPr>
      </p:pic>
    </p:spTree>
    <p:extLst>
      <p:ext uri="{BB962C8B-B14F-4D97-AF65-F5344CB8AC3E}">
        <p14:creationId xmlns:p14="http://schemas.microsoft.com/office/powerpoint/2010/main" val="653061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16A08-EAA0-4AB4-A92D-FE28F86CB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Šta još treba znati?</a:t>
            </a:r>
            <a:endParaRPr lang="en-US" sz="3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A9695-1A35-410E-841D-F038FDC07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163" y="0"/>
            <a:ext cx="3335837" cy="68580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D9BDA59-C1DA-4AC4-897D-86DA2B157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3000" y="2038447"/>
            <a:ext cx="9906000" cy="3966968"/>
          </a:xfrm>
        </p:spPr>
      </p:pic>
    </p:spTree>
    <p:extLst>
      <p:ext uri="{BB962C8B-B14F-4D97-AF65-F5344CB8AC3E}">
        <p14:creationId xmlns:p14="http://schemas.microsoft.com/office/powerpoint/2010/main" val="261009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16A08-EAA0-4AB4-A92D-FE28F86CB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Šta još treba znati?</a:t>
            </a:r>
            <a:endParaRPr lang="en-US" sz="3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A9695-1A35-410E-841D-F038FDC07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163" y="0"/>
            <a:ext cx="3335837" cy="68580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CD50513-1BF6-468F-BE78-30F8B9037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3000" y="2140650"/>
            <a:ext cx="9906000" cy="3762562"/>
          </a:xfrm>
        </p:spPr>
      </p:pic>
    </p:spTree>
    <p:extLst>
      <p:ext uri="{BB962C8B-B14F-4D97-AF65-F5344CB8AC3E}">
        <p14:creationId xmlns:p14="http://schemas.microsoft.com/office/powerpoint/2010/main" val="4189790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16A08-EAA0-4AB4-A92D-FE28F86CB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Priključenje</a:t>
            </a:r>
            <a:r>
              <a:rPr lang="en-U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 EEM, 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odnosno</a:t>
            </a:r>
            <a:r>
              <a:rPr lang="en-U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distributivni</a:t>
            </a:r>
            <a:r>
              <a:rPr lang="en-U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sistem</a:t>
            </a:r>
            <a:r>
              <a:rPr lang="en-U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sr-Latn-RS" sz="2800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regulisano</a:t>
            </a:r>
            <a:r>
              <a:rPr lang="en-U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odgovarajućim</a:t>
            </a:r>
            <a:r>
              <a:rPr lang="en-U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propisima</a:t>
            </a:r>
            <a:r>
              <a:rPr lang="en-U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 to: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A9695-1A35-410E-841D-F038FDC07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163" y="0"/>
            <a:ext cx="3335837" cy="68580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336B11E-5D0A-4161-8822-41E76207E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6242" y="1915557"/>
            <a:ext cx="7985413" cy="4318266"/>
          </a:xfrm>
        </p:spPr>
      </p:pic>
    </p:spTree>
    <p:extLst>
      <p:ext uri="{BB962C8B-B14F-4D97-AF65-F5344CB8AC3E}">
        <p14:creationId xmlns:p14="http://schemas.microsoft.com/office/powerpoint/2010/main" val="432553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16A08-EAA0-4AB4-A92D-FE28F86CB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Solarne elektrane</a:t>
            </a:r>
            <a:endParaRPr lang="en-US" sz="3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D736A3D-C610-426D-A035-B72D73738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732" y="2527070"/>
            <a:ext cx="8175431" cy="326619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5A9695-1A35-410E-841D-F038FDC07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163" y="0"/>
            <a:ext cx="3335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86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16A08-EAA0-4AB4-A92D-FE28F86CB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Klasifikacija solarnih elektrana</a:t>
            </a:r>
            <a:endParaRPr lang="en-US" sz="3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FFC9D1E-2B3E-4014-96DB-6251B7E069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99" y="3308465"/>
            <a:ext cx="8302031" cy="1768636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5A9695-1A35-410E-841D-F038FDC07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163" y="0"/>
            <a:ext cx="3335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570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16A08-EAA0-4AB4-A92D-FE28F86CB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652131"/>
          </a:xfrm>
        </p:spPr>
        <p:txBody>
          <a:bodyPr>
            <a:normAutofit/>
          </a:bodyPr>
          <a:lstStyle/>
          <a:p>
            <a:r>
              <a:rPr lang="sr-Latn-R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Solarne elektrane</a:t>
            </a:r>
            <a:endParaRPr lang="en-US" sz="3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6F473-F476-4EFF-97A0-C7ECB8211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185532"/>
            <a:ext cx="9906000" cy="55174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Kao inženjer koji će možda rukovoditi projektima izgradnje solarnih elektrana,</a:t>
            </a:r>
          </a:p>
          <a:p>
            <a:pPr marL="0" indent="0">
              <a:buNone/>
            </a:pP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 potrebno je podsetiti se:</a:t>
            </a:r>
          </a:p>
          <a:p>
            <a:pPr marL="0" indent="0">
              <a:buNone/>
            </a:pPr>
            <a:r>
              <a:rPr lang="sr-Latn-R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UKRATKO</a:t>
            </a:r>
          </a:p>
          <a:p>
            <a:pPr marL="0" indent="0">
              <a:buNone/>
            </a:pPr>
            <a:r>
              <a:rPr lang="sr-Latn-RS" sz="2200" dirty="0">
                <a:latin typeface="Calibri" panose="020F0502020204030204" pitchFamily="34" charset="0"/>
                <a:cs typeface="Calibri" panose="020F0502020204030204" pitchFamily="34" charset="0"/>
              </a:rPr>
              <a:t>Obnovljivi izvor energije - SUNCE</a:t>
            </a:r>
          </a:p>
          <a:p>
            <a:pPr marL="0" indent="0">
              <a:buNone/>
            </a:pPr>
            <a:r>
              <a:rPr lang="sr-Latn-RS" sz="2200" dirty="0">
                <a:latin typeface="Calibri" panose="020F0502020204030204" pitchFamily="34" charset="0"/>
                <a:cs typeface="Calibri" panose="020F0502020204030204" pitchFamily="34" charset="0"/>
              </a:rPr>
              <a:t>Skoro neograničeni potencijal</a:t>
            </a:r>
          </a:p>
          <a:p>
            <a:pPr marL="0" indent="0">
              <a:buNone/>
            </a:pPr>
            <a:r>
              <a:rPr lang="sr-Latn-RS" sz="2200" dirty="0">
                <a:latin typeface="Calibri" panose="020F0502020204030204" pitchFamily="34" charset="0"/>
                <a:cs typeface="Calibri" panose="020F0502020204030204" pitchFamily="34" charset="0"/>
              </a:rPr>
              <a:t>Primenjivo na svakom mestu</a:t>
            </a:r>
          </a:p>
          <a:p>
            <a:pPr marL="0" indent="0">
              <a:buNone/>
            </a:pPr>
            <a:r>
              <a:rPr lang="sr-Latn-RS" sz="2200" dirty="0">
                <a:latin typeface="Calibri" panose="020F0502020204030204" pitchFamily="34" charset="0"/>
                <a:cs typeface="Calibri" panose="020F0502020204030204" pitchFamily="34" charset="0"/>
              </a:rPr>
              <a:t>Osnovna komponenta je silicijum, gotovo nepresušni materijal (pesak u pustinji)</a:t>
            </a:r>
          </a:p>
          <a:p>
            <a:pPr marL="0" indent="0">
              <a:buNone/>
            </a:pPr>
            <a:r>
              <a:rPr lang="sr-Latn-RS" sz="2200" dirty="0">
                <a:latin typeface="Calibri" panose="020F0502020204030204" pitchFamily="34" charset="0"/>
                <a:cs typeface="Calibri" panose="020F0502020204030204" pitchFamily="34" charset="0"/>
              </a:rPr>
              <a:t>Robusna i pouzdana tehnologija</a:t>
            </a:r>
          </a:p>
          <a:p>
            <a:pPr marL="0" indent="0">
              <a:buNone/>
            </a:pPr>
            <a:r>
              <a:rPr lang="sr-Latn-RS" sz="2200" dirty="0">
                <a:latin typeface="Calibri" panose="020F0502020204030204" pitchFamily="34" charset="0"/>
                <a:cs typeface="Calibri" panose="020F0502020204030204" pitchFamily="34" charset="0"/>
              </a:rPr>
              <a:t>Doprinosi smanjenju CO2 emisije</a:t>
            </a:r>
          </a:p>
          <a:p>
            <a:pPr marL="0" indent="0">
              <a:buNone/>
            </a:pPr>
            <a:r>
              <a:rPr lang="sr-Latn-RS" sz="2200" dirty="0">
                <a:latin typeface="Calibri" panose="020F0502020204030204" pitchFamily="34" charset="0"/>
                <a:cs typeface="Calibri" panose="020F0502020204030204" pitchFamily="34" charset="0"/>
              </a:rPr>
              <a:t>Za rad nisu potrebna fosilna goriva</a:t>
            </a:r>
          </a:p>
          <a:p>
            <a:pPr marL="0" indent="0">
              <a:buNone/>
            </a:pPr>
            <a:r>
              <a:rPr lang="sr-Latn-RS" sz="2200" dirty="0">
                <a:latin typeface="Calibri" panose="020F0502020204030204" pitchFamily="34" charset="0"/>
                <a:cs typeface="Calibri" panose="020F0502020204030204" pitchFamily="34" charset="0"/>
              </a:rPr>
              <a:t>Niski troškovi održavanja</a:t>
            </a:r>
          </a:p>
          <a:p>
            <a:pPr marL="0" indent="0">
              <a:buNone/>
            </a:pPr>
            <a:r>
              <a:rPr lang="sr-Latn-RS" sz="2200" dirty="0">
                <a:latin typeface="Calibri" panose="020F0502020204030204" pitchFamily="34" charset="0"/>
                <a:cs typeface="Calibri" panose="020F0502020204030204" pitchFamily="34" charset="0"/>
              </a:rPr>
              <a:t>Nezavisnost od rastućih cena energenata</a:t>
            </a:r>
          </a:p>
          <a:p>
            <a:pPr marL="0" indent="0">
              <a:buNone/>
            </a:pPr>
            <a:r>
              <a:rPr lang="sr-Latn-RS" sz="2200" dirty="0">
                <a:latin typeface="Calibri" panose="020F0502020204030204" pitchFamily="34" charset="0"/>
                <a:cs typeface="Calibri" panose="020F0502020204030204" pitchFamily="34" charset="0"/>
              </a:rPr>
              <a:t>Feed in tarifa u Srbiji</a:t>
            </a:r>
          </a:p>
          <a:p>
            <a:pPr marL="0" indent="0">
              <a:buNone/>
            </a:pPr>
            <a:r>
              <a:rPr lang="sr-Latn-RS" sz="2200" dirty="0">
                <a:latin typeface="Calibri" panose="020F0502020204030204" pitchFamily="34" charset="0"/>
                <a:cs typeface="Calibri" panose="020F0502020204030204" pitchFamily="34" charset="0"/>
              </a:rPr>
              <a:t>Ugovor na 12 godina – EPS.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A9695-1A35-410E-841D-F038FDC07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078" y="1185532"/>
            <a:ext cx="2570922" cy="567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82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16A08-EAA0-4AB4-A92D-FE28F86CB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962890"/>
          </a:xfrm>
        </p:spPr>
        <p:txBody>
          <a:bodyPr>
            <a:normAutofit/>
          </a:bodyPr>
          <a:lstStyle/>
          <a:p>
            <a:r>
              <a:rPr lang="pl-PL" sz="2800" b="1" i="0" dirty="0">
                <a:latin typeface="Calibri" panose="020F0502020204030204" pitchFamily="34" charset="0"/>
                <a:cs typeface="Calibri" panose="020F0502020204030204" pitchFamily="34" charset="0"/>
              </a:rPr>
              <a:t>Osnovni koraci od ideje do korišćenja elektrane </a:t>
            </a:r>
            <a:endParaRPr lang="en-US" sz="28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D4BC025-857B-4134-AF8D-9241421AD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553" y="2377232"/>
            <a:ext cx="8782396" cy="3355573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5A9695-1A35-410E-841D-F038FDC07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163" y="0"/>
            <a:ext cx="3335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11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6F473-F476-4EFF-97A0-C7ECB8211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14685"/>
            <a:ext cx="9906000" cy="5811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Energetska dozvola nije potrebna za objekte snage manje od 1 MW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A9695-1A35-410E-841D-F038FDC07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163" y="0"/>
            <a:ext cx="3335837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F1CB3D-1AE1-4B02-8E08-43DC184E9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779" y="1081379"/>
            <a:ext cx="9166761" cy="556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97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C083E94-745A-46E1-A449-DAE7FAE397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678" y="835491"/>
            <a:ext cx="8405813" cy="482125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5A9695-1A35-410E-841D-F038FDC07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163" y="0"/>
            <a:ext cx="3335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80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16A08-EAA0-4AB4-A92D-FE28F86CB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Hvala na pažnji!</a:t>
            </a:r>
            <a:endParaRPr lang="en-US" sz="3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6F473-F476-4EFF-97A0-C7ECB8211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</a:p>
          <a:p>
            <a:pPr marL="0" indent="0">
              <a:buNone/>
            </a:pPr>
            <a:endParaRPr lang="sr-Latn-R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r-Latn-R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https://www.youtube.com/watch?v=tTpR7uaXWu0&amp;t=148s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A9695-1A35-410E-841D-F038FDC07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163" y="0"/>
            <a:ext cx="333583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FF551E-6AD9-422B-85C3-8790D87C1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897" y="3315694"/>
            <a:ext cx="6408753" cy="50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99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C69AE3B-5EBD-4997-8479-B3DF2B1517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144987"/>
            <a:ext cx="8088464" cy="487197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5A9695-1A35-410E-841D-F038FDC07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163" y="0"/>
            <a:ext cx="3335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42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16A08-EAA0-4AB4-A92D-FE28F86CB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Osnovni tipovi ćelija</a:t>
            </a:r>
            <a:endParaRPr lang="en-US" sz="3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2D2DD05-A61A-459C-81EE-9411A3D29B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1" y="2154803"/>
            <a:ext cx="8080512" cy="387928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5A9695-1A35-410E-841D-F038FDC07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163" y="0"/>
            <a:ext cx="3335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66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16A08-EAA0-4AB4-A92D-FE28F86CB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Pitanja na koje kao ekološki inženjeri treba</a:t>
            </a:r>
            <a:br>
              <a:rPr lang="sr-Latn-RS" sz="3200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da znate odgovore!!!</a:t>
            </a:r>
            <a:endParaRPr lang="en-US" sz="3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AA27B2A-B25B-4153-90D1-7F377E16B0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2089288"/>
            <a:ext cx="6959286" cy="4024313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5A9695-1A35-410E-841D-F038FDC07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163" y="0"/>
            <a:ext cx="3335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57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16A08-EAA0-4AB4-A92D-FE28F86CB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056860"/>
          </a:xfrm>
        </p:spPr>
        <p:txBody>
          <a:bodyPr>
            <a:normAutofit/>
          </a:bodyPr>
          <a:lstStyle/>
          <a:p>
            <a:r>
              <a:rPr lang="sr-Latn-R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Pitanja na koje kao ekološki inženjeri treba</a:t>
            </a:r>
            <a:br>
              <a:rPr lang="sr-Latn-RS" sz="3200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da znate odgovore!!!</a:t>
            </a:r>
            <a:endParaRPr lang="en-US" sz="3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A9695-1A35-410E-841D-F038FDC07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163" y="0"/>
            <a:ext cx="3335837" cy="68580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43327D0-231C-45E3-BBDC-394251D9E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6062" y="1771236"/>
            <a:ext cx="5929078" cy="4824368"/>
          </a:xfrm>
        </p:spPr>
      </p:pic>
    </p:spTree>
    <p:extLst>
      <p:ext uri="{BB962C8B-B14F-4D97-AF65-F5344CB8AC3E}">
        <p14:creationId xmlns:p14="http://schemas.microsoft.com/office/powerpoint/2010/main" val="1815198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16A08-EAA0-4AB4-A92D-FE28F86CB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Pitanja na koje kao ekološki inženjeri treba</a:t>
            </a:r>
            <a:br>
              <a:rPr lang="sr-Latn-RS" sz="3200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da znate odgovore!!!</a:t>
            </a:r>
            <a:endParaRPr lang="en-US" sz="3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A9695-1A35-410E-841D-F038FDC07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163" y="0"/>
            <a:ext cx="3335837" cy="685800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B032FFF-B401-4B6B-92E2-F8395525B1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7382" y="1803635"/>
            <a:ext cx="9906000" cy="2098909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6E9625-2326-47C8-B967-5BFD1F363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382" y="3902544"/>
            <a:ext cx="9906000" cy="163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19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16A08-EAA0-4AB4-A92D-FE28F86CB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Pitanja na koje kao ekološki inženjeri treba</a:t>
            </a:r>
            <a:br>
              <a:rPr lang="sr-Latn-RS" sz="3200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da znate odgovore!!!</a:t>
            </a:r>
            <a:endParaRPr lang="en-US" sz="3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A9695-1A35-410E-841D-F038FDC07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163" y="0"/>
            <a:ext cx="3335837" cy="68580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82230D7-4BD0-4E8B-AC1F-76BA6C0E7E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3000" y="2151667"/>
            <a:ext cx="9906000" cy="3740528"/>
          </a:xfrm>
        </p:spPr>
      </p:pic>
    </p:spTree>
    <p:extLst>
      <p:ext uri="{BB962C8B-B14F-4D97-AF65-F5344CB8AC3E}">
        <p14:creationId xmlns:p14="http://schemas.microsoft.com/office/powerpoint/2010/main" val="1772318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16A08-EAA0-4AB4-A92D-FE28F86CB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Pitanja na koje kao ekološki inženjeri treba</a:t>
            </a:r>
            <a:br>
              <a:rPr lang="sr-Latn-RS" sz="3200" b="1" i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r-Latn-RS" sz="3200" b="1" i="0" dirty="0">
                <a:latin typeface="Calibri" panose="020F0502020204030204" pitchFamily="34" charset="0"/>
                <a:cs typeface="Calibri" panose="020F0502020204030204" pitchFamily="34" charset="0"/>
              </a:rPr>
              <a:t>da znate odgovore!!!</a:t>
            </a:r>
            <a:endParaRPr lang="en-US" sz="3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A9695-1A35-410E-841D-F038FDC07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163" y="0"/>
            <a:ext cx="3335837" cy="68580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24476A5-3E18-4684-B8C9-8A00B9B88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31682" y="2130056"/>
            <a:ext cx="9906000" cy="2320711"/>
          </a:xfrm>
        </p:spPr>
      </p:pic>
    </p:spTree>
    <p:extLst>
      <p:ext uri="{BB962C8B-B14F-4D97-AF65-F5344CB8AC3E}">
        <p14:creationId xmlns:p14="http://schemas.microsoft.com/office/powerpoint/2010/main" val="3832769180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AnalogousFromRegularSeedLeftStep">
      <a:dk1>
        <a:srgbClr val="000000"/>
      </a:dk1>
      <a:lt1>
        <a:srgbClr val="FFFFFF"/>
      </a:lt1>
      <a:dk2>
        <a:srgbClr val="1B3028"/>
      </a:dk2>
      <a:lt2>
        <a:srgbClr val="F3F0F3"/>
      </a:lt2>
      <a:accent1>
        <a:srgbClr val="43B73E"/>
      </a:accent1>
      <a:accent2>
        <a:srgbClr val="6DB332"/>
      </a:accent2>
      <a:accent3>
        <a:srgbClr val="9BA939"/>
      </a:accent3>
      <a:accent4>
        <a:srgbClr val="B99233"/>
      </a:accent4>
      <a:accent5>
        <a:srgbClr val="CB6C45"/>
      </a:accent5>
      <a:accent6>
        <a:srgbClr val="B93344"/>
      </a:accent6>
      <a:hlink>
        <a:srgbClr val="BB43C0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260</Words>
  <Application>Microsoft Office PowerPoint</Application>
  <PresentationFormat>Widescreen</PresentationFormat>
  <Paragraphs>38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</vt:lpstr>
      <vt:lpstr>Univers Condensed Light</vt:lpstr>
      <vt:lpstr>Walbaum Display Light</vt:lpstr>
      <vt:lpstr>AngleLinesVTI</vt:lpstr>
      <vt:lpstr>Ekološki menadžment   dr aleksandra boričić </vt:lpstr>
      <vt:lpstr>Solarne elektrane</vt:lpstr>
      <vt:lpstr>PowerPoint Presentation</vt:lpstr>
      <vt:lpstr>Osnovni tipovi ćelija</vt:lpstr>
      <vt:lpstr>Pitanja na koje kao ekološki inženjeri treba da znate odgovore!!!</vt:lpstr>
      <vt:lpstr>Pitanja na koje kao ekološki inženjeri treba da znate odgovore!!!</vt:lpstr>
      <vt:lpstr>Pitanja na koje kao ekološki inženjeri treba da znate odgovore!!!</vt:lpstr>
      <vt:lpstr>Pitanja na koje kao ekološki inženjeri treba da znate odgovore!!!</vt:lpstr>
      <vt:lpstr>Pitanja na koje kao ekološki inženjeri treba da znate odgovore!!!</vt:lpstr>
      <vt:lpstr>Pitanja na koje kao ekološki inženjeri treba da znate odgovore!!!</vt:lpstr>
      <vt:lpstr>Zakoni i Propisi koji prate izgradnju svake solarne elektrane</vt:lpstr>
      <vt:lpstr>Šta još treba znati?</vt:lpstr>
      <vt:lpstr>Šta još treba znati?</vt:lpstr>
      <vt:lpstr>Šta još treba znati?</vt:lpstr>
      <vt:lpstr>Šta još treba znati?</vt:lpstr>
      <vt:lpstr>Šta još treba znati?</vt:lpstr>
      <vt:lpstr>Priključenje na EEM, odnosno distributivni sistem,  regulisano je odgovarajućim propisima i to:</vt:lpstr>
      <vt:lpstr>Solarne elektrane</vt:lpstr>
      <vt:lpstr>Klasifikacija solarnih elektrana</vt:lpstr>
      <vt:lpstr>Osnovni koraci od ideje do korišćenja elektrane </vt:lpstr>
      <vt:lpstr>PowerPoint Presentation</vt:lpstr>
      <vt:lpstr>PowerPoint Presentation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Aleksandra Boricic</dc:creator>
  <cp:lastModifiedBy>dr Aleksandra Boričić</cp:lastModifiedBy>
  <cp:revision>36</cp:revision>
  <dcterms:created xsi:type="dcterms:W3CDTF">2020-11-05T09:21:49Z</dcterms:created>
  <dcterms:modified xsi:type="dcterms:W3CDTF">2021-11-17T19:21:03Z</dcterms:modified>
</cp:coreProperties>
</file>