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857" y="213486"/>
            <a:ext cx="1149028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96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29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81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2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329" y="-91617"/>
            <a:ext cx="111893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DejaVu Serif"/>
                <a:cs typeface="DejaVu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8137" y="1162279"/>
            <a:ext cx="113957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Nimbus Roman No9 L"/>
                <a:cs typeface="Nimbus Roman No9 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11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Održivi razvoj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Posle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2000 –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brige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životnoj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sredini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824022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ECF5D0-3290-4B69-975A-76E1F6CD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kumimoji="0" lang="en-US" sz="2000" b="1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doktrina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2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Nove</a:t>
            </a:r>
            <a:r>
              <a:rPr kumimoji="0" lang="en-US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teorije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političke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ekonomije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0" i="0" u="none" strike="noStrike" kern="1200" cap="none" spc="-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ponovo</a:t>
            </a:r>
            <a:r>
              <a:rPr kumimoji="0" 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povezuju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nejednakosti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kumimoji="0" lang="en-US" sz="2000" b="0" i="0" u="none" strike="noStrike" kern="1200" cap="none" spc="-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nejednakosti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utiče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sigurnost</a:t>
            </a:r>
            <a:r>
              <a:rPr kumimoji="0" lang="en-US" sz="2000" b="0" i="0" u="none" strike="noStrike" kern="1200" cap="none" spc="-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svojine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političke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društvene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nestabilnosti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vodi</a:t>
            </a:r>
            <a:r>
              <a:rPr kumimoji="0" lang="en-US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 </a:t>
            </a:r>
            <a:r>
              <a:rPr kumimoji="0" lang="en-US" sz="2000" b="0" i="0" u="none" strike="noStrike" kern="1200" cap="none" spc="-20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većem</a:t>
            </a:r>
            <a:r>
              <a:rPr kumimoji="0" lang="en-US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riziku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nižem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nivou</a:t>
            </a:r>
            <a:r>
              <a:rPr kumimoji="0" lang="en-US" sz="20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investicija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Politike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preraspodele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prouzrokovane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nejednakostima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primanjima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obeshrabruju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kumimoji="0" lang="en-US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koji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poseduju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kapital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investiraju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akumuliraju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resurse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4965" marR="6985" lvl="0" indent="-342900" algn="just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društvenih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nejednakosti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uglavnom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pogađa</a:t>
            </a:r>
            <a:r>
              <a:rPr kumimoji="0" lang="en-US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srednju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klasu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nestaje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Ovo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veliki</a:t>
            </a:r>
            <a:r>
              <a:rPr kumimoji="0" lang="en-US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fertiliteta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izaziva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značajne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negativne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efekte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ekonomski</a:t>
            </a:r>
            <a:r>
              <a:rPr kumimoji="0" lang="en-US" sz="2000" b="0" i="0" u="none" strike="noStrike" kern="1200" cap="none" spc="-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rast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erif"/>
              <a:ea typeface="+mn-ea"/>
              <a:cs typeface="DejaVu Serif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1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Posle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2000 –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brige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životnoj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sredini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kumimoji="0" lang="en-US" sz="2000" b="1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doktrina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Milenijumska  deklaracija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en-US" sz="2000" b="0" i="0" u="none" strike="noStrike" kern="1200" cap="none" spc="-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Osnovne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vrednosti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treba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zasnivaju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medunarodni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odnosi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kumimoji="0" lang="en-US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XXI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veku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sloboda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jednakost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solidarnost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tolerancija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poštovanje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prirode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podela</a:t>
            </a:r>
            <a:r>
              <a:rPr kumimoji="0" lang="en-US" sz="20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odgovornosti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„...u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upravljanju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svim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živim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vrstama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prirodnim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resursima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mora </a:t>
            </a:r>
            <a:r>
              <a:rPr kumimoji="0" lang="en-US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(se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pokazati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mudrost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skladu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principima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održivog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Jedino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taj 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nemerljiva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bogatstva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kumimoji="0" lang="en-US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darovala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priroda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kumimoji="0" lang="en-US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očuvati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preneti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našim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naslednicima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Postojeći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neodrživi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obrasci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potrošnje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menjati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korist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buduće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dobrobiti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naše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naših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naslednika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17795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Milenijumska</a:t>
            </a:r>
            <a:r>
              <a:rPr kumimoji="0" lang="en-US" sz="2000" b="1" i="1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deklaracija</a:t>
            </a:r>
            <a:r>
              <a:rPr kumimoji="0" lang="en-US" sz="2000" b="1" i="1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US" sz="20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8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C910-ACDA-45E0-A9AC-30E651D5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Posle 2000 – decenija brige o životnoj sredini 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6AE0E-8E5C-49AD-B4F4-506FE090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0" y="2009554"/>
            <a:ext cx="8496300" cy="4024424"/>
          </a:xfrm>
        </p:spPr>
        <p:txBody>
          <a:bodyPr/>
          <a:lstStyle/>
          <a:p>
            <a:pPr marL="0" indent="0">
              <a:buNone/>
            </a:pPr>
            <a:r>
              <a:rPr lang="sr-Latn-RS" b="1" i="1" dirty="0">
                <a:latin typeface="Calibri" panose="020F0502020204030204" pitchFamily="34" charset="0"/>
                <a:cs typeface="Calibri" panose="020F0502020204030204" pitchFamily="34" charset="0"/>
              </a:rPr>
              <a:t>   Životna sredina</a:t>
            </a:r>
          </a:p>
          <a:p>
            <a:pPr marL="0" indent="0">
              <a:buNone/>
            </a:pPr>
            <a:r>
              <a:rPr lang="sr-Latn-RS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Milenijumski ciljevi razvoja UN</a:t>
            </a: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Iskoreniti</a:t>
            </a:r>
            <a:r>
              <a:rPr kumimoji="0" lang="en-US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krajnje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siromaštvo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glad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Postići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univerzalnost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osnovnog</a:t>
            </a:r>
            <a:r>
              <a:rPr kumimoji="0" lang="en-US" sz="2000" b="0" i="0" u="none" strike="noStrike" kern="1200" cap="none" spc="-3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obrazovanja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Promovisati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jednakost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među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polovima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kumimoji="0" lang="en-US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kumimoji="0" lang="en-US" sz="2000" b="0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ženama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Smanjiti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smrtnost</a:t>
            </a:r>
            <a:r>
              <a:rPr kumimoji="0" lang="en-US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Poboljšati</a:t>
            </a:r>
            <a:r>
              <a:rPr kumimoji="0" lang="en-US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kumimoji="0" lang="en-US" sz="20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majki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Izboriti</a:t>
            </a:r>
            <a:r>
              <a:rPr kumimoji="0" 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HIV-om/AIDS-om,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malarijom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ostalim</a:t>
            </a:r>
            <a:r>
              <a:rPr kumimoji="0" lang="en-US" sz="2000" b="0" i="0" u="none" strike="noStrike" kern="1200" cap="none" spc="-3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bolestima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Osigurati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održivost</a:t>
            </a:r>
            <a:r>
              <a:rPr kumimoji="0" lang="en-US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prirodne</a:t>
            </a:r>
            <a:r>
              <a:rPr kumimoji="0" lang="en-US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8125" marR="0" lvl="0" indent="-22606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38760" algn="l"/>
              </a:tabLst>
              <a:defRPr/>
            </a:pP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Razviti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globalno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partnerstvo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kumimoji="0" lang="en-US" sz="2000" b="0" i="0" u="none" strike="noStrike" kern="1200" cap="none" spc="-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1DC68F4-283B-466D-8126-2307186A1856}"/>
              </a:ext>
            </a:extLst>
          </p:cNvPr>
          <p:cNvSpPr/>
          <p:nvPr/>
        </p:nvSpPr>
        <p:spPr>
          <a:xfrm>
            <a:off x="8796338" y="2376487"/>
            <a:ext cx="2095500" cy="410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413BB23E-0BD2-4F33-8F47-4762F484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2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D9E8-6A39-4BFE-97A9-7694DF44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Posle 2000 – decenija brige o životnoj sredini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6F293-4A96-4F4E-9C2B-77F959C4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   </a:t>
            </a:r>
            <a:r>
              <a:rPr kumimoji="0" lang="en-US" sz="2000" b="1" i="1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kumimoji="0" lang="en-US" sz="2000" b="1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189355" algn="l"/>
                <a:tab pos="2739390" algn="l"/>
                <a:tab pos="3246755" algn="l"/>
                <a:tab pos="3551554" algn="l"/>
                <a:tab pos="4382135" algn="l"/>
                <a:tab pos="5351780" algn="l"/>
                <a:tab pos="6336665" algn="l"/>
                <a:tab pos="6576059" algn="l"/>
                <a:tab pos="7613650" algn="l"/>
              </a:tabLst>
              <a:defRPr/>
            </a:pPr>
            <a:r>
              <a:rPr kumimoji="0" lang="en-US" sz="20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Druga	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Konferencija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-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	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	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	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2002.,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Johanesburg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(Rio</a:t>
            </a:r>
            <a:r>
              <a:rPr kumimoji="0" lang="en-US" sz="20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+10)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Konferencija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Ujedinjenih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Nacija</a:t>
            </a:r>
            <a:r>
              <a:rPr kumimoji="0" lang="en-US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klimatskim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promenama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(Bali,</a:t>
            </a:r>
            <a:r>
              <a:rPr kumimoji="0" lang="en-US" sz="2000" b="0" i="0" u="none" strike="noStrike" kern="1200" cap="none" spc="-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2007)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CE8D50B-18AA-4B06-B0EF-69A769811C53}"/>
              </a:ext>
            </a:extLst>
          </p:cNvPr>
          <p:cNvSpPr/>
          <p:nvPr/>
        </p:nvSpPr>
        <p:spPr>
          <a:xfrm>
            <a:off x="6686550" y="3648075"/>
            <a:ext cx="5333999" cy="3146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555DC47-6765-4DBF-A06E-121B23D0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2403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1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A504-715C-4F7F-8723-B8A0C7EF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33401"/>
            <a:ext cx="10963275" cy="13821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Sustainable Development Goals | Green European Foundation">
            <a:extLst>
              <a:ext uri="{FF2B5EF4-FFF2-40B4-BE49-F238E27FC236}">
                <a16:creationId xmlns:a16="http://schemas.microsoft.com/office/drawing/2014/main" id="{3568FE21-37A8-49F4-BAF4-FB13738A20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488" y="5047488"/>
            <a:ext cx="181051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FEC273-7C68-4C3F-817D-7EB88E33D1CF}"/>
              </a:ext>
            </a:extLst>
          </p:cNvPr>
          <p:cNvSpPr txBox="1"/>
          <p:nvPr/>
        </p:nvSpPr>
        <p:spPr>
          <a:xfrm>
            <a:off x="1143000" y="809625"/>
            <a:ext cx="7562850" cy="544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Posle 2000 – decenija brige o  životnoj sredini </a:t>
            </a:r>
            <a:endParaRPr lang="sr-Latn-RS" sz="3600" b="1" i="1" spc="7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1" u="none" strike="noStrike" kern="1200" cap="none" spc="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mbus Roman No9 L"/>
              <a:ea typeface="+mn-ea"/>
              <a:cs typeface="Nimbus Roman No9 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000" b="1" i="1" spc="70" dirty="0">
              <a:solidFill>
                <a:prstClr val="black"/>
              </a:solidFill>
              <a:latin typeface="Nimbus Roman No9 L"/>
              <a:cs typeface="Nimbus Roman No9 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1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kumimoji="0" lang="en-US" sz="2000" b="1" i="1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ivotna</a:t>
            </a:r>
            <a:r>
              <a:rPr kumimoji="0" lang="en-US" sz="2000" b="1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Šternov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izveštaj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(2006):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nastavilo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postojecim</a:t>
            </a:r>
            <a:r>
              <a:rPr kumimoji="0" lang="en-US" sz="20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ekonomskim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politikama</a:t>
            </a:r>
            <a:r>
              <a:rPr kumimoji="0" lang="en-US" sz="20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(business-as-usual):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koncentracija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gasova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staklene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bašte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atmosferi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već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2035.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dostigla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kumimoji="0" lang="en-US" sz="2000" b="0" i="0" u="none" strike="noStrike" kern="1200" cap="none" spc="-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dvostruke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vrednosti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odnosu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koncentracije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kumimoji="0" 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preindustrijske</a:t>
            </a:r>
            <a:r>
              <a:rPr kumimoji="0" lang="en-US" sz="20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ere,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7620" lvl="0" indent="-3429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srednja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temperatura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Zemlji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ovoga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porasla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°C,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pruzrokovalo</a:t>
            </a:r>
            <a:r>
              <a:rPr kumimoji="0" lang="en-US" sz="20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gubitak</a:t>
            </a:r>
            <a:r>
              <a:rPr kumimoji="0" lang="en-US" sz="20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biljnih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životinjskih</a:t>
            </a:r>
            <a:r>
              <a:rPr kumimoji="0" lang="en-US" sz="20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vrsta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kumimoji="0" lang="en-US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kumimoji="0" lang="en-US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šansi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kumimoji="0" lang="en-US" sz="2000" b="0" i="0" u="none" strike="noStrike" kern="1200" cap="none" spc="-2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kumimoji="0" lang="en-US" sz="20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kraja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XXI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veka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temperatura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porasti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punih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</a:t>
            </a:r>
            <a:r>
              <a:rPr kumimoji="0" lang="en-US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°C,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2000" b="0" i="0" u="none" strike="noStrike" kern="1200" cap="none" spc="-1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kumimoji="0" lang="en-US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svetski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kumimoji="0" lang="en-US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kumimoji="0" lang="en-US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kumimoji="0" lang="en-US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kumimoji="0" lang="en-US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pošteđen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kumimoji="0" lang="en-US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r>
              <a:rPr kumimoji="0" lang="en-US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kumimoji="0" lang="en-US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posledica</a:t>
            </a:r>
            <a:r>
              <a:rPr kumimoji="0" lang="en-US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kumimoji="0" lang="en-US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najsiromašnijim</a:t>
            </a:r>
            <a:r>
              <a:rPr kumimoji="0" lang="en-US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r>
              <a:rPr kumimoji="0" lang="en-US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podsaharska</a:t>
            </a:r>
            <a:r>
              <a:rPr kumimoji="0" lang="en-US" sz="20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Afri</a:t>
            </a:r>
            <a:r>
              <a:rPr kumimoji="0" lang="en-US" sz="20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kumimoji="0" lang="en-US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Južna</a:t>
            </a:r>
            <a:r>
              <a:rPr kumimoji="0" lang="en-US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Azija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2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6B2B-B7A1-414D-A9E4-7360BF9C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Posle 2000 – decenija brige o životnoj sredini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D88B-E9F0-43D4-A759-B78A774E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kumimoji="0" lang="en-US" sz="2000" b="1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1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40" marR="0" lvl="0" indent="-1936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Pct val="95000"/>
              <a:buFontTx/>
              <a:buAutoNum type="arabicPeriod"/>
              <a:tabLst>
                <a:tab pos="206375" algn="l"/>
              </a:tabLst>
              <a:defRPr/>
            </a:pPr>
            <a:r>
              <a:rPr kumimoji="0" lang="en-US" sz="2000" b="0" i="0" u="none" strike="noStrike" kern="1200" cap="none" spc="-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katastrofalne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kumimoji="0" lang="en-US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funkcionisanju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prirodnih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ekosistema</a:t>
            </a:r>
            <a:r>
              <a:rPr kumimoji="0" lang="en-US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kumimoji="0" lang="en-US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40" marR="0" lvl="0" indent="-1936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Pct val="95000"/>
              <a:buFontTx/>
              <a:buAutoNum type="arabicPeriod" startAt="2"/>
              <a:tabLst>
                <a:tab pos="206375" algn="l"/>
              </a:tabLst>
              <a:defRPr/>
            </a:pPr>
            <a:r>
              <a:rPr kumimoji="0" lang="en-US" sz="2000" b="0" i="0" u="none" strike="noStrike" kern="1200" cap="none" spc="-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smanjenje</a:t>
            </a:r>
            <a:r>
              <a:rPr kumimoji="0" lang="en-US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ekonomskih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kumimoji="0" lang="en-US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n-US" sz="2000" b="0" i="0" u="none" strike="noStrike" kern="1200" cap="none" spc="-4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20%.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4065299-23C2-44C9-8588-E76E07932BF4}"/>
              </a:ext>
            </a:extLst>
          </p:cNvPr>
          <p:cNvSpPr/>
          <p:nvPr/>
        </p:nvSpPr>
        <p:spPr>
          <a:xfrm>
            <a:off x="4905375" y="4021766"/>
            <a:ext cx="5508625" cy="269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 descr="Sustainable Development Goals | Green European Foundation">
            <a:extLst>
              <a:ext uri="{FF2B5EF4-FFF2-40B4-BE49-F238E27FC236}">
                <a16:creationId xmlns:a16="http://schemas.microsoft.com/office/drawing/2014/main" id="{2E2C1F4F-DC93-45A2-A298-1081079E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8399"/>
            <a:ext cx="1981200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5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3503613"/>
            <a:ext cx="9144000" cy="3354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3000" y="188977"/>
            <a:ext cx="7410450" cy="130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824022"/>
            <a:ext cx="9867900" cy="1382156"/>
          </a:xfrm>
        </p:spPr>
        <p:txBody>
          <a:bodyPr>
            <a:normAutofit/>
          </a:bodyPr>
          <a:lstStyle/>
          <a:p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Neoklasična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kontrarevolucija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(1980–1990)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Međunarodno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okruženje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Posledice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dužničke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krize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Inflacija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velikom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nerazvijenih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Recesija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razvijenim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Dovođenje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pitanje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uspostavljenog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finansijskog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Smanjenjen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međunarodne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pomoći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nerazvijene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Glomazne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privrede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Istočnoj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Evropi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gube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pripremljen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pad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Berlinskog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zida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1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Neoklasična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kontrarevolucija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(1980–1990)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Ekonomske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doktrine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postizanje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uravnoteženog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platnog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bilansa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inostranstvu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budžetska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stabilnost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Komercijalne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prestaju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odobravaju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kredite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Dužnička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kriza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deceniju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pretvorila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deceniju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izgubljenu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57520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Neoklasična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kontrarevolucija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(1980–1990)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RS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očuvanja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 (World Conservation Strategy –WCS), 1980</a:t>
            </a: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Po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put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zvanično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pominje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ljudskim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korišćenjem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biosfere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dovodi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najvišeg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stepena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koristi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sadašnje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generacije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očuvanje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potrebama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aspiracijama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budućih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•“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Naša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zajednička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budućnost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(Our Common Future) (WCED, 1987)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komisija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(World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Commision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Environment and Development – WCED) (“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Bruntland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komisija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standard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medunarodni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Montrealski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protokol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materijama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uništavaju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ozonski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omotač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(1987)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Ustanovljen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Međudržavni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panel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klimatskim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(IPPC) (1988)</a:t>
            </a:r>
          </a:p>
        </p:txBody>
      </p:sp>
    </p:spTree>
    <p:extLst>
      <p:ext uri="{BB962C8B-B14F-4D97-AF65-F5344CB8AC3E}">
        <p14:creationId xmlns:p14="http://schemas.microsoft.com/office/powerpoint/2010/main" val="335109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novog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(1990–2000)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Latn-RS" sz="2400" b="1" i="1" u="none" strike="noStrike" baseline="0" dirty="0">
                <a:latin typeface="Cambria" panose="02040503050406030204" pitchFamily="18" charset="0"/>
              </a:rPr>
              <a:t>  </a:t>
            </a:r>
            <a:r>
              <a:rPr lang="en-US" sz="2400" b="1" i="1" u="none" strike="noStrike" baseline="0" dirty="0" err="1">
                <a:latin typeface="Cambria" panose="02040503050406030204" pitchFamily="18" charset="0"/>
              </a:rPr>
              <a:t>Međunarodno</a:t>
            </a:r>
            <a:r>
              <a:rPr lang="en-US" sz="2400" b="1" i="1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1" i="1" u="none" strike="noStrike" baseline="0" dirty="0" err="1">
                <a:latin typeface="Cambria" panose="02040503050406030204" pitchFamily="18" charset="0"/>
              </a:rPr>
              <a:t>okruženje</a:t>
            </a:r>
            <a:r>
              <a:rPr lang="en-US" sz="2400" b="1" i="1" u="none" strike="noStrike" baseline="0" dirty="0">
                <a:latin typeface="Cambria" panose="02040503050406030204" pitchFamily="18" charset="0"/>
              </a:rPr>
              <a:t> </a:t>
            </a:r>
            <a:endParaRPr lang="en-US" sz="2400" b="0" i="0" u="none" strike="noStrike" baseline="0" dirty="0">
              <a:latin typeface="Cambria" panose="02040503050406030204" pitchFamily="18" charset="0"/>
            </a:endParaRPr>
          </a:p>
          <a:p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Nastavlja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dužnička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kriza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Slabe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korumpirane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vlade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nedovoljni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institucionalni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kapacitet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državne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administracije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Dominantni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ciljevi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stabilizacija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strukturno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prilagođavanje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Drastično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pogoršanje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bivšim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sovjetskim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republikama</a:t>
            </a:r>
            <a:r>
              <a:rPr lang="en-US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FA61A-FA1D-4405-961B-3393EC28E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1" y="247650"/>
            <a:ext cx="4067174" cy="30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novog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(1990–2000)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2" y="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Latn-RS" sz="2400" b="1" i="1" u="none" strike="noStrike" baseline="0" dirty="0">
                <a:latin typeface="Cambria" panose="02040503050406030204" pitchFamily="18" charset="0"/>
              </a:rPr>
              <a:t>  </a:t>
            </a:r>
            <a:r>
              <a:rPr lang="en-US" sz="2400" b="1" i="1" u="none" strike="noStrike" baseline="0" dirty="0" err="1">
                <a:latin typeface="Cambria" panose="02040503050406030204" pitchFamily="18" charset="0"/>
              </a:rPr>
              <a:t>Ekonomska</a:t>
            </a:r>
            <a:r>
              <a:rPr lang="en-US" sz="2400" b="1" i="1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1" i="1" u="none" strike="noStrike" baseline="0" dirty="0" err="1">
                <a:latin typeface="Cambria" panose="02040503050406030204" pitchFamily="18" charset="0"/>
              </a:rPr>
              <a:t>doktrina</a:t>
            </a:r>
            <a:r>
              <a:rPr lang="en-US" sz="2400" b="1" i="1" u="none" strike="noStrike" baseline="0" dirty="0">
                <a:latin typeface="Cambria" panose="02040503050406030204" pitchFamily="18" charset="0"/>
              </a:rPr>
              <a:t> </a:t>
            </a:r>
            <a:endParaRPr lang="en-US" sz="2400" b="0" i="0" u="none" strike="noStrike" baseline="0" dirty="0">
              <a:latin typeface="Cambria" panose="02040503050406030204" pitchFamily="18" charset="0"/>
            </a:endParaRPr>
          </a:p>
          <a:p>
            <a:r>
              <a:rPr lang="sv-SE" sz="2400" b="0" i="0" u="none" strike="noStrike" baseline="0" dirty="0">
                <a:latin typeface="Cambria" panose="02040503050406030204" pitchFamily="18" charset="0"/>
              </a:rPr>
              <a:t>Koncept humanog razvoja (Sen, UNDP) </a:t>
            </a:r>
          </a:p>
          <a:p>
            <a:pPr marL="0" indent="0">
              <a:buNone/>
            </a:pPr>
            <a:r>
              <a:rPr lang="sr-Latn-RS" dirty="0">
                <a:latin typeface="Courier New" panose="02070309020205020404" pitchFamily="49" charset="0"/>
              </a:rPr>
              <a:t> -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rast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mora da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zadovoljava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ljudske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potrebe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kako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bi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zaista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bio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prihvaćen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kao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sr-Latn-RS" sz="2400" b="0" i="0" u="none" strike="noStrike" baseline="0" dirty="0">
                <a:latin typeface="Cambria" panose="02040503050406030204" pitchFamily="18" charset="0"/>
              </a:rPr>
              <a:t>     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,,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razvoj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” </a:t>
            </a:r>
          </a:p>
          <a:p>
            <a:pPr marL="0" indent="0">
              <a:buNone/>
            </a:pPr>
            <a:r>
              <a:rPr lang="sr-Latn-RS" dirty="0">
                <a:latin typeface="Courier New" panose="02070309020205020404" pitchFamily="49" charset="0"/>
              </a:rPr>
              <a:t> -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pokazatelj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ljudskog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razvoja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(HDI) </a:t>
            </a:r>
          </a:p>
          <a:p>
            <a:endParaRPr lang="en-US" sz="2400" b="0" i="0" u="none" strike="noStrike" baseline="0" dirty="0">
              <a:latin typeface="Cambria" panose="02040503050406030204" pitchFamily="18" charset="0"/>
            </a:endParaRPr>
          </a:p>
          <a:p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Očekivano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trajanje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života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(INDIKATOR: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dužina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očekivanog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trajanja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života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) </a:t>
            </a:r>
          </a:p>
          <a:p>
            <a:r>
              <a:rPr lang="sr-Latn-RS" dirty="0">
                <a:latin typeface="Cambria" panose="02040503050406030204" pitchFamily="18" charset="0"/>
              </a:rPr>
              <a:t>Z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nanje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(INDIKATOR: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pismenost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odraslog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stanovništva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) </a:t>
            </a:r>
          </a:p>
          <a:p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Životni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standard (INDIKATOR: BDP po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kupovnoj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moći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po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glavi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 </a:t>
            </a:r>
            <a:r>
              <a:rPr lang="en-US" sz="2400" b="0" i="0" u="none" strike="noStrike" baseline="0" dirty="0" err="1">
                <a:latin typeface="Cambria" panose="02040503050406030204" pitchFamily="18" charset="0"/>
              </a:rPr>
              <a:t>stanovnika</a:t>
            </a:r>
            <a:r>
              <a:rPr lang="en-US" sz="2400" b="0" i="0" u="none" strike="noStrike" baseline="0" dirty="0">
                <a:latin typeface="Cambria" panose="02040503050406030204" pitchFamily="18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7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9906000" cy="1057275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novog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(1990–2000)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442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299E6AE-9B7E-4545-895A-546E832C4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051" y="1133475"/>
            <a:ext cx="59436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novog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rasta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“ (1990–2000)</a:t>
            </a: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Životna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sredina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Konferencija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Ujedinjenih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zaštiti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sredine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(UNCED)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planeti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- 1992., Rio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Žaneiro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Usvojene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Agenda 21 -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akcioni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program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održivost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Okvirna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konvencija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klimatskim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promenama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Konvencija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biodiverzitetu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planete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Konstituisana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Komisija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za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održivi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(UNCSD)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E3FDD34-5F01-4DDA-B47B-79310CDE1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65" y="3325654"/>
            <a:ext cx="432853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C03D-439A-40B3-BC4C-7A5B430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824022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Posle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2000 –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Decenija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brige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životnoj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sredini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ustainable Development Goals | Green European Foundation">
            <a:extLst>
              <a:ext uri="{FF2B5EF4-FFF2-40B4-BE49-F238E27FC236}">
                <a16:creationId xmlns:a16="http://schemas.microsoft.com/office/drawing/2014/main" id="{8367FD5E-B451-49D5-9F16-B1E95240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14397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A600-B2A6-4106-86E7-B2C09B89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1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Latn-RS" sz="2400" b="1" i="1" u="none" strike="noStrike" baseline="0" dirty="0">
                <a:latin typeface="Cambria" panose="02040503050406030204" pitchFamily="18" charset="0"/>
              </a:rPr>
              <a:t> 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F74CF-5A13-42F6-A1FD-97D44EFC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51" y="2034421"/>
            <a:ext cx="10258474" cy="3060457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DA07372E-67D5-42E9-B1D0-C03DC0BAD7F4}"/>
              </a:ext>
            </a:extLst>
          </p:cNvPr>
          <p:cNvSpPr/>
          <p:nvPr/>
        </p:nvSpPr>
        <p:spPr>
          <a:xfrm>
            <a:off x="7505700" y="4513326"/>
            <a:ext cx="4324350" cy="220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589291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894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Courier New</vt:lpstr>
      <vt:lpstr>DejaVu Serif</vt:lpstr>
      <vt:lpstr>Nimbus Roman No9 L</vt:lpstr>
      <vt:lpstr>Univers Condensed Light</vt:lpstr>
      <vt:lpstr>Walbaum Display Light</vt:lpstr>
      <vt:lpstr>AngleLinesVTI</vt:lpstr>
      <vt:lpstr>Office Theme</vt:lpstr>
      <vt:lpstr>Održivi razvoj </vt:lpstr>
      <vt:lpstr>„Neoklasična kontrarevolucija“ (1980–1990)</vt:lpstr>
      <vt:lpstr>„Neoklasična kontrarevolucija“ (1980–1990)</vt:lpstr>
      <vt:lpstr>„Neoklasična kontrarevolucija“ (1980–1990)</vt:lpstr>
      <vt:lpstr>Decenija „novog rasta“ (1990–2000)</vt:lpstr>
      <vt:lpstr>Decenija „novog rasta“ (1990–2000)</vt:lpstr>
      <vt:lpstr>Decenija „novog rasta“ (1990–2000)</vt:lpstr>
      <vt:lpstr>Decenija „novog rasta“ (1990–2000)</vt:lpstr>
      <vt:lpstr>Posle 2000 – Decenija brige o životnoj sredini</vt:lpstr>
      <vt:lpstr>Posle 2000 – Decenija brige o životnoj sredini</vt:lpstr>
      <vt:lpstr>Posle 2000 – Decenija brige o životnoj sredini</vt:lpstr>
      <vt:lpstr>Posle 2000 – decenija brige o životnoj sredini </vt:lpstr>
      <vt:lpstr>Posle 2000 – decenija brige o životnoj sredini </vt:lpstr>
      <vt:lpstr>PowerPoint Presentation</vt:lpstr>
      <vt:lpstr>Posle 2000 – decenija brige o životnoj sredini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Aleksandra Boricic</cp:lastModifiedBy>
  <cp:revision>26</cp:revision>
  <dcterms:created xsi:type="dcterms:W3CDTF">2020-10-19T21:10:10Z</dcterms:created>
  <dcterms:modified xsi:type="dcterms:W3CDTF">2020-11-05T09:27:36Z</dcterms:modified>
</cp:coreProperties>
</file>