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0" r:id="rId3"/>
    <p:sldId id="257" r:id="rId4"/>
    <p:sldId id="258" r:id="rId5"/>
    <p:sldId id="262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9" r:id="rId19"/>
    <p:sldId id="272" r:id="rId20"/>
    <p:sldId id="273" r:id="rId21"/>
    <p:sldId id="274" r:id="rId22"/>
    <p:sldId id="277" r:id="rId23"/>
    <p:sldId id="278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Boricic" initials="AB" lastIdx="1" clrIdx="0">
    <p:extLst>
      <p:ext uri="{19B8F6BF-5375-455C-9EA6-DF929625EA0E}">
        <p15:presenceInfo xmlns:p15="http://schemas.microsoft.com/office/powerpoint/2012/main" userId="36713d4a8782a6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0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9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7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2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6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3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6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5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4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9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6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3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C616E-5A92-431C-8D6C-16BD66A25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899" y="2355112"/>
            <a:ext cx="6933112" cy="3237615"/>
          </a:xfrm>
        </p:spPr>
        <p:txBody>
          <a:bodyPr>
            <a:normAutofit/>
          </a:bodyPr>
          <a:lstStyle/>
          <a:p>
            <a:pPr algn="l"/>
            <a: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  <a:t>Održivi razvoj</a:t>
            </a:r>
            <a:b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i="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7929C-7C4F-4913-B164-7CF1CF2E3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899" y="1265273"/>
            <a:ext cx="5916873" cy="1066522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7EB4C-86D8-4424-B564-0497F499D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77" r="32247" b="-1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878186" y="1"/>
            <a:ext cx="345294" cy="688131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E10AC2-20ED-4628-9A8E-14F8437B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794205" y="-4764"/>
            <a:ext cx="5397796" cy="104143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D1A76D9-FD45-4ABC-AF9D-1E38D2A84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1" y="76200"/>
            <a:ext cx="2681729" cy="268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30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19407-364B-474F-B310-6FD19D33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Pravo na razvoj</a:t>
            </a:r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302F7-F2FA-4011-B7FD-316FA1233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Deklaracija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pravu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...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pravo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neotudivo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ljudsko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pravo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osnovu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kojeg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svako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ljudsko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biće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narodi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imaju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pravo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učestvuju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doprinose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uživaju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ekonomski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socijalni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kulturni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politički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ljudska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prava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temeljne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slobode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mogu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potpunosti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realizovane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(UN, 1986)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94230-BF66-4B23-B08D-32E9A3E83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582" y="4332826"/>
            <a:ext cx="2426418" cy="2426418"/>
          </a:xfrm>
          <a:prstGeom prst="rect">
            <a:avLst/>
          </a:prstGeom>
        </p:spPr>
      </p:pic>
      <p:pic>
        <p:nvPicPr>
          <p:cNvPr id="7" name="Picture 2" descr="Sustainable Development Goals | Green European Foundation">
            <a:extLst>
              <a:ext uri="{FF2B5EF4-FFF2-40B4-BE49-F238E27FC236}">
                <a16:creationId xmlns:a16="http://schemas.microsoft.com/office/drawing/2014/main" id="{CADAC470-863C-4E68-818B-BFC14F5E9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855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19407-364B-474F-B310-6FD19D33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Pravo na razvoj</a:t>
            </a:r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302F7-F2FA-4011-B7FD-316FA1233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Šta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uključuje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pravo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sr-Latn-R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pravo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suverenitet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svojim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prirodnim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resursima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pravo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samoopredeljenje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zaštitu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pojedinca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apsolutnog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beneficijara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učešće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odlučivanju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jednakost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poštovanje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principa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prijateljskih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odnosa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saradnje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između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država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stvaranje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povoljnih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uslova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kontinuirano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uživanje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drugih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građanskih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političkih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ekonomskih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socijalnih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kulturnih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prav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94230-BF66-4B23-B08D-32E9A3E83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582" y="4332826"/>
            <a:ext cx="2426418" cy="2426418"/>
          </a:xfrm>
          <a:prstGeom prst="rect">
            <a:avLst/>
          </a:prstGeom>
        </p:spPr>
      </p:pic>
      <p:pic>
        <p:nvPicPr>
          <p:cNvPr id="7" name="Picture 2" descr="Sustainable Development Goals | Green European Foundation">
            <a:extLst>
              <a:ext uri="{FF2B5EF4-FFF2-40B4-BE49-F238E27FC236}">
                <a16:creationId xmlns:a16="http://schemas.microsoft.com/office/drawing/2014/main" id="{CADAC470-863C-4E68-818B-BFC14F5E9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672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19407-364B-474F-B310-6FD19D33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 </a:t>
            </a:r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realan život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302F7-F2FA-4011-B7FD-316FA1233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" y="2009554"/>
            <a:ext cx="10740887" cy="4024424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Više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od 1,2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milijarde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ljudi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živi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apsolutnom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siromaštvu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prihode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manje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od 1$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dnevno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a 2,8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milijardi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2$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dnevno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46 %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apsolutno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siromašne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svetske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populacije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živi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podsaharskoj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Africi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40 %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južnoj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Aziji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15 %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Dalekom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Istoku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Latinskoj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Americi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i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Grupa</a:t>
            </a:r>
            <a:r>
              <a:rPr lang="en-US" sz="20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siromašnih</a:t>
            </a:r>
            <a:r>
              <a:rPr lang="en-US" sz="20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zemalja</a:t>
            </a:r>
            <a:r>
              <a:rPr lang="en-US" sz="20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 koji </a:t>
            </a:r>
            <a:r>
              <a:rPr lang="en-US" sz="2000" i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spada</a:t>
            </a:r>
            <a:r>
              <a:rPr lang="en-US" sz="20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85,2 % </a:t>
            </a:r>
            <a:r>
              <a:rPr lang="en-US" sz="2000" i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svetske</a:t>
            </a:r>
            <a:r>
              <a:rPr lang="en-US" sz="20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populacije</a:t>
            </a:r>
            <a:r>
              <a:rPr lang="en-US" sz="20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poseduje</a:t>
            </a:r>
            <a:r>
              <a:rPr lang="en-US" sz="20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samo</a:t>
            </a:r>
            <a:r>
              <a:rPr lang="en-US" sz="20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21,5 % </a:t>
            </a:r>
            <a:r>
              <a:rPr lang="sr-Latn-RS" sz="20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sz="2000" i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svetskog</a:t>
            </a:r>
            <a:r>
              <a:rPr lang="en-US" sz="20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kapitala</a:t>
            </a:r>
            <a:r>
              <a:rPr lang="en-US" sz="20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buNone/>
            </a:pPr>
            <a:r>
              <a:rPr lang="sr-Latn-RS" sz="20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000" i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grupa</a:t>
            </a:r>
            <a:r>
              <a:rPr lang="en-US" sz="20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bogatijih</a:t>
            </a:r>
            <a:r>
              <a:rPr lang="en-US" sz="20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zemalja</a:t>
            </a:r>
            <a:r>
              <a:rPr lang="en-US" sz="20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i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kojima</a:t>
            </a:r>
            <a:r>
              <a:rPr lang="en-US" sz="20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živi</a:t>
            </a:r>
            <a:r>
              <a:rPr lang="en-US" sz="20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14,8 % </a:t>
            </a:r>
            <a:r>
              <a:rPr lang="en-US" sz="2000" i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svetskog</a:t>
            </a:r>
            <a:r>
              <a:rPr lang="sr-Latn-RS" sz="20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stanovništv</a:t>
            </a:r>
            <a:r>
              <a:rPr lang="sr-Latn-RS" sz="20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poseduje</a:t>
            </a:r>
            <a:r>
              <a:rPr lang="en-US" sz="20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78,5 %</a:t>
            </a:r>
            <a:r>
              <a:rPr lang="sr-Latn-RS" sz="20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sr-Cyrl-RS" sz="20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sz="2000" i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svetskog</a:t>
            </a:r>
            <a:r>
              <a:rPr lang="en-US" sz="20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kapitala</a:t>
            </a:r>
            <a:r>
              <a:rPr lang="en-US" sz="20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Afrički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kontinent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jedini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kome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je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periodu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1970 – 1997.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godine</a:t>
            </a:r>
            <a:endParaRPr 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    opala proizvodnja hrane.</a:t>
            </a:r>
          </a:p>
        </p:txBody>
      </p:sp>
      <p:pic>
        <p:nvPicPr>
          <p:cNvPr id="7" name="Picture 2" descr="Sustainable Development Goals | Green European Foundation">
            <a:extLst>
              <a:ext uri="{FF2B5EF4-FFF2-40B4-BE49-F238E27FC236}">
                <a16:creationId xmlns:a16="http://schemas.microsoft.com/office/drawing/2014/main" id="{CADAC470-863C-4E68-818B-BFC14F5E9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10041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54BED4-D1D5-403B-8644-6C7ED59E5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896" y="4566760"/>
            <a:ext cx="4065104" cy="229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26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19407-364B-474F-B310-6FD19D336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98175"/>
            <a:ext cx="9906000" cy="1183392"/>
          </a:xfrm>
        </p:spPr>
        <p:txBody>
          <a:bodyPr>
            <a:normAutofit/>
          </a:bodyPr>
          <a:lstStyle/>
          <a:p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Dekade razvoja društva</a:t>
            </a:r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302F7-F2FA-4011-B7FD-316FA1233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580322"/>
            <a:ext cx="9906000" cy="4314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Šta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strategije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razvoja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strategos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- "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vođenje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vojske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</a:p>
          <a:p>
            <a:pPr marL="0" indent="0">
              <a:buNone/>
            </a:pP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Strategija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koncept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postizanje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sopstvenih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zacrtanih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ciljeva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Strategija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razvoja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skup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više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manje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međusobno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povezanih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postojanih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politika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kojima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postižu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razvojni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ciljevi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sr-Latn-R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Dekade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razvoja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Period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ekonomskog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rasta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(1950–1960)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Decenija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preispitivanja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svrhe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razvoja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(1960–1970)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Decenija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integracije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ekonomskog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rasta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društvenih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ciljeva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(1970–1980)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Neoklasična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kontrarevolucija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“ (1980–1990)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Decenija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novog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rasta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“ (1990–2000)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Posle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2000 –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Decenija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brige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životnoj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sredini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94230-BF66-4B23-B08D-32E9A3E83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582" y="4332826"/>
            <a:ext cx="2426418" cy="2426418"/>
          </a:xfrm>
          <a:prstGeom prst="rect">
            <a:avLst/>
          </a:prstGeom>
        </p:spPr>
      </p:pic>
      <p:pic>
        <p:nvPicPr>
          <p:cNvPr id="7" name="Picture 2" descr="Sustainable Development Goals | Green European Foundation">
            <a:extLst>
              <a:ext uri="{FF2B5EF4-FFF2-40B4-BE49-F238E27FC236}">
                <a16:creationId xmlns:a16="http://schemas.microsoft.com/office/drawing/2014/main" id="{CADAC470-863C-4E68-818B-BFC14F5E9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073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19407-364B-474F-B310-6FD19D33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Period ekonomskog rasta (1950–1960)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94230-BF66-4B23-B08D-32E9A3E83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582" y="4332826"/>
            <a:ext cx="2426418" cy="2426418"/>
          </a:xfrm>
          <a:prstGeom prst="rect">
            <a:avLst/>
          </a:prstGeom>
        </p:spPr>
      </p:pic>
      <p:pic>
        <p:nvPicPr>
          <p:cNvPr id="7" name="Picture 2" descr="Sustainable Development Goals | Green European Foundation">
            <a:extLst>
              <a:ext uri="{FF2B5EF4-FFF2-40B4-BE49-F238E27FC236}">
                <a16:creationId xmlns:a16="http://schemas.microsoft.com/office/drawing/2014/main" id="{CADAC470-863C-4E68-818B-BFC14F5E9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EE3B9EA-4C3F-465E-8E22-F78307E98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49187" y="1578872"/>
            <a:ext cx="3835525" cy="40243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955DAE-FCCC-48B1-82A2-8D3B80297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287" y="1444873"/>
            <a:ext cx="3835526" cy="2887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47C22A-A5B6-46BB-9788-A1B9C26B1F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4712" y="1578872"/>
            <a:ext cx="36099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42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19407-364B-474F-B310-6FD19D33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Period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ekonomskog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rasta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(1950–1960)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302F7-F2FA-4011-B7FD-316FA1233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r-Latn-RS" sz="3400" b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Ekonomska</a:t>
            </a: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doktrina</a:t>
            </a:r>
            <a:endParaRPr lang="en-US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Linearno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fazni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model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Proces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posmatra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seriju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sukcesivnih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faza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ekonomskog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rasta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kroz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moraju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proći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države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Ekonomski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moguće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postići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odgovarajućim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kvantitetom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kombinacijom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štednje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investicija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zemlje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odgovarajućim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kvantitetom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kombinacijom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štednje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investicija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međunarodne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pomoći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Zemlje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moraju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proći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put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ekonomskog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rasta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koji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već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prošle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razvijene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zemlje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sinonim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brzi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agregatni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ekonomski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Osnovni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pokazatelj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bruto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domaćeg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proizvoda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Osnovni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metod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investicije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upravljanje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tražnjom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Ekonomske</a:t>
            </a: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strategije</a:t>
            </a:r>
            <a:endParaRPr lang="en-US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Industrijalizacija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“motor”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Pasivna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uloga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poljoprivrede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94230-BF66-4B23-B08D-32E9A3E83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582" y="4332826"/>
            <a:ext cx="2426418" cy="2426418"/>
          </a:xfrm>
          <a:prstGeom prst="rect">
            <a:avLst/>
          </a:prstGeom>
        </p:spPr>
      </p:pic>
      <p:pic>
        <p:nvPicPr>
          <p:cNvPr id="7" name="Picture 2" descr="Sustainable Development Goals | Green European Foundation">
            <a:extLst>
              <a:ext uri="{FF2B5EF4-FFF2-40B4-BE49-F238E27FC236}">
                <a16:creationId xmlns:a16="http://schemas.microsoft.com/office/drawing/2014/main" id="{CADAC470-863C-4E68-818B-BFC14F5E9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310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19407-364B-474F-B310-6FD19D33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Period </a:t>
            </a:r>
            <a:r>
              <a:rPr lang="en-US" sz="3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ekonomskog</a:t>
            </a:r>
            <a:r>
              <a:rPr lang="en-U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rasta</a:t>
            </a:r>
            <a:r>
              <a:rPr lang="en-U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 (1950–1960)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302F7-F2FA-4011-B7FD-316FA1233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Životna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sredina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Naslede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industrijalizacije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svetski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rat.</a:t>
            </a:r>
          </a:p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ndustrijalizacija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urbanizacija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vodeći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trendovi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narušavanje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životne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sredine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Urbano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zagađenje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nemilosrdno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trošenje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neobnovljivih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resursa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društveno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prihvatljivi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Početak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rasta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konzumerizma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zapadnim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zemljama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ekonomska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politika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kojoj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cilj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podstaknuti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potrošnju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Ubrzan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stanovništva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94230-BF66-4B23-B08D-32E9A3E83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582" y="4332826"/>
            <a:ext cx="2426418" cy="2426418"/>
          </a:xfrm>
          <a:prstGeom prst="rect">
            <a:avLst/>
          </a:prstGeom>
        </p:spPr>
      </p:pic>
      <p:pic>
        <p:nvPicPr>
          <p:cNvPr id="7" name="Picture 2" descr="Sustainable Development Goals | Green European Foundation">
            <a:extLst>
              <a:ext uri="{FF2B5EF4-FFF2-40B4-BE49-F238E27FC236}">
                <a16:creationId xmlns:a16="http://schemas.microsoft.com/office/drawing/2014/main" id="{CADAC470-863C-4E68-818B-BFC14F5E9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265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19407-364B-474F-B310-6FD19D33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Decenija</a:t>
            </a:r>
            <a:r>
              <a:rPr lang="en-U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preispitivanja</a:t>
            </a:r>
            <a:r>
              <a:rPr lang="en-U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svrhe</a:t>
            </a:r>
            <a:r>
              <a:rPr lang="en-U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razvoja</a:t>
            </a:r>
            <a:r>
              <a:rPr lang="en-U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 (1960–1970)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302F7-F2FA-4011-B7FD-316FA1233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Latn-R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Ekonomska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doktrina</a:t>
            </a:r>
            <a:endParaRPr lang="sr-Latn-R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Teorijski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pristup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još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uvek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prati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linearno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fazni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model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Ekonomski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dualizam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industrija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primarna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poljoprivreda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sekundarna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delatnost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Promena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uloge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poljoprivrede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aktivan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partner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moderne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industrije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Osnovni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cilj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ovoj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deceniji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još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uvek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BND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Javlja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problem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nezaposlenosti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Država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još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uvek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najznačajniji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nosilac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investicija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94230-BF66-4B23-B08D-32E9A3E83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582" y="4332826"/>
            <a:ext cx="2426418" cy="2426418"/>
          </a:xfrm>
          <a:prstGeom prst="rect">
            <a:avLst/>
          </a:prstGeom>
        </p:spPr>
      </p:pic>
      <p:pic>
        <p:nvPicPr>
          <p:cNvPr id="7" name="Picture 2" descr="Sustainable Development Goals | Green European Foundation">
            <a:extLst>
              <a:ext uri="{FF2B5EF4-FFF2-40B4-BE49-F238E27FC236}">
                <a16:creationId xmlns:a16="http://schemas.microsoft.com/office/drawing/2014/main" id="{CADAC470-863C-4E68-818B-BFC14F5E9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071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2C01F1B-9DE4-488A-8DFB-8442F77DC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26" y="2006269"/>
            <a:ext cx="3171825" cy="4752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119407-364B-474F-B310-6FD19D33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Decenije preispitivanja svrhe razvoja (1960 – 1970 )</a:t>
            </a:r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94230-BF66-4B23-B08D-32E9A3E83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5582" y="4332826"/>
            <a:ext cx="2426418" cy="2426418"/>
          </a:xfrm>
          <a:prstGeom prst="rect">
            <a:avLst/>
          </a:prstGeom>
        </p:spPr>
      </p:pic>
      <p:pic>
        <p:nvPicPr>
          <p:cNvPr id="7" name="Picture 2" descr="Sustainable Development Goals | Green European Foundation">
            <a:extLst>
              <a:ext uri="{FF2B5EF4-FFF2-40B4-BE49-F238E27FC236}">
                <a16:creationId xmlns:a16="http://schemas.microsoft.com/office/drawing/2014/main" id="{CADAC470-863C-4E68-818B-BFC14F5E9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986EC2-86BD-4E67-919E-B3B3CA190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/>
              <a:t> 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/>
              <a:t>	</a:t>
            </a:r>
            <a:endParaRPr lang="sr-Latn-R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25B7B1-47E2-4075-8347-4831DD7FD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372" y="1440580"/>
            <a:ext cx="3510154" cy="4369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56A7F0-59B7-4468-BF04-5438AF09F9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4124" y="1869223"/>
            <a:ext cx="4317301" cy="260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98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19407-364B-474F-B310-6FD19D336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897834"/>
          </a:xfrm>
        </p:spPr>
        <p:txBody>
          <a:bodyPr>
            <a:normAutofit/>
          </a:bodyPr>
          <a:lstStyle/>
          <a:p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DECENIJA PREISPITIVANJA SVRHE RAZVOJA ( 1960-1970 )</a:t>
            </a:r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302F7-F2FA-4011-B7FD-316FA1233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27" y="1282148"/>
            <a:ext cx="9906000" cy="4940673"/>
          </a:xfrm>
        </p:spPr>
        <p:txBody>
          <a:bodyPr>
            <a:noAutofit/>
          </a:bodyPr>
          <a:lstStyle/>
          <a:p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Životna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sredina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Decenija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rastućeg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pesimizma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budućnosti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životne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sredine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Zemlja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jedan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svet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Pokreti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zaštitu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životne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sredine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jačaju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svoj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uticaj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Počinje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jača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uloga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nauke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zaštiti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životne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sredine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razvoju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Resursi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deo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sistema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koji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konačne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granice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Ideja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očuvanja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kapitalnih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zaliha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Negativni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uticaj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pestcida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životnu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sredinu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a pre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svega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populacije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ptica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optužbe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račun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hemijske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industrije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širenje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dezinformacija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političara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krupnog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kapitala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ogoman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medijski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uticaj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zabrana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DDT u SAD)</a:t>
            </a:r>
          </a:p>
          <a:p>
            <a:pPr marL="0" indent="0">
              <a:buNone/>
            </a:pPr>
            <a:r>
              <a:rPr 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Rast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stanovništva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zemljama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trećeg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sveta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izazvan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neke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mere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ekonomskim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neprilikama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jednom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trenutku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dovesti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ugrožavanja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baze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resursa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svetskom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nivou</a:t>
            </a:r>
            <a:r>
              <a:rPr 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Nejednakosti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će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ovakvom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svetu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nastaviti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rastu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iako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će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siromašni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tako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bogati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verovatno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osećati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posledice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masovne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gladi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nasilja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ekološke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destrukcije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Sustainable Development Goals | Green European Foundation">
            <a:extLst>
              <a:ext uri="{FF2B5EF4-FFF2-40B4-BE49-F238E27FC236}">
                <a16:creationId xmlns:a16="http://schemas.microsoft.com/office/drawing/2014/main" id="{CADAC470-863C-4E68-818B-BFC14F5E9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28" y="1562148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56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C03D-439A-40B3-BC4C-7A5B430D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824022"/>
            <a:ext cx="9906000" cy="1382156"/>
          </a:xfrm>
        </p:spPr>
        <p:txBody>
          <a:bodyPr>
            <a:normAutofit/>
          </a:bodyPr>
          <a:lstStyle/>
          <a:p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Pojam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odr</a:t>
            </a:r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ivog</a:t>
            </a:r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razvoja – razvoj društva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944DBA-5533-423C-98F7-29DD0620D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Održivi razvoj podrazumeva </a:t>
            </a:r>
            <a:r>
              <a:rPr lang="sr-Latn-R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razvoj društva 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koji raspoloživim resursima zadovoljava ljudske potrebe, ne ugrožavajući prirodne sisteme i životnu sredinu, čime se osigurava dugoročno postojanje ljudskog društva i njegovog okruženja. Koncept održivog razvoja predstavlja novu strategiju i filozofiju društvenog razvoja.</a:t>
            </a:r>
          </a:p>
          <a:p>
            <a:pPr marL="0" indent="0">
              <a:buNone/>
            </a:pPr>
            <a:r>
              <a:rPr lang="en-US" sz="2000" b="1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Leksikografski</a:t>
            </a:r>
            <a:r>
              <a:rPr lang="en-US" sz="20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20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Proces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najširih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bioloških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društveno-istorijskih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individualnih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promena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rezultat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prelaza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nižeg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viši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nivo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oblika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života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8367FD5E-B451-49D5-9F16-B1E952405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2C3C8E-6D95-49EF-B9C9-6165F1E73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4772024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6101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19407-364B-474F-B310-6FD19D33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Decenija</a:t>
            </a:r>
            <a:r>
              <a:rPr lang="en-U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integracije</a:t>
            </a:r>
            <a:r>
              <a:rPr lang="en-U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ekonomskog</a:t>
            </a:r>
            <a:r>
              <a:rPr lang="en-U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rasta</a:t>
            </a:r>
            <a:r>
              <a:rPr lang="en-U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društvenih</a:t>
            </a:r>
            <a:r>
              <a:rPr lang="en-U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ciljeva</a:t>
            </a:r>
            <a:r>
              <a:rPr lang="en-U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 (1970–1980)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302F7-F2FA-4011-B7FD-316FA1233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RS" sz="3000" b="1" dirty="0"/>
              <a:t>  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Međunarodno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okruženje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Rastući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nivo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šira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svest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značaju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nezaposlenosti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najvećem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broju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zemalja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Jačanje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tendencija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nejednake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distribucije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prihoda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unutar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država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saglasno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tome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rastući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nivo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društvene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nejednakosti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Održavanje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povećanje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broja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ljudi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koji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uslovima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siromaštva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odnosno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čiji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prihodi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života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ispod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minimalnih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normativa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Nastavljanje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ubrzavanje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migracija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ruralnih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delova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urbane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dovodi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njihovom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funkcionisanju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nepovoljnija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međunarodna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pozicija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najvećeg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broja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zemalja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zbog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međunarodnog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zaduživanja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nemogućnosti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servisira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strani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dug.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94230-BF66-4B23-B08D-32E9A3E83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582" y="4332826"/>
            <a:ext cx="2426418" cy="2426418"/>
          </a:xfrm>
          <a:prstGeom prst="rect">
            <a:avLst/>
          </a:prstGeom>
        </p:spPr>
      </p:pic>
      <p:pic>
        <p:nvPicPr>
          <p:cNvPr id="7" name="Picture 2" descr="Sustainable Development Goals | Green European Foundation">
            <a:extLst>
              <a:ext uri="{FF2B5EF4-FFF2-40B4-BE49-F238E27FC236}">
                <a16:creationId xmlns:a16="http://schemas.microsoft.com/office/drawing/2014/main" id="{CADAC470-863C-4E68-818B-BFC14F5E9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874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19407-364B-474F-B310-6FD19D33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Decenije integracije ekonomskog rasta i</a:t>
            </a:r>
            <a:b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društvenih ciljeva ( 1970 – 1980 )</a:t>
            </a:r>
            <a:b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Sustainable Development Goals | Green European Foundation">
            <a:extLst>
              <a:ext uri="{FF2B5EF4-FFF2-40B4-BE49-F238E27FC236}">
                <a16:creationId xmlns:a16="http://schemas.microsoft.com/office/drawing/2014/main" id="{CADAC470-863C-4E68-818B-BFC14F5E9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525" y="0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986EC2-86BD-4E67-919E-B3B3CA190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Ekonomske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doktrine</a:t>
            </a: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Shvatanje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procesa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koji mora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isto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vreme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ispuni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cilja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ekonomski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smanjenje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siromaštva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bazira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povećanju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investicija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projekte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uglavnom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javne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privatne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koji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namenjeni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smanjenju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siromaštva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Ohrabruje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preraspodela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društvenog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bogatstva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pre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svega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kroz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preraspodelu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dobiti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korist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siromašnih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projekti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ruralnim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oblastima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sanacija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urbanog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siromaštva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Svetski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program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zapošljavanja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(MOR, 1969)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Prevashodni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cilj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trebalo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bi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bude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povećanje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standarda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života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siromašne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kroz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povećane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mogućnosti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zapošljavanja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•Novo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sagledavanje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populacionog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rasta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zemljama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voju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81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19407-364B-474F-B310-6FD19D336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3" y="493644"/>
            <a:ext cx="9906000" cy="1382156"/>
          </a:xfrm>
        </p:spPr>
        <p:txBody>
          <a:bodyPr/>
          <a:lstStyle/>
          <a:p>
            <a:r>
              <a:rPr kumimoji="0" lang="sr-Latn-RS" sz="32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Decenije integracije ekonomskog rasta i</a:t>
            </a:r>
            <a:br>
              <a:rPr kumimoji="0" lang="sr-Latn-RS" sz="32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sr-Latn-RS" sz="32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društvenih ciljeva ( 1970 – 1980 )</a:t>
            </a:r>
            <a:endParaRPr lang="en-US" dirty="0"/>
          </a:p>
        </p:txBody>
      </p:sp>
      <p:pic>
        <p:nvPicPr>
          <p:cNvPr id="7" name="Picture 2" descr="Sustainable Development Goals | Green European Foundation">
            <a:extLst>
              <a:ext uri="{FF2B5EF4-FFF2-40B4-BE49-F238E27FC236}">
                <a16:creationId xmlns:a16="http://schemas.microsoft.com/office/drawing/2014/main" id="{CADAC470-863C-4E68-818B-BFC14F5E9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343" y="69850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986EC2-86BD-4E67-919E-B3B3CA190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Životna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sredina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Početak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integracije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zaštite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životne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sredine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teoriju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praksu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1971.god.: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Rezolucija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Generalne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Skupštine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UN po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prvi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put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direktno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povezuje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ova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koncepta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Zemlje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iskoristile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ovu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rezoluciju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ukažu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stvari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da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zagaćenje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širom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sveta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prevashodno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prouzrokovano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strane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nekih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visoko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razvijenih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zemalja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mnogi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problemi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zaštiti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životne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sredine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zemljama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nastaju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baš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rezultat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njihove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nerazvijenosti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282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19407-364B-474F-B310-6FD19D33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Latn-RS" sz="32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Decenije integracije ekonomskog rasta i</a:t>
            </a:r>
            <a:br>
              <a:rPr kumimoji="0" lang="sr-Latn-RS" sz="32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sr-Latn-RS" sz="32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društvenih ciljeva ( 1970 – 1980 )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94230-BF66-4B23-B08D-32E9A3E83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582" y="4332826"/>
            <a:ext cx="2426418" cy="2426418"/>
          </a:xfrm>
          <a:prstGeom prst="rect">
            <a:avLst/>
          </a:prstGeom>
        </p:spPr>
      </p:pic>
      <p:pic>
        <p:nvPicPr>
          <p:cNvPr id="7" name="Picture 2" descr="Sustainable Development Goals | Green European Foundation">
            <a:extLst>
              <a:ext uri="{FF2B5EF4-FFF2-40B4-BE49-F238E27FC236}">
                <a16:creationId xmlns:a16="http://schemas.microsoft.com/office/drawing/2014/main" id="{CADAC470-863C-4E68-818B-BFC14F5E9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986EC2-86BD-4E67-919E-B3B3CA19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87" y="2009554"/>
            <a:ext cx="9906000" cy="40244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R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Životna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sredina</a:t>
            </a: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Konferencija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Ujedinjenih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zaštiti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životne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sredine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Stokholm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1972.) 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Rezultat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rastućeg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javnog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interesa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razvijenim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društvima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populacije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životnu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sredinu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migracije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zagadenje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izazvano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procesima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industrijalizacije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razvijenim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zemljama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prouzrokujeograničenja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nerazvijenih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smanjuje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njihove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mogućnosti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industrijalizacije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osnovni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uzrok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životnoj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sredini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nerazvijenim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zemljama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siromaštvo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Rezultati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Stokholmska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deklaracija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Formiranje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zaštite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životne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sredine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Ujedinjenih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(UNEP)</a:t>
            </a:r>
          </a:p>
        </p:txBody>
      </p:sp>
    </p:spTree>
    <p:extLst>
      <p:ext uri="{BB962C8B-B14F-4D97-AF65-F5344CB8AC3E}">
        <p14:creationId xmlns:p14="http://schemas.microsoft.com/office/powerpoint/2010/main" val="821993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19407-364B-474F-B310-6FD19D33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Decenije</a:t>
            </a:r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sr-Latn-RS" sz="32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integracije ekonomskog rasta i</a:t>
            </a:r>
            <a:br>
              <a:rPr kumimoji="0" lang="sr-Latn-RS" sz="32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sr-Latn-RS" sz="32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društvenih ciljeva ( 1970 – 1980 )</a:t>
            </a:r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94230-BF66-4B23-B08D-32E9A3E83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582" y="4332826"/>
            <a:ext cx="2426418" cy="2426418"/>
          </a:xfrm>
          <a:prstGeom prst="rect">
            <a:avLst/>
          </a:prstGeom>
        </p:spPr>
      </p:pic>
      <p:pic>
        <p:nvPicPr>
          <p:cNvPr id="7" name="Picture 2" descr="Sustainable Development Goals | Green European Foundation">
            <a:extLst>
              <a:ext uri="{FF2B5EF4-FFF2-40B4-BE49-F238E27FC236}">
                <a16:creationId xmlns:a16="http://schemas.microsoft.com/office/drawing/2014/main" id="{CADAC470-863C-4E68-818B-BFC14F5E9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986EC2-86BD-4E67-919E-B3B3CA190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/>
              <a:t> 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/>
              <a:t>	</a:t>
            </a:r>
            <a:endParaRPr lang="sr-Latn-R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912310-E29C-4152-8651-29FFE2846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1790700"/>
            <a:ext cx="2247900" cy="2990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F29925-7925-459D-8CA0-12A05AF38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5787" y="1461978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4CDA42-28B7-4F3F-BE29-8AD7EFABE8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8537" y="4021766"/>
            <a:ext cx="2552700" cy="1790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B5E212-47C3-4FD8-8E92-B4439F0969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6037" y="3166731"/>
            <a:ext cx="4762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26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19407-364B-474F-B310-6FD19D33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94230-BF66-4B23-B08D-32E9A3E83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582" y="4332826"/>
            <a:ext cx="2426418" cy="2426418"/>
          </a:xfrm>
          <a:prstGeom prst="rect">
            <a:avLst/>
          </a:prstGeom>
        </p:spPr>
      </p:pic>
      <p:pic>
        <p:nvPicPr>
          <p:cNvPr id="7" name="Picture 2" descr="Sustainable Development Goals | Green European Foundation">
            <a:extLst>
              <a:ext uri="{FF2B5EF4-FFF2-40B4-BE49-F238E27FC236}">
                <a16:creationId xmlns:a16="http://schemas.microsoft.com/office/drawing/2014/main" id="{CADAC470-863C-4E68-818B-BFC14F5E9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986EC2-86BD-4E67-919E-B3B3CA190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/>
              <a:t> 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/>
              <a:t>	</a:t>
            </a:r>
            <a:r>
              <a:rPr lang="sr-Latn-RS" sz="3600" b="1" dirty="0">
                <a:latin typeface="Calibri" panose="020F0502020204030204" pitchFamily="34" charset="0"/>
                <a:cs typeface="Calibri" panose="020F0502020204030204" pitchFamily="34" charset="0"/>
              </a:rPr>
              <a:t>NASTAVIĆE SE!!!</a:t>
            </a:r>
          </a:p>
        </p:txBody>
      </p:sp>
    </p:spTree>
    <p:extLst>
      <p:ext uri="{BB962C8B-B14F-4D97-AF65-F5344CB8AC3E}">
        <p14:creationId xmlns:p14="http://schemas.microsoft.com/office/powerpoint/2010/main" val="52842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C03D-439A-40B3-BC4C-7A5B430D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824022"/>
            <a:ext cx="9906000" cy="1382156"/>
          </a:xfrm>
        </p:spPr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Pojam razvoja</a:t>
            </a:r>
            <a:b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944DBA-5533-423C-98F7-29DD0620D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76424"/>
            <a:ext cx="9906000" cy="4157553"/>
          </a:xfrm>
        </p:spPr>
        <p:txBody>
          <a:bodyPr/>
          <a:lstStyle/>
          <a:p>
            <a:pPr marL="0" indent="0" algn="just" fontAlgn="base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Prelaz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društva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stanja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siromaštva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blagostanje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  <a:p>
            <a:pPr marL="0" indent="0" algn="just" fontAlgn="base">
              <a:buNone/>
            </a:pPr>
            <a:r>
              <a:rPr lang="en-US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Rosemberg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Birdzell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, 1993</a:t>
            </a:r>
          </a:p>
          <a:p>
            <a:pPr marL="0" indent="0" algn="just" fontAlgn="base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Dinamičan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proces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povećanja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nivoa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zadovoljenja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ljudskih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potreba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čemu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ljudske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potrebe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same po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sebi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modaliteti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mogućnosti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njihovog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zadovoljenja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menjaju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vremenu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 fontAlgn="base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Teorija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polje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intelektualnog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istraživanja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javlja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nakon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svetskog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rata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povezano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političkim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projektom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razvijanja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zemalja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juga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aktivnom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intervencijom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razvijenih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industrijskih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zemalja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severa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2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8367FD5E-B451-49D5-9F16-B1E952405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1CBFB4-7B7F-425D-A4CB-38B79B4DC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520" y="766872"/>
            <a:ext cx="5162309" cy="84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01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C03D-439A-40B3-BC4C-7A5B430D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824022"/>
            <a:ext cx="9906000" cy="1382156"/>
          </a:xfrm>
        </p:spPr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Ekonomski razvoj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944DBA-5533-423C-98F7-29DD0620D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2000" b="1" i="0" u="none" strike="noStrike" baseline="0" dirty="0" err="1">
                <a:latin typeface="Cambria" panose="02040503050406030204" pitchFamily="18" charset="0"/>
              </a:rPr>
              <a:t>Ekonomski</a:t>
            </a:r>
            <a:r>
              <a:rPr lang="en-US" sz="2000" b="1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1" i="0" u="none" strike="noStrike" baseline="0" dirty="0" err="1">
                <a:latin typeface="Cambria" panose="02040503050406030204" pitchFamily="18" charset="0"/>
              </a:rPr>
              <a:t>razvoj</a:t>
            </a:r>
            <a:r>
              <a:rPr lang="en-US" sz="2000" b="1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predstavlja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rast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kapaciteta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ekonomije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(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lokalne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,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regionalne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,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nacionalne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, ...) da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stvara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bogatstvo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za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stanovnike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zajednice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i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da time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unapređuje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njihov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kvalitet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života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kroz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povećanje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zaposlenosti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,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realnih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zarada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,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vrednosti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lične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imovine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,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obima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i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kvaliteta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usluga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,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itd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. </a:t>
            </a:r>
          </a:p>
          <a:p>
            <a:r>
              <a:rPr lang="en-US" sz="2000" b="1" i="0" u="none" strike="noStrike" baseline="0" dirty="0" err="1">
                <a:latin typeface="Cambria" panose="02040503050406030204" pitchFamily="18" charset="0"/>
              </a:rPr>
              <a:t>Društveno</a:t>
            </a:r>
            <a:r>
              <a:rPr lang="en-US" sz="2000" b="1" i="0" u="none" strike="noStrike" baseline="0" dirty="0">
                <a:latin typeface="Cambria" panose="02040503050406030204" pitchFamily="18" charset="0"/>
              </a:rPr>
              <a:t>–</a:t>
            </a:r>
            <a:r>
              <a:rPr lang="en-US" sz="2000" b="1" i="0" u="none" strike="noStrike" baseline="0" dirty="0" err="1">
                <a:latin typeface="Cambria" panose="02040503050406030204" pitchFamily="18" charset="0"/>
              </a:rPr>
              <a:t>ekonomski</a:t>
            </a:r>
            <a:r>
              <a:rPr lang="en-US" sz="2000" b="1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1" i="0" u="none" strike="noStrike" baseline="0" dirty="0" err="1">
                <a:latin typeface="Cambria" panose="02040503050406030204" pitchFamily="18" charset="0"/>
              </a:rPr>
              <a:t>razvoj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,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osim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promena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u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obimu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i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strukturi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proizvodnje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,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obuhvata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i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promene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u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odnosima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između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ljudi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u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proizvodnoj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sferi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i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društvenom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životu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,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uključujući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ekonomske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i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političke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procese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demokratizacije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 err="1">
                <a:latin typeface="Cambria" panose="02040503050406030204" pitchFamily="18" charset="0"/>
              </a:rPr>
              <a:t>društva</a:t>
            </a:r>
            <a:r>
              <a:rPr lang="en-US" sz="2000" b="0" i="0" u="none" strike="noStrike" baseline="0" dirty="0">
                <a:latin typeface="Cambria" panose="02040503050406030204" pitchFamily="18" charset="0"/>
              </a:rPr>
              <a:t>.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8367FD5E-B451-49D5-9F16-B1E952405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736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A264-FE24-4426-A3ED-CE35D3B5E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Razvoj i rast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94D7D-4462-473A-8390-8EE4C2928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Rasti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znači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prirodno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porasti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veličini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uz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pomoć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dodatne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materije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kroz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asimilaciju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srastanje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  <a:endParaRPr 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Razviti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znači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proširiti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ostvariti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potencijale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postepeno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dovoditi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punijeg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većeg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boljeg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stanja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pPr marL="0" indent="0">
              <a:buNone/>
            </a:pPr>
            <a:r>
              <a:rPr lang="en-US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Kada</a:t>
            </a:r>
            <a:r>
              <a:rPr lang="en-US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nešto</a:t>
            </a:r>
            <a:r>
              <a:rPr lang="en-US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raste</a:t>
            </a:r>
            <a:r>
              <a:rPr lang="en-US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ono </a:t>
            </a:r>
            <a:r>
              <a:rPr lang="en-US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postaje</a:t>
            </a:r>
            <a:r>
              <a:rPr lang="en-US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krupnije</a:t>
            </a:r>
            <a:r>
              <a:rPr lang="en-US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Kada</a:t>
            </a:r>
            <a:r>
              <a:rPr lang="en-US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nešto</a:t>
            </a:r>
            <a:r>
              <a:rPr lang="en-US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razv</a:t>
            </a:r>
            <a:r>
              <a:rPr lang="sr-Latn-RS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ja, ono </a:t>
            </a:r>
            <a:r>
              <a:rPr lang="en-US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postaje</a:t>
            </a:r>
            <a:r>
              <a:rPr lang="en-US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drugačije</a:t>
            </a:r>
            <a:r>
              <a:rPr lang="en-US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Eko-sistem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naše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planete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razvija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evoluira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raste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 Njegov podsistem, </a:t>
            </a:r>
          </a:p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ekonomija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mora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konačno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prestati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raste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nastaviti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razvija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Termin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održivi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” je,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otuda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za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ekonomiju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smislen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samo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razume</a:t>
            </a:r>
            <a:endParaRPr 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bez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rasta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65C21E-75F6-476C-AC4F-43F7D23ED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364" y="219480"/>
            <a:ext cx="2619375" cy="174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99F9F1-54DF-4CD3-8B7E-979AFEA6C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5582" y="4431582"/>
            <a:ext cx="2426418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0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C03D-439A-40B3-BC4C-7A5B430D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824022"/>
            <a:ext cx="9906000" cy="1382156"/>
          </a:xfrm>
        </p:spPr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Razvoj kroz istoriju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944DBA-5533-423C-98F7-29DD0620D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50-te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XX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veka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bruto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domaćeg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proizvoda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Industrijalizacija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osnovni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preduslov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Kasnije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fokus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pomeren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industrijalizacije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efikasnost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industrijalizacije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danas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još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uvek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često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ekonomski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predstavlja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najznačajniju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koristi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svetu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70-te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XX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veka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uvedeni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novi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indikatori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praćenje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smanjenje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siromaštva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mora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doprinese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boljim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životnim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uslovima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osigura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ispunjavanje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osnovnih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ljudskih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potreba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ne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hrane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odeće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već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stana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zdravstvene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zaštite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obrazovanja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Ovo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postala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nova oblast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teoriji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humani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2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8367FD5E-B451-49D5-9F16-B1E952405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7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19407-364B-474F-B310-6FD19D33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Latn-RS" sz="36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Razvoj kroz istoriju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302F7-F2FA-4011-B7FD-316FA1233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90-te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XX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veka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koncept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sloboda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 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proces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širenja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stvarnih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sloboda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ljudi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uživaju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cilju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ekonomskog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blagostanja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društvenih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mogućnosti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političkih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prava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Ove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slobode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nisu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konačni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cilj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već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instrument da se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dođe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Svrha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konačno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stvori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sredinu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običnim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ljudima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omogućava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imaju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dobar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život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Stoga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mora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obezbedi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ljudima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prava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mogućnosti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sposobnosti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potrebne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donesu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svoje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individualne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odluke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najbolji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mogući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način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Picture 2" descr="Sustainable Development Goals | Green European Foundation">
            <a:extLst>
              <a:ext uri="{FF2B5EF4-FFF2-40B4-BE49-F238E27FC236}">
                <a16:creationId xmlns:a16="http://schemas.microsoft.com/office/drawing/2014/main" id="{CADAC470-863C-4E68-818B-BFC14F5E9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913" y="1"/>
            <a:ext cx="1944756" cy="200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96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19407-364B-474F-B310-6FD19D33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Latn-RS" sz="36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Razvoj kroz istoriju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302F7-F2FA-4011-B7FD-316FA1233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Različiti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ekonomski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trendovi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globalizacija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ali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rastuća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svest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neophodnosti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zaštite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životne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sredine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uticali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postane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koncept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oko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koga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lome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koplja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unutrašnjem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planu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država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ali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planu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međunarodnih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odnosa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svetu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prvi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plan se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stavljaju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pitanja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definisanja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nove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razvojne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koncepcije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pitanja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baseline="0" dirty="0">
                <a:solidFill>
                  <a:srgbClr val="006F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lang="en-US" b="0" i="1" u="none" strike="noStrike" baseline="0" dirty="0" err="1">
                <a:solidFill>
                  <a:srgbClr val="006F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koga</a:t>
            </a:r>
            <a:r>
              <a:rPr lang="en-US" b="0" i="1" u="none" strike="noStrike" baseline="0" dirty="0">
                <a:solidFill>
                  <a:srgbClr val="006F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0" i="1" u="none" strike="noStrike" baseline="0" dirty="0" err="1">
                <a:solidFill>
                  <a:srgbClr val="006F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kakav</a:t>
            </a:r>
            <a:r>
              <a:rPr lang="en-US" b="0" i="1" u="none" strike="noStrike" baseline="0" dirty="0">
                <a:solidFill>
                  <a:srgbClr val="006F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0" i="1" u="none" strike="noStrike" baseline="0" dirty="0" err="1">
                <a:solidFill>
                  <a:srgbClr val="006F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US" b="0" i="1" u="none" strike="noStrike" baseline="0" dirty="0">
                <a:solidFill>
                  <a:srgbClr val="006F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ostvariti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0" i="1" u="none" strike="noStrike" baseline="0" dirty="0" err="1">
                <a:solidFill>
                  <a:srgbClr val="006F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b="0" i="1" u="none" strike="noStrike" baseline="0" dirty="0">
                <a:solidFill>
                  <a:srgbClr val="006F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baseline="0" dirty="0" err="1">
                <a:solidFill>
                  <a:srgbClr val="006F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</a:t>
            </a:r>
            <a:r>
              <a:rPr lang="en-US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jim</a:t>
            </a:r>
            <a:r>
              <a:rPr lang="en-US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sredstima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ostvariti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94230-BF66-4B23-B08D-32E9A3E83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582" y="4332826"/>
            <a:ext cx="2426418" cy="2426418"/>
          </a:xfrm>
          <a:prstGeom prst="rect">
            <a:avLst/>
          </a:prstGeom>
        </p:spPr>
      </p:pic>
      <p:pic>
        <p:nvPicPr>
          <p:cNvPr id="7" name="Picture 2" descr="Sustainable Development Goals | Green European Foundation">
            <a:extLst>
              <a:ext uri="{FF2B5EF4-FFF2-40B4-BE49-F238E27FC236}">
                <a16:creationId xmlns:a16="http://schemas.microsoft.com/office/drawing/2014/main" id="{CADAC470-863C-4E68-818B-BFC14F5E9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67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19407-364B-474F-B310-6FD19D33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en-US" sz="3200" b="1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Početak</a:t>
            </a:r>
            <a:r>
              <a:rPr lang="en-US" sz="32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savremenog</a:t>
            </a:r>
            <a:r>
              <a:rPr lang="en-US" sz="32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viđenja</a:t>
            </a:r>
            <a:r>
              <a:rPr lang="en-US" sz="32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razvoja</a:t>
            </a:r>
            <a:r>
              <a:rPr lang="en-US" sz="32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302F7-F2FA-4011-B7FD-316FA1233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Moramo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poraditi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snažnom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novom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korišćenja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naših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raspoloživih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naučnih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dostignuća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industrijskog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napretka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radi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unapređivanja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rasta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nerazvijenijih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područja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Starom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imperijalizmu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eksploataciji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radi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inostranog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profita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mesta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našim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planovima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Veća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proizvodnja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ključ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prosperiteta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ključ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veće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proizvodnje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šira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stroža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primena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modernih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naučnih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tehničkih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saznanja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marL="0" indent="0">
              <a:buNone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Harry S. Truman</a:t>
            </a:r>
          </a:p>
          <a:p>
            <a:pPr marL="0" indent="0">
              <a:buNone/>
            </a:pP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Inauguracioni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govor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20.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januara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1949.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94230-BF66-4B23-B08D-32E9A3E83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582" y="4332826"/>
            <a:ext cx="2426418" cy="2426418"/>
          </a:xfrm>
          <a:prstGeom prst="rect">
            <a:avLst/>
          </a:prstGeom>
        </p:spPr>
      </p:pic>
      <p:pic>
        <p:nvPicPr>
          <p:cNvPr id="7" name="Picture 2" descr="Sustainable Development Goals | Green European Foundation">
            <a:extLst>
              <a:ext uri="{FF2B5EF4-FFF2-40B4-BE49-F238E27FC236}">
                <a16:creationId xmlns:a16="http://schemas.microsoft.com/office/drawing/2014/main" id="{CADAC470-863C-4E68-818B-BFC14F5E9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233530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RegularSeedLeftStep">
      <a:dk1>
        <a:srgbClr val="000000"/>
      </a:dk1>
      <a:lt1>
        <a:srgbClr val="FFFFFF"/>
      </a:lt1>
      <a:dk2>
        <a:srgbClr val="1B3028"/>
      </a:dk2>
      <a:lt2>
        <a:srgbClr val="F3F0F3"/>
      </a:lt2>
      <a:accent1>
        <a:srgbClr val="43B73E"/>
      </a:accent1>
      <a:accent2>
        <a:srgbClr val="6DB332"/>
      </a:accent2>
      <a:accent3>
        <a:srgbClr val="9BA939"/>
      </a:accent3>
      <a:accent4>
        <a:srgbClr val="B99233"/>
      </a:accent4>
      <a:accent5>
        <a:srgbClr val="CB6C45"/>
      </a:accent5>
      <a:accent6>
        <a:srgbClr val="B93344"/>
      </a:accent6>
      <a:hlink>
        <a:srgbClr val="BB43C0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1859</Words>
  <Application>Microsoft Office PowerPoint</Application>
  <PresentationFormat>Widescreen</PresentationFormat>
  <Paragraphs>150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</vt:lpstr>
      <vt:lpstr>Univers Condensed Light</vt:lpstr>
      <vt:lpstr>Walbaum Display Light</vt:lpstr>
      <vt:lpstr>AngleLinesVTI</vt:lpstr>
      <vt:lpstr>Održivi razvoj </vt:lpstr>
      <vt:lpstr>Pojam održivog razvoja – razvoj društva</vt:lpstr>
      <vt:lpstr>Pojam razvoja </vt:lpstr>
      <vt:lpstr>Ekonomski razvoj</vt:lpstr>
      <vt:lpstr>Razvoj i rast</vt:lpstr>
      <vt:lpstr>Razvoj kroz istoriju</vt:lpstr>
      <vt:lpstr>Razvoj kroz istoriju</vt:lpstr>
      <vt:lpstr>Razvoj kroz istoriju</vt:lpstr>
      <vt:lpstr> Početak savremenog viđenja razvoja </vt:lpstr>
      <vt:lpstr>Pravo na razvoj</vt:lpstr>
      <vt:lpstr>Pravo na razvoj</vt:lpstr>
      <vt:lpstr> realan život</vt:lpstr>
      <vt:lpstr>Dekade razvoja društva</vt:lpstr>
      <vt:lpstr>Period ekonomskog rasta (1950–1960)</vt:lpstr>
      <vt:lpstr>Period ekonomskog rasta (1950–1960)</vt:lpstr>
      <vt:lpstr>Period ekonomskog rasta (1950–1960)</vt:lpstr>
      <vt:lpstr>Decenija preispitivanja svrhe razvoja (1960–1970)</vt:lpstr>
      <vt:lpstr>Decenije preispitivanja svrhe razvoja (1960 – 1970 )</vt:lpstr>
      <vt:lpstr>DECENIJA PREISPITIVANJA SVRHE RAZVOJA ( 1960-1970 )</vt:lpstr>
      <vt:lpstr>Decenija integracije ekonomskog rasta i društvenih ciljeva (1970–1980)</vt:lpstr>
      <vt:lpstr>Decenije integracije ekonomskog rasta i društvenih ciljeva ( 1970 – 1980 ) </vt:lpstr>
      <vt:lpstr>Decenije integracije ekonomskog rasta i društvenih ciljeva ( 1970 – 1980 )</vt:lpstr>
      <vt:lpstr>Decenije integracije ekonomskog rasta i društvenih ciljeva ( 1970 – 1980 )</vt:lpstr>
      <vt:lpstr>Decenije integracije ekonomskog rasta i društvenih ciljeva ( 1970 – 1980 )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ODRŽIVI RAZVOJ</dc:title>
  <dc:creator>Aleksandra Boricic</dc:creator>
  <cp:lastModifiedBy>Aleksandra Boricic</cp:lastModifiedBy>
  <cp:revision>35</cp:revision>
  <dcterms:created xsi:type="dcterms:W3CDTF">2020-10-19T21:10:10Z</dcterms:created>
  <dcterms:modified xsi:type="dcterms:W3CDTF">2020-10-29T20:49:28Z</dcterms:modified>
</cp:coreProperties>
</file>