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1" r:id="rId4"/>
    <p:sldId id="257" r:id="rId5"/>
    <p:sldId id="267" r:id="rId6"/>
    <p:sldId id="260" r:id="rId7"/>
    <p:sldId id="266" r:id="rId8"/>
    <p:sldId id="277" r:id="rId9"/>
    <p:sldId id="268" r:id="rId10"/>
    <p:sldId id="269" r:id="rId11"/>
    <p:sldId id="270" r:id="rId12"/>
    <p:sldId id="271" r:id="rId13"/>
    <p:sldId id="272" r:id="rId14"/>
    <p:sldId id="273" r:id="rId15"/>
    <p:sldId id="259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stival.smartcity.education/scf19-agend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rojstanovnika.population.city/worl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.gov.rs/sr-latn/vesti/20190628-procenjen-broj-stanovnika-2018/?s=180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9FCE-E41C-4B17-A98E-409C545FA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/>
          <a:lstStyle/>
          <a:p>
            <a:r>
              <a:rPr lang="en-US" dirty="0" err="1"/>
              <a:t>Odr</a:t>
            </a:r>
            <a:r>
              <a:rPr lang="sr-Latn-RS" dirty="0"/>
              <a:t>živi razvoj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32AD4-95AF-4B04-A469-C23F23FA84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Dr Aleksandra Boricic</a:t>
            </a:r>
          </a:p>
          <a:p>
            <a:r>
              <a:rPr lang="sr-Latn-RS" dirty="0"/>
              <a:t>Ekološko inženjerstvo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2980E-6E2D-447D-90FE-DF9DF0D0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Tri stuba održivog razvoja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FDBA-7FF6-438C-B84F-10CBBB82A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SVETSKA PRIVREDA</a:t>
            </a:r>
          </a:p>
          <a:p>
            <a:r>
              <a:rPr lang="sr-Latn-RS" dirty="0"/>
              <a:t>GLOBALNO DRUŠTVO</a:t>
            </a:r>
          </a:p>
          <a:p>
            <a:r>
              <a:rPr lang="sr-Latn-RS" dirty="0"/>
              <a:t>FIZIČKA SREDINA NAŠE PLANETE</a:t>
            </a:r>
          </a:p>
          <a:p>
            <a:r>
              <a:rPr lang="sr-Latn-RS" dirty="0"/>
              <a:t>1972.GOD. POKRENUTO PITANJE ODRŽIVOG RAZVOJA</a:t>
            </a:r>
          </a:p>
          <a:p>
            <a:pPr marL="0" indent="0">
              <a:buNone/>
            </a:pPr>
            <a:r>
              <a:rPr lang="sr-Latn-RS" dirty="0"/>
              <a:t> ( </a:t>
            </a:r>
            <a:r>
              <a:rPr lang="sr-Latn-RS" i="1" dirty="0"/>
              <a:t>Svetska strategija zaštite – zaštita živih resursa u cilju održivog razvoja</a:t>
            </a:r>
            <a:r>
              <a:rPr lang="sr-Latn-RS" dirty="0"/>
              <a:t>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06665-16F8-4F46-874D-99B42519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definicija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0B55-F50D-4395-9D5A-BE4CCA2EA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6918"/>
          </a:xfrm>
        </p:spPr>
        <p:txBody>
          <a:bodyPr>
            <a:normAutofit/>
          </a:bodyPr>
          <a:lstStyle/>
          <a:p>
            <a:r>
              <a:rPr lang="sr-Latn-RS" dirty="0"/>
              <a:t>Održivi razvoj je razvoj koji zadovoljava potrebe sadašnje generacije, ne ugrožavajući pritom mogućnost da i buduće generacije zadovolje svoje potrebe.</a:t>
            </a:r>
          </a:p>
          <a:p>
            <a:pPr marL="0" indent="0">
              <a:buNone/>
            </a:pPr>
            <a:r>
              <a:rPr lang="sr-Latn-RS" dirty="0"/>
              <a:t>( Brundtland 1987 )</a:t>
            </a:r>
          </a:p>
          <a:p>
            <a:pPr marL="0" indent="0">
              <a:buNone/>
            </a:pPr>
            <a:r>
              <a:rPr lang="en-US" dirty="0"/>
              <a:t>1987, </a:t>
            </a:r>
            <a:r>
              <a:rPr lang="en-US" dirty="0" err="1"/>
              <a:t>objavljen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Burtlandove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 “</a:t>
            </a:r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zajednička</a:t>
            </a:r>
            <a:r>
              <a:rPr lang="en-US" dirty="0"/>
              <a:t> </a:t>
            </a:r>
            <a:r>
              <a:rPr lang="en-US" dirty="0" err="1"/>
              <a:t>budućnosrt</a:t>
            </a:r>
            <a:r>
              <a:rPr lang="en-US" dirty="0"/>
              <a:t>”,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obuhvatio</a:t>
            </a:r>
            <a:r>
              <a:rPr lang="en-US" dirty="0"/>
              <a:t>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od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do </a:t>
            </a:r>
            <a:r>
              <a:rPr lang="en-US" dirty="0" err="1"/>
              <a:t>siromaštva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delovima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. </a:t>
            </a:r>
            <a:r>
              <a:rPr lang="en-US" dirty="0" err="1"/>
              <a:t>Brundtlandov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je </a:t>
            </a:r>
            <a:r>
              <a:rPr lang="en-US" dirty="0" err="1"/>
              <a:t>naveo</a:t>
            </a:r>
            <a:r>
              <a:rPr lang="en-US" dirty="0"/>
              <a:t> da se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zaustaviti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uklopiti</a:t>
            </a:r>
            <a:r>
              <a:rPr lang="en-US" dirty="0"/>
              <a:t> u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planete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9669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97727-4E20-4F9C-96D2-71AEBA0C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94BDE-287F-4C4C-8FD0-8C4697B6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804520"/>
            <a:ext cx="9603275" cy="6053480"/>
          </a:xfrm>
        </p:spPr>
        <p:txBody>
          <a:bodyPr>
            <a:noAutofit/>
          </a:bodyPr>
          <a:lstStyle/>
          <a:p>
            <a:r>
              <a:rPr lang="en-US" dirty="0"/>
              <a:t>1992, </a:t>
            </a:r>
            <a:r>
              <a:rPr lang="en-US" dirty="0" err="1"/>
              <a:t>Konferencija</a:t>
            </a:r>
            <a:r>
              <a:rPr lang="en-US" dirty="0"/>
              <a:t> </a:t>
            </a:r>
            <a:r>
              <a:rPr lang="en-US" dirty="0" err="1"/>
              <a:t>Ujedinjenih</a:t>
            </a:r>
            <a:r>
              <a:rPr lang="en-US" dirty="0"/>
              <a:t> </a:t>
            </a:r>
            <a:r>
              <a:rPr lang="en-US" dirty="0" err="1"/>
              <a:t>nacija</a:t>
            </a:r>
            <a:r>
              <a:rPr lang="en-US" dirty="0"/>
              <a:t> o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, Rio de </a:t>
            </a:r>
            <a:r>
              <a:rPr lang="en-US" dirty="0" err="1"/>
              <a:t>Žaneiro</a:t>
            </a:r>
            <a:r>
              <a:rPr lang="en-US" dirty="0"/>
              <a:t>; </a:t>
            </a:r>
            <a:r>
              <a:rPr lang="en-US" dirty="0" err="1"/>
              <a:t>Najveća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ikad</a:t>
            </a:r>
            <a:r>
              <a:rPr lang="en-US" dirty="0"/>
              <a:t> </a:t>
            </a:r>
            <a:r>
              <a:rPr lang="en-US" dirty="0" err="1"/>
              <a:t>održanih</a:t>
            </a:r>
            <a:r>
              <a:rPr lang="en-US" dirty="0"/>
              <a:t> </a:t>
            </a:r>
            <a:r>
              <a:rPr lang="en-US" dirty="0" err="1"/>
              <a:t>konferencija</a:t>
            </a:r>
            <a:r>
              <a:rPr lang="en-US" dirty="0"/>
              <a:t> </a:t>
            </a:r>
            <a:r>
              <a:rPr lang="en-US" dirty="0" err="1"/>
              <a:t>Ujedinjenijh</a:t>
            </a:r>
            <a:r>
              <a:rPr lang="en-US" dirty="0"/>
              <a:t> </a:t>
            </a:r>
            <a:r>
              <a:rPr lang="en-US" dirty="0" err="1"/>
              <a:t>nacija</a:t>
            </a:r>
            <a:r>
              <a:rPr lang="en-US" dirty="0"/>
              <a:t>. </a:t>
            </a:r>
            <a:r>
              <a:rPr lang="en-US" dirty="0" err="1"/>
              <a:t>Prisustvovalo</a:t>
            </a:r>
            <a:r>
              <a:rPr lang="en-US" dirty="0"/>
              <a:t> je </a:t>
            </a:r>
            <a:r>
              <a:rPr lang="en-US" dirty="0" err="1"/>
              <a:t>blizu</a:t>
            </a:r>
            <a:r>
              <a:rPr lang="en-US" dirty="0"/>
              <a:t> 10.000 </a:t>
            </a:r>
            <a:r>
              <a:rPr lang="en-US" dirty="0" err="1"/>
              <a:t>zvaničnih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150 </a:t>
            </a:r>
            <a:r>
              <a:rPr lang="en-US" dirty="0" err="1"/>
              <a:t>zemalja</a:t>
            </a:r>
            <a:r>
              <a:rPr lang="en-US" dirty="0"/>
              <a:t>, </a:t>
            </a:r>
            <a:r>
              <a:rPr lang="en-US" dirty="0" err="1"/>
              <a:t>ukljucujuci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116 </a:t>
            </a:r>
            <a:r>
              <a:rPr lang="en-US" dirty="0" err="1"/>
              <a:t>nacionalnih</a:t>
            </a:r>
            <a:r>
              <a:rPr lang="en-US" dirty="0"/>
              <a:t> </a:t>
            </a:r>
            <a:r>
              <a:rPr lang="en-US" dirty="0" err="1"/>
              <a:t>politickih</a:t>
            </a:r>
            <a:r>
              <a:rPr lang="en-US" dirty="0"/>
              <a:t> </a:t>
            </a:r>
            <a:r>
              <a:rPr lang="en-US" dirty="0" err="1"/>
              <a:t>lidera</a:t>
            </a:r>
            <a:r>
              <a:rPr lang="en-US" dirty="0"/>
              <a:t>. </a:t>
            </a:r>
            <a:r>
              <a:rPr lang="en-US" dirty="0" err="1"/>
              <a:t>Paralelno</a:t>
            </a:r>
            <a:r>
              <a:rPr lang="en-US" dirty="0"/>
              <a:t> </a:t>
            </a:r>
            <a:r>
              <a:rPr lang="en-US" dirty="0" err="1"/>
              <a:t>desavanje</a:t>
            </a:r>
            <a:r>
              <a:rPr lang="en-US" dirty="0"/>
              <a:t> - </a:t>
            </a:r>
            <a:r>
              <a:rPr lang="en-US" dirty="0" err="1"/>
              <a:t>konferencija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NGO, </a:t>
            </a:r>
            <a:r>
              <a:rPr lang="en-US" dirty="0" err="1"/>
              <a:t>privukla</a:t>
            </a:r>
            <a:r>
              <a:rPr lang="en-US" dirty="0"/>
              <a:t> je </a:t>
            </a:r>
            <a:r>
              <a:rPr lang="en-US" dirty="0" err="1"/>
              <a:t>jos</a:t>
            </a:r>
            <a:r>
              <a:rPr lang="en-US" dirty="0"/>
              <a:t> vise </a:t>
            </a:r>
            <a:r>
              <a:rPr lang="en-US" dirty="0" err="1"/>
              <a:t>ucesnika</a:t>
            </a:r>
            <a:r>
              <a:rPr lang="en-US" dirty="0"/>
              <a:t>. </a:t>
            </a:r>
            <a:r>
              <a:rPr lang="en-US" dirty="0" err="1"/>
              <a:t>Konferenciju</a:t>
            </a:r>
            <a:r>
              <a:rPr lang="en-US" dirty="0"/>
              <a:t> je </a:t>
            </a:r>
            <a:r>
              <a:rPr lang="en-US" dirty="0" err="1"/>
              <a:t>pratilo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7.000 </a:t>
            </a:r>
            <a:r>
              <a:rPr lang="en-US" dirty="0" err="1"/>
              <a:t>predstavnika</a:t>
            </a:r>
            <a:r>
              <a:rPr lang="en-US" dirty="0"/>
              <a:t> „</a:t>
            </a:r>
            <a:r>
              <a:rPr lang="en-US" dirty="0" err="1"/>
              <a:t>sedme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“. </a:t>
            </a:r>
            <a:r>
              <a:rPr lang="en-US" dirty="0" err="1"/>
              <a:t>Zemaljski</a:t>
            </a:r>
            <a:r>
              <a:rPr lang="en-US" dirty="0"/>
              <a:t> </a:t>
            </a:r>
            <a:r>
              <a:rPr lang="en-US" dirty="0" err="1"/>
              <a:t>samit</a:t>
            </a:r>
            <a:r>
              <a:rPr lang="en-US" dirty="0"/>
              <a:t> je po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povezao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  <a:r>
              <a:rPr lang="en-US" dirty="0" err="1"/>
              <a:t>Potpisano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usvojeno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: </a:t>
            </a:r>
            <a:endParaRPr lang="sr-Latn-RS" dirty="0"/>
          </a:p>
          <a:p>
            <a:r>
              <a:rPr lang="en-US" dirty="0"/>
              <a:t> </a:t>
            </a:r>
            <a:r>
              <a:rPr lang="en-US" dirty="0" err="1"/>
              <a:t>Deklaracija</a:t>
            </a:r>
            <a:r>
              <a:rPr lang="en-US" dirty="0"/>
              <a:t> o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- </a:t>
            </a:r>
            <a:r>
              <a:rPr lang="en-US" dirty="0" err="1"/>
              <a:t>poznatija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Rio </a:t>
            </a:r>
            <a:r>
              <a:rPr lang="en-US" dirty="0" err="1"/>
              <a:t>deklaracija</a:t>
            </a:r>
            <a:endParaRPr lang="sr-Latn-RS" dirty="0"/>
          </a:p>
          <a:p>
            <a:r>
              <a:rPr lang="en-US" dirty="0"/>
              <a:t>  </a:t>
            </a:r>
            <a:r>
              <a:rPr lang="en-US" dirty="0" err="1"/>
              <a:t>Konvencija</a:t>
            </a:r>
            <a:r>
              <a:rPr lang="en-US" dirty="0"/>
              <a:t> o </a:t>
            </a:r>
            <a:r>
              <a:rPr lang="en-US" dirty="0" err="1"/>
              <a:t>promeni</a:t>
            </a:r>
            <a:r>
              <a:rPr lang="en-US" dirty="0"/>
              <a:t> </a:t>
            </a:r>
            <a:r>
              <a:rPr lang="en-US" dirty="0" err="1"/>
              <a:t>klime</a:t>
            </a:r>
            <a:endParaRPr lang="sr-Latn-RS" dirty="0"/>
          </a:p>
          <a:p>
            <a:r>
              <a:rPr lang="en-US" dirty="0"/>
              <a:t>  </a:t>
            </a:r>
            <a:r>
              <a:rPr lang="en-US" dirty="0" err="1"/>
              <a:t>Konvencija</a:t>
            </a:r>
            <a:r>
              <a:rPr lang="en-US" dirty="0"/>
              <a:t> o </a:t>
            </a:r>
            <a:r>
              <a:rPr lang="en-US" dirty="0" err="1"/>
              <a:t>biološkoj</a:t>
            </a:r>
            <a:r>
              <a:rPr lang="en-US" dirty="0"/>
              <a:t> </a:t>
            </a:r>
            <a:r>
              <a:rPr lang="en-US" dirty="0" err="1"/>
              <a:t>raznovrsnosti</a:t>
            </a:r>
            <a:endParaRPr lang="sr-Latn-RS" dirty="0"/>
          </a:p>
          <a:p>
            <a:r>
              <a:rPr lang="en-US" dirty="0"/>
              <a:t>  Princip o </a:t>
            </a:r>
            <a:r>
              <a:rPr lang="en-US" dirty="0" err="1"/>
              <a:t>upravljanju</a:t>
            </a:r>
            <a:r>
              <a:rPr lang="en-US" dirty="0"/>
              <a:t>,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održivom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/>
              <a:t>šuma</a:t>
            </a:r>
            <a:r>
              <a:rPr lang="en-US" dirty="0"/>
              <a:t>, </a:t>
            </a:r>
            <a:endParaRPr lang="sr-Latn-RS" dirty="0"/>
          </a:p>
          <a:p>
            <a:r>
              <a:rPr lang="en-US" dirty="0"/>
              <a:t> </a:t>
            </a:r>
            <a:r>
              <a:rPr lang="en-US" dirty="0" err="1"/>
              <a:t>Akcioni</a:t>
            </a:r>
            <a:r>
              <a:rPr lang="en-US" dirty="0"/>
              <a:t> plan </a:t>
            </a:r>
            <a:r>
              <a:rPr lang="en-US" dirty="0" err="1"/>
              <a:t>odrzivog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za 21. </a:t>
            </a:r>
            <a:r>
              <a:rPr lang="en-US" dirty="0" err="1"/>
              <a:t>vek</a:t>
            </a:r>
            <a:r>
              <a:rPr lang="en-US" dirty="0"/>
              <a:t> </a:t>
            </a:r>
            <a:r>
              <a:rPr lang="en-US" dirty="0" err="1"/>
              <a:t>nazvan</a:t>
            </a:r>
            <a:r>
              <a:rPr lang="en-US" dirty="0"/>
              <a:t> Agenda 21.</a:t>
            </a:r>
          </a:p>
        </p:txBody>
      </p:sp>
    </p:spTree>
    <p:extLst>
      <p:ext uri="{BB962C8B-B14F-4D97-AF65-F5344CB8AC3E}">
        <p14:creationId xmlns:p14="http://schemas.microsoft.com/office/powerpoint/2010/main" val="24957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CFFE-26D4-49A4-9A4E-00BF1795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agendA 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EF72-BDB0-4062-A8C3-0813A0D3A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70846"/>
          </a:xfrm>
        </p:spPr>
        <p:txBody>
          <a:bodyPr>
            <a:normAutofit/>
          </a:bodyPr>
          <a:lstStyle/>
          <a:p>
            <a:r>
              <a:rPr lang="en-US" sz="2400" dirty="0" err="1"/>
              <a:t>Akcioni</a:t>
            </a:r>
            <a:r>
              <a:rPr lang="en-US" sz="2400" dirty="0"/>
              <a:t> plan </a:t>
            </a:r>
            <a:r>
              <a:rPr lang="en-US" sz="2400" dirty="0" err="1"/>
              <a:t>održivog</a:t>
            </a:r>
            <a:r>
              <a:rPr lang="en-US" sz="2400" dirty="0"/>
              <a:t> </a:t>
            </a:r>
            <a:r>
              <a:rPr lang="en-US" sz="2400" dirty="0" err="1"/>
              <a:t>razvoja</a:t>
            </a:r>
            <a:r>
              <a:rPr lang="en-US" sz="2400" dirty="0"/>
              <a:t> za 21. </a:t>
            </a:r>
            <a:r>
              <a:rPr lang="en-US" sz="2400" dirty="0" err="1"/>
              <a:t>vek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jedan</a:t>
            </a:r>
            <a:r>
              <a:rPr lang="en-US" sz="2400" dirty="0"/>
              <a:t> je od </a:t>
            </a:r>
            <a:r>
              <a:rPr lang="en-US" sz="2400" dirty="0" err="1"/>
              <a:t>ključnih</a:t>
            </a:r>
            <a:r>
              <a:rPr lang="en-US" sz="2400" dirty="0"/>
              <a:t> </a:t>
            </a:r>
            <a:r>
              <a:rPr lang="en-US" sz="2400" dirty="0" err="1"/>
              <a:t>dokumenata</a:t>
            </a:r>
            <a:r>
              <a:rPr lang="en-US" sz="2400" dirty="0"/>
              <a:t> </a:t>
            </a:r>
            <a:r>
              <a:rPr lang="en-US" sz="2400" dirty="0" err="1"/>
              <a:t>usvojenih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samitu</a:t>
            </a:r>
            <a:r>
              <a:rPr lang="en-US" sz="2400" dirty="0"/>
              <a:t> u Rio de </a:t>
            </a:r>
            <a:r>
              <a:rPr lang="en-US" sz="2400" dirty="0" err="1"/>
              <a:t>Ženeiru</a:t>
            </a:r>
            <a:r>
              <a:rPr lang="en-US" sz="2400" dirty="0"/>
              <a:t>. </a:t>
            </a:r>
            <a:endParaRPr lang="sr-Latn-RS" sz="2400" dirty="0"/>
          </a:p>
          <a:p>
            <a:r>
              <a:rPr lang="en-US" sz="2400" dirty="0"/>
              <a:t> </a:t>
            </a:r>
            <a:r>
              <a:rPr lang="en-US" sz="2400" dirty="0" err="1"/>
              <a:t>Deklaracija</a:t>
            </a:r>
            <a:r>
              <a:rPr lang="en-US" sz="2400" dirty="0"/>
              <a:t> o </a:t>
            </a:r>
            <a:r>
              <a:rPr lang="en-US" sz="2400" dirty="0" err="1"/>
              <a:t>namerama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obavezivanje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održivi</a:t>
            </a:r>
            <a:r>
              <a:rPr lang="en-US" sz="2400" dirty="0"/>
              <a:t> </a:t>
            </a:r>
            <a:r>
              <a:rPr lang="en-US" sz="2400" dirty="0" err="1"/>
              <a:t>razvoj</a:t>
            </a:r>
            <a:r>
              <a:rPr lang="en-US" sz="2400" dirty="0"/>
              <a:t> u 21. </a:t>
            </a:r>
            <a:r>
              <a:rPr lang="en-US" sz="2400" dirty="0" err="1"/>
              <a:t>veku</a:t>
            </a:r>
            <a:r>
              <a:rPr lang="en-US" sz="2400" dirty="0"/>
              <a:t>. </a:t>
            </a:r>
            <a:endParaRPr lang="sr-Latn-RS" sz="2400" dirty="0"/>
          </a:p>
          <a:p>
            <a:r>
              <a:rPr lang="en-US" sz="2400" dirty="0"/>
              <a:t> Na </a:t>
            </a:r>
            <a:r>
              <a:rPr lang="en-US" sz="2400" dirty="0" err="1"/>
              <a:t>oko</a:t>
            </a:r>
            <a:r>
              <a:rPr lang="en-US" sz="2400" dirty="0"/>
              <a:t> 500 </a:t>
            </a:r>
            <a:r>
              <a:rPr lang="en-US" sz="2400" dirty="0" err="1"/>
              <a:t>stranica</a:t>
            </a:r>
            <a:r>
              <a:rPr lang="en-US" sz="2400" dirty="0"/>
              <a:t>, </a:t>
            </a:r>
            <a:r>
              <a:rPr lang="en-US" sz="2400" dirty="0" err="1"/>
              <a:t>nalazi</a:t>
            </a:r>
            <a:r>
              <a:rPr lang="en-US" sz="2400" dirty="0"/>
              <a:t> se 40 </a:t>
            </a:r>
            <a:r>
              <a:rPr lang="en-US" sz="2400" dirty="0" err="1"/>
              <a:t>poglavlja</a:t>
            </a:r>
            <a:r>
              <a:rPr lang="en-US" sz="2400" dirty="0"/>
              <a:t> - od </a:t>
            </a:r>
            <a:r>
              <a:rPr lang="en-US" sz="2400" dirty="0" err="1"/>
              <a:t>teme</a:t>
            </a:r>
            <a:r>
              <a:rPr lang="en-US" sz="2400" dirty="0"/>
              <a:t> </a:t>
            </a:r>
            <a:r>
              <a:rPr lang="en-US" sz="2400" dirty="0" err="1"/>
              <a:t>siromaštva</a:t>
            </a:r>
            <a:r>
              <a:rPr lang="en-US" sz="2400" dirty="0"/>
              <a:t>, </a:t>
            </a:r>
            <a:r>
              <a:rPr lang="en-US" sz="2400" dirty="0" err="1"/>
              <a:t>zaštite</a:t>
            </a:r>
            <a:r>
              <a:rPr lang="en-US" sz="2400" dirty="0"/>
              <a:t> </a:t>
            </a:r>
            <a:r>
              <a:rPr lang="en-US" sz="2400" dirty="0" err="1"/>
              <a:t>atmosfere</a:t>
            </a:r>
            <a:r>
              <a:rPr lang="en-US" sz="2400" dirty="0"/>
              <a:t>, </a:t>
            </a:r>
            <a:r>
              <a:rPr lang="en-US" sz="2400" dirty="0" err="1"/>
              <a:t>šuma</a:t>
            </a:r>
            <a:r>
              <a:rPr lang="en-US" sz="2400" dirty="0"/>
              <a:t>, </a:t>
            </a:r>
            <a:r>
              <a:rPr lang="en-US" sz="2400" dirty="0" err="1"/>
              <a:t>vodenih</a:t>
            </a:r>
            <a:r>
              <a:rPr lang="en-US" sz="2400" dirty="0"/>
              <a:t> </a:t>
            </a:r>
            <a:r>
              <a:rPr lang="en-US" sz="2400" dirty="0" err="1"/>
              <a:t>resursa</a:t>
            </a:r>
            <a:r>
              <a:rPr lang="en-US" sz="2400" dirty="0"/>
              <a:t>, </a:t>
            </a:r>
            <a:r>
              <a:rPr lang="en-US" sz="2400" dirty="0" err="1"/>
              <a:t>preko</a:t>
            </a:r>
            <a:r>
              <a:rPr lang="en-US" sz="2400" dirty="0"/>
              <a:t> </a:t>
            </a:r>
            <a:r>
              <a:rPr lang="en-US" sz="2400" dirty="0" err="1"/>
              <a:t>zdravstva</a:t>
            </a:r>
            <a:r>
              <a:rPr lang="en-US" sz="2400" dirty="0"/>
              <a:t>, </a:t>
            </a:r>
            <a:r>
              <a:rPr lang="en-US" sz="2400" dirty="0" err="1"/>
              <a:t>poljoprivrede</a:t>
            </a:r>
            <a:r>
              <a:rPr lang="en-US" sz="2400" dirty="0"/>
              <a:t>, </a:t>
            </a:r>
            <a:r>
              <a:rPr lang="en-US" sz="2400" dirty="0" err="1"/>
              <a:t>ekološki</a:t>
            </a:r>
            <a:r>
              <a:rPr lang="en-US" sz="2400" dirty="0"/>
              <a:t> </a:t>
            </a:r>
            <a:r>
              <a:rPr lang="en-US" sz="2400" dirty="0" err="1"/>
              <a:t>zdravog</a:t>
            </a:r>
            <a:r>
              <a:rPr lang="en-US" sz="2400" dirty="0"/>
              <a:t> </a:t>
            </a:r>
            <a:r>
              <a:rPr lang="en-US" sz="2400" dirty="0" err="1"/>
              <a:t>upravljanja</a:t>
            </a:r>
            <a:r>
              <a:rPr lang="en-US" sz="2400" dirty="0"/>
              <a:t> bio-</a:t>
            </a:r>
            <a:r>
              <a:rPr lang="en-US" sz="2400" dirty="0" err="1"/>
              <a:t>tehnologijom</a:t>
            </a:r>
            <a:r>
              <a:rPr lang="en-US" sz="2400" dirty="0"/>
              <a:t> do </a:t>
            </a:r>
            <a:r>
              <a:rPr lang="en-US" sz="2400" dirty="0" err="1"/>
              <a:t>pitanja</a:t>
            </a:r>
            <a:r>
              <a:rPr lang="en-US" sz="2400" dirty="0"/>
              <a:t> </a:t>
            </a:r>
            <a:r>
              <a:rPr lang="en-US" sz="2400" dirty="0" err="1"/>
              <a:t>odlaganja</a:t>
            </a:r>
            <a:r>
              <a:rPr lang="en-US" sz="2400" dirty="0"/>
              <a:t> </a:t>
            </a:r>
            <a:r>
              <a:rPr lang="en-US" sz="2400" dirty="0" err="1"/>
              <a:t>otpada</a:t>
            </a:r>
            <a:r>
              <a:rPr lang="en-US" sz="2400" dirty="0"/>
              <a:t>. </a:t>
            </a:r>
            <a:endParaRPr lang="sr-Latn-RS" sz="2400" dirty="0"/>
          </a:p>
          <a:p>
            <a:r>
              <a:rPr lang="en-US" sz="2400" dirty="0"/>
              <a:t> </a:t>
            </a:r>
            <a:r>
              <a:rPr lang="en-US" sz="2400" dirty="0" err="1"/>
              <a:t>Novitet</a:t>
            </a:r>
            <a:r>
              <a:rPr lang="en-US" sz="2400" dirty="0"/>
              <a:t> u </a:t>
            </a:r>
            <a:r>
              <a:rPr lang="en-US" sz="2400" dirty="0" err="1"/>
              <a:t>odnosu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dokumente</a:t>
            </a:r>
            <a:r>
              <a:rPr lang="en-US" sz="2400" dirty="0"/>
              <a:t> </a:t>
            </a:r>
            <a:r>
              <a:rPr lang="en-US" sz="2400" dirty="0" err="1"/>
              <a:t>Ujedinjenih</a:t>
            </a:r>
            <a:r>
              <a:rPr lang="en-US" sz="2400" dirty="0"/>
              <a:t> </a:t>
            </a:r>
            <a:r>
              <a:rPr lang="en-US" sz="2400" dirty="0" err="1"/>
              <a:t>nacija</a:t>
            </a:r>
            <a:r>
              <a:rPr lang="en-US" sz="2400" dirty="0"/>
              <a:t>,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izričito</a:t>
            </a:r>
            <a:r>
              <a:rPr lang="en-US" sz="2400" dirty="0"/>
              <a:t> </a:t>
            </a:r>
            <a:r>
              <a:rPr lang="en-US" sz="2400" dirty="0" err="1"/>
              <a:t>priznavanje</a:t>
            </a:r>
            <a:r>
              <a:rPr lang="en-US" sz="2400" dirty="0"/>
              <a:t> </a:t>
            </a:r>
            <a:r>
              <a:rPr lang="en-US" sz="2400" dirty="0" err="1"/>
              <a:t>uloga</a:t>
            </a:r>
            <a:r>
              <a:rPr lang="en-US" sz="2400" dirty="0"/>
              <a:t> „</a:t>
            </a:r>
            <a:r>
              <a:rPr lang="en-US" sz="2400" dirty="0" err="1"/>
              <a:t>Bitnih</a:t>
            </a:r>
            <a:r>
              <a:rPr lang="en-US" sz="2400" dirty="0"/>
              <a:t> </a:t>
            </a:r>
            <a:r>
              <a:rPr lang="en-US" sz="2400" dirty="0" err="1"/>
              <a:t>grupacija</a:t>
            </a:r>
            <a:r>
              <a:rPr lang="en-US" sz="2400" dirty="0"/>
              <a:t>“,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žene</a:t>
            </a:r>
            <a:r>
              <a:rPr lang="en-US" sz="2400" dirty="0"/>
              <a:t>, </a:t>
            </a:r>
            <a:r>
              <a:rPr lang="en-US" sz="2400" dirty="0" err="1"/>
              <a:t>deca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omladina</a:t>
            </a:r>
            <a:r>
              <a:rPr lang="en-US" sz="2400" dirty="0"/>
              <a:t>, </a:t>
            </a:r>
            <a:r>
              <a:rPr lang="en-US" sz="2400" dirty="0" err="1"/>
              <a:t>poljoprivrednici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preduzetnici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223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3F31-AE2E-4D1B-86BD-CC6E3BD26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BB41264-3C8E-4CD5-B80A-6D5A702475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863877"/>
            <a:ext cx="9603275" cy="17543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https://www.festival.smartcity.education/scf19-agenda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RS" altLang="en-US" sz="18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ClrTx/>
              <a:buSzTx/>
              <a:buNone/>
            </a:pPr>
            <a:r>
              <a:rPr lang="sr-Latn-RS" altLang="en-US" sz="1800" dirty="0">
                <a:solidFill>
                  <a:srgbClr val="1155CC"/>
                </a:solidFill>
                <a:cs typeface="Arial" panose="020B0604020202020204" pitchFamily="34" charset="0"/>
              </a:rPr>
              <a:t>https://www.festival.smartcity.education/registration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RS" altLang="en-US" sz="18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B48AE5-B359-4D8D-8A8F-D7C51A6E8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60866"/>
            <a:ext cx="12192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94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E2BF-C9DC-4A33-95E9-7F54E617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odr</a:t>
            </a:r>
            <a:r>
              <a:rPr lang="sr-Latn-RS" dirty="0"/>
              <a:t>ž</a:t>
            </a:r>
            <a:r>
              <a:rPr lang="en-US" dirty="0" err="1"/>
              <a:t>ivog</a:t>
            </a:r>
            <a:r>
              <a:rPr lang="en-US" dirty="0"/>
              <a:t> ra</a:t>
            </a:r>
            <a:r>
              <a:rPr lang="sr-Latn-RS" dirty="0"/>
              <a:t>z</a:t>
            </a:r>
            <a:r>
              <a:rPr lang="en-US" dirty="0" err="1"/>
              <a:t>voja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808B-E1E0-4B2E-8B2C-F107386D1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 Treba da imaju:</a:t>
            </a:r>
          </a:p>
          <a:p>
            <a:r>
              <a:rPr lang="sr-Latn-RS" dirty="0"/>
              <a:t> GLOBALNI KARAKTER</a:t>
            </a:r>
          </a:p>
          <a:p>
            <a:r>
              <a:rPr lang="sr-Latn-RS" dirty="0"/>
              <a:t>LAKI ZA SAOPŠTAVANJE </a:t>
            </a:r>
          </a:p>
          <a:p>
            <a:r>
              <a:rPr lang="sr-Latn-RS" dirty="0"/>
              <a:t>OPŠTE PRIMENJIVI U SVIM ZEMLJAMA</a:t>
            </a:r>
          </a:p>
          <a:p>
            <a:r>
              <a:rPr lang="sr-Latn-RS" dirty="0"/>
              <a:t>DA POŠTUJU NACIONALNE POLITIKE I PRIORITETE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74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A8AD-7D1A-4580-8669-02CE4C22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CILJEVI ODRŽIVOG RAZVOJA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96015-FF0F-48D3-A6DD-372EA90D1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RS" dirty="0"/>
              <a:t>ISKORENJIVANJE KRAJNJEG SIROMAŠTVA, UKLJUČUJUĆI I GLAD</a:t>
            </a:r>
          </a:p>
          <a:p>
            <a:pPr marL="457200" indent="-457200">
              <a:buAutoNum type="arabicPeriod"/>
            </a:pPr>
            <a:r>
              <a:rPr lang="sr-Latn-RS" dirty="0"/>
              <a:t>OSTVARIVANJE PRIVREDNOG RAZVOJA NA GLOBALNOM NIVOU</a:t>
            </a:r>
          </a:p>
          <a:p>
            <a:pPr marL="457200" indent="-457200">
              <a:buAutoNum type="arabicPeriod"/>
            </a:pPr>
            <a:r>
              <a:rPr lang="sr-Latn-RS" dirty="0"/>
              <a:t>OBEZBEĐENJE EFEKTIVNOG OBRAZOVANJA ZA SVU DECU I OMLADINU</a:t>
            </a:r>
          </a:p>
          <a:p>
            <a:pPr marL="457200" indent="-457200">
              <a:buAutoNum type="arabicPeriod"/>
            </a:pPr>
            <a:r>
              <a:rPr lang="sr-Latn-RS" dirty="0"/>
              <a:t>PODIZANJE RODNE RAVNOPRAVNOSTI I DRUŠTVENE UKLJUČENOSTI</a:t>
            </a:r>
          </a:p>
          <a:p>
            <a:pPr marL="457200" indent="-457200">
              <a:buAutoNum type="arabicPeriod"/>
            </a:pPr>
            <a:r>
              <a:rPr lang="sr-Latn-RS" dirty="0"/>
              <a:t>ZDRAVLJE I BLAGOSTANJE LJUDI BEZ OBZIRA NA STAROSNO DOBA</a:t>
            </a:r>
          </a:p>
          <a:p>
            <a:pPr marL="457200" indent="-457200">
              <a:buAutoNum type="arabicPeriod"/>
            </a:pPr>
            <a:r>
              <a:rPr lang="sr-Latn-RS" dirty="0"/>
              <a:t>UNAPREĐENJE POLJOPRIVREDNIH SISTEMA I POVEĆANJE PRODUKTIVNOSTI RURALNIH PODRUČJA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3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E1AD-036E-487E-9CC5-A032F9A3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CILJEVI ODRŽIVOG RAZVOJA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83D8B-9AD0-4B46-B0B4-4E7BC7D52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7"/>
            </a:pPr>
            <a:r>
              <a:rPr lang="sr-Latn-RS" dirty="0"/>
              <a:t>OSNAŽIVANJE INKLUZIVNIH, PRODUKTIVNIH I OTPORNIH GRADOVA</a:t>
            </a:r>
          </a:p>
          <a:p>
            <a:pPr marL="457200" indent="-457200">
              <a:buFont typeface="Arial" panose="020B0604020202020204" pitchFamily="34" charset="0"/>
              <a:buAutoNum type="arabicPeriod" startAt="7"/>
            </a:pPr>
            <a:r>
              <a:rPr lang="sr-Latn-RS" dirty="0"/>
              <a:t>OGRANIČAVANJE ANTROPOGENIH KLIMATSKIH PROMENA I OBEZBEĐENJE          ODRŽIVE ENERGIJE</a:t>
            </a:r>
          </a:p>
          <a:p>
            <a:pPr marL="457200" indent="-457200">
              <a:buFont typeface="Arial" panose="020B0604020202020204" pitchFamily="34" charset="0"/>
              <a:buAutoNum type="arabicPeriod" startAt="7"/>
            </a:pPr>
            <a:r>
              <a:rPr lang="sr-Latn-RS" dirty="0"/>
              <a:t>OBEZBEĐENJE USLUGA EKOSISTEMA I BIODIVERZITETA, KAO I DOBRO UPRAVLJANJE VODNIM I DRUGIM PRIRODNIM RESURSIMA</a:t>
            </a:r>
          </a:p>
          <a:p>
            <a:pPr marL="457200" indent="-457200">
              <a:buFont typeface="Arial" panose="020B0604020202020204" pitchFamily="34" charset="0"/>
              <a:buAutoNum type="arabicPeriod" startAt="7"/>
            </a:pPr>
            <a:r>
              <a:rPr lang="sr-Latn-RS" dirty="0"/>
              <a:t>TRANSFORMISANJE UPRAVLJANJAKAKO BI SE OBEZBEDIO ODRŽIVI RAZVOJ</a:t>
            </a:r>
            <a:endParaRPr lang="en-U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91917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9FCF1-E5DC-45F3-85DD-1696946A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24D70-0A37-49AA-A566-685E18094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RS" dirty="0"/>
              <a:t> </a:t>
            </a:r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sz="4400" dirty="0"/>
              <a:t>HVALA NA PAŽNJI!!!!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514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B263-5E1F-4154-9521-D062777E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SAD</a:t>
            </a:r>
            <a:r>
              <a:rPr lang="sr-Latn-RS" dirty="0"/>
              <a:t>RŽAJ PREDMETA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97FFB-C295-45FF-AABA-134FD9018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1600"/>
            <a:ext cx="9603275" cy="5219700"/>
          </a:xfrm>
        </p:spPr>
        <p:txBody>
          <a:bodyPr>
            <a:normAutofit/>
          </a:bodyPr>
          <a:lstStyle/>
          <a:p>
            <a:r>
              <a:rPr lang="en-US" dirty="0"/>
              <a:t>Geneza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. Tri </a:t>
            </a:r>
            <a:r>
              <a:rPr lang="en-US" dirty="0" err="1"/>
              <a:t>stuba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.</a:t>
            </a:r>
          </a:p>
          <a:p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. </a:t>
            </a:r>
            <a:r>
              <a:rPr lang="en-US" dirty="0" err="1"/>
              <a:t>Makroekonomska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. </a:t>
            </a:r>
            <a:r>
              <a:rPr lang="en-US" dirty="0" err="1"/>
              <a:t>Zaposlenost</a:t>
            </a:r>
            <a:r>
              <a:rPr lang="en-US" dirty="0"/>
              <a:t>.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industrija</a:t>
            </a:r>
            <a:r>
              <a:rPr lang="en-US" dirty="0"/>
              <a:t>.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.</a:t>
            </a:r>
          </a:p>
          <a:p>
            <a:r>
              <a:rPr lang="en-US" dirty="0" err="1"/>
              <a:t>Obnovljivi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.</a:t>
            </a:r>
          </a:p>
          <a:p>
            <a:r>
              <a:rPr lang="en-US" dirty="0" err="1"/>
              <a:t>Životna</a:t>
            </a:r>
            <a:r>
              <a:rPr lang="en-US" dirty="0"/>
              <a:t> </a:t>
            </a:r>
            <a:r>
              <a:rPr lang="en-US" dirty="0" err="1"/>
              <a:t>sredina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prirodni</a:t>
            </a:r>
            <a:r>
              <a:rPr lang="en-US" dirty="0"/>
              <a:t> </a:t>
            </a:r>
            <a:r>
              <a:rPr lang="en-US" dirty="0" err="1"/>
              <a:t>resursi</a:t>
            </a:r>
            <a:r>
              <a:rPr lang="en-US" dirty="0"/>
              <a:t>. </a:t>
            </a:r>
            <a:r>
              <a:rPr lang="en-US" dirty="0" err="1"/>
              <a:t>Otpad</a:t>
            </a:r>
            <a:r>
              <a:rPr lang="en-US" dirty="0"/>
              <a:t>. </a:t>
            </a:r>
            <a:r>
              <a:rPr lang="en-US" dirty="0" err="1"/>
              <a:t>Zemljište</a:t>
            </a:r>
            <a:r>
              <a:rPr lang="en-US" dirty="0"/>
              <a:t>. </a:t>
            </a:r>
            <a:r>
              <a:rPr lang="en-US" dirty="0" err="1"/>
              <a:t>Prostorno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.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sredinom</a:t>
            </a:r>
            <a:r>
              <a:rPr lang="en-US" dirty="0"/>
              <a:t>.</a:t>
            </a:r>
          </a:p>
          <a:p>
            <a:r>
              <a:rPr lang="en-US" dirty="0" err="1"/>
              <a:t>Zagađenje</a:t>
            </a:r>
            <a:r>
              <a:rPr lang="en-US" dirty="0"/>
              <a:t> </a:t>
            </a:r>
            <a:r>
              <a:rPr lang="en-US" dirty="0" err="1"/>
              <a:t>vazduha</a:t>
            </a:r>
            <a:r>
              <a:rPr lang="en-US" dirty="0"/>
              <a:t>: </a:t>
            </a:r>
            <a:r>
              <a:rPr lang="en-US" dirty="0" err="1"/>
              <a:t>tačkasto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difuzno</a:t>
            </a:r>
            <a:r>
              <a:rPr lang="en-US" dirty="0"/>
              <a:t> </a:t>
            </a:r>
            <a:r>
              <a:rPr lang="en-US" dirty="0" err="1"/>
              <a:t>zagađenje</a:t>
            </a:r>
            <a:r>
              <a:rPr lang="en-US" dirty="0"/>
              <a:t> </a:t>
            </a:r>
            <a:r>
              <a:rPr lang="en-US" dirty="0" err="1"/>
              <a:t>vazduha</a:t>
            </a:r>
            <a:r>
              <a:rPr lang="en-US" dirty="0"/>
              <a:t>. </a:t>
            </a:r>
            <a:r>
              <a:rPr lang="en-US" dirty="0" err="1"/>
              <a:t>Prekogranično</a:t>
            </a:r>
            <a:r>
              <a:rPr lang="en-US" dirty="0"/>
              <a:t> </a:t>
            </a:r>
            <a:r>
              <a:rPr lang="en-US" dirty="0" err="1"/>
              <a:t>zagađenje</a:t>
            </a:r>
            <a:r>
              <a:rPr lang="en-US" dirty="0"/>
              <a:t> </a:t>
            </a:r>
            <a:r>
              <a:rPr lang="en-US" dirty="0" err="1"/>
              <a:t>vazduha</a:t>
            </a:r>
            <a:r>
              <a:rPr lang="en-US" dirty="0"/>
              <a:t>. „</a:t>
            </a:r>
            <a:r>
              <a:rPr lang="en-US" dirty="0" err="1"/>
              <a:t>Kisele</a:t>
            </a:r>
            <a:r>
              <a:rPr lang="en-US" dirty="0"/>
              <a:t> </a:t>
            </a:r>
            <a:r>
              <a:rPr lang="en-US" dirty="0" err="1"/>
              <a:t>kiše</a:t>
            </a:r>
            <a:r>
              <a:rPr lang="en-US" dirty="0"/>
              <a:t>“</a:t>
            </a:r>
          </a:p>
          <a:p>
            <a:r>
              <a:rPr lang="en-US" dirty="0" err="1"/>
              <a:t>Zagađenje</a:t>
            </a:r>
            <a:r>
              <a:rPr lang="en-US" dirty="0"/>
              <a:t> </a:t>
            </a:r>
            <a:r>
              <a:rPr lang="en-US" dirty="0" err="1"/>
              <a:t>izvorišta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za </a:t>
            </a:r>
            <a:r>
              <a:rPr lang="en-US" dirty="0" err="1"/>
              <a:t>piće</a:t>
            </a:r>
            <a:endParaRPr lang="en-US" dirty="0"/>
          </a:p>
          <a:p>
            <a:r>
              <a:rPr lang="en-US" dirty="0" err="1"/>
              <a:t>Zagađenje</a:t>
            </a:r>
            <a:r>
              <a:rPr lang="en-US" dirty="0"/>
              <a:t> </a:t>
            </a:r>
            <a:r>
              <a:rPr lang="en-US" dirty="0" err="1"/>
              <a:t>obradivog</a:t>
            </a:r>
            <a:r>
              <a:rPr lang="en-US" dirty="0"/>
              <a:t> </a:t>
            </a:r>
            <a:r>
              <a:rPr lang="en-US" dirty="0" err="1"/>
              <a:t>zemljišta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2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B263-5E1F-4154-9521-D062777E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SAD</a:t>
            </a:r>
            <a:r>
              <a:rPr lang="sr-Latn-RS" dirty="0"/>
              <a:t>RŽAJ PREDMETA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97FFB-C295-45FF-AABA-134FD9018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2624"/>
            <a:ext cx="9603275" cy="4638675"/>
          </a:xfrm>
        </p:spPr>
        <p:txBody>
          <a:bodyPr>
            <a:normAutofit/>
          </a:bodyPr>
          <a:lstStyle/>
          <a:p>
            <a:r>
              <a:rPr lang="en-US" dirty="0"/>
              <a:t>Kroenke </a:t>
            </a:r>
            <a:r>
              <a:rPr lang="en-US" dirty="0" err="1"/>
              <a:t>šuma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biodiverziteta</a:t>
            </a:r>
            <a:r>
              <a:rPr lang="en-US" dirty="0"/>
              <a:t>.</a:t>
            </a:r>
          </a:p>
          <a:p>
            <a:r>
              <a:rPr lang="en-US" dirty="0" err="1"/>
              <a:t>Rodna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etnička</a:t>
            </a:r>
            <a:r>
              <a:rPr lang="en-US" dirty="0"/>
              <a:t> </a:t>
            </a:r>
            <a:r>
              <a:rPr lang="en-US" dirty="0" err="1"/>
              <a:t>ravnopravnost</a:t>
            </a:r>
            <a:r>
              <a:rPr lang="en-US" dirty="0"/>
              <a:t>.</a:t>
            </a:r>
          </a:p>
          <a:p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.</a:t>
            </a:r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bezopasnim</a:t>
            </a:r>
            <a:r>
              <a:rPr lang="en-US" dirty="0"/>
              <a:t> </a:t>
            </a:r>
            <a:r>
              <a:rPr lang="en-US" dirty="0" err="1"/>
              <a:t>otpadom</a:t>
            </a:r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opasnim</a:t>
            </a:r>
            <a:r>
              <a:rPr lang="en-US" dirty="0"/>
              <a:t> </a:t>
            </a:r>
            <a:r>
              <a:rPr lang="en-US" dirty="0" err="1"/>
              <a:t>otpadom</a:t>
            </a:r>
            <a:endParaRPr lang="en-US" dirty="0"/>
          </a:p>
          <a:p>
            <a:r>
              <a:rPr lang="en-US" dirty="0"/>
              <a:t>Buka, </a:t>
            </a:r>
            <a:r>
              <a:rPr lang="en-US" dirty="0" err="1"/>
              <a:t>izvori</a:t>
            </a:r>
            <a:r>
              <a:rPr lang="en-US" dirty="0"/>
              <a:t> buke,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izveštavanje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zaštita</a:t>
            </a:r>
            <a:r>
              <a:rPr lang="en-US" dirty="0"/>
              <a:t> od buke.</a:t>
            </a:r>
          </a:p>
          <a:p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Srbije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9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6455-1227-4722-9C2A-5FD9C3E6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Uvod u održivi razvoj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C209B-0D9C-47DB-8C05-3B3EE1C67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Održivi razvoj je centralni koncept našeg doba. To je takođe način da se razumeju i svet i metod za rešavanje globalnih problema. Ciljevi održivog razvoja usmeravaće svetsku ekonomsku diplomatiju sledeće generacije.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3B12D0-7921-4404-B73E-A5648C466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3224" y="3143251"/>
            <a:ext cx="5181601" cy="291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0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EEF44-0507-498C-9015-13CD708D7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Prenaseljena planeta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BCCA-539E-49BD-833A-F713667DE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2019 – 7,5 milijardi ljudi</a:t>
            </a:r>
          </a:p>
          <a:p>
            <a:r>
              <a:rPr lang="sr-Latn-RS" dirty="0"/>
              <a:t>1750 – 800 miliona ljudi</a:t>
            </a:r>
          </a:p>
          <a:p>
            <a:r>
              <a:rPr lang="sr-Latn-RS" dirty="0"/>
              <a:t>75 miliona ljudi/godišnje</a:t>
            </a:r>
          </a:p>
          <a:p>
            <a:r>
              <a:rPr lang="sr-Latn-RS" dirty="0"/>
              <a:t>2020 – 8 milijardi ljudi</a:t>
            </a:r>
          </a:p>
          <a:p>
            <a:r>
              <a:rPr lang="en-US" dirty="0">
                <a:hlinkClick r:id="rId2"/>
              </a:rPr>
              <a:t>http://brojstanovnika.population.city/world/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00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20F1-596F-43E1-88DD-6829D813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Prenaseljena planeta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08A1E-3945-4E46-B961-D453C1FFF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28.06.2019. - </a:t>
            </a:r>
            <a:r>
              <a:rPr lang="en-US" b="1" dirty="0" err="1">
                <a:hlinkClick r:id="rId2"/>
              </a:rPr>
              <a:t>Procenjen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broj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stanovnika</a:t>
            </a:r>
            <a:r>
              <a:rPr lang="en-US" b="1" dirty="0">
                <a:hlinkClick r:id="rId2"/>
              </a:rPr>
              <a:t> u </a:t>
            </a:r>
            <a:r>
              <a:rPr lang="en-US" b="1" dirty="0" err="1">
                <a:hlinkClick r:id="rId2"/>
              </a:rPr>
              <a:t>Republici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Srbiji</a:t>
            </a:r>
            <a:r>
              <a:rPr lang="en-US" b="1" dirty="0">
                <a:hlinkClick r:id="rId2"/>
              </a:rPr>
              <a:t>, 2018.</a:t>
            </a:r>
            <a:endParaRPr lang="sr-Latn-RS" b="1" dirty="0"/>
          </a:p>
          <a:p>
            <a:r>
              <a:rPr lang="en-US" dirty="0" err="1"/>
              <a:t>Procenjen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stanovnika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Srbiji</a:t>
            </a:r>
            <a:r>
              <a:rPr lang="en-US" dirty="0"/>
              <a:t> u 2018. </a:t>
            </a:r>
            <a:r>
              <a:rPr lang="en-US" dirty="0" err="1"/>
              <a:t>godini</a:t>
            </a:r>
            <a:r>
              <a:rPr lang="en-US" dirty="0"/>
              <a:t> je 6 982 604. </a:t>
            </a:r>
            <a:r>
              <a:rPr lang="en-US" dirty="0" err="1"/>
              <a:t>Posmatrano</a:t>
            </a:r>
            <a:r>
              <a:rPr lang="en-US" dirty="0"/>
              <a:t> po </a:t>
            </a:r>
            <a:r>
              <a:rPr lang="en-US" dirty="0" err="1"/>
              <a:t>polu</a:t>
            </a:r>
            <a:r>
              <a:rPr lang="en-US" dirty="0"/>
              <a:t>, </a:t>
            </a:r>
            <a:r>
              <a:rPr lang="en-US" b="1" dirty="0"/>
              <a:t>51,3%</a:t>
            </a:r>
            <a:r>
              <a:rPr lang="en-US" dirty="0"/>
              <a:t> 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(3 580 898), a </a:t>
            </a:r>
            <a:r>
              <a:rPr lang="en-US" b="1" dirty="0"/>
              <a:t>48,7% </a:t>
            </a:r>
            <a:r>
              <a:rPr lang="en-US" dirty="0" err="1"/>
              <a:t>muškarci</a:t>
            </a:r>
            <a:r>
              <a:rPr lang="en-US" dirty="0"/>
              <a:t> (3 401 706). </a:t>
            </a:r>
            <a:r>
              <a:rPr lang="en-US" dirty="0" err="1"/>
              <a:t>Nastavljen</a:t>
            </a:r>
            <a:r>
              <a:rPr lang="en-US" dirty="0"/>
              <a:t> je trend </a:t>
            </a:r>
            <a:r>
              <a:rPr lang="en-US" dirty="0" err="1"/>
              <a:t>depopulacije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 </a:t>
            </a:r>
            <a:r>
              <a:rPr lang="en-US" b="1" dirty="0"/>
              <a:t>-5,5‰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74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8C646-92B6-4B6E-AB2C-90DFF5BF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81025"/>
            <a:ext cx="9603275" cy="1272730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914974-E0A3-4643-8E87-E318B659CF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85850" y="495300"/>
            <a:ext cx="12416019" cy="555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31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9900-9767-41CE-A4FA-C5BEA448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STAROSNA</a:t>
            </a:r>
            <a:br>
              <a:rPr lang="sr-Latn-CS" dirty="0"/>
            </a:br>
            <a:r>
              <a:rPr lang="sr-Latn-CS" dirty="0"/>
              <a:t>Struktura starosti u Evropskoj Uniji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14BDBBC-CB7C-4EAA-B0A6-B98BA59CB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1" y="1853754"/>
            <a:ext cx="4810124" cy="419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21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79E57-8BEF-4E84-A7E7-4EB4924A8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Tri stuba održivog razvoja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2ABAEF-3326-47FD-9869-48ED47811B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8899" y="1704975"/>
            <a:ext cx="6886575" cy="4495800"/>
          </a:xfrm>
        </p:spPr>
      </p:pic>
    </p:spTree>
    <p:extLst>
      <p:ext uri="{BB962C8B-B14F-4D97-AF65-F5344CB8AC3E}">
        <p14:creationId xmlns:p14="http://schemas.microsoft.com/office/powerpoint/2010/main" val="396474314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1369</TotalTime>
  <Words>792</Words>
  <Application>Microsoft Office PowerPoint</Application>
  <PresentationFormat>Widescreen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Održivi razvoj</vt:lpstr>
      <vt:lpstr>SADRŽAJ PREDMETA</vt:lpstr>
      <vt:lpstr>SADRŽAJ PREDMETA</vt:lpstr>
      <vt:lpstr>Uvod u održivi razvoj</vt:lpstr>
      <vt:lpstr>Prenaseljena planeta</vt:lpstr>
      <vt:lpstr>Prenaseljena planeta</vt:lpstr>
      <vt:lpstr>PowerPoint Presentation</vt:lpstr>
      <vt:lpstr>STAROSNA Struktura starosti u Evropskoj Uniji</vt:lpstr>
      <vt:lpstr>Tri stuba održivog razvoja</vt:lpstr>
      <vt:lpstr>Tri stuba održivog razvoja</vt:lpstr>
      <vt:lpstr>definicija</vt:lpstr>
      <vt:lpstr>PowerPoint Presentation</vt:lpstr>
      <vt:lpstr>agendA 21</vt:lpstr>
      <vt:lpstr>PowerPoint Presentation</vt:lpstr>
      <vt:lpstr>Ciljevi održivog razvoja</vt:lpstr>
      <vt:lpstr>CILJEVI ODRŽIVOG RAZVOJA</vt:lpstr>
      <vt:lpstr>CILJEVI ODRŽIVOG RAZVOJA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</dc:creator>
  <cp:lastModifiedBy>Aleksandra Boricic</cp:lastModifiedBy>
  <cp:revision>19</cp:revision>
  <dcterms:created xsi:type="dcterms:W3CDTF">2019-10-10T09:13:25Z</dcterms:created>
  <dcterms:modified xsi:type="dcterms:W3CDTF">2020-10-22T11:45:49Z</dcterms:modified>
</cp:coreProperties>
</file>