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310" r:id="rId3"/>
    <p:sldId id="311" r:id="rId4"/>
    <p:sldId id="312" r:id="rId5"/>
    <p:sldId id="313" r:id="rId6"/>
    <p:sldId id="314" r:id="rId7"/>
    <p:sldId id="315" r:id="rId8"/>
    <p:sldId id="3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Aleksandra Boričić" initials="dAB" lastIdx="1" clrIdx="0">
    <p:extLst>
      <p:ext uri="{19B8F6BF-5375-455C-9EA6-DF929625EA0E}">
        <p15:presenceInfo xmlns:p15="http://schemas.microsoft.com/office/powerpoint/2012/main" userId="dr Aleksandra Borič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0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0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3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Ekološki menadžment</a:t>
            </a: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dr aleksandra boričić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Principi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ekolo</a:t>
            </a:r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š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kog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menad</a:t>
            </a:r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menta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Principi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upravljanja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životnom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sredinom</a:t>
            </a:r>
            <a:endParaRPr lang="sr-Latn-R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 </a:t>
            </a:r>
            <a:r>
              <a:rPr lang="en-US" sz="28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oportunitetnog</a:t>
            </a:r>
            <a:r>
              <a:rPr lang="en-US" sz="28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troška</a:t>
            </a:r>
            <a:r>
              <a:rPr lang="en-US" sz="28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sr-Latn-RS" sz="2800" dirty="0">
              <a:solidFill>
                <a:srgbClr val="2B2A2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 </a:t>
            </a:r>
            <a:r>
              <a:rPr lang="en-US" sz="28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dugoročne</a:t>
            </a:r>
            <a:r>
              <a:rPr lang="en-US" sz="28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perspektive</a:t>
            </a:r>
            <a:r>
              <a:rPr lang="en-US" sz="28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sr-Latn-RS" sz="2800" dirty="0">
              <a:solidFill>
                <a:srgbClr val="2B2A2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internizacije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eksternih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troškova</a:t>
            </a:r>
            <a:endParaRPr lang="sr-Latn-R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B2A2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B2A2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naplate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B2A2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B2A2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zagađenja</a:t>
            </a:r>
            <a:endParaRPr lang="sr-Latn-R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 međuzavisnosti</a:t>
            </a:r>
          </a:p>
          <a:p>
            <a:r>
              <a:rPr lang="sr-Latn-R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 globalizacije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pravednosti</a:t>
            </a:r>
            <a:endParaRPr lang="sr-Latn-R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8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1"/>
            <a:ext cx="9906000" cy="838200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Princip oportunitetnog troška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733425"/>
            <a:ext cx="7934324" cy="5581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je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vrednost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najpovoljnije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neiskorišćene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alternative.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Ovaj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podrazumeva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 ta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vrednost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mora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biti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razmatrana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uvek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kada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oskudni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resursi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stavljaju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upotrebu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Koristi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od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njihovog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korišćenja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moraju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biti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veće</a:t>
            </a:r>
            <a:r>
              <a:rPr lang="en-U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od OT</a:t>
            </a:r>
            <a:r>
              <a:rPr lang="sr-Latn-RS" sz="22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 oportunitetnog troška )</a:t>
            </a:r>
          </a:p>
          <a:p>
            <a:pPr marL="0" indent="0">
              <a:buNone/>
            </a:pPr>
            <a:r>
              <a:rPr lang="sr-Latn-RS" sz="2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 ekonomske tačke gledanja </a:t>
            </a:r>
            <a:r>
              <a:rPr lang="en-US" sz="2200" b="0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trošak</a:t>
            </a:r>
            <a:r>
              <a:rPr lang="en-US" sz="2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jednog</a:t>
            </a:r>
            <a:r>
              <a:rPr lang="en-US" sz="2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dobra </a:t>
            </a:r>
            <a:r>
              <a:rPr lang="en-US" sz="2200" b="0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predstavlja</a:t>
            </a:r>
            <a:r>
              <a:rPr lang="en-US" sz="2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ono </a:t>
            </a:r>
            <a:r>
              <a:rPr lang="en-US" sz="2200" b="0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čega</a:t>
            </a:r>
            <a:r>
              <a:rPr lang="en-US" sz="2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smo</a:t>
            </a:r>
            <a:r>
              <a:rPr lang="en-US" sz="2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200" b="0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odrekli</a:t>
            </a:r>
            <a:r>
              <a:rPr lang="en-US" sz="2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200" b="0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bismo</a:t>
            </a:r>
            <a:r>
              <a:rPr lang="en-US" sz="2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dobro </a:t>
            </a:r>
            <a:r>
              <a:rPr lang="en-US" sz="2200" b="0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sebi</a:t>
            </a:r>
            <a:r>
              <a:rPr lang="en-US" sz="2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priuštili</a:t>
            </a:r>
            <a:r>
              <a:rPr lang="en-US" sz="2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sz="2200" b="0" i="0" dirty="0">
              <a:solidFill>
                <a:srgbClr val="2021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sz="20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Primer: </a:t>
            </a:r>
            <a:r>
              <a:rPr lang="sr-Latn-RS" sz="19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koji plaća školarinu u iznosu od 1500 € za godinu je monetarni trošak njegovih studija. Međutim, ako on ne bi studirao već bi doneo odluku da radi i našao zaposlenje sa mesečnom platom od 350 €, onda bi zarađivao 4200 € godišnje, odnosno 16800 € za vreme četiri godine koliko traje prosečno studiranje. Dakle, studentova odluka da studira ga može koštati monetarni trošak studija plus oportunitetni trošak propuštene zarade koju bi imao u slučaju da se odlučio za zaposlenje umesto fakulteta. U tom slučaju, cijena školovanja bi bila ne 6000 €, već:</a:t>
            </a:r>
          </a:p>
          <a:p>
            <a:pPr marL="0" indent="0">
              <a:buNone/>
            </a:pPr>
            <a:r>
              <a:rPr lang="sr-Latn-RS" sz="19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školarina 6000 € + propuštena zarada 16800 € (kao oportunitetni trošak   studiranja) = 22800 €</a:t>
            </a:r>
            <a:endParaRPr lang="en-US" sz="1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9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Princip dugoročne perspektive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7267575" cy="4024424"/>
          </a:xfrm>
        </p:spPr>
        <p:txBody>
          <a:bodyPr/>
          <a:lstStyle/>
          <a:p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Princip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dugoročne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perspektive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r-Latn-RS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ključuje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korišćenje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dugoročnog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pristupa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ocenjivanju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ekološke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politike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Smanjenje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zagađenja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zahteva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najmanje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5-10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godina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za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izgradnju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sistema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za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kontrolu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smanjenja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zagađenja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0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7581900" cy="402442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internizacije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eksternih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troškova</a:t>
            </a:r>
            <a:endParaRPr kumimoji="0" lang="sr-Latn-RS" b="1" i="0" u="none" strike="noStrike" kern="1200" cap="none" spc="0" normalizeH="0" baseline="0" noProof="0" dirty="0">
              <a:ln>
                <a:noFill/>
              </a:ln>
              <a:solidFill>
                <a:srgbClr val="1B302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190500" lvl="0" indent="0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None/>
              <a:tabLst>
                <a:tab pos="457200" algn="l"/>
              </a:tabLst>
            </a:pP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Svrha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ovog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da se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ekološki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ishodi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korišćenja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inputa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stvaranja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outputa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kada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stvaraju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štetni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efekti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u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potpunosti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uključe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kalkulaciju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troškova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koristi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zagađivača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sr-Latn-RS" dirty="0">
              <a:solidFill>
                <a:srgbClr val="2B2A2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190500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tabLst>
                <a:tab pos="457200" algn="l"/>
              </a:tabLst>
            </a:pP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 </a:t>
            </a:r>
            <a:r>
              <a:rPr lang="en-US" b="1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naplate</a:t>
            </a:r>
            <a:r>
              <a:rPr lang="en-US" b="1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zagađenja</a:t>
            </a:r>
            <a:r>
              <a:rPr lang="en-US" b="1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sr-Latn-RS" b="1" dirty="0">
              <a:solidFill>
                <a:srgbClr val="2B2A2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190500" lvl="0" indent="0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None/>
              <a:tabLst>
                <a:tab pos="457200" algn="l"/>
              </a:tabLst>
            </a:pP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istu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nameru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kao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prdhodni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samo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što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ovaj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konfrontiran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ekonomskim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instrumentima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politike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životne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sredine.Ovaj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određuje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način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koji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zagađivač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treba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podnese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štete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prouzrokovao</a:t>
            </a:r>
            <a:r>
              <a:rPr lang="en-US" sz="2400" dirty="0">
                <a:solidFill>
                  <a:srgbClr val="2B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7713163" cy="4024424"/>
          </a:xfrm>
        </p:spPr>
        <p:txBody>
          <a:bodyPr/>
          <a:lstStyle/>
          <a:p>
            <a:r>
              <a:rPr lang="sr-Latn-RS" sz="2400" b="1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 međuzavisnosti</a:t>
            </a:r>
            <a:r>
              <a:rPr lang="en-US" sz="2400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sr-Latn-RS" sz="2400" dirty="0">
              <a:solidFill>
                <a:srgbClr val="2B2A2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sistemu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živo</a:t>
            </a:r>
            <a:r>
              <a:rPr lang="sr-Latn-R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sredine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podsistemi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međusobno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povezani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zavisni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pa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stoga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od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kreatora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ekonomske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politike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zahteva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uzimanje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obzir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interaktivnih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odnosa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ekosocijalnom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sistemu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sr-Latn-RS" dirty="0">
              <a:solidFill>
                <a:srgbClr val="2B2A2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 </a:t>
            </a:r>
            <a:r>
              <a:rPr lang="en-US" b="1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globalizacije</a:t>
            </a:r>
            <a:r>
              <a:rPr lang="en-US" b="1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sr-Latn-RS" b="1" dirty="0">
              <a:solidFill>
                <a:srgbClr val="2B2A2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Veoma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aktuelan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trend u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svim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oblastima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ljudske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delatnosti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posebno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ekologiji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ekonomiji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Krupni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životne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sredine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zahtevaju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globalno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razmatranje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prilikom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rešavanja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1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7867650" cy="4024424"/>
          </a:xfrm>
        </p:spPr>
        <p:txBody>
          <a:bodyPr/>
          <a:lstStyle/>
          <a:p>
            <a:pPr marR="190500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tabLst>
                <a:tab pos="457200" algn="l"/>
              </a:tabLst>
            </a:pPr>
            <a:r>
              <a:rPr lang="sr-Latn-RS" b="1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 pravednosti</a:t>
            </a:r>
          </a:p>
          <a:p>
            <a:pPr marL="0" marR="190500" lvl="0" indent="0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None/>
              <a:tabLst>
                <a:tab pos="457200" algn="l"/>
              </a:tabLst>
            </a:pP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Trebalo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bi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koristiti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ekolosku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politiku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kao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određenu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protivtezu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tržišnim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principima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radi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ublažavanja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njihovog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negativnog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dejstva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Korišćenje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tržišnog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mehanizma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doprinosi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produbljivanju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disproporcija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razvoju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privrede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produbljivanju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socijalnih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razlika</a:t>
            </a:r>
            <a:r>
              <a:rPr lang="en-US" dirty="0">
                <a:solidFill>
                  <a:srgbClr val="2B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8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Domaći zadatak br.1.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7258050" cy="4024424"/>
          </a:xfrm>
        </p:spPr>
        <p:txBody>
          <a:bodyPr/>
          <a:lstStyle/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Izaberite jedan od principa i dajte svoj primer u sektoru zaštite životne sredine.</a:t>
            </a: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Zadatak uradite na jednoj do dve strane u wordu. </a:t>
            </a: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Postavite na platformu do 12.11.</a:t>
            </a:r>
          </a:p>
          <a:p>
            <a:pPr marL="0" indent="0">
              <a:buNone/>
            </a:pPr>
            <a:r>
              <a:rPr lang="sr-Latn-RS">
                <a:latin typeface="Calibri" panose="020F0502020204030204" pitchFamily="34" charset="0"/>
                <a:cs typeface="Calibri" panose="020F0502020204030204" pitchFamily="34" charset="0"/>
              </a:rPr>
              <a:t>Zadatak nosi do 10 poena.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75989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459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Univers Condensed Light</vt:lpstr>
      <vt:lpstr>Walbaum Display Light</vt:lpstr>
      <vt:lpstr>AngleLinesVTI</vt:lpstr>
      <vt:lpstr>Ekološki menadžment   dr aleksandra boričić </vt:lpstr>
      <vt:lpstr>Principi ekološkog menadžmenta</vt:lpstr>
      <vt:lpstr>Princip oportunitetnog troška</vt:lpstr>
      <vt:lpstr>Princip dugoročne perspektive</vt:lpstr>
      <vt:lpstr>PowerPoint Presentation</vt:lpstr>
      <vt:lpstr>PowerPoint Presentation</vt:lpstr>
      <vt:lpstr>PowerPoint Presentation</vt:lpstr>
      <vt:lpstr>Domaći zadatak br.1.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Boricic</dc:creator>
  <cp:lastModifiedBy>dr Aleksandra Boričić</cp:lastModifiedBy>
  <cp:revision>37</cp:revision>
  <dcterms:created xsi:type="dcterms:W3CDTF">2020-11-05T09:21:49Z</dcterms:created>
  <dcterms:modified xsi:type="dcterms:W3CDTF">2021-10-28T18:47:15Z</dcterms:modified>
</cp:coreProperties>
</file>