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311" r:id="rId3"/>
    <p:sldId id="299" r:id="rId4"/>
    <p:sldId id="300" r:id="rId5"/>
    <p:sldId id="301" r:id="rId6"/>
    <p:sldId id="302" r:id="rId7"/>
    <p:sldId id="308" r:id="rId8"/>
    <p:sldId id="303" r:id="rId9"/>
    <p:sldId id="304" r:id="rId10"/>
    <p:sldId id="305" r:id="rId11"/>
    <p:sldId id="30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 Aleksandra Boričić" initials="dAB" lastIdx="1" clrIdx="0">
    <p:extLst>
      <p:ext uri="{19B8F6BF-5375-455C-9EA6-DF929625EA0E}">
        <p15:presenceInfo xmlns:p15="http://schemas.microsoft.com/office/powerpoint/2012/main" userId="dr Aleksandra Borič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0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1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0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0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3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4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0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4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6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1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5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r.puntomarinero.com/developing-countries-in-the-moder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r.puntomarinero.com/ozone-holes-who-is-t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r.puntomarinero.com/skin-cancer-know-the-enemyand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r.puntomarinero.com/food-chain-in-nature-concep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C616E-5A92-431C-8D6C-16BD66A25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899" y="2355112"/>
            <a:ext cx="6933112" cy="3237615"/>
          </a:xfrm>
        </p:spPr>
        <p:txBody>
          <a:bodyPr>
            <a:normAutofit/>
          </a:bodyPr>
          <a:lstStyle/>
          <a:p>
            <a:pPr algn="l"/>
            <a: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Ekološki menadžment</a:t>
            </a:r>
            <a:b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000" b="1" i="0" dirty="0">
                <a:latin typeface="Calibri" panose="020F0502020204030204" pitchFamily="34" charset="0"/>
                <a:cs typeface="Calibri" panose="020F0502020204030204" pitchFamily="34" charset="0"/>
              </a:rPr>
              <a:t>dr aleksandra boričić</a:t>
            </a:r>
            <a:b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i="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7EB4C-86D8-4424-B564-0497F499D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77" r="32247" b="-1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878186" y="1"/>
            <a:ext cx="345294" cy="688131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E10AC2-20ED-4628-9A8E-14F8437B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794205" y="-4764"/>
            <a:ext cx="5397796" cy="104143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830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CA59D-B35E-4C95-9A3A-63F66CBF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71499"/>
            <a:ext cx="9906000" cy="455077"/>
          </a:xfrm>
        </p:spPr>
        <p:txBody>
          <a:bodyPr>
            <a:normAutofit fontScale="90000"/>
          </a:bodyPr>
          <a:lstStyle/>
          <a:p>
            <a:b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E0D812-0C7B-4E47-BF5A-B6CAF79E0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0625" y="0"/>
            <a:ext cx="3381375" cy="6953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EE17CC-0DFD-4C26-893F-1D8DF1B21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6675"/>
            <a:ext cx="3638550" cy="3638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BF1FBF-5658-48A0-8E31-316846DF5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66675"/>
            <a:ext cx="5095875" cy="3275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66FF73-DF96-4283-B075-E2E683825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705225"/>
            <a:ext cx="3810000" cy="285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F4EE01-0DCB-4034-91DD-69D8F76468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4413" y="3513664"/>
            <a:ext cx="3344336" cy="334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66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CA59D-B35E-4C95-9A3A-63F66CBF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985500"/>
            <a:ext cx="9906000" cy="405149"/>
          </a:xfrm>
        </p:spPr>
        <p:txBody>
          <a:bodyPr>
            <a:noAutofit/>
          </a:bodyPr>
          <a:lstStyle/>
          <a:p>
            <a:pPr algn="l"/>
            <a:r>
              <a:rPr lang="sr-Latn-RS" sz="4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zaključak</a:t>
            </a:r>
            <a:endParaRPr lang="en-US" sz="4000" b="1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E0D812-0C7B-4E47-BF5A-B6CAF79E0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0625" y="0"/>
            <a:ext cx="3381375" cy="6953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57E95F-CDD2-4902-BE65-1A785DF875E1}"/>
              </a:ext>
            </a:extLst>
          </p:cNvPr>
          <p:cNvSpPr txBox="1"/>
          <p:nvPr/>
        </p:nvSpPr>
        <p:spPr>
          <a:xfrm>
            <a:off x="1371599" y="2581275"/>
            <a:ext cx="68103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Svi </a:t>
            </a:r>
            <a:r>
              <a:rPr lang="en-US" sz="28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ekološki</a:t>
            </a:r>
            <a:r>
              <a:rPr lang="en-US" sz="28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globalni</a:t>
            </a:r>
            <a:r>
              <a:rPr lang="en-US" sz="28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problemi</a:t>
            </a:r>
            <a:r>
              <a:rPr lang="en-US" sz="28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jednako</a:t>
            </a:r>
            <a:r>
              <a:rPr lang="en-US" sz="28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8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važni</a:t>
            </a:r>
            <a:r>
              <a:rPr lang="en-US" sz="28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usko</a:t>
            </a:r>
            <a:r>
              <a:rPr lang="en-US" sz="28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8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povezani</a:t>
            </a:r>
            <a:r>
              <a:rPr lang="en-US" sz="28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tako</a:t>
            </a:r>
            <a:r>
              <a:rPr lang="en-US" sz="28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8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čovečanstvo</a:t>
            </a:r>
            <a:r>
              <a:rPr lang="en-US" sz="28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mora </a:t>
            </a:r>
            <a:r>
              <a:rPr lang="en-US" sz="28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uložiti</a:t>
            </a:r>
            <a:r>
              <a:rPr lang="en-US" sz="28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maksimalne</a:t>
            </a:r>
            <a:r>
              <a:rPr lang="en-US" sz="28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napore</a:t>
            </a:r>
            <a:r>
              <a:rPr lang="en-US" sz="28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8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borbi</a:t>
            </a:r>
            <a:r>
              <a:rPr lang="en-US" sz="28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protiv</a:t>
            </a:r>
            <a:r>
              <a:rPr lang="en-US" sz="28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promena</a:t>
            </a:r>
            <a:r>
              <a:rPr lang="en-US" sz="28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8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planeti</a:t>
            </a:r>
            <a:r>
              <a:rPr lang="en-US" sz="28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dok</a:t>
            </a:r>
            <a:r>
              <a:rPr lang="en-US" sz="28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en-US" sz="28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postanu</a:t>
            </a:r>
            <a:r>
              <a:rPr lang="en-US" sz="28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nepovratne</a:t>
            </a:r>
            <a:r>
              <a:rPr lang="en-US" sz="28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5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A6C85-9C80-4D1E-B384-172A9AE4C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Globalni</a:t>
            </a:r>
            <a:r>
              <a:rPr lang="en-US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ekolo</a:t>
            </a:r>
            <a: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  <a:t>š</a:t>
            </a:r>
            <a:r>
              <a:rPr lang="en-US" b="1" i="0" dirty="0">
                <a:latin typeface="Calibri" panose="020F0502020204030204" pitchFamily="34" charset="0"/>
                <a:cs typeface="Calibri" panose="020F0502020204030204" pitchFamily="34" charset="0"/>
              </a:rPr>
              <a:t>ki </a:t>
            </a:r>
            <a:r>
              <a:rPr lang="en-US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problemi</a:t>
            </a:r>
            <a:endParaRPr lang="en-US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D67A2-C292-434C-B86E-279ED85D5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Definisanje problema</a:t>
            </a:r>
          </a:p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Aktuelni problemi</a:t>
            </a:r>
          </a:p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Razlozi</a:t>
            </a:r>
          </a:p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Metode borbe</a:t>
            </a:r>
          </a:p>
          <a:p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26B57-15BA-4D59-97AA-858321E18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60" y="0"/>
            <a:ext cx="3139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76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248F-4C99-404E-BA2D-83F0F1469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Globalni</a:t>
            </a:r>
            <a:r>
              <a:rPr lang="en-US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ekolo</a:t>
            </a:r>
            <a: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  <a:t>š</a:t>
            </a:r>
            <a:r>
              <a:rPr lang="en-US" b="1" i="0" dirty="0">
                <a:latin typeface="Calibri" panose="020F0502020204030204" pitchFamily="34" charset="0"/>
                <a:cs typeface="Calibri" panose="020F0502020204030204" pitchFamily="34" charset="0"/>
              </a:rPr>
              <a:t>ki </a:t>
            </a:r>
            <a:r>
              <a:rPr lang="en-US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problemi</a:t>
            </a:r>
            <a:endParaRPr lang="en-US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078C42-7848-4FC5-B2B7-068BC7255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2406" y="0"/>
            <a:ext cx="313959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63205E-8DA8-4470-8E20-70A8A5B17C2E}"/>
              </a:ext>
            </a:extLst>
          </p:cNvPr>
          <p:cNvSpPr txBox="1"/>
          <p:nvPr/>
        </p:nvSpPr>
        <p:spPr>
          <a:xfrm>
            <a:off x="1143000" y="2152650"/>
            <a:ext cx="7515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Globalni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ekološki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problemi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imaju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najbližu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vezu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krizama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drugim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područjima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ljudskog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života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r-Latn-RS" sz="2000" dirty="0">
                <a:solidFill>
                  <a:srgbClr val="7070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emografski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problem,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čiji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glavni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uzrok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eksplozivan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rast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stanovništva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Zemlji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povećanje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broja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ljudi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doprinosi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povećanom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pritisku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oko</a:t>
            </a:r>
            <a:r>
              <a:rPr lang="sr-Latn-R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linu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sr-Latn-RS" sz="2000" b="0" i="0" dirty="0">
              <a:solidFill>
                <a:srgbClr val="70707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Očito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ako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ne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ulože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nikakvi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napori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rešavanju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ovog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globalni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ekološki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problemi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će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pogoršavati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svake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sr-Latn-RS" sz="2000" b="0" i="0" dirty="0">
              <a:solidFill>
                <a:srgbClr val="70707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Međutim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veza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biti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obrnuta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primer,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krčenje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šuma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dezertifikacija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zemljišta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dovodi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uništenja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poljoprivrednog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zemljišta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zauzvrat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uzrokuje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prehrambenog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2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248F-4C99-404E-BA2D-83F0F1469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Aktualna</a:t>
            </a:r>
            <a:r>
              <a:rPr lang="en-U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pitanja</a:t>
            </a:r>
            <a:r>
              <a:rPr lang="en-U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zaštite</a:t>
            </a:r>
            <a:r>
              <a:rPr lang="en-U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životne sredine</a:t>
            </a:r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078C42-7848-4FC5-B2B7-068BC7255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2406" y="0"/>
            <a:ext cx="313959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F27D36-057B-4559-A034-97183255B4E6}"/>
              </a:ext>
            </a:extLst>
          </p:cNvPr>
          <p:cNvSpPr txBox="1"/>
          <p:nvPr/>
        </p:nvSpPr>
        <p:spPr>
          <a:xfrm>
            <a:off x="1952625" y="3429000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sr-Latn-RS" sz="28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Globalno</a:t>
            </a:r>
            <a:r>
              <a:rPr lang="en-US" sz="28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</a:t>
            </a:r>
            <a:r>
              <a:rPr lang="sr-Latn-RS" sz="28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greva</a:t>
            </a:r>
            <a:r>
              <a:rPr lang="en-US" sz="28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nje</a:t>
            </a:r>
            <a:r>
              <a:rPr lang="en-US" sz="28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r-Latn-RS" sz="28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Oštećenje</a:t>
            </a:r>
            <a:r>
              <a:rPr lang="en-US" sz="28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ozonskog</a:t>
            </a:r>
            <a:r>
              <a:rPr lang="en-US" sz="28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omotača</a:t>
            </a:r>
            <a:r>
              <a:rPr lang="en-US" sz="28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r-Latn-RS" sz="28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Smanjenje</a:t>
            </a:r>
            <a:r>
              <a:rPr lang="en-US" sz="28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raznolikosti</a:t>
            </a:r>
            <a:r>
              <a:rPr lang="en-US" sz="28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biosfere</a:t>
            </a:r>
            <a:r>
              <a:rPr lang="en-US" sz="28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r-Latn-RS" sz="28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Kontaminacija</a:t>
            </a:r>
            <a:r>
              <a:rPr lang="en-US" sz="28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hidrosfere</a:t>
            </a:r>
            <a:r>
              <a:rPr lang="en-US" sz="28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78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248F-4C99-404E-BA2D-83F0F1469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Aktualna</a:t>
            </a:r>
            <a:r>
              <a:rPr lang="en-U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pitanja</a:t>
            </a:r>
            <a:r>
              <a:rPr lang="en-U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zaštite</a:t>
            </a:r>
            <a:r>
              <a:rPr lang="en-U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životne sredine</a:t>
            </a:r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078C42-7848-4FC5-B2B7-068BC7255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2406" y="0"/>
            <a:ext cx="313959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F27D36-057B-4559-A034-97183255B4E6}"/>
              </a:ext>
            </a:extLst>
          </p:cNvPr>
          <p:cNvSpPr txBox="1"/>
          <p:nvPr/>
        </p:nvSpPr>
        <p:spPr>
          <a:xfrm>
            <a:off x="1952625" y="3429000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Globalno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za</a:t>
            </a: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greva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nje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Oštećenje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ozonskog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omotača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Smanjenje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raznolikosti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biosfere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Kontaminacija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hidrosfere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48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CA59D-B35E-4C95-9A3A-63F66CBF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71499"/>
            <a:ext cx="9906000" cy="455077"/>
          </a:xfrm>
        </p:spPr>
        <p:txBody>
          <a:bodyPr>
            <a:normAutofit fontScale="90000"/>
          </a:bodyPr>
          <a:lstStyle/>
          <a:p>
            <a:r>
              <a:rPr lang="en-US" sz="40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Zagr</a:t>
            </a:r>
            <a:r>
              <a:rPr lang="sr-Latn-RS" sz="4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40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vanje</a:t>
            </a:r>
            <a:r>
              <a:rPr lang="en-US" sz="4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klime</a:t>
            </a:r>
            <a:b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E0D812-0C7B-4E47-BF5A-B6CAF79E0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0625" y="0"/>
            <a:ext cx="3381375" cy="6953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E5C0AC-756F-4E68-B039-FA0F9C454E77}"/>
              </a:ext>
            </a:extLst>
          </p:cNvPr>
          <p:cNvSpPr txBox="1"/>
          <p:nvPr/>
        </p:nvSpPr>
        <p:spPr>
          <a:xfrm>
            <a:off x="1143000" y="1861106"/>
            <a:ext cx="832485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Govoreći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globalnim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ekološkim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problemima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globalno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zagr</a:t>
            </a:r>
            <a:r>
              <a:rPr lang="sr-Latn-R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vanje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treba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napomenuti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pre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svega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Najgore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moguće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posledice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zagr</a:t>
            </a:r>
            <a:r>
              <a:rPr lang="sr-Latn-R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vanja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klime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povećanje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nivoa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vode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o</a:t>
            </a:r>
            <a:r>
              <a:rPr lang="sr-Latn-R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eanu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poplava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većine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zemljišta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pogoršava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nedostatak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slatke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vode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mnogim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regijama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smanjujući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broj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područja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izdvojenih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poljoprivredne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aktivnosti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proizvodnju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Za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čovečanstvo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(a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posebno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stanovnike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0" i="0" u="sng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zemlje</a:t>
            </a:r>
            <a:r>
              <a:rPr lang="en-US" sz="2000" b="0" i="0" u="sng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u </a:t>
            </a:r>
            <a:r>
              <a:rPr lang="en-US" sz="2000" b="0" i="0" u="sng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razvoju</a:t>
            </a:r>
            <a:r>
              <a:rPr lang="en-US" sz="2000" b="0" i="0" u="sng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mnogi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njih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nalaze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u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potencijalno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opasnim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regijama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sr-Latn-R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će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imati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katastrofalne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posljedice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sr-Latn-R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azlozi</a:t>
            </a:r>
            <a:endParaRPr lang="en-US" sz="2400" b="1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Emisija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gasova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postrojenja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Latn-R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fabrika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automobila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itd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u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atmosferu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4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borbe</a:t>
            </a:r>
            <a:endParaRPr lang="en-US" sz="2400" b="1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Smanjenje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emisija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CO2 </a:t>
            </a:r>
            <a:r>
              <a:rPr lang="en-US" sz="2000" b="0" i="0" baseline="-2500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b="0" i="0" dirty="0">
              <a:solidFill>
                <a:srgbClr val="787878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Izrada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strategije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ekonomično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koriš</a:t>
            </a:r>
            <a:r>
              <a:rPr lang="sr-Latn-R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ć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enje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svetskih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rezervi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goriva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Prelaz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upotrebu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goriva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bez ug</a:t>
            </a:r>
            <a:r>
              <a:rPr lang="sr-Latn-R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ljenika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4370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CA59D-B35E-4C95-9A3A-63F66CBF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985500"/>
            <a:ext cx="9906000" cy="405149"/>
          </a:xfrm>
        </p:spPr>
        <p:txBody>
          <a:bodyPr>
            <a:noAutofit/>
          </a:bodyPr>
          <a:lstStyle/>
          <a:p>
            <a:pPr algn="l"/>
            <a:r>
              <a:rPr lang="en-US" sz="36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Razaranje</a:t>
            </a:r>
            <a:r>
              <a:rPr lang="en-US" sz="3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ozonskog</a:t>
            </a:r>
            <a:r>
              <a:rPr lang="en-US" sz="3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omotača</a:t>
            </a:r>
            <a:endParaRPr lang="en-US" sz="3600" b="1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E0D812-0C7B-4E47-BF5A-B6CAF79E0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0625" y="0"/>
            <a:ext cx="3381375" cy="6953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E5C0AC-756F-4E68-B039-FA0F9C454E77}"/>
              </a:ext>
            </a:extLst>
          </p:cNvPr>
          <p:cNvSpPr txBox="1"/>
          <p:nvPr/>
        </p:nvSpPr>
        <p:spPr>
          <a:xfrm>
            <a:off x="914400" y="1390649"/>
            <a:ext cx="83248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rezultat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tzv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/>
              </a:rPr>
              <a:t>ozonske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/>
              </a:rPr>
              <a:t>rupe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dramatično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povećava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protok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štetnog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sunčevog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UV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zračenja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površinu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planeta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Trenutno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debljina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ozonskog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omotača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iznad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područja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umerenom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klimom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smanjila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za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gotovo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10%, 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glavna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„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rupa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nalazi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iznad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Arktika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Populacija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je,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ovaj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onaj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način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izložena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povećanoj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izloženosti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ultraljubičastom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zračenju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što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dovodi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povećanja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broja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bolesnika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kataraktom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više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od 17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milij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ljudi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godišnje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/>
              </a:rPr>
              <a:t>rak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/>
              </a:rPr>
              <a:t>kože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toga, UV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zra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ut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ču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useve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plankton 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najvažniji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element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hran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ljivog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lanca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hidrosfere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azlozi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Emisija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freona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galona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atmosferu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koristi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se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industriji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gašenju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požara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Upo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aerosola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Upotreba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uglj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enikovih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jedinjenja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 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fluorom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bromom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koristi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se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proizvodnji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klima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uređaja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Metode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borbe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Primena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ekološki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prihvatljivih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materijala u proizvodnji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092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CA59D-B35E-4C95-9A3A-63F66CBF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80857"/>
            <a:ext cx="9906000" cy="45719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Smanjenje</a:t>
            </a:r>
            <a:r>
              <a:rPr lang="en-US" sz="4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biološke</a:t>
            </a:r>
            <a:r>
              <a:rPr lang="en-US" sz="4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raznolikosti</a:t>
            </a:r>
            <a:br>
              <a:rPr lang="en-US" sz="4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E0D812-0C7B-4E47-BF5A-B6CAF79E0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0625" y="0"/>
            <a:ext cx="3381375" cy="6953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E5C0AC-756F-4E68-B039-FA0F9C454E77}"/>
              </a:ext>
            </a:extLst>
          </p:cNvPr>
          <p:cNvSpPr txBox="1"/>
          <p:nvPr/>
        </p:nvSpPr>
        <p:spPr>
          <a:xfrm>
            <a:off x="1143000" y="1861106"/>
            <a:ext cx="83248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R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Aktivnosti čoveka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uništavaju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prirodno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stanište</a:t>
            </a:r>
            <a:r>
              <a:rPr lang="sr-Latn-RS" sz="2000" dirty="0">
                <a:solidFill>
                  <a:srgbClr val="7070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samim tim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uništava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važne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vrste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biljaka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životinja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Kao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rezultat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krši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integritet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lan</a:t>
            </a:r>
            <a:r>
              <a:rPr lang="sr-Latn-RS" sz="20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ca</a:t>
            </a:r>
            <a:r>
              <a:rPr lang="en-US" sz="20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sr-Latn-RS" sz="20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is</a:t>
            </a:r>
            <a:r>
              <a:rPr lang="en-US" sz="20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hrane</a:t>
            </a:r>
            <a:r>
              <a:rPr lang="en-US" sz="20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.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Obično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život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vrste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5-6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milij</a:t>
            </a:r>
            <a:r>
              <a:rPr lang="sr-Latn-R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godina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najmanje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jedna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vrsta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svake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nestaje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lica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planeta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Istovremeno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dnevno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uništava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 24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vrst</a:t>
            </a:r>
            <a:r>
              <a:rPr lang="sr-Latn-R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živih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organizama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sr-Latn-R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azlozi</a:t>
            </a:r>
            <a:endParaRPr lang="en-US" sz="2400" b="1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Lov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sakupljanje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biljaka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ribolov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Uništavanje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životinjskih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vrsta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4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borbe</a:t>
            </a:r>
            <a:endParaRPr lang="en-US" sz="2400" b="1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Zaštita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ugroženih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vrsta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njihova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prirodna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reprodukcija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Povećane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sankcije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rudarstvo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ugroženih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vrsta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Stvaranje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zaštita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rezervi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0135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CA59D-B35E-4C95-9A3A-63F66CBF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985501"/>
            <a:ext cx="9906000" cy="455077"/>
          </a:xfrm>
        </p:spPr>
        <p:txBody>
          <a:bodyPr>
            <a:normAutofit fontScale="90000"/>
          </a:bodyPr>
          <a:lstStyle/>
          <a:p>
            <a:pPr algn="l"/>
            <a:b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en-US" sz="40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Zagađenje</a:t>
            </a:r>
            <a:r>
              <a:rPr lang="en-US" sz="4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hidrosfere</a:t>
            </a:r>
            <a:b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E0D812-0C7B-4E47-BF5A-B6CAF79E0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0625" y="0"/>
            <a:ext cx="3381375" cy="6953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E5C0AC-756F-4E68-B039-FA0F9C454E77}"/>
              </a:ext>
            </a:extLst>
          </p:cNvPr>
          <p:cNvSpPr txBox="1"/>
          <p:nvPr/>
        </p:nvSpPr>
        <p:spPr>
          <a:xfrm>
            <a:off x="1143000" y="1861106"/>
            <a:ext cx="83248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Zagađenje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hidrosfere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poslednja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stvar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kojoj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će</a:t>
            </a:r>
            <a:r>
              <a:rPr lang="sr-Latn-R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raspravljati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kada</a:t>
            </a:r>
            <a:r>
              <a:rPr lang="sr-Latn-R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posmatraju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globaln</a:t>
            </a:r>
            <a:r>
              <a:rPr lang="sr-Latn-R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ekološk</a:t>
            </a:r>
            <a:r>
              <a:rPr lang="sr-Latn-R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problem</a:t>
            </a:r>
            <a:r>
              <a:rPr lang="sr-Latn-R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ovog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</a:t>
            </a:r>
            <a:r>
              <a:rPr lang="sr-Latn-R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emena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Ogromne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količine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opasnog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baca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sr-Latn-R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industrije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velik</a:t>
            </a:r>
            <a:r>
              <a:rPr lang="sr-Latn-R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ih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gradov</a:t>
            </a:r>
            <a:r>
              <a:rPr lang="sr-Latn-R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svake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mora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reke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Posledice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toga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već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uočene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to je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smrt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mnogih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vrsta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nedostatak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pitke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vode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nekim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regijama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planete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U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budućnosti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zagađenje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vodenog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prostora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planeta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izazvati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epidemije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ozbiljnih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bolesti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poprimaju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prirodu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pandemije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pojavu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mutageneze</a:t>
            </a:r>
            <a:r>
              <a:rPr lang="en-US" sz="2000" b="0" i="0" dirty="0">
                <a:solidFill>
                  <a:srgbClr val="70707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sr-Latn-RS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azlozi</a:t>
            </a:r>
            <a:endParaRPr lang="en-US" sz="2400" b="1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Otpuštanje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opasnog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otpada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proizvodnje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Ispuštanje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reke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smeća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gradova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4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borbe</a:t>
            </a:r>
            <a:endParaRPr lang="en-US" sz="2400" b="1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Potražite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nove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načine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recikliranje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smeća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Isključivanje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proizvodnje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štetnih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materija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Čišćenje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reka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mora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</a:t>
            </a:r>
            <a:r>
              <a:rPr lang="sr-Latn-R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eana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Praćenje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stanja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vodene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biosfere</a:t>
            </a:r>
            <a:r>
              <a:rPr lang="en-US" sz="2000" b="0" i="0" dirty="0">
                <a:solidFill>
                  <a:srgbClr val="78787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0687955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RegularSeedLeftStep">
      <a:dk1>
        <a:srgbClr val="000000"/>
      </a:dk1>
      <a:lt1>
        <a:srgbClr val="FFFFFF"/>
      </a:lt1>
      <a:dk2>
        <a:srgbClr val="1B3028"/>
      </a:dk2>
      <a:lt2>
        <a:srgbClr val="F3F0F3"/>
      </a:lt2>
      <a:accent1>
        <a:srgbClr val="43B73E"/>
      </a:accent1>
      <a:accent2>
        <a:srgbClr val="6DB332"/>
      </a:accent2>
      <a:accent3>
        <a:srgbClr val="9BA939"/>
      </a:accent3>
      <a:accent4>
        <a:srgbClr val="B99233"/>
      </a:accent4>
      <a:accent5>
        <a:srgbClr val="CB6C45"/>
      </a:accent5>
      <a:accent6>
        <a:srgbClr val="B93344"/>
      </a:accent6>
      <a:hlink>
        <a:srgbClr val="BB43C0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708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</vt:lpstr>
      <vt:lpstr>Roboto</vt:lpstr>
      <vt:lpstr>Univers Condensed Light</vt:lpstr>
      <vt:lpstr>Walbaum Display Light</vt:lpstr>
      <vt:lpstr>AngleLinesVTI</vt:lpstr>
      <vt:lpstr>Ekološki menadžment   dr aleksandra boričić </vt:lpstr>
      <vt:lpstr>Globalni ekološki problemi</vt:lpstr>
      <vt:lpstr>Globalni ekološki problemi</vt:lpstr>
      <vt:lpstr>Aktualna pitanja zaštite životne sredine</vt:lpstr>
      <vt:lpstr>Aktualna pitanja zaštite životne sredine</vt:lpstr>
      <vt:lpstr>Zagrevanje klime </vt:lpstr>
      <vt:lpstr>Razaranje ozonskog omotača</vt:lpstr>
      <vt:lpstr>Smanjenje biološke raznolikosti  </vt:lpstr>
      <vt:lpstr> Zagađenje hidrosfere </vt:lpstr>
      <vt:lpstr> 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Aleksandra Boricic</dc:creator>
  <cp:lastModifiedBy>dr Aleksandra Boričić</cp:lastModifiedBy>
  <cp:revision>33</cp:revision>
  <dcterms:created xsi:type="dcterms:W3CDTF">2020-11-05T09:21:49Z</dcterms:created>
  <dcterms:modified xsi:type="dcterms:W3CDTF">2021-10-27T17:20:17Z</dcterms:modified>
</cp:coreProperties>
</file>