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7"/>
  </p:notesMasterIdLst>
  <p:handoutMasterIdLst>
    <p:handoutMasterId r:id="rId8"/>
  </p:handoutMasterIdLst>
  <p:sldIdLst>
    <p:sldId id="256" r:id="rId2"/>
    <p:sldId id="266" r:id="rId3"/>
    <p:sldId id="270" r:id="rId4"/>
    <p:sldId id="262" r:id="rId5"/>
    <p:sldId id="27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7" autoAdjust="0"/>
  </p:normalViewPr>
  <p:slideViewPr>
    <p:cSldViewPr>
      <p:cViewPr varScale="1">
        <p:scale>
          <a:sx n="99" d="100"/>
          <a:sy n="99" d="100"/>
        </p:scale>
        <p:origin x="10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FA21C-B466-43B5-A6EB-BF24BD66BD1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D0C8D5-FDF0-4001-BE60-851C33079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31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40DBF-44DD-48DD-8204-234462007540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C1E2B-F618-455D-995C-6981511519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24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92E21-B024-4201-BFD7-B416642445FD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A8CD0-AA68-4C25-B8EB-5CAD5458E9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92E21-B024-4201-BFD7-B416642445FD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A8CD0-AA68-4C25-B8EB-5CAD5458E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92E21-B024-4201-BFD7-B416642445FD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A8CD0-AA68-4C25-B8EB-5CAD5458E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92E21-B024-4201-BFD7-B416642445FD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A8CD0-AA68-4C25-B8EB-5CAD5458E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92E21-B024-4201-BFD7-B416642445FD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A8CD0-AA68-4C25-B8EB-5CAD5458E9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92E21-B024-4201-BFD7-B416642445FD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A8CD0-AA68-4C25-B8EB-5CAD5458E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92E21-B024-4201-BFD7-B416642445FD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A8CD0-AA68-4C25-B8EB-5CAD5458E9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92E21-B024-4201-BFD7-B416642445FD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A8CD0-AA68-4C25-B8EB-5CAD5458E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92E21-B024-4201-BFD7-B416642445FD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A8CD0-AA68-4C25-B8EB-5CAD5458E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92E21-B024-4201-BFD7-B416642445FD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A8CD0-AA68-4C25-B8EB-5CAD5458E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8E92E21-B024-4201-BFD7-B416642445FD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2FA8CD0-AA68-4C25-B8EB-5CAD5458E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8E92E21-B024-4201-BFD7-B416642445FD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2FA8CD0-AA68-4C25-B8EB-5CAD5458E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2000240"/>
            <a:ext cx="7772400" cy="1285884"/>
          </a:xfrm>
        </p:spPr>
        <p:txBody>
          <a:bodyPr>
            <a:normAutofit fontScale="90000"/>
          </a:bodyPr>
          <a:lstStyle/>
          <a:p>
            <a:r>
              <a:rPr lang="sr-Cyrl-CS" b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Програмирање апликација</a:t>
            </a:r>
            <a:br>
              <a:rPr lang="sr-Cyrl-CS" b="0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sr-Cyrl-CS" b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база података</a:t>
            </a:r>
            <a:endParaRPr lang="en-US" sz="2000" b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0438"/>
            <a:ext cx="7772400" cy="842962"/>
          </a:xfrm>
        </p:spPr>
        <p:txBody>
          <a:bodyPr/>
          <a:lstStyle/>
          <a:p>
            <a:r>
              <a:rPr lang="sr-Cyrl-CS" dirty="0" smtClean="0">
                <a:latin typeface="Segoe UI" panose="020B0502040204020203" pitchFamily="34" charset="0"/>
                <a:cs typeface="Segoe UI" panose="020B0502040204020203" pitchFamily="34" charset="0"/>
              </a:rPr>
              <a:t>Мастер</a:t>
            </a:r>
            <a:r>
              <a:rPr lang="sr-Latn-CS" dirty="0" smtClean="0">
                <a:latin typeface="Segoe UI" panose="020B0502040204020203" pitchFamily="34" charset="0"/>
                <a:cs typeface="Segoe UI" panose="020B0502040204020203" pitchFamily="34" charset="0"/>
              </a:rPr>
              <a:t> studije, </a:t>
            </a:r>
            <a:r>
              <a:rPr lang="sr-Cyrl-CS" dirty="0" smtClean="0">
                <a:latin typeface="Segoe UI" panose="020B0502040204020203" pitchFamily="34" charset="0"/>
                <a:cs typeface="Segoe UI" panose="020B0502040204020203" pitchFamily="34" charset="0"/>
              </a:rPr>
              <a:t>РИН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88110"/>
          </a:xfrm>
        </p:spPr>
        <p:txBody>
          <a:bodyPr/>
          <a:lstStyle/>
          <a:p>
            <a:pPr algn="ctr"/>
            <a:r>
              <a:rPr lang="sr-Cyrl-CS" dirty="0" smtClean="0">
                <a:solidFill>
                  <a:srgbClr val="FFFF00"/>
                </a:solidFill>
              </a:rPr>
              <a:t>План и програм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285860"/>
            <a:ext cx="7972452" cy="5069700"/>
          </a:xfrm>
        </p:spPr>
        <p:txBody>
          <a:bodyPr>
            <a:normAutofit fontScale="85000" lnSpcReduction="10000"/>
          </a:bodyPr>
          <a:lstStyle/>
          <a:p>
            <a:pPr lvl="1">
              <a:buNone/>
            </a:pPr>
            <a:endParaRPr lang="en-US" sz="2600" dirty="0" smtClean="0">
              <a:latin typeface="+mj-lt"/>
            </a:endParaRPr>
          </a:p>
          <a:p>
            <a:r>
              <a:rPr lang="ru-RU" sz="2400" dirty="0" smtClean="0"/>
              <a:t>Разумевање појмова.</a:t>
            </a:r>
            <a:endParaRPr lang="en-US" sz="2400" dirty="0" smtClean="0"/>
          </a:p>
          <a:p>
            <a:r>
              <a:rPr lang="sr-Cyrl-RS" sz="2400" dirty="0" smtClean="0"/>
              <a:t>Архитектура </a:t>
            </a:r>
            <a:r>
              <a:rPr lang="sr-Cyrl-RS" sz="2400" dirty="0"/>
              <a:t>МVC односно MVVM</a:t>
            </a:r>
            <a:endParaRPr lang="ru-RU" sz="2400" dirty="0" smtClean="0"/>
          </a:p>
          <a:p>
            <a:r>
              <a:rPr lang="ru-RU" sz="2400" dirty="0"/>
              <a:t>Основне компонентног начина пројектовања</a:t>
            </a:r>
            <a:r>
              <a:rPr lang="sr-Cyrl-CS" sz="2400" dirty="0" smtClean="0"/>
              <a:t>.</a:t>
            </a:r>
            <a:endParaRPr lang="en-US" sz="2400" dirty="0" smtClean="0"/>
          </a:p>
          <a:p>
            <a:pPr lvl="0"/>
            <a:r>
              <a:rPr lang="ru-RU" sz="2400" dirty="0"/>
              <a:t>Сложене апликације и повезивање компонената.</a:t>
            </a:r>
            <a:endParaRPr lang="sr-Latn-RS" sz="2400" dirty="0"/>
          </a:p>
          <a:p>
            <a:pPr lvl="0"/>
            <a:r>
              <a:rPr lang="ru-RU" sz="2400" dirty="0" smtClean="0"/>
              <a:t>Особине </a:t>
            </a:r>
            <a:r>
              <a:rPr lang="ru-RU" sz="2400" dirty="0"/>
              <a:t>својстава и догађаја.</a:t>
            </a:r>
            <a:endParaRPr lang="sr-Latn-RS" sz="2400" dirty="0"/>
          </a:p>
          <a:p>
            <a:pPr lvl="0"/>
            <a:r>
              <a:rPr lang="ru-RU" sz="2400" dirty="0"/>
              <a:t>Технике условног приказа.</a:t>
            </a:r>
            <a:endParaRPr lang="sr-Latn-RS" sz="2400" dirty="0"/>
          </a:p>
          <a:p>
            <a:pPr lvl="0"/>
            <a:r>
              <a:rPr lang="ru-RU" sz="2400" dirty="0" smtClean="0"/>
              <a:t>Увод </a:t>
            </a:r>
            <a:r>
              <a:rPr lang="ru-RU" sz="2400" dirty="0"/>
              <a:t>у објектно мапирање.</a:t>
            </a:r>
            <a:endParaRPr lang="sr-Latn-RS" sz="2400" dirty="0"/>
          </a:p>
          <a:p>
            <a:pPr lvl="0"/>
            <a:r>
              <a:rPr lang="ru-RU" sz="2400" dirty="0"/>
              <a:t>Измена модела ентитета. Трансакције.</a:t>
            </a:r>
            <a:endParaRPr lang="sr-Latn-RS" sz="2400" dirty="0"/>
          </a:p>
          <a:p>
            <a:pPr lvl="0"/>
            <a:r>
              <a:rPr lang="ru-RU" sz="2400" dirty="0"/>
              <a:t>Примери моделовања ентитета у односу на табеле у бази.</a:t>
            </a:r>
            <a:endParaRPr lang="sr-Latn-RS" sz="2400" dirty="0"/>
          </a:p>
          <a:p>
            <a:pPr lvl="0"/>
            <a:r>
              <a:rPr lang="ru-RU" sz="2400" dirty="0"/>
              <a:t>Израда Интернет апликација заснованих на MVC архитектури и објектном моделу података.</a:t>
            </a:r>
            <a:endParaRPr lang="sr-Latn-RS" sz="2400" dirty="0"/>
          </a:p>
          <a:p>
            <a:pPr lvl="0"/>
            <a:r>
              <a:rPr lang="ru-RU" sz="2400" dirty="0"/>
              <a:t>Примена технике моделовања најпре из кода или из базе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endParaRPr lang="sr-Cyrl-CS" sz="8800" dirty="0" smtClean="0">
              <a:latin typeface="+mj-lt"/>
            </a:endParaRPr>
          </a:p>
          <a:p>
            <a:pPr lvl="1">
              <a:buNone/>
            </a:pPr>
            <a:endParaRPr lang="sr-Cyrl-CS" sz="26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sr-Cyrl-CS" dirty="0" smtClean="0"/>
              <a:t>Програмски језик </a:t>
            </a:r>
            <a:r>
              <a:rPr lang="en-US" dirty="0" smtClean="0"/>
              <a:t>C</a:t>
            </a:r>
            <a:r>
              <a:rPr lang="en-US" dirty="0" smtClean="0"/>
              <a:t># </a:t>
            </a:r>
            <a:r>
              <a:rPr lang="en-US" dirty="0" err="1" smtClean="0"/>
              <a:t>i</a:t>
            </a:r>
            <a:r>
              <a:rPr lang="en-US" dirty="0" smtClean="0"/>
              <a:t> JavaScript</a:t>
            </a:r>
            <a:endParaRPr lang="sr-Cyrl-CS" dirty="0" smtClean="0"/>
          </a:p>
          <a:p>
            <a:pPr lvl="1">
              <a:buNone/>
            </a:pPr>
            <a:r>
              <a:rPr lang="sr-Cyrl-CS" dirty="0" smtClean="0"/>
              <a:t>Програмска платформа </a:t>
            </a:r>
            <a:r>
              <a:rPr lang="en-US" dirty="0" smtClean="0"/>
              <a:t>.NET</a:t>
            </a:r>
          </a:p>
          <a:p>
            <a:pPr lvl="1">
              <a:buNone/>
            </a:pPr>
            <a:r>
              <a:rPr lang="en-US" dirty="0" smtClean="0"/>
              <a:t>IDE - Visual </a:t>
            </a:r>
            <a:r>
              <a:rPr lang="en-US" dirty="0" smtClean="0"/>
              <a:t>Studio, Visual Studio Code</a:t>
            </a:r>
            <a:endParaRPr lang="sr-Cyrl-C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>
                <a:solidFill>
                  <a:srgbClr val="FFFF00"/>
                </a:solidFill>
              </a:rPr>
              <a:t>Начин полагања испита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800" dirty="0" smtClean="0">
                <a:latin typeface="+mj-lt"/>
              </a:rPr>
              <a:t>Услов</a:t>
            </a:r>
            <a:r>
              <a:rPr lang="sr-Latn-CS" sz="2800" dirty="0" smtClean="0">
                <a:latin typeface="+mj-lt"/>
              </a:rPr>
              <a:t>: </a:t>
            </a:r>
            <a:r>
              <a:rPr lang="sr-Cyrl-CS" sz="2800" dirty="0" smtClean="0">
                <a:latin typeface="+mj-lt"/>
              </a:rPr>
              <a:t>урађене вежбе и урађен </a:t>
            </a:r>
            <a:r>
              <a:rPr lang="sr-Cyrl-RS" sz="2800" dirty="0" smtClean="0">
                <a:latin typeface="+mj-lt"/>
              </a:rPr>
              <a:t>пројекат.</a:t>
            </a:r>
            <a:endParaRPr lang="sr-Latn-CS" sz="2800" dirty="0" smtClean="0">
              <a:latin typeface="+mj-lt"/>
            </a:endParaRPr>
          </a:p>
          <a:p>
            <a:r>
              <a:rPr lang="sr-Latn-CS" sz="2800" dirty="0" smtClean="0">
                <a:latin typeface="+mj-lt"/>
              </a:rPr>
              <a:t>2 </a:t>
            </a:r>
            <a:r>
              <a:rPr lang="sr-Cyrl-CS" sz="2800" dirty="0" smtClean="0">
                <a:latin typeface="+mj-lt"/>
              </a:rPr>
              <a:t>начина полагања:</a:t>
            </a:r>
          </a:p>
          <a:p>
            <a:pPr marL="971550" lvl="1" indent="-514350">
              <a:buAutoNum type="arabicPeriod"/>
            </a:pPr>
            <a:r>
              <a:rPr lang="sr-Cyrl-CS" sz="2400" dirty="0" smtClean="0">
                <a:latin typeface="+mj-lt"/>
              </a:rPr>
              <a:t>У испитном року – класично</a:t>
            </a:r>
            <a:endParaRPr lang="sr-Latn-CS" sz="2400" dirty="0" smtClean="0">
              <a:latin typeface="+mj-lt"/>
            </a:endParaRPr>
          </a:p>
          <a:p>
            <a:pPr marL="1371600" lvl="2" indent="-514350">
              <a:buAutoNum type="arabicPeriod"/>
            </a:pPr>
            <a:r>
              <a:rPr lang="sr-Cyrl-CS" sz="2000" dirty="0" smtClean="0">
                <a:latin typeface="+mj-lt"/>
              </a:rPr>
              <a:t>Оцена са испита (може да се ради исти пројекат)</a:t>
            </a:r>
          </a:p>
          <a:p>
            <a:pPr marL="971550" lvl="1" indent="-514350">
              <a:buAutoNum type="arabicPeriod"/>
            </a:pPr>
            <a:r>
              <a:rPr lang="sr-Cyrl-CS" sz="2400" dirty="0" smtClean="0">
                <a:latin typeface="+mj-lt"/>
              </a:rPr>
              <a:t>Кроз рад у семестру</a:t>
            </a:r>
            <a:endParaRPr lang="sr-Latn-CS" sz="2400" dirty="0" smtClean="0">
              <a:latin typeface="+mj-lt"/>
            </a:endParaRPr>
          </a:p>
          <a:p>
            <a:pPr marL="1371600" lvl="2" indent="-514350">
              <a:buAutoNum type="arabicPeriod"/>
            </a:pPr>
            <a:r>
              <a:rPr lang="sr-Cyrl-CS" sz="2000" dirty="0" smtClean="0">
                <a:latin typeface="+mj-lt"/>
              </a:rPr>
              <a:t>Оцена са колоквијума</a:t>
            </a:r>
            <a:endParaRPr lang="sr-Latn-CS" sz="2000" dirty="0" smtClean="0">
              <a:latin typeface="+mj-lt"/>
            </a:endParaRPr>
          </a:p>
          <a:p>
            <a:pPr marL="1371600" lvl="2" indent="-514350">
              <a:buAutoNum type="arabicPeriod"/>
            </a:pPr>
            <a:r>
              <a:rPr lang="sr-Cyrl-CS" sz="2000" dirty="0" smtClean="0">
                <a:latin typeface="+mj-lt"/>
              </a:rPr>
              <a:t>Оцена са вежби</a:t>
            </a:r>
            <a:endParaRPr lang="sr-Latn-CS" sz="2000" dirty="0" smtClean="0">
              <a:latin typeface="+mj-lt"/>
            </a:endParaRPr>
          </a:p>
          <a:p>
            <a:pPr marL="1371600" lvl="2" indent="-514350">
              <a:buAutoNum type="arabicPeriod"/>
            </a:pPr>
            <a:r>
              <a:rPr lang="sr-Cyrl-CS" sz="2000" dirty="0" smtClean="0">
                <a:latin typeface="+mj-lt"/>
              </a:rPr>
              <a:t>Активност на предавању и вежбама</a:t>
            </a:r>
            <a:endParaRPr lang="sr-Latn-CS" sz="20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solidFill>
                  <a:srgbClr val="FFFF00"/>
                </a:solidFill>
              </a:rPr>
              <a:t>Литература</a:t>
            </a:r>
            <a:endParaRPr lang="sr-Latn-R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Cyrl-RS" dirty="0" smtClean="0">
                <a:solidFill>
                  <a:srgbClr val="FFFF00"/>
                </a:solidFill>
              </a:rPr>
              <a:t>Сви неопходни материјали су доступни преко студентског налога.</a:t>
            </a:r>
          </a:p>
          <a:p>
            <a:endParaRPr lang="sr-Cyrl-RS" dirty="0"/>
          </a:p>
          <a:p>
            <a:pPr lvl="0"/>
            <a:r>
              <a:rPr lang="sr-Cyrl-CS" dirty="0"/>
              <a:t>З.Ћировић, Програмирање апликација база података, ВИСЕР, 2019.</a:t>
            </a:r>
            <a:endParaRPr lang="sr-Latn-RS" dirty="0"/>
          </a:p>
          <a:p>
            <a:pPr lvl="0"/>
            <a:r>
              <a:rPr lang="en-US" dirty="0"/>
              <a:t>C. Smith, M. Amundsen, </a:t>
            </a:r>
            <a:r>
              <a:rPr lang="en-US" dirty="0" err="1"/>
              <a:t>Programiranje</a:t>
            </a:r>
            <a:r>
              <a:rPr lang="en-US" dirty="0"/>
              <a:t>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21 </a:t>
            </a:r>
            <a:r>
              <a:rPr lang="en-US" dirty="0" err="1"/>
              <a:t>dan</a:t>
            </a:r>
            <a:r>
              <a:rPr lang="en-US" dirty="0"/>
              <a:t>, </a:t>
            </a:r>
            <a:r>
              <a:rPr lang="en-US" dirty="0" err="1"/>
              <a:t>Mikro</a:t>
            </a:r>
            <a:r>
              <a:rPr lang="en-US" dirty="0"/>
              <a:t> </a:t>
            </a:r>
            <a:r>
              <a:rPr lang="en-US" dirty="0" err="1"/>
              <a:t>knjiga</a:t>
            </a:r>
            <a:r>
              <a:rPr lang="en-US" dirty="0"/>
              <a:t>, 2002.</a:t>
            </a:r>
            <a:endParaRPr lang="sr-Latn-RS" dirty="0"/>
          </a:p>
          <a:p>
            <a:pPr lvl="0"/>
            <a:r>
              <a:rPr lang="en-US" dirty="0"/>
              <a:t>Hassan </a:t>
            </a:r>
            <a:r>
              <a:rPr lang="en-US" dirty="0" err="1"/>
              <a:t>Djirdeh</a:t>
            </a:r>
            <a:r>
              <a:rPr lang="en-US" dirty="0"/>
              <a:t>, Nate Murray, and Ari Lerner, </a:t>
            </a:r>
            <a:r>
              <a:rPr lang="en-US" dirty="0" err="1"/>
              <a:t>Fullstack</a:t>
            </a:r>
            <a:r>
              <a:rPr lang="en-US" dirty="0"/>
              <a:t> </a:t>
            </a:r>
            <a:r>
              <a:rPr lang="en-US" dirty="0" err="1"/>
              <a:t>Vue</a:t>
            </a:r>
            <a:r>
              <a:rPr lang="en-US" dirty="0"/>
              <a:t>  The Complete Guide to </a:t>
            </a:r>
            <a:r>
              <a:rPr lang="en-US" dirty="0" err="1"/>
              <a:t>Vue.js</a:t>
            </a:r>
            <a:r>
              <a:rPr lang="en-US" dirty="0"/>
              <a:t> and Friends, </a:t>
            </a:r>
            <a:r>
              <a:rPr lang="en-US" dirty="0" err="1"/>
              <a:t>Fullstack.io</a:t>
            </a:r>
            <a:r>
              <a:rPr lang="en-US" dirty="0"/>
              <a:t> 2018</a:t>
            </a:r>
            <a:endParaRPr lang="sr-Latn-RS" dirty="0"/>
          </a:p>
          <a:p>
            <a:pPr lvl="0"/>
            <a:r>
              <a:rPr lang="en-US" dirty="0"/>
              <a:t>John </a:t>
            </a:r>
            <a:r>
              <a:rPr lang="en-US" dirty="0" err="1"/>
              <a:t>Ciliberti</a:t>
            </a:r>
            <a:r>
              <a:rPr lang="en-US" dirty="0"/>
              <a:t>, </a:t>
            </a:r>
            <a:r>
              <a:rPr lang="en-US" dirty="0" err="1"/>
              <a:t>ASP.NET</a:t>
            </a:r>
            <a:r>
              <a:rPr lang="en-US" dirty="0"/>
              <a:t> Core Recipes A Problem-Solution Approach, </a:t>
            </a:r>
            <a:r>
              <a:rPr lang="en-US" dirty="0" err="1"/>
              <a:t>Apress</a:t>
            </a:r>
            <a:r>
              <a:rPr lang="en-US" dirty="0"/>
              <a:t> 2017</a:t>
            </a:r>
            <a:endParaRPr lang="sr-Latn-RS" dirty="0"/>
          </a:p>
          <a:p>
            <a:r>
              <a:rPr lang="sr-Latn-CS" dirty="0"/>
              <a:t>A. Boehm, G. Mead, </a:t>
            </a:r>
            <a:r>
              <a:rPr lang="sr-Latn-CS" i="1" dirty="0"/>
              <a:t>Murach's ADO.NET 4 Database Programming with C#</a:t>
            </a:r>
            <a:r>
              <a:rPr lang="sr-Latn-CS" dirty="0"/>
              <a:t>, 4th edition, Murach 2010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5190586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331</TotalTime>
  <Words>239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Consolas</vt:lpstr>
      <vt:lpstr>Corbel</vt:lpstr>
      <vt:lpstr>Segoe UI</vt:lpstr>
      <vt:lpstr>Wingdings</vt:lpstr>
      <vt:lpstr>Wingdings 2</vt:lpstr>
      <vt:lpstr>Wingdings 3</vt:lpstr>
      <vt:lpstr>Metro</vt:lpstr>
      <vt:lpstr>Програмирање апликација база података</vt:lpstr>
      <vt:lpstr>План и програм</vt:lpstr>
      <vt:lpstr>PowerPoint Presentation</vt:lpstr>
      <vt:lpstr>Начин полагања испита</vt:lpstr>
      <vt:lpstr>Литература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INTERAKCIJA ČOVEK-RAČUNAR (Human-Computer Interaction)</dc:title>
  <dc:creator>zoran</dc:creator>
  <cp:lastModifiedBy>Microsoft account</cp:lastModifiedBy>
  <cp:revision>31</cp:revision>
  <dcterms:created xsi:type="dcterms:W3CDTF">2008-09-14T21:11:26Z</dcterms:created>
  <dcterms:modified xsi:type="dcterms:W3CDTF">2021-09-16T13:57:43Z</dcterms:modified>
</cp:coreProperties>
</file>