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2"/>
  </p:notesMasterIdLst>
  <p:handoutMasterIdLst>
    <p:handoutMasterId r:id="rId23"/>
  </p:handoutMasterIdLst>
  <p:sldIdLst>
    <p:sldId id="404" r:id="rId2"/>
    <p:sldId id="341" r:id="rId3"/>
    <p:sldId id="369" r:id="rId4"/>
    <p:sldId id="405" r:id="rId5"/>
    <p:sldId id="406" r:id="rId6"/>
    <p:sldId id="407" r:id="rId7"/>
    <p:sldId id="391" r:id="rId8"/>
    <p:sldId id="393" r:id="rId9"/>
    <p:sldId id="399" r:id="rId10"/>
    <p:sldId id="400" r:id="rId11"/>
    <p:sldId id="402" r:id="rId12"/>
    <p:sldId id="401" r:id="rId13"/>
    <p:sldId id="395" r:id="rId14"/>
    <p:sldId id="403" r:id="rId15"/>
    <p:sldId id="398" r:id="rId16"/>
    <p:sldId id="412" r:id="rId17"/>
    <p:sldId id="409" r:id="rId18"/>
    <p:sldId id="408" r:id="rId19"/>
    <p:sldId id="410" r:id="rId20"/>
    <p:sldId id="411" r:id="rId21"/>
  </p:sldIdLst>
  <p:sldSz cx="9144000" cy="6858000" type="screen4x3"/>
  <p:notesSz cx="6797675" cy="987425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33CC"/>
    <a:srgbClr val="B51B98"/>
    <a:srgbClr val="008000"/>
    <a:srgbClr val="EEE2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55" autoAdjust="0"/>
    <p:restoredTop sz="93073" autoAdjust="0"/>
  </p:normalViewPr>
  <p:slideViewPr>
    <p:cSldViewPr>
      <p:cViewPr>
        <p:scale>
          <a:sx n="100" d="100"/>
          <a:sy n="100" d="100"/>
        </p:scale>
        <p:origin x="-186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97E0E-43A6-4583-89E7-C215D3546051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BE786-E842-4BD0-BCB4-4DEDA9576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noProof="0" smtClean="0"/>
              <a:t>Click to edit Master text styles</a:t>
            </a:r>
          </a:p>
          <a:p>
            <a:pPr lvl="1"/>
            <a:r>
              <a:rPr lang="sr-Latn-CS" noProof="0" smtClean="0"/>
              <a:t>Second level</a:t>
            </a:r>
          </a:p>
          <a:p>
            <a:pPr lvl="2"/>
            <a:r>
              <a:rPr lang="sr-Latn-CS" noProof="0" smtClean="0"/>
              <a:t>Third level</a:t>
            </a:r>
          </a:p>
          <a:p>
            <a:pPr lvl="3"/>
            <a:r>
              <a:rPr lang="sr-Latn-CS" noProof="0" smtClean="0"/>
              <a:t>Fourth level</a:t>
            </a:r>
          </a:p>
          <a:p>
            <a:pPr lvl="4"/>
            <a:r>
              <a:rPr lang="sr-Latn-C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5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5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FBA1D3-9701-43C9-8189-072A72BA5F0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1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10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11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12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13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14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15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16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17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18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19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2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20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3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4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5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6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7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8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9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DCB58-0893-4C14-9E37-7C71D4F6B7A5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7E06D-E5FD-4CF8-BBD4-1DB75D463AD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21FB9-7354-4189-B3DC-E2EFAEAD785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1BC01-FA09-4125-BF59-12D37AE14D4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63CE7-36DC-43E3-A2E5-FC1A3A6CD6C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360D8-4C2D-467D-B324-7D9BB0BFC97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9A896-CDEB-4B46-84AF-EA86586F7CAE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80ABD-9C99-41AC-8462-3B836931EFB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EA848-9C54-435D-BBAD-E25702F722CE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704CD-A169-4375-86C1-4CC3BC506BA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ED23-DF14-4707-91F1-859FBAF1554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17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D631A9C-8889-4C5F-983F-F177E42C91C7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</a:t>
            </a:fld>
            <a:endParaRPr lang="sr-Latn-C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2844" y="1428736"/>
            <a:ext cx="8358246" cy="5214974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174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7030A0"/>
                </a:solidFill>
              </a:rPr>
              <a:t>Najčešće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primene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senzora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pritiska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sa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karakterističnim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vrednostima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na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savremenim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motornim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vozilima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su</a:t>
            </a:r>
            <a:r>
              <a:rPr lang="sr-Latn-RS" dirty="0" smtClean="0">
                <a:solidFill>
                  <a:srgbClr val="7030A0"/>
                </a:solidFill>
              </a:rPr>
              <a:t>: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sr-Latn-RS" dirty="0" smtClean="0">
              <a:solidFill>
                <a:srgbClr val="7030A0"/>
              </a:solidFill>
            </a:endParaRPr>
          </a:p>
          <a:p>
            <a:pPr marL="541338" indent="-174625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Pritisak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vazduha</a:t>
            </a:r>
            <a:r>
              <a:rPr lang="en-US" dirty="0" smtClean="0">
                <a:solidFill>
                  <a:srgbClr val="7030A0"/>
                </a:solidFill>
              </a:rPr>
              <a:t> u </a:t>
            </a:r>
            <a:r>
              <a:rPr lang="en-US" dirty="0" err="1" smtClean="0">
                <a:solidFill>
                  <a:srgbClr val="7030A0"/>
                </a:solidFill>
              </a:rPr>
              <a:t>usisnoj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grani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pritisak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punjenja</a:t>
            </a:r>
            <a:r>
              <a:rPr lang="en-US" dirty="0" smtClean="0">
                <a:solidFill>
                  <a:srgbClr val="7030A0"/>
                </a:solidFill>
              </a:rPr>
              <a:t> (</a:t>
            </a:r>
            <a:r>
              <a:rPr lang="en-US" dirty="0" err="1" smtClean="0">
                <a:solidFill>
                  <a:srgbClr val="7030A0"/>
                </a:solidFill>
              </a:rPr>
              <a:t>od</a:t>
            </a:r>
            <a:r>
              <a:rPr lang="en-US" dirty="0" smtClean="0">
                <a:solidFill>
                  <a:srgbClr val="7030A0"/>
                </a:solidFill>
              </a:rPr>
              <a:t> 1 do 5 </a:t>
            </a:r>
            <a:r>
              <a:rPr lang="en-US" dirty="0" err="1" smtClean="0">
                <a:solidFill>
                  <a:srgbClr val="7030A0"/>
                </a:solidFill>
              </a:rPr>
              <a:t>bara</a:t>
            </a:r>
            <a:r>
              <a:rPr lang="en-US" dirty="0" smtClean="0">
                <a:solidFill>
                  <a:srgbClr val="7030A0"/>
                </a:solidFill>
              </a:rPr>
              <a:t>),</a:t>
            </a:r>
            <a:endParaRPr lang="sr-Latn-RS" dirty="0" smtClean="0">
              <a:solidFill>
                <a:srgbClr val="7030A0"/>
              </a:solidFill>
            </a:endParaRPr>
          </a:p>
          <a:p>
            <a:pPr marL="541338" indent="-174625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Pritisak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kočne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tečnosti</a:t>
            </a:r>
            <a:r>
              <a:rPr lang="en-US" dirty="0" smtClean="0">
                <a:solidFill>
                  <a:srgbClr val="7030A0"/>
                </a:solidFill>
              </a:rPr>
              <a:t> u </a:t>
            </a:r>
            <a:r>
              <a:rPr lang="en-US" dirty="0" err="1" smtClean="0">
                <a:solidFill>
                  <a:srgbClr val="7030A0"/>
                </a:solidFill>
              </a:rPr>
              <a:t>elektropneumatskim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kočnim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sistemima</a:t>
            </a:r>
            <a:r>
              <a:rPr lang="en-US" dirty="0" smtClean="0">
                <a:solidFill>
                  <a:srgbClr val="7030A0"/>
                </a:solidFill>
              </a:rPr>
              <a:t> (10 </a:t>
            </a:r>
            <a:r>
              <a:rPr lang="en-US" dirty="0" err="1" smtClean="0">
                <a:solidFill>
                  <a:srgbClr val="7030A0"/>
                </a:solidFill>
              </a:rPr>
              <a:t>bara</a:t>
            </a:r>
            <a:r>
              <a:rPr lang="en-US" dirty="0" smtClean="0">
                <a:solidFill>
                  <a:srgbClr val="7030A0"/>
                </a:solidFill>
              </a:rPr>
              <a:t>),</a:t>
            </a:r>
            <a:endParaRPr lang="sr-Latn-RS" dirty="0" smtClean="0">
              <a:solidFill>
                <a:srgbClr val="7030A0"/>
              </a:solidFill>
            </a:endParaRPr>
          </a:p>
          <a:p>
            <a:pPr marL="541338" indent="-174625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Pritisak</a:t>
            </a:r>
            <a:r>
              <a:rPr lang="en-US" dirty="0" smtClean="0">
                <a:solidFill>
                  <a:srgbClr val="7030A0"/>
                </a:solidFill>
              </a:rPr>
              <a:t> u </a:t>
            </a:r>
            <a:r>
              <a:rPr lang="en-US" dirty="0" err="1" smtClean="0">
                <a:solidFill>
                  <a:srgbClr val="7030A0"/>
                </a:solidFill>
              </a:rPr>
              <a:t>pneumatsko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aktivnim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sistemima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oslanjanja</a:t>
            </a:r>
            <a:r>
              <a:rPr lang="en-US" dirty="0" smtClean="0">
                <a:solidFill>
                  <a:srgbClr val="7030A0"/>
                </a:solidFill>
              </a:rPr>
              <a:t> (16 </a:t>
            </a:r>
            <a:r>
              <a:rPr lang="en-US" dirty="0" err="1" smtClean="0">
                <a:solidFill>
                  <a:srgbClr val="7030A0"/>
                </a:solidFill>
              </a:rPr>
              <a:t>bara</a:t>
            </a:r>
            <a:r>
              <a:rPr lang="en-US" dirty="0" smtClean="0">
                <a:solidFill>
                  <a:srgbClr val="7030A0"/>
                </a:solidFill>
              </a:rPr>
              <a:t>),</a:t>
            </a:r>
            <a:r>
              <a:rPr lang="sr-Latn-RS" dirty="0" smtClean="0">
                <a:solidFill>
                  <a:srgbClr val="7030A0"/>
                </a:solidFill>
              </a:rPr>
              <a:t> </a:t>
            </a:r>
          </a:p>
          <a:p>
            <a:pPr marL="541338" indent="-174625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Sistemi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nadzor</a:t>
            </a:r>
            <a:r>
              <a:rPr lang="sr-Latn-RS" dirty="0" smtClean="0">
                <a:solidFill>
                  <a:srgbClr val="7030A0"/>
                </a:solidFill>
              </a:rPr>
              <a:t>om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pritiska</a:t>
            </a:r>
            <a:r>
              <a:rPr lang="en-US" dirty="0" smtClean="0">
                <a:solidFill>
                  <a:srgbClr val="7030A0"/>
                </a:solidFill>
              </a:rPr>
              <a:t> u </a:t>
            </a:r>
            <a:r>
              <a:rPr lang="en-US" dirty="0" err="1" smtClean="0">
                <a:solidFill>
                  <a:srgbClr val="7030A0"/>
                </a:solidFill>
              </a:rPr>
              <a:t>pneumaticima</a:t>
            </a:r>
            <a:r>
              <a:rPr lang="en-US" dirty="0" smtClean="0">
                <a:solidFill>
                  <a:srgbClr val="7030A0"/>
                </a:solidFill>
              </a:rPr>
              <a:t> (5 </a:t>
            </a:r>
            <a:r>
              <a:rPr lang="en-US" dirty="0" err="1" smtClean="0">
                <a:solidFill>
                  <a:srgbClr val="7030A0"/>
                </a:solidFill>
              </a:rPr>
              <a:t>bara</a:t>
            </a:r>
            <a:r>
              <a:rPr lang="en-US" dirty="0" smtClean="0">
                <a:solidFill>
                  <a:srgbClr val="7030A0"/>
                </a:solidFill>
              </a:rPr>
              <a:t>),</a:t>
            </a:r>
            <a:r>
              <a:rPr lang="sr-Latn-RS" dirty="0" smtClean="0">
                <a:solidFill>
                  <a:srgbClr val="7030A0"/>
                </a:solidFill>
              </a:rPr>
              <a:t> </a:t>
            </a:r>
          </a:p>
          <a:p>
            <a:pPr marL="541338" indent="-174625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Pritisak</a:t>
            </a:r>
            <a:r>
              <a:rPr lang="en-US" dirty="0" smtClean="0">
                <a:solidFill>
                  <a:srgbClr val="7030A0"/>
                </a:solidFill>
              </a:rPr>
              <a:t> u </a:t>
            </a:r>
            <a:r>
              <a:rPr lang="en-US" dirty="0" err="1" smtClean="0">
                <a:solidFill>
                  <a:srgbClr val="7030A0"/>
                </a:solidFill>
              </a:rPr>
              <a:t>hidrauličkom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modulatoru</a:t>
            </a:r>
            <a:r>
              <a:rPr lang="en-US" dirty="0" smtClean="0">
                <a:solidFill>
                  <a:srgbClr val="7030A0"/>
                </a:solidFill>
              </a:rPr>
              <a:t> ABS </a:t>
            </a:r>
            <a:r>
              <a:rPr lang="en-US" dirty="0" err="1" smtClean="0">
                <a:solidFill>
                  <a:srgbClr val="7030A0"/>
                </a:solidFill>
              </a:rPr>
              <a:t>sistema</a:t>
            </a:r>
            <a:r>
              <a:rPr lang="en-US" dirty="0" smtClean="0">
                <a:solidFill>
                  <a:srgbClr val="7030A0"/>
                </a:solidFill>
              </a:rPr>
              <a:t> (200 </a:t>
            </a:r>
            <a:r>
              <a:rPr lang="en-US" dirty="0" err="1" smtClean="0">
                <a:solidFill>
                  <a:srgbClr val="7030A0"/>
                </a:solidFill>
              </a:rPr>
              <a:t>bara</a:t>
            </a:r>
            <a:r>
              <a:rPr lang="en-US" dirty="0" smtClean="0">
                <a:solidFill>
                  <a:srgbClr val="7030A0"/>
                </a:solidFill>
              </a:rPr>
              <a:t>),</a:t>
            </a:r>
            <a:endParaRPr lang="sr-Latn-RS" dirty="0" smtClean="0">
              <a:solidFill>
                <a:srgbClr val="7030A0"/>
              </a:solidFill>
            </a:endParaRPr>
          </a:p>
          <a:p>
            <a:pPr marL="541338" indent="-174625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Pritisak</a:t>
            </a:r>
            <a:r>
              <a:rPr lang="en-US" dirty="0" smtClean="0">
                <a:solidFill>
                  <a:srgbClr val="7030A0"/>
                </a:solidFill>
              </a:rPr>
              <a:t> u </a:t>
            </a:r>
            <a:r>
              <a:rPr lang="en-US" dirty="0" err="1" smtClean="0">
                <a:solidFill>
                  <a:srgbClr val="7030A0"/>
                </a:solidFill>
              </a:rPr>
              <a:t>amortizerima</a:t>
            </a:r>
            <a:r>
              <a:rPr lang="en-US" dirty="0" smtClean="0">
                <a:solidFill>
                  <a:srgbClr val="7030A0"/>
                </a:solidFill>
              </a:rPr>
              <a:t>, u </a:t>
            </a:r>
            <a:r>
              <a:rPr lang="en-US" dirty="0" err="1" smtClean="0">
                <a:solidFill>
                  <a:srgbClr val="7030A0"/>
                </a:solidFill>
              </a:rPr>
              <a:t>sistemima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oslanjanja</a:t>
            </a:r>
            <a:r>
              <a:rPr lang="en-US" dirty="0" smtClean="0">
                <a:solidFill>
                  <a:srgbClr val="7030A0"/>
                </a:solidFill>
              </a:rPr>
              <a:t> (200 </a:t>
            </a:r>
            <a:r>
              <a:rPr lang="en-US" dirty="0" err="1" smtClean="0">
                <a:solidFill>
                  <a:srgbClr val="7030A0"/>
                </a:solidFill>
              </a:rPr>
              <a:t>bara</a:t>
            </a:r>
            <a:r>
              <a:rPr lang="en-US" dirty="0" smtClean="0">
                <a:solidFill>
                  <a:srgbClr val="7030A0"/>
                </a:solidFill>
              </a:rPr>
              <a:t>),</a:t>
            </a:r>
            <a:endParaRPr lang="sr-Latn-RS" dirty="0" smtClean="0">
              <a:solidFill>
                <a:srgbClr val="7030A0"/>
              </a:solidFill>
            </a:endParaRPr>
          </a:p>
          <a:p>
            <a:pPr marL="541338" indent="-174625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Pritisak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freona</a:t>
            </a:r>
            <a:r>
              <a:rPr lang="en-US" dirty="0" smtClean="0">
                <a:solidFill>
                  <a:srgbClr val="7030A0"/>
                </a:solidFill>
              </a:rPr>
              <a:t> u </a:t>
            </a:r>
            <a:r>
              <a:rPr lang="en-US" dirty="0" err="1" smtClean="0">
                <a:solidFill>
                  <a:srgbClr val="7030A0"/>
                </a:solidFill>
              </a:rPr>
              <a:t>klima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sistemima</a:t>
            </a:r>
            <a:r>
              <a:rPr lang="en-US" dirty="0" smtClean="0">
                <a:solidFill>
                  <a:srgbClr val="7030A0"/>
                </a:solidFill>
              </a:rPr>
              <a:t> (35 </a:t>
            </a:r>
            <a:r>
              <a:rPr lang="en-US" dirty="0" err="1" smtClean="0">
                <a:solidFill>
                  <a:srgbClr val="7030A0"/>
                </a:solidFill>
              </a:rPr>
              <a:t>bara</a:t>
            </a:r>
            <a:r>
              <a:rPr lang="en-US" dirty="0" smtClean="0">
                <a:solidFill>
                  <a:srgbClr val="7030A0"/>
                </a:solidFill>
              </a:rPr>
              <a:t>),</a:t>
            </a:r>
            <a:endParaRPr lang="sr-Latn-RS" dirty="0" smtClean="0">
              <a:solidFill>
                <a:srgbClr val="7030A0"/>
              </a:solidFill>
            </a:endParaRPr>
          </a:p>
          <a:p>
            <a:pPr marL="541338" indent="-174625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Pritisak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upravljanja</a:t>
            </a:r>
            <a:r>
              <a:rPr lang="en-US" dirty="0" smtClean="0">
                <a:solidFill>
                  <a:srgbClr val="7030A0"/>
                </a:solidFill>
              </a:rPr>
              <a:t> u </a:t>
            </a:r>
            <a:r>
              <a:rPr lang="en-US" dirty="0" err="1" smtClean="0">
                <a:solidFill>
                  <a:srgbClr val="7030A0"/>
                </a:solidFill>
              </a:rPr>
              <a:t>automatskim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menjačkim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prenosnicima</a:t>
            </a:r>
            <a:r>
              <a:rPr lang="en-US" dirty="0" smtClean="0">
                <a:solidFill>
                  <a:srgbClr val="7030A0"/>
                </a:solidFill>
              </a:rPr>
              <a:t> (35 </a:t>
            </a:r>
            <a:r>
              <a:rPr lang="en-US" dirty="0" err="1" smtClean="0">
                <a:solidFill>
                  <a:srgbClr val="7030A0"/>
                </a:solidFill>
              </a:rPr>
              <a:t>bara</a:t>
            </a:r>
            <a:r>
              <a:rPr lang="en-US" dirty="0" smtClean="0">
                <a:solidFill>
                  <a:srgbClr val="7030A0"/>
                </a:solidFill>
              </a:rPr>
              <a:t>),</a:t>
            </a:r>
            <a:r>
              <a:rPr lang="sr-Latn-RS" dirty="0" smtClean="0">
                <a:solidFill>
                  <a:srgbClr val="7030A0"/>
                </a:solidFill>
              </a:rPr>
              <a:t> </a:t>
            </a:r>
          </a:p>
          <a:p>
            <a:pPr marL="541338" indent="-174625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Pritisak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kočne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tečnosti</a:t>
            </a:r>
            <a:r>
              <a:rPr lang="en-US" dirty="0" smtClean="0">
                <a:solidFill>
                  <a:srgbClr val="7030A0"/>
                </a:solidFill>
              </a:rPr>
              <a:t> u </a:t>
            </a:r>
            <a:r>
              <a:rPr lang="en-US" dirty="0" err="1" smtClean="0">
                <a:solidFill>
                  <a:srgbClr val="7030A0"/>
                </a:solidFill>
              </a:rPr>
              <a:t>glavnom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kočnom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cilindru</a:t>
            </a:r>
            <a:r>
              <a:rPr lang="en-US" dirty="0" smtClean="0">
                <a:solidFill>
                  <a:srgbClr val="7030A0"/>
                </a:solidFill>
              </a:rPr>
              <a:t> i </a:t>
            </a:r>
            <a:r>
              <a:rPr lang="en-US" dirty="0" err="1" smtClean="0">
                <a:solidFill>
                  <a:srgbClr val="7030A0"/>
                </a:solidFill>
              </a:rPr>
              <a:t>kočnim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cilindrima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točka</a:t>
            </a:r>
            <a:r>
              <a:rPr lang="en-US" dirty="0" smtClean="0">
                <a:solidFill>
                  <a:srgbClr val="7030A0"/>
                </a:solidFill>
              </a:rPr>
              <a:t> u</a:t>
            </a:r>
            <a:r>
              <a:rPr lang="sr-Latn-R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sistemima</a:t>
            </a:r>
            <a:r>
              <a:rPr lang="en-US" dirty="0" smtClean="0">
                <a:solidFill>
                  <a:srgbClr val="7030A0"/>
                </a:solidFill>
              </a:rPr>
              <a:t> ESP-a (200 </a:t>
            </a:r>
            <a:r>
              <a:rPr lang="en-US" dirty="0" err="1" smtClean="0">
                <a:solidFill>
                  <a:srgbClr val="7030A0"/>
                </a:solidFill>
              </a:rPr>
              <a:t>bara</a:t>
            </a:r>
            <a:r>
              <a:rPr lang="en-US" dirty="0" smtClean="0">
                <a:solidFill>
                  <a:srgbClr val="7030A0"/>
                </a:solidFill>
              </a:rPr>
              <a:t>),   </a:t>
            </a:r>
            <a:endParaRPr lang="sr-Latn-RS" dirty="0" smtClean="0">
              <a:solidFill>
                <a:srgbClr val="7030A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2844" y="500043"/>
            <a:ext cx="6429420" cy="35719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7313" marR="713809">
              <a:lnSpc>
                <a:spcPct val="95825"/>
              </a:lnSpc>
            </a:pPr>
            <a:r>
              <a:rPr lang="sr-Latn-R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sr-Cyrl-C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SENZORI </a:t>
            </a:r>
            <a:r>
              <a:rPr lang="sr-Latn-R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PRITISKA</a:t>
            </a:r>
            <a:endParaRPr lang="pl-PL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928670"/>
            <a:ext cx="500066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sr-Latn-R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6.1.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Merne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promenljive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merni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principi</a:t>
            </a:r>
            <a:endParaRPr lang="en-US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10</a:t>
            </a:fld>
            <a:endParaRPr lang="sr-Latn-C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1500174"/>
            <a:ext cx="462662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454" y="1500174"/>
            <a:ext cx="1357182" cy="290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42844" y="1000108"/>
            <a:ext cx="5500726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Micromehanički</a:t>
            </a:r>
            <a:r>
              <a:rPr lang="sr-Latn-R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senzori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pritiska</a:t>
            </a:r>
            <a:r>
              <a:rPr lang="sr-Latn-R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na motornim vozilima</a:t>
            </a:r>
            <a:endParaRPr lang="en-US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143636" y="571480"/>
            <a:ext cx="2857520" cy="5572164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Pritisak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deluje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silicijumsku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membranu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kojoj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nalaze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otpornici</a:t>
            </a:r>
            <a:r>
              <a:rPr lang="sr-Latn-RS" sz="1600" dirty="0" smtClean="0">
                <a:solidFill>
                  <a:srgbClr val="0033CC"/>
                </a:solidFill>
              </a:rPr>
              <a:t> u mosnom spoju,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čija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sr-Latn-RS" sz="1600" dirty="0" smtClean="0">
                <a:solidFill>
                  <a:srgbClr val="0033CC"/>
                </a:solidFill>
              </a:rPr>
              <a:t>otpornost </a:t>
            </a:r>
            <a:r>
              <a:rPr lang="en-US" sz="1600" dirty="0" err="1" smtClean="0">
                <a:solidFill>
                  <a:srgbClr val="0033CC"/>
                </a:solidFill>
              </a:rPr>
              <a:t>menja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promenom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pritiska</a:t>
            </a:r>
            <a:r>
              <a:rPr lang="en-US" sz="1600" dirty="0" smtClean="0">
                <a:solidFill>
                  <a:srgbClr val="0033CC"/>
                </a:solidFill>
              </a:rPr>
              <a:t> i </a:t>
            </a:r>
            <a:r>
              <a:rPr lang="en-US" sz="1600" dirty="0" err="1" smtClean="0">
                <a:solidFill>
                  <a:srgbClr val="0033CC"/>
                </a:solidFill>
              </a:rPr>
              <a:t>koji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izrađeni</a:t>
            </a:r>
            <a:r>
              <a:rPr lang="en-US" sz="1600" dirty="0" smtClean="0">
                <a:solidFill>
                  <a:srgbClr val="0033CC"/>
                </a:solidFill>
              </a:rPr>
              <a:t> u </a:t>
            </a:r>
            <a:r>
              <a:rPr lang="en-US" sz="1600" dirty="0" err="1" smtClean="0">
                <a:solidFill>
                  <a:srgbClr val="0033CC"/>
                </a:solidFill>
              </a:rPr>
              <a:t>mikromehaničkoj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tehnologiji</a:t>
            </a:r>
            <a:r>
              <a:rPr lang="en-US" sz="1600" dirty="0" smtClean="0">
                <a:solidFill>
                  <a:srgbClr val="0033CC"/>
                </a:solidFill>
              </a:rPr>
              <a:t>. 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solidFill>
                  <a:srgbClr val="0033CC"/>
                </a:solidFill>
              </a:rPr>
              <a:t>U </a:t>
            </a:r>
            <a:r>
              <a:rPr lang="en-US" sz="1600" dirty="0" err="1" smtClean="0">
                <a:solidFill>
                  <a:srgbClr val="0033CC"/>
                </a:solidFill>
              </a:rPr>
              <a:t>zajedničkom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kućištu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nalazi</a:t>
            </a:r>
            <a:r>
              <a:rPr lang="en-US" sz="1600" dirty="0" smtClean="0">
                <a:solidFill>
                  <a:srgbClr val="0033CC"/>
                </a:solidFill>
              </a:rPr>
              <a:t> se pored </a:t>
            </a:r>
            <a:r>
              <a:rPr lang="en-US" sz="1600" dirty="0" err="1" smtClean="0">
                <a:solidFill>
                  <a:srgbClr val="0033CC"/>
                </a:solidFill>
              </a:rPr>
              <a:t>senzora</a:t>
            </a:r>
            <a:r>
              <a:rPr lang="en-US" sz="1600" dirty="0" smtClean="0">
                <a:solidFill>
                  <a:srgbClr val="0033CC"/>
                </a:solidFill>
              </a:rPr>
              <a:t> i </a:t>
            </a:r>
            <a:r>
              <a:rPr lang="en-US" sz="1600" dirty="0" err="1" smtClean="0">
                <a:solidFill>
                  <a:srgbClr val="0033CC"/>
                </a:solidFill>
              </a:rPr>
              <a:t>hibridno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sr-Latn-RS" sz="1600" dirty="0" smtClean="0">
                <a:solidFill>
                  <a:srgbClr val="0033CC"/>
                </a:solidFill>
              </a:rPr>
              <a:t>električno </a:t>
            </a:r>
            <a:r>
              <a:rPr lang="en-US" sz="1600" dirty="0" err="1" smtClean="0">
                <a:solidFill>
                  <a:srgbClr val="0033CC"/>
                </a:solidFill>
              </a:rPr>
              <a:t>kolo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obradu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signala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Integrisani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senzorski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čip</a:t>
            </a:r>
            <a:r>
              <a:rPr lang="en-US" sz="1600" dirty="0" smtClean="0">
                <a:solidFill>
                  <a:srgbClr val="0033CC"/>
                </a:solidFill>
              </a:rPr>
              <a:t> je </a:t>
            </a:r>
            <a:r>
              <a:rPr lang="en-US" sz="1600" dirty="0" err="1" smtClean="0">
                <a:solidFill>
                  <a:srgbClr val="0033CC"/>
                </a:solidFill>
              </a:rPr>
              <a:t>potpuno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kalibirisan</a:t>
            </a:r>
            <a:r>
              <a:rPr lang="en-US" sz="1600" dirty="0" smtClean="0">
                <a:solidFill>
                  <a:srgbClr val="0033CC"/>
                </a:solidFill>
              </a:rPr>
              <a:t> i </a:t>
            </a:r>
            <a:r>
              <a:rPr lang="en-US" sz="1600" dirty="0" err="1" smtClean="0">
                <a:solidFill>
                  <a:srgbClr val="0033CC"/>
                </a:solidFill>
              </a:rPr>
              <a:t>prilagođen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primenu</a:t>
            </a:r>
            <a:r>
              <a:rPr lang="en-US" sz="1600" dirty="0" smtClean="0">
                <a:solidFill>
                  <a:srgbClr val="0033CC"/>
                </a:solidFill>
              </a:rPr>
              <a:t> u </a:t>
            </a:r>
            <a:r>
              <a:rPr lang="en-US" sz="1600" dirty="0" err="1" smtClean="0">
                <a:solidFill>
                  <a:srgbClr val="0033CC"/>
                </a:solidFill>
              </a:rPr>
              <a:t>elektronskim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sistemima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paljenja</a:t>
            </a:r>
            <a:r>
              <a:rPr lang="en-US" sz="1600" dirty="0" smtClean="0">
                <a:solidFill>
                  <a:srgbClr val="0033CC"/>
                </a:solidFill>
              </a:rPr>
              <a:t> i </a:t>
            </a:r>
            <a:r>
              <a:rPr lang="en-US" sz="1600" dirty="0" err="1" smtClean="0">
                <a:solidFill>
                  <a:srgbClr val="0033CC"/>
                </a:solidFill>
              </a:rPr>
              <a:t>ubrizgavanja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Usled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izuzetno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kompaktnih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dimenzija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pogodni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ugradnju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direktno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usisnu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granu</a:t>
            </a:r>
            <a:r>
              <a:rPr lang="sr-Latn-RS" sz="1600" dirty="0" smtClean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42844" y="500042"/>
            <a:ext cx="550072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Bef>
                <a:spcPts val="600"/>
              </a:spcBef>
              <a:spcAft>
                <a:spcPts val="600"/>
              </a:spcAft>
            </a:pPr>
            <a:r>
              <a:rPr lang="sr-Latn-R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Primeri primene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senzora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pritiska na motornim vozilima</a:t>
            </a:r>
            <a:endParaRPr lang="en-US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11</a:t>
            </a:fld>
            <a:endParaRPr lang="sr-Latn-C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4857784" cy="529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5880" y="581020"/>
            <a:ext cx="1740698" cy="327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5072066" y="3857628"/>
            <a:ext cx="3857652" cy="207170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Pritisak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deluje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silicijumsku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membranu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kojoj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nalaze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otpornici</a:t>
            </a:r>
            <a:r>
              <a:rPr lang="sr-Latn-RS" sz="1600" dirty="0" smtClean="0">
                <a:solidFill>
                  <a:srgbClr val="0033CC"/>
                </a:solidFill>
              </a:rPr>
              <a:t> u mosnom spoju,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čija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sr-Latn-RS" sz="1600" dirty="0" smtClean="0">
                <a:solidFill>
                  <a:srgbClr val="0033CC"/>
                </a:solidFill>
              </a:rPr>
              <a:t>otpornost </a:t>
            </a:r>
            <a:r>
              <a:rPr lang="en-US" sz="1600" dirty="0" err="1" smtClean="0">
                <a:solidFill>
                  <a:srgbClr val="0033CC"/>
                </a:solidFill>
              </a:rPr>
              <a:t>menja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promenom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pritiska</a:t>
            </a:r>
            <a:r>
              <a:rPr lang="en-US" sz="1600" dirty="0" smtClean="0">
                <a:solidFill>
                  <a:srgbClr val="0033CC"/>
                </a:solidFill>
              </a:rPr>
              <a:t> i </a:t>
            </a:r>
            <a:r>
              <a:rPr lang="en-US" sz="1600" dirty="0" err="1" smtClean="0">
                <a:solidFill>
                  <a:srgbClr val="0033CC"/>
                </a:solidFill>
              </a:rPr>
              <a:t>koji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izrađeni</a:t>
            </a:r>
            <a:r>
              <a:rPr lang="en-US" sz="1600" dirty="0" smtClean="0">
                <a:solidFill>
                  <a:srgbClr val="0033CC"/>
                </a:solidFill>
              </a:rPr>
              <a:t> u </a:t>
            </a:r>
            <a:r>
              <a:rPr lang="en-US" sz="1600" dirty="0" err="1" smtClean="0">
                <a:solidFill>
                  <a:srgbClr val="0033CC"/>
                </a:solidFill>
              </a:rPr>
              <a:t>mikromehaničkoj</a:t>
            </a:r>
            <a:r>
              <a:rPr lang="sr-Latn-RS" sz="1600" dirty="0" smtClean="0">
                <a:solidFill>
                  <a:srgbClr val="0033CC"/>
                </a:solidFill>
              </a:rPr>
              <a:t>.</a:t>
            </a:r>
          </a:p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sr-Latn-CS" sz="1600" dirty="0" smtClean="0">
                <a:solidFill>
                  <a:srgbClr val="0033CC"/>
                </a:solidFill>
              </a:rPr>
              <a:t>Vinstonovo mosno kolo omogućuje veću osetljivost senzora.</a:t>
            </a:r>
            <a:endParaRPr lang="sr-Latn-RS" sz="1600" dirty="0" err="1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12</a:t>
            </a:fld>
            <a:endParaRPr lang="sr-Latn-C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4518436" cy="547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642918"/>
            <a:ext cx="1948428" cy="254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4714876" y="3214686"/>
            <a:ext cx="4357718" cy="278608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6838" indent="-96838">
              <a:spcBef>
                <a:spcPts val="600"/>
              </a:spcBef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E</a:t>
            </a:r>
            <a:r>
              <a:rPr lang="en-US" sz="1600" dirty="0" err="1" smtClean="0">
                <a:solidFill>
                  <a:srgbClr val="0033CC"/>
                </a:solidFill>
              </a:rPr>
              <a:t>lektronički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sklop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sr-Latn-RS" sz="1600" dirty="0" smtClean="0">
                <a:solidFill>
                  <a:srgbClr val="0033CC"/>
                </a:solidFill>
              </a:rPr>
              <a:t>za </a:t>
            </a:r>
            <a:r>
              <a:rPr lang="en-US" sz="1600" dirty="0" err="1" smtClean="0">
                <a:solidFill>
                  <a:srgbClr val="0033CC"/>
                </a:solidFill>
              </a:rPr>
              <a:t>kondicioniranj</a:t>
            </a:r>
            <a:r>
              <a:rPr lang="sr-Latn-RS" sz="1600" dirty="0" smtClean="0">
                <a:solidFill>
                  <a:srgbClr val="0033CC"/>
                </a:solidFill>
              </a:rPr>
              <a:t>e </a:t>
            </a:r>
            <a:r>
              <a:rPr lang="en-US" sz="1600" dirty="0" err="1" smtClean="0">
                <a:solidFill>
                  <a:srgbClr val="0033CC"/>
                </a:solidFill>
              </a:rPr>
              <a:t>signala</a:t>
            </a:r>
            <a:r>
              <a:rPr lang="en-US" sz="1600" dirty="0" smtClean="0">
                <a:solidFill>
                  <a:srgbClr val="0033CC"/>
                </a:solidFill>
              </a:rPr>
              <a:t> je </a:t>
            </a:r>
            <a:r>
              <a:rPr lang="en-US" sz="1600" dirty="0" err="1" smtClean="0">
                <a:solidFill>
                  <a:srgbClr val="0033CC"/>
                </a:solidFill>
              </a:rPr>
              <a:t>integri</a:t>
            </a:r>
            <a:r>
              <a:rPr lang="sr-Latn-RS" sz="1600" dirty="0" smtClean="0">
                <a:solidFill>
                  <a:srgbClr val="0033CC"/>
                </a:solidFill>
              </a:rPr>
              <a:t>s</a:t>
            </a:r>
            <a:r>
              <a:rPr lang="en-US" sz="1600" dirty="0" smtClean="0">
                <a:solidFill>
                  <a:srgbClr val="0033CC"/>
                </a:solidFill>
              </a:rPr>
              <a:t>an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čip</a:t>
            </a:r>
            <a:r>
              <a:rPr lang="en-US" sz="1600" dirty="0" smtClean="0">
                <a:solidFill>
                  <a:srgbClr val="0033CC"/>
                </a:solidFill>
              </a:rPr>
              <a:t>. </a:t>
            </a:r>
            <a:r>
              <a:rPr lang="en-US" sz="1600" dirty="0" err="1" smtClean="0">
                <a:solidFill>
                  <a:srgbClr val="0033CC"/>
                </a:solidFill>
              </a:rPr>
              <a:t>Njegova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funkcija</a:t>
            </a:r>
            <a:r>
              <a:rPr lang="sr-Latn-RS" sz="1600" dirty="0" smtClean="0">
                <a:solidFill>
                  <a:srgbClr val="0033CC"/>
                </a:solidFill>
              </a:rPr>
              <a:t>je da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poveća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napon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mosta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nadoknadi</a:t>
            </a:r>
            <a:r>
              <a:rPr lang="en-US" sz="1600" dirty="0" smtClean="0">
                <a:solidFill>
                  <a:srgbClr val="0033CC"/>
                </a:solidFill>
              </a:rPr>
              <a:t> tempera</a:t>
            </a:r>
            <a:r>
              <a:rPr lang="sr-Latn-RS" sz="1600" dirty="0" smtClean="0">
                <a:solidFill>
                  <a:srgbClr val="0033CC"/>
                </a:solidFill>
              </a:rPr>
              <a:t>-</a:t>
            </a:r>
            <a:r>
              <a:rPr lang="en-US" sz="1600" dirty="0" err="1" smtClean="0">
                <a:solidFill>
                  <a:srgbClr val="0033CC"/>
                </a:solidFill>
              </a:rPr>
              <a:t>turne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promene</a:t>
            </a:r>
            <a:r>
              <a:rPr lang="en-US" sz="1600" dirty="0" smtClean="0">
                <a:solidFill>
                  <a:srgbClr val="0033CC"/>
                </a:solidFill>
              </a:rPr>
              <a:t> i </a:t>
            </a:r>
            <a:r>
              <a:rPr lang="en-US" sz="1600" dirty="0" err="1" smtClean="0">
                <a:solidFill>
                  <a:srgbClr val="0033CC"/>
                </a:solidFill>
              </a:rPr>
              <a:t>linearizirati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krivu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sr-Latn-RS" sz="1600" dirty="0" smtClean="0">
                <a:solidFill>
                  <a:srgbClr val="0033CC"/>
                </a:solidFill>
              </a:rPr>
              <a:t>pritiska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96838" indent="-96838">
              <a:spcBef>
                <a:spcPts val="600"/>
              </a:spcBef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Izlazni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napon</a:t>
            </a:r>
            <a:r>
              <a:rPr lang="en-US" sz="1600" dirty="0" smtClean="0">
                <a:solidFill>
                  <a:srgbClr val="0033CC"/>
                </a:solidFill>
              </a:rPr>
              <a:t> je u </a:t>
            </a:r>
            <a:r>
              <a:rPr lang="en-US" sz="1600" dirty="0" err="1" smtClean="0">
                <a:solidFill>
                  <a:srgbClr val="0033CC"/>
                </a:solidFill>
              </a:rPr>
              <a:t>rasponu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od</a:t>
            </a:r>
            <a:r>
              <a:rPr lang="en-US" sz="1600" dirty="0" smtClean="0">
                <a:solidFill>
                  <a:srgbClr val="0033CC"/>
                </a:solidFill>
              </a:rPr>
              <a:t> 0 do 5 V i </a:t>
            </a:r>
            <a:r>
              <a:rPr lang="en-US" sz="1600" dirty="0" err="1" smtClean="0">
                <a:solidFill>
                  <a:srgbClr val="0033CC"/>
                </a:solidFill>
              </a:rPr>
              <a:t>isporučuje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preko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električnih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priključaka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upravljačku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jedinicu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motora</a:t>
            </a:r>
            <a:r>
              <a:rPr lang="en-US" sz="1600" dirty="0" smtClean="0">
                <a:solidFill>
                  <a:srgbClr val="0033CC"/>
                </a:solidFill>
              </a:rPr>
              <a:t> (</a:t>
            </a:r>
            <a:r>
              <a:rPr lang="en-US" sz="1600" dirty="0" err="1" smtClean="0">
                <a:solidFill>
                  <a:srgbClr val="0033CC"/>
                </a:solidFill>
              </a:rPr>
              <a:t>Sl</a:t>
            </a:r>
            <a:r>
              <a:rPr lang="sr-Latn-RS" sz="1600" dirty="0" smtClean="0">
                <a:solidFill>
                  <a:srgbClr val="0033CC"/>
                </a:solidFill>
              </a:rPr>
              <a:t>.</a:t>
            </a:r>
            <a:r>
              <a:rPr lang="en-US" sz="1600" dirty="0" smtClean="0">
                <a:solidFill>
                  <a:srgbClr val="0033CC"/>
                </a:solidFill>
              </a:rPr>
              <a:t> 3, </a:t>
            </a:r>
            <a:r>
              <a:rPr lang="sr-Latn-RS" sz="1600" dirty="0" smtClean="0">
                <a:solidFill>
                  <a:srgbClr val="0033CC"/>
                </a:solidFill>
              </a:rPr>
              <a:t>poz. </a:t>
            </a:r>
            <a:r>
              <a:rPr lang="en-US" sz="1600" dirty="0" smtClean="0">
                <a:solidFill>
                  <a:srgbClr val="0033CC"/>
                </a:solidFill>
              </a:rPr>
              <a:t>5).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96838" indent="-96838">
              <a:spcBef>
                <a:spcPts val="600"/>
              </a:spcBef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Upravljačka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jedinica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koristi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ovaj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izlazni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napon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izračunavanje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sr-Latn-RS" sz="1600" dirty="0" smtClean="0">
                <a:solidFill>
                  <a:srgbClr val="0033CC"/>
                </a:solidFill>
              </a:rPr>
              <a:t>pritiska.</a:t>
            </a:r>
            <a:endParaRPr lang="sr-Latn-RS" sz="1600" dirty="0" err="1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13</a:t>
            </a:fld>
            <a:endParaRPr lang="sr-Latn-C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85802"/>
            <a:ext cx="4328856" cy="531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9220" y="642918"/>
            <a:ext cx="1860168" cy="244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4714876" y="3214662"/>
            <a:ext cx="4357718" cy="278610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maksimalnu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zaštitu</a:t>
            </a:r>
            <a:r>
              <a:rPr lang="en-US" sz="1600" dirty="0" smtClean="0">
                <a:solidFill>
                  <a:srgbClr val="0033CC"/>
                </a:solidFill>
              </a:rPr>
              <a:t>,  </a:t>
            </a:r>
            <a:r>
              <a:rPr lang="en-US" sz="1600" dirty="0" err="1" smtClean="0">
                <a:solidFill>
                  <a:srgbClr val="0033CC"/>
                </a:solidFill>
              </a:rPr>
              <a:t>sa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znatno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povećanom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osetljivošću</a:t>
            </a:r>
            <a:r>
              <a:rPr lang="en-US" sz="1600" dirty="0" smtClean="0">
                <a:solidFill>
                  <a:srgbClr val="0033CC"/>
                </a:solidFill>
              </a:rPr>
              <a:t>,  </a:t>
            </a:r>
            <a:r>
              <a:rPr lang="en-US" sz="1600" dirty="0" err="1" smtClean="0">
                <a:solidFill>
                  <a:srgbClr val="0033CC"/>
                </a:solidFill>
              </a:rPr>
              <a:t>strana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čipa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sa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štampanim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kolima</a:t>
            </a:r>
            <a:r>
              <a:rPr lang="en-US" sz="1600" dirty="0" smtClean="0">
                <a:solidFill>
                  <a:srgbClr val="0033CC"/>
                </a:solidFill>
              </a:rPr>
              <a:t> i </a:t>
            </a:r>
            <a:r>
              <a:rPr lang="en-US" sz="1600" dirty="0" err="1" smtClean="0">
                <a:solidFill>
                  <a:srgbClr val="0033CC"/>
                </a:solidFill>
              </a:rPr>
              <a:t>kontaktima</a:t>
            </a:r>
            <a:r>
              <a:rPr lang="en-US" sz="1600" dirty="0" smtClean="0">
                <a:solidFill>
                  <a:srgbClr val="0033CC"/>
                </a:solidFill>
              </a:rPr>
              <a:t> je </a:t>
            </a:r>
            <a:r>
              <a:rPr lang="en-US" sz="1600" dirty="0" err="1" smtClean="0">
                <a:solidFill>
                  <a:srgbClr val="0033CC"/>
                </a:solidFill>
              </a:rPr>
              <a:t>zatvorena</a:t>
            </a:r>
            <a:r>
              <a:rPr lang="en-US" sz="1600" dirty="0" smtClean="0">
                <a:solidFill>
                  <a:srgbClr val="0033CC"/>
                </a:solidFill>
              </a:rPr>
              <a:t> u </a:t>
            </a:r>
            <a:r>
              <a:rPr lang="en-US" sz="1600" dirty="0" err="1" smtClean="0">
                <a:solidFill>
                  <a:srgbClr val="0033CC"/>
                </a:solidFill>
              </a:rPr>
              <a:t>komoru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referentnim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vakuumom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koja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nalazi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između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osnove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kućišta</a:t>
            </a:r>
            <a:r>
              <a:rPr lang="en-US" sz="1600" dirty="0" smtClean="0">
                <a:solidFill>
                  <a:srgbClr val="0033CC"/>
                </a:solidFill>
              </a:rPr>
              <a:t> i </a:t>
            </a:r>
            <a:r>
              <a:rPr lang="en-US" sz="1600" dirty="0" err="1" smtClean="0">
                <a:solidFill>
                  <a:srgbClr val="0033CC"/>
                </a:solidFill>
              </a:rPr>
              <a:t>zavarenog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metalnog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kućišta</a:t>
            </a:r>
            <a:r>
              <a:rPr lang="sr-Latn-RS" sz="1600" dirty="0" smtClean="0">
                <a:solidFill>
                  <a:srgbClr val="0033CC"/>
                </a:solidFill>
              </a:rPr>
              <a:t>. </a:t>
            </a:r>
          </a:p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sr-Latn-CS" sz="1600" dirty="0" smtClean="0">
                <a:solidFill>
                  <a:srgbClr val="0033CC"/>
                </a:solidFill>
              </a:rPr>
              <a:t>Jedina razlika je u tome što se membrana mernog elementa deformirana u suprotnom pravcu i stoga su otpornici naprezanja "savijaju" u drugom pravcu.</a:t>
            </a:r>
            <a:endParaRPr lang="sr-Latn-RS" sz="1600" dirty="0" err="1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14</a:t>
            </a:fld>
            <a:endParaRPr lang="sr-Latn-C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857752" y="3643314"/>
            <a:ext cx="3786214" cy="221457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5250" indent="-95250">
              <a:spcBef>
                <a:spcPts val="600"/>
              </a:spcBef>
              <a:buFontTx/>
              <a:buChar char="-"/>
            </a:pPr>
            <a:r>
              <a:rPr lang="sr-Latn-CS" sz="1600" dirty="0" smtClean="0">
                <a:solidFill>
                  <a:srgbClr val="0033CC"/>
                </a:solidFill>
              </a:rPr>
              <a:t>Kod j</a:t>
            </a:r>
            <a:r>
              <a:rPr lang="en-US" sz="1600" dirty="0" err="1" smtClean="0">
                <a:solidFill>
                  <a:srgbClr val="0033CC"/>
                </a:solidFill>
              </a:rPr>
              <a:t>eftinij</a:t>
            </a:r>
            <a:r>
              <a:rPr lang="sr-Latn-RS" sz="1600" dirty="0" smtClean="0">
                <a:solidFill>
                  <a:srgbClr val="0033CC"/>
                </a:solidFill>
              </a:rPr>
              <a:t>ih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izvedb</a:t>
            </a:r>
            <a:r>
              <a:rPr lang="sr-Latn-RS" sz="1600" dirty="0" smtClean="0">
                <a:solidFill>
                  <a:srgbClr val="0033CC"/>
                </a:solidFill>
              </a:rPr>
              <a:t>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osetljiva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strana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čipa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sr-Latn-RS" sz="1600" dirty="0" smtClean="0">
                <a:solidFill>
                  <a:srgbClr val="0033CC"/>
                </a:solidFill>
              </a:rPr>
              <a:t>je </a:t>
            </a:r>
            <a:r>
              <a:rPr lang="en-US" sz="1600" dirty="0" err="1" smtClean="0">
                <a:solidFill>
                  <a:srgbClr val="0033CC"/>
                </a:solidFill>
              </a:rPr>
              <a:t>zaštićena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odgovarajućim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gelom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od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mernog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medijuma</a:t>
            </a:r>
            <a:r>
              <a:rPr lang="sr-Latn-RS" sz="1600" dirty="0" smtClean="0">
                <a:solidFill>
                  <a:srgbClr val="0033CC"/>
                </a:solidFill>
              </a:rPr>
              <a:t>.</a:t>
            </a:r>
          </a:p>
          <a:p>
            <a:pPr marL="95250" indent="-95250">
              <a:spcBef>
                <a:spcPts val="600"/>
              </a:spcBef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Ovaj</a:t>
            </a:r>
            <a:r>
              <a:rPr lang="en-US" sz="1600" dirty="0" smtClean="0">
                <a:solidFill>
                  <a:srgbClr val="0033CC"/>
                </a:solidFill>
              </a:rPr>
              <a:t>  tip  </a:t>
            </a:r>
            <a:r>
              <a:rPr lang="en-US" sz="1600" dirty="0" err="1" smtClean="0">
                <a:solidFill>
                  <a:srgbClr val="0033CC"/>
                </a:solidFill>
              </a:rPr>
              <a:t>senzora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koristi</a:t>
            </a:r>
            <a:r>
              <a:rPr lang="en-US" sz="1600" dirty="0" smtClean="0">
                <a:solidFill>
                  <a:srgbClr val="0033CC"/>
                </a:solidFill>
              </a:rPr>
              <a:t>  se  u </a:t>
            </a:r>
            <a:r>
              <a:rPr lang="en-US" sz="1600" dirty="0" err="1" smtClean="0">
                <a:solidFill>
                  <a:srgbClr val="0033CC"/>
                </a:solidFill>
              </a:rPr>
              <a:t>elektronskim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sistemima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nadzor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pritiska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pneumatika</a:t>
            </a:r>
            <a:r>
              <a:rPr lang="en-US" sz="1600" dirty="0" smtClean="0">
                <a:solidFill>
                  <a:srgbClr val="0033CC"/>
                </a:solidFill>
              </a:rPr>
              <a:t>. 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95250" indent="-95250">
              <a:spcBef>
                <a:spcPts val="600"/>
              </a:spcBef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Merenje</a:t>
            </a:r>
            <a:r>
              <a:rPr lang="en-US" sz="1600" dirty="0" smtClean="0">
                <a:solidFill>
                  <a:srgbClr val="0033CC"/>
                </a:solidFill>
              </a:rPr>
              <a:t> je </a:t>
            </a:r>
            <a:r>
              <a:rPr lang="en-US" sz="1600" dirty="0" err="1" smtClean="0">
                <a:solidFill>
                  <a:srgbClr val="0033CC"/>
                </a:solidFill>
              </a:rPr>
              <a:t>kontinualno</a:t>
            </a:r>
            <a:r>
              <a:rPr lang="en-US" sz="1600" dirty="0" smtClean="0">
                <a:solidFill>
                  <a:srgbClr val="0033CC"/>
                </a:solidFill>
              </a:rPr>
              <a:t> i </a:t>
            </a:r>
            <a:r>
              <a:rPr lang="en-US" sz="1600" dirty="0" err="1" smtClean="0">
                <a:solidFill>
                  <a:srgbClr val="0033CC"/>
                </a:solidFill>
              </a:rPr>
              <a:t>beskontaknto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  <a:endParaRPr lang="sr-Latn-CS" sz="1600" dirty="0" err="1" smtClean="0">
              <a:solidFill>
                <a:srgbClr val="0033CC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4433900" cy="521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2301" y="714357"/>
            <a:ext cx="162866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15</a:t>
            </a:fld>
            <a:endParaRPr lang="sr-Latn-C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857752" y="1142984"/>
            <a:ext cx="2928958" cy="207170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Bef>
                <a:spcPts val="600"/>
              </a:spcBef>
            </a:pPr>
            <a:r>
              <a:rPr lang="en-US" sz="1600" dirty="0" smtClean="0">
                <a:solidFill>
                  <a:srgbClr val="0033CC"/>
                </a:solidFill>
              </a:rPr>
              <a:t>1- </a:t>
            </a:r>
            <a:r>
              <a:rPr lang="en-US" sz="1600" dirty="0" err="1" smtClean="0">
                <a:solidFill>
                  <a:srgbClr val="0033CC"/>
                </a:solidFill>
              </a:rPr>
              <a:t>metalna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zaštita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</a:pPr>
            <a:r>
              <a:rPr lang="en-US" sz="1600" dirty="0" smtClean="0">
                <a:solidFill>
                  <a:srgbClr val="0033CC"/>
                </a:solidFill>
              </a:rPr>
              <a:t>2</a:t>
            </a:r>
            <a:r>
              <a:rPr lang="sr-Latn-R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smtClean="0">
                <a:solidFill>
                  <a:srgbClr val="0033CC"/>
                </a:solidFill>
              </a:rPr>
              <a:t>-</a:t>
            </a:r>
            <a:r>
              <a:rPr lang="sr-Latn-R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smtClean="0">
                <a:solidFill>
                  <a:srgbClr val="0033CC"/>
                </a:solidFill>
              </a:rPr>
              <a:t>pi</a:t>
            </a:r>
            <a:r>
              <a:rPr lang="sr-Latn-RS" sz="1600" dirty="0" smtClean="0">
                <a:solidFill>
                  <a:srgbClr val="0033CC"/>
                </a:solidFill>
              </a:rPr>
              <a:t>j</a:t>
            </a:r>
            <a:r>
              <a:rPr lang="en-US" sz="1600" dirty="0" err="1" smtClean="0">
                <a:solidFill>
                  <a:srgbClr val="0033CC"/>
                </a:solidFill>
              </a:rPr>
              <a:t>ezoelektrični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smtClean="0">
                <a:solidFill>
                  <a:srgbClr val="0033CC"/>
                </a:solidFill>
              </a:rPr>
              <a:t>disk, 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</a:pPr>
            <a:r>
              <a:rPr lang="en-US" sz="1600" dirty="0" smtClean="0">
                <a:solidFill>
                  <a:srgbClr val="0033CC"/>
                </a:solidFill>
              </a:rPr>
              <a:t>3</a:t>
            </a:r>
            <a:r>
              <a:rPr lang="sr-Latn-R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smtClean="0">
                <a:solidFill>
                  <a:srgbClr val="0033CC"/>
                </a:solidFill>
              </a:rPr>
              <a:t>-</a:t>
            </a:r>
            <a:r>
              <a:rPr lang="sr-Latn-R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izolacija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</a:pPr>
            <a:r>
              <a:rPr lang="en-US" sz="1600" dirty="0" smtClean="0">
                <a:solidFill>
                  <a:srgbClr val="0033CC"/>
                </a:solidFill>
              </a:rPr>
              <a:t>4</a:t>
            </a:r>
            <a:r>
              <a:rPr lang="sr-Latn-R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smtClean="0">
                <a:solidFill>
                  <a:srgbClr val="0033CC"/>
                </a:solidFill>
              </a:rPr>
              <a:t>- </a:t>
            </a:r>
            <a:r>
              <a:rPr lang="en-US" sz="1600" dirty="0" err="1" smtClean="0">
                <a:solidFill>
                  <a:srgbClr val="0033CC"/>
                </a:solidFill>
              </a:rPr>
              <a:t>kućište</a:t>
            </a:r>
            <a:r>
              <a:rPr lang="en-US" sz="1600" dirty="0" smtClean="0">
                <a:solidFill>
                  <a:srgbClr val="0033CC"/>
                </a:solidFill>
              </a:rPr>
              <a:t>,</a:t>
            </a:r>
          </a:p>
          <a:p>
            <a:pPr marL="182563" indent="-182563">
              <a:spcBef>
                <a:spcPts val="600"/>
              </a:spcBef>
            </a:pPr>
            <a:r>
              <a:rPr lang="en-US" sz="1600" i="1" dirty="0" smtClean="0">
                <a:solidFill>
                  <a:srgbClr val="0033CC"/>
                </a:solidFill>
              </a:rPr>
              <a:t>p</a:t>
            </a:r>
            <a:r>
              <a:rPr lang="en-US" sz="1600" dirty="0" smtClean="0">
                <a:solidFill>
                  <a:srgbClr val="0033CC"/>
                </a:solidFill>
              </a:rPr>
              <a:t> –</a:t>
            </a:r>
            <a:r>
              <a:rPr lang="en-US" sz="1600" dirty="0" err="1" smtClean="0">
                <a:solidFill>
                  <a:srgbClr val="0033CC"/>
                </a:solidFill>
              </a:rPr>
              <a:t>pritisak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</a:pPr>
            <a:r>
              <a:rPr lang="en-US" sz="1600" i="1" dirty="0" smtClean="0">
                <a:solidFill>
                  <a:srgbClr val="0033CC"/>
                </a:solidFill>
              </a:rPr>
              <a:t>U</a:t>
            </a:r>
            <a:r>
              <a:rPr lang="en-US" sz="1600" i="1" baseline="-25000" dirty="0" smtClean="0">
                <a:solidFill>
                  <a:srgbClr val="0033CC"/>
                </a:solidFill>
              </a:rPr>
              <a:t>A</a:t>
            </a:r>
            <a:r>
              <a:rPr lang="en-US" sz="1600" dirty="0" smtClean="0">
                <a:solidFill>
                  <a:srgbClr val="0033CC"/>
                </a:solidFill>
              </a:rPr>
              <a:t>- </a:t>
            </a:r>
            <a:r>
              <a:rPr lang="en-US" sz="1600" dirty="0" err="1" smtClean="0">
                <a:solidFill>
                  <a:srgbClr val="0033CC"/>
                </a:solidFill>
              </a:rPr>
              <a:t>merni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napon</a:t>
            </a:r>
            <a:r>
              <a:rPr lang="sr-Latn-RS" sz="1600" dirty="0" smtClean="0">
                <a:solidFill>
                  <a:srgbClr val="0033CC"/>
                </a:solidFill>
              </a:rPr>
              <a:t>.</a:t>
            </a:r>
            <a:endParaRPr lang="sr-Latn-RS" sz="1600" dirty="0" smtClean="0">
              <a:solidFill>
                <a:srgbClr val="0033CC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42844" y="500042"/>
            <a:ext cx="550072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Bef>
                <a:spcPts val="600"/>
              </a:spcBef>
              <a:spcAft>
                <a:spcPts val="600"/>
              </a:spcAft>
            </a:pPr>
            <a:r>
              <a:rPr lang="sr-Latn-R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Pijezoelektrični s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enzor</a:t>
            </a:r>
            <a:r>
              <a:rPr lang="sr-Latn-R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pritiska</a:t>
            </a:r>
            <a:endParaRPr lang="en-US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57158" y="1142984"/>
            <a:ext cx="4071966" cy="3143272"/>
            <a:chOff x="7714" y="-2453"/>
            <a:chExt cx="3525" cy="251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31" y="-2436"/>
              <a:ext cx="3493" cy="2485"/>
            </a:xfrm>
            <a:prstGeom prst="rect">
              <a:avLst/>
            </a:prstGeom>
            <a:noFill/>
          </p:spPr>
        </p:pic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7721" y="-2445"/>
              <a:ext cx="3510" cy="2502"/>
              <a:chOff x="7721" y="-2445"/>
              <a:chExt cx="3510" cy="2502"/>
            </a:xfrm>
          </p:grpSpPr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7721" y="-2445"/>
                <a:ext cx="3510" cy="2502"/>
              </a:xfrm>
              <a:custGeom>
                <a:avLst/>
                <a:gdLst/>
                <a:ahLst/>
                <a:cxnLst>
                  <a:cxn ang="0">
                    <a:pos x="0" y="2501"/>
                  </a:cxn>
                  <a:cxn ang="0">
                    <a:pos x="3510" y="2501"/>
                  </a:cxn>
                  <a:cxn ang="0">
                    <a:pos x="3510" y="0"/>
                  </a:cxn>
                  <a:cxn ang="0">
                    <a:pos x="0" y="0"/>
                  </a:cxn>
                  <a:cxn ang="0">
                    <a:pos x="0" y="2501"/>
                  </a:cxn>
                </a:cxnLst>
                <a:rect l="0" t="0" r="r" b="b"/>
                <a:pathLst>
                  <a:path w="3510" h="2502">
                    <a:moveTo>
                      <a:pt x="0" y="2501"/>
                    </a:moveTo>
                    <a:lnTo>
                      <a:pt x="3510" y="2501"/>
                    </a:lnTo>
                    <a:lnTo>
                      <a:pt x="3510" y="0"/>
                    </a:lnTo>
                    <a:lnTo>
                      <a:pt x="0" y="0"/>
                    </a:lnTo>
                    <a:lnTo>
                      <a:pt x="0" y="250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1" name="Title 1"/>
          <p:cNvSpPr txBox="1">
            <a:spLocks/>
          </p:cNvSpPr>
          <p:nvPr/>
        </p:nvSpPr>
        <p:spPr bwMode="auto">
          <a:xfrm>
            <a:off x="357158" y="4571984"/>
            <a:ext cx="7572428" cy="185741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solidFill>
                  <a:srgbClr val="0033CC"/>
                </a:solidFill>
              </a:rPr>
              <a:t>Pi</a:t>
            </a:r>
            <a:r>
              <a:rPr lang="sr-Latn-RS" sz="1600" dirty="0" smtClean="0">
                <a:solidFill>
                  <a:srgbClr val="0033CC"/>
                </a:solidFill>
              </a:rPr>
              <a:t>j</a:t>
            </a:r>
            <a:r>
              <a:rPr lang="en-US" sz="1600" dirty="0" err="1" smtClean="0">
                <a:solidFill>
                  <a:srgbClr val="0033CC"/>
                </a:solidFill>
              </a:rPr>
              <a:t>ezoelektrični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omogućavaju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dinamičko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merenje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pritiska</a:t>
            </a:r>
            <a:r>
              <a:rPr lang="en-US" sz="1600" dirty="0" smtClean="0">
                <a:solidFill>
                  <a:srgbClr val="0033CC"/>
                </a:solidFill>
              </a:rPr>
              <a:t>. 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sr-Cyrl-RS" sz="1600" dirty="0" smtClean="0">
                <a:solidFill>
                  <a:srgbClr val="0033CC"/>
                </a:solidFill>
              </a:rPr>
              <a:t>К</a:t>
            </a:r>
            <a:r>
              <a:rPr lang="en-US" sz="1600" dirty="0" err="1" smtClean="0">
                <a:solidFill>
                  <a:srgbClr val="0033CC"/>
                </a:solidFill>
              </a:rPr>
              <a:t>od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elektronski</a:t>
            </a:r>
            <a:r>
              <a:rPr lang="sr-Latn-RS" sz="1600" dirty="0" smtClean="0">
                <a:solidFill>
                  <a:srgbClr val="0033CC"/>
                </a:solidFill>
              </a:rPr>
              <a:t> upravlja</a:t>
            </a:r>
            <a:r>
              <a:rPr lang="en-US" sz="1600" dirty="0" err="1" smtClean="0">
                <a:solidFill>
                  <a:srgbClr val="0033CC"/>
                </a:solidFill>
              </a:rPr>
              <a:t>nih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pumpi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viskog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pritiska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dizel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motora</a:t>
            </a:r>
            <a:r>
              <a:rPr lang="en-US" sz="1600" dirty="0" smtClean="0">
                <a:solidFill>
                  <a:srgbClr val="0033CC"/>
                </a:solidFill>
              </a:rPr>
              <a:t>,  </a:t>
            </a:r>
            <a:r>
              <a:rPr lang="en-US" sz="1600" dirty="0" err="1" smtClean="0">
                <a:solidFill>
                  <a:srgbClr val="0033CC"/>
                </a:solidFill>
              </a:rPr>
              <a:t>sa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kontrolom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početka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završetka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potiskivanja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goriva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takav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koristi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strani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pumpe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visokog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pritiska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sr-Cyrl-RS" sz="1600" dirty="0" smtClean="0">
                <a:solidFill>
                  <a:srgbClr val="0033CC"/>
                </a:solidFill>
              </a:rPr>
              <a:t>К</a:t>
            </a:r>
            <a:r>
              <a:rPr lang="en-US" sz="1600" dirty="0" err="1" smtClean="0">
                <a:solidFill>
                  <a:srgbClr val="0033CC"/>
                </a:solidFill>
              </a:rPr>
              <a:t>ako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ovakvu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primenu</a:t>
            </a:r>
            <a:r>
              <a:rPr lang="en-US" sz="1600" dirty="0" smtClean="0">
                <a:solidFill>
                  <a:srgbClr val="0033CC"/>
                </a:solidFill>
              </a:rPr>
              <a:t> ne </a:t>
            </a:r>
            <a:r>
              <a:rPr lang="en-US" sz="1600" dirty="0" err="1" smtClean="0">
                <a:solidFill>
                  <a:srgbClr val="0033CC"/>
                </a:solidFill>
              </a:rPr>
              <a:t>zahteva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ekstremna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preciznost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histerezisni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temperaturni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uticaji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nisu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glavni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zahtevi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proizvodnji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senzora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  <a:endParaRPr lang="sr-Latn-RS" sz="16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16</a:t>
            </a:fld>
            <a:endParaRPr lang="sr-Latn-C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786314" y="1000108"/>
            <a:ext cx="3714776" cy="492922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Senzori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merenje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ekstremno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visokih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pritisak</a:t>
            </a:r>
            <a:r>
              <a:rPr lang="sr-Latn-RS" sz="1600" dirty="0" smtClean="0">
                <a:solidFill>
                  <a:srgbClr val="0033CC"/>
                </a:solidFill>
              </a:rPr>
              <a:t>a</a:t>
            </a:r>
            <a:r>
              <a:rPr lang="en-US" sz="1600" dirty="0" smtClean="0">
                <a:solidFill>
                  <a:srgbClr val="0033CC"/>
                </a:solidFill>
              </a:rPr>
              <a:t> u </a:t>
            </a:r>
            <a:r>
              <a:rPr lang="en-US" sz="1600" i="1" dirty="0" smtClean="0">
                <a:solidFill>
                  <a:srgbClr val="0033CC"/>
                </a:solidFill>
              </a:rPr>
              <a:t>Common Rail </a:t>
            </a:r>
            <a:r>
              <a:rPr lang="sr-Latn-RS" sz="1600" dirty="0" smtClean="0">
                <a:solidFill>
                  <a:srgbClr val="0033CC"/>
                </a:solidFill>
              </a:rPr>
              <a:t>ima membranu </a:t>
            </a:r>
            <a:r>
              <a:rPr lang="en-US" sz="1600" dirty="0" err="1" smtClean="0">
                <a:solidFill>
                  <a:srgbClr val="0033CC"/>
                </a:solidFill>
              </a:rPr>
              <a:t>proizveden</a:t>
            </a:r>
            <a:r>
              <a:rPr lang="sr-Latn-RS" sz="1600" dirty="0" smtClean="0">
                <a:solidFill>
                  <a:srgbClr val="0033CC"/>
                </a:solidFill>
              </a:rPr>
              <a:t>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sr-Latn-RS" sz="1600" dirty="0" smtClean="0">
                <a:solidFill>
                  <a:srgbClr val="0033CC"/>
                </a:solidFill>
              </a:rPr>
              <a:t>od </a:t>
            </a:r>
            <a:r>
              <a:rPr lang="en-US" sz="1600" dirty="0" err="1" smtClean="0">
                <a:solidFill>
                  <a:srgbClr val="0033CC"/>
                </a:solidFill>
              </a:rPr>
              <a:t>visoko</a:t>
            </a:r>
            <a:r>
              <a:rPr lang="sr-Latn-RS" sz="1600" dirty="0" smtClean="0">
                <a:solidFill>
                  <a:srgbClr val="0033CC"/>
                </a:solidFill>
              </a:rPr>
              <a:t>-</a:t>
            </a:r>
            <a:r>
              <a:rPr lang="en-US" sz="1600" dirty="0" err="1" smtClean="0">
                <a:solidFill>
                  <a:srgbClr val="0033CC"/>
                </a:solidFill>
              </a:rPr>
              <a:t>kvalitetnog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čeličnog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opružnog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materijala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slojem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osetljivim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naprezanje</a:t>
            </a:r>
            <a:r>
              <a:rPr lang="sr-Latn-RS" sz="1600" dirty="0" smtClean="0">
                <a:solidFill>
                  <a:srgbClr val="0033CC"/>
                </a:solidFill>
              </a:rPr>
              <a:t>.</a:t>
            </a:r>
          </a:p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I</a:t>
            </a:r>
            <a:r>
              <a:rPr lang="en-US" sz="1600" dirty="0" smtClean="0">
                <a:solidFill>
                  <a:srgbClr val="0033CC"/>
                </a:solidFill>
              </a:rPr>
              <a:t>ma </a:t>
            </a:r>
            <a:r>
              <a:rPr lang="en-US" sz="1600" dirty="0" err="1" smtClean="0">
                <a:solidFill>
                  <a:srgbClr val="0033CC"/>
                </a:solidFill>
              </a:rPr>
              <a:t>znatno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bolje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karakteristike</a:t>
            </a:r>
            <a:r>
              <a:rPr lang="en-US" sz="1600" dirty="0" smtClean="0">
                <a:solidFill>
                  <a:srgbClr val="0033CC"/>
                </a:solidFill>
              </a:rPr>
              <a:t> u </a:t>
            </a:r>
            <a:r>
              <a:rPr lang="en-US" sz="1600" dirty="0" err="1" smtClean="0">
                <a:solidFill>
                  <a:srgbClr val="0033CC"/>
                </a:solidFill>
              </a:rPr>
              <a:t>odnosu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koji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koriste</a:t>
            </a:r>
            <a:r>
              <a:rPr lang="en-US" sz="1600" dirty="0" smtClean="0">
                <a:solidFill>
                  <a:srgbClr val="0033CC"/>
                </a:solidFill>
              </a:rPr>
              <a:t> u </a:t>
            </a:r>
            <a:r>
              <a:rPr lang="en-US" sz="1600" dirty="0" err="1" smtClean="0">
                <a:solidFill>
                  <a:srgbClr val="0033CC"/>
                </a:solidFill>
              </a:rPr>
              <a:t>sistemima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merenje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pritiska</a:t>
            </a:r>
            <a:r>
              <a:rPr lang="en-US" sz="1600" dirty="0" smtClean="0">
                <a:solidFill>
                  <a:srgbClr val="0033CC"/>
                </a:solidFill>
              </a:rPr>
              <a:t> u </a:t>
            </a:r>
            <a:r>
              <a:rPr lang="en-US" sz="1600" dirty="0" err="1" smtClean="0">
                <a:solidFill>
                  <a:srgbClr val="0033CC"/>
                </a:solidFill>
              </a:rPr>
              <a:t>usisnoj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grani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  <a:r>
              <a:rPr lang="sr-Latn-RS" sz="1600" dirty="0" smtClean="0">
                <a:solidFill>
                  <a:srgbClr val="0033CC"/>
                </a:solidFill>
              </a:rPr>
              <a:t> </a:t>
            </a:r>
          </a:p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K</a:t>
            </a:r>
            <a:r>
              <a:rPr lang="en-US" sz="1600" dirty="0" err="1" smtClean="0">
                <a:solidFill>
                  <a:srgbClr val="0033CC"/>
                </a:solidFill>
              </a:rPr>
              <a:t>arakteri</a:t>
            </a:r>
            <a:r>
              <a:rPr lang="sr-Latn-RS" sz="1600" dirty="0" smtClean="0">
                <a:solidFill>
                  <a:srgbClr val="0033CC"/>
                </a:solidFill>
              </a:rPr>
              <a:t>še ih</a:t>
            </a:r>
            <a:r>
              <a:rPr lang="en-US" sz="1600" dirty="0" smtClean="0">
                <a:solidFill>
                  <a:srgbClr val="0033CC"/>
                </a:solidFill>
              </a:rPr>
              <a:t>:</a:t>
            </a:r>
          </a:p>
          <a:p>
            <a:pPr marL="357188" indent="-87313">
              <a:spcBef>
                <a:spcPts val="600"/>
              </a:spcBef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</a:rPr>
              <a:t>jednostavna</a:t>
            </a:r>
            <a:r>
              <a:rPr lang="en-US" sz="1600" dirty="0" smtClean="0">
                <a:solidFill>
                  <a:srgbClr val="00B0F0"/>
                </a:solidFill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</a:rPr>
              <a:t>primena</a:t>
            </a:r>
            <a:r>
              <a:rPr lang="en-US" sz="1600" dirty="0" smtClean="0">
                <a:solidFill>
                  <a:srgbClr val="00B0F0"/>
                </a:solidFill>
              </a:rPr>
              <a:t>, </a:t>
            </a:r>
            <a:endParaRPr lang="sr-Latn-RS" sz="1600" dirty="0" smtClean="0">
              <a:solidFill>
                <a:srgbClr val="00B0F0"/>
              </a:solidFill>
            </a:endParaRPr>
          </a:p>
          <a:p>
            <a:pPr marL="357188" indent="-87313">
              <a:spcBef>
                <a:spcPts val="600"/>
              </a:spcBef>
              <a:buFontTx/>
              <a:buChar char="-"/>
            </a:pPr>
            <a:r>
              <a:rPr lang="sr-Latn-RS" sz="1600" dirty="0" smtClean="0">
                <a:solidFill>
                  <a:srgbClr val="00B0F0"/>
                </a:solidFill>
              </a:rPr>
              <a:t> i</a:t>
            </a:r>
            <a:r>
              <a:rPr lang="en-US" sz="1600" dirty="0" err="1" smtClean="0">
                <a:solidFill>
                  <a:srgbClr val="00B0F0"/>
                </a:solidFill>
              </a:rPr>
              <a:t>zolova</a:t>
            </a:r>
            <a:r>
              <a:rPr lang="sr-Latn-RS" sz="1600" dirty="0" smtClean="0">
                <a:solidFill>
                  <a:srgbClr val="00B0F0"/>
                </a:solidFill>
              </a:rPr>
              <a:t>nost </a:t>
            </a:r>
            <a:r>
              <a:rPr lang="en-US" sz="1600" dirty="0" err="1" smtClean="0">
                <a:solidFill>
                  <a:srgbClr val="00B0F0"/>
                </a:solidFill>
              </a:rPr>
              <a:t>od</a:t>
            </a:r>
            <a:r>
              <a:rPr lang="en-US" sz="1600" dirty="0" smtClean="0">
                <a:solidFill>
                  <a:srgbClr val="00B0F0"/>
                </a:solidFill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</a:rPr>
              <a:t>mernog</a:t>
            </a:r>
            <a:r>
              <a:rPr lang="en-US" sz="1600" dirty="0" smtClean="0">
                <a:solidFill>
                  <a:srgbClr val="00B0F0"/>
                </a:solidFill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</a:rPr>
              <a:t>medijuma</a:t>
            </a:r>
            <a:endParaRPr lang="sr-Latn-RS" sz="1600" dirty="0" smtClean="0">
              <a:solidFill>
                <a:srgbClr val="00B0F0"/>
              </a:solidFill>
            </a:endParaRPr>
          </a:p>
          <a:p>
            <a:pPr marL="357188" indent="-87313">
              <a:spcBef>
                <a:spcPts val="600"/>
              </a:spcBef>
              <a:buFontTx/>
              <a:buChar char="-"/>
            </a:pPr>
            <a:r>
              <a:rPr lang="sr-Latn-RS" sz="1600" dirty="0" smtClean="0">
                <a:solidFill>
                  <a:srgbClr val="00B0F0"/>
                </a:solidFill>
              </a:rPr>
              <a:t> š</a:t>
            </a:r>
            <a:r>
              <a:rPr lang="en-US" sz="1600" dirty="0" err="1" smtClean="0">
                <a:solidFill>
                  <a:srgbClr val="00B0F0"/>
                </a:solidFill>
              </a:rPr>
              <a:t>iroki</a:t>
            </a:r>
            <a:r>
              <a:rPr lang="en-US" sz="1600" dirty="0" smtClean="0">
                <a:solidFill>
                  <a:srgbClr val="00B0F0"/>
                </a:solidFill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</a:rPr>
              <a:t>merni</a:t>
            </a:r>
            <a:r>
              <a:rPr lang="sr-Latn-RS" sz="1600" dirty="0" smtClean="0">
                <a:solidFill>
                  <a:srgbClr val="00B0F0"/>
                </a:solidFill>
              </a:rPr>
              <a:t> opseg</a:t>
            </a:r>
            <a:r>
              <a:rPr lang="en-US" sz="1600" dirty="0" smtClean="0">
                <a:solidFill>
                  <a:srgbClr val="00B0F0"/>
                </a:solidFill>
              </a:rPr>
              <a:t> i</a:t>
            </a:r>
            <a:endParaRPr lang="sr-Latn-RS" sz="1600" dirty="0" smtClean="0">
              <a:solidFill>
                <a:srgbClr val="00B0F0"/>
              </a:solidFill>
            </a:endParaRPr>
          </a:p>
          <a:p>
            <a:pPr marL="357188" indent="-87313">
              <a:spcBef>
                <a:spcPts val="600"/>
              </a:spcBef>
              <a:buFontTx/>
              <a:buChar char="-"/>
            </a:pPr>
            <a:r>
              <a:rPr lang="sr-Latn-RS" sz="1600" dirty="0" smtClean="0">
                <a:solidFill>
                  <a:srgbClr val="00B0F0"/>
                </a:solidFill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</a:rPr>
              <a:t>jednostavni</a:t>
            </a:r>
            <a:r>
              <a:rPr lang="en-US" sz="1600" dirty="0" smtClean="0">
                <a:solidFill>
                  <a:srgbClr val="00B0F0"/>
                </a:solidFill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</a:rPr>
              <a:t>su</a:t>
            </a:r>
            <a:r>
              <a:rPr lang="en-US" sz="1600" dirty="0" smtClean="0">
                <a:solidFill>
                  <a:srgbClr val="00B0F0"/>
                </a:solidFill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</a:rPr>
              <a:t>za</a:t>
            </a:r>
            <a:r>
              <a:rPr lang="en-US" sz="1600" dirty="0" smtClean="0">
                <a:solidFill>
                  <a:srgbClr val="00B0F0"/>
                </a:solidFill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</a:rPr>
              <a:t>instalaciju</a:t>
            </a:r>
            <a:r>
              <a:rPr lang="en-US" sz="1600" dirty="0" smtClean="0">
                <a:solidFill>
                  <a:srgbClr val="00B0F0"/>
                </a:solidFill>
              </a:rPr>
              <a:t> u </a:t>
            </a:r>
            <a:r>
              <a:rPr lang="en-US" sz="1600" dirty="0" err="1" smtClean="0">
                <a:solidFill>
                  <a:srgbClr val="00B0F0"/>
                </a:solidFill>
              </a:rPr>
              <a:t>metalno</a:t>
            </a:r>
            <a:r>
              <a:rPr lang="en-US" sz="1600" dirty="0" smtClean="0">
                <a:solidFill>
                  <a:srgbClr val="00B0F0"/>
                </a:solidFill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</a:rPr>
              <a:t>kućište</a:t>
            </a:r>
            <a:r>
              <a:rPr lang="en-US" sz="1600" dirty="0" smtClean="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3857652" cy="501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09" y="4429132"/>
            <a:ext cx="158343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42844" y="500042"/>
            <a:ext cx="550072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Bef>
                <a:spcPts val="600"/>
              </a:spcBef>
              <a:spcAft>
                <a:spcPts val="600"/>
              </a:spcAft>
            </a:pPr>
            <a:r>
              <a:rPr lang="sr-Latn-R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enzor</a:t>
            </a:r>
            <a:r>
              <a:rPr lang="sr-Latn-R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visokog pritiska sa metalnom membranom</a:t>
            </a:r>
            <a:endParaRPr lang="en-US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17</a:t>
            </a:fld>
            <a:endParaRPr lang="sr-Latn-C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2844" y="500042"/>
            <a:ext cx="550072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Bef>
                <a:spcPts val="600"/>
              </a:spcBef>
              <a:spcAft>
                <a:spcPts val="600"/>
              </a:spcAft>
            </a:pPr>
            <a:r>
              <a:rPr lang="sr-Latn-R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Primeri primene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senzora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pritiska na motornim vozilima</a:t>
            </a:r>
            <a:endParaRPr lang="en-US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1000108"/>
            <a:ext cx="530143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0124" y="1000108"/>
            <a:ext cx="317567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18</a:t>
            </a:fld>
            <a:endParaRPr lang="sr-Latn-C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2844" y="500042"/>
            <a:ext cx="550072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Bef>
                <a:spcPts val="600"/>
              </a:spcBef>
              <a:spcAft>
                <a:spcPts val="600"/>
              </a:spcAft>
            </a:pPr>
            <a:r>
              <a:rPr lang="sr-Latn-R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Primeri primene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senzora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pritiska na motornim vozilima</a:t>
            </a:r>
            <a:endParaRPr lang="en-US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871969"/>
            <a:ext cx="8172476" cy="55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19</a:t>
            </a:fld>
            <a:endParaRPr lang="sr-Latn-C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2844" y="500042"/>
            <a:ext cx="550072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Bef>
                <a:spcPts val="600"/>
              </a:spcBef>
              <a:spcAft>
                <a:spcPts val="600"/>
              </a:spcAft>
            </a:pPr>
            <a:r>
              <a:rPr lang="sr-Latn-R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Primeri primene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senzora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pritiska na motornim vozilima</a:t>
            </a:r>
            <a:endParaRPr lang="en-US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890607"/>
            <a:ext cx="88582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2</a:t>
            </a:fld>
            <a:endParaRPr lang="sr-Latn-C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2844" y="1428736"/>
            <a:ext cx="8358246" cy="5214974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541338" indent="-1841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Nadpritisak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potpritisak</a:t>
            </a:r>
            <a:r>
              <a:rPr lang="en-US" dirty="0" smtClean="0">
                <a:solidFill>
                  <a:srgbClr val="7030A0"/>
                </a:solidFill>
              </a:rPr>
              <a:t> u </a:t>
            </a:r>
            <a:r>
              <a:rPr lang="en-US" dirty="0" err="1" smtClean="0">
                <a:solidFill>
                  <a:srgbClr val="7030A0"/>
                </a:solidFill>
              </a:rPr>
              <a:t>rezervoaru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za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gorivo</a:t>
            </a:r>
            <a:r>
              <a:rPr lang="en-US" dirty="0" smtClean="0">
                <a:solidFill>
                  <a:srgbClr val="7030A0"/>
                </a:solidFill>
              </a:rPr>
              <a:t> (0,5 </a:t>
            </a:r>
            <a:r>
              <a:rPr lang="en-US" dirty="0" err="1" smtClean="0">
                <a:solidFill>
                  <a:srgbClr val="7030A0"/>
                </a:solidFill>
              </a:rPr>
              <a:t>bara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  <a:endParaRPr lang="sr-Latn-RS" dirty="0" smtClean="0">
              <a:solidFill>
                <a:srgbClr val="7030A0"/>
              </a:solidFill>
            </a:endParaRPr>
          </a:p>
          <a:p>
            <a:pPr marL="541338" indent="-1841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Pritisak</a:t>
            </a:r>
            <a:r>
              <a:rPr lang="en-US" dirty="0" smtClean="0">
                <a:solidFill>
                  <a:srgbClr val="7030A0"/>
                </a:solidFill>
              </a:rPr>
              <a:t>  u  </a:t>
            </a:r>
            <a:r>
              <a:rPr lang="en-US" dirty="0" err="1" smtClean="0">
                <a:solidFill>
                  <a:srgbClr val="7030A0"/>
                </a:solidFill>
              </a:rPr>
              <a:t>komori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za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sagorevanje</a:t>
            </a:r>
            <a:r>
              <a:rPr lang="en-US" dirty="0" smtClean="0">
                <a:solidFill>
                  <a:srgbClr val="7030A0"/>
                </a:solidFill>
              </a:rPr>
              <a:t>,  </a:t>
            </a:r>
            <a:r>
              <a:rPr lang="en-US" dirty="0" err="1" smtClean="0">
                <a:solidFill>
                  <a:srgbClr val="7030A0"/>
                </a:solidFill>
              </a:rPr>
              <a:t>za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nadzor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izostanka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paljenja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i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kontrolu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detontivnog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sagorevanja</a:t>
            </a:r>
            <a:r>
              <a:rPr lang="en-US" dirty="0" smtClean="0">
                <a:solidFill>
                  <a:srgbClr val="7030A0"/>
                </a:solidFill>
              </a:rPr>
              <a:t> (100 </a:t>
            </a:r>
            <a:r>
              <a:rPr lang="en-US" dirty="0" err="1" smtClean="0">
                <a:solidFill>
                  <a:srgbClr val="7030A0"/>
                </a:solidFill>
              </a:rPr>
              <a:t>bara-dinamički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pritisak</a:t>
            </a:r>
            <a:r>
              <a:rPr lang="en-US" dirty="0" smtClean="0">
                <a:solidFill>
                  <a:srgbClr val="7030A0"/>
                </a:solidFill>
              </a:rPr>
              <a:t>),</a:t>
            </a:r>
            <a:endParaRPr lang="sr-Latn-RS" dirty="0" smtClean="0">
              <a:solidFill>
                <a:srgbClr val="7030A0"/>
              </a:solidFill>
            </a:endParaRPr>
          </a:p>
          <a:p>
            <a:pPr marL="541338" indent="-1841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Pritisak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izlazu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pumpe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visokog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pritiska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dizel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motora</a:t>
            </a:r>
            <a:r>
              <a:rPr lang="en-US" dirty="0" smtClean="0">
                <a:solidFill>
                  <a:srgbClr val="7030A0"/>
                </a:solidFill>
              </a:rPr>
              <a:t> (1.000 </a:t>
            </a:r>
            <a:r>
              <a:rPr lang="en-US" dirty="0" err="1" smtClean="0">
                <a:solidFill>
                  <a:srgbClr val="7030A0"/>
                </a:solidFill>
              </a:rPr>
              <a:t>bara-dinamički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pritisak</a:t>
            </a:r>
            <a:r>
              <a:rPr lang="en-US" dirty="0" smtClean="0">
                <a:solidFill>
                  <a:srgbClr val="7030A0"/>
                </a:solidFill>
              </a:rPr>
              <a:t>),</a:t>
            </a:r>
            <a:r>
              <a:rPr lang="sr-Latn-RS" dirty="0" smtClean="0">
                <a:solidFill>
                  <a:srgbClr val="7030A0"/>
                </a:solidFill>
              </a:rPr>
              <a:t> </a:t>
            </a:r>
          </a:p>
          <a:p>
            <a:pPr marL="541338" indent="-1841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Pritisak</a:t>
            </a:r>
            <a:r>
              <a:rPr lang="en-US" dirty="0" smtClean="0">
                <a:solidFill>
                  <a:srgbClr val="7030A0"/>
                </a:solidFill>
              </a:rPr>
              <a:t> u </a:t>
            </a:r>
            <a:r>
              <a:rPr lang="en-US" dirty="0" err="1" smtClean="0">
                <a:solidFill>
                  <a:srgbClr val="7030A0"/>
                </a:solidFill>
              </a:rPr>
              <a:t>zajedničkoj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akumulatorskoj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cevi</a:t>
            </a:r>
            <a:r>
              <a:rPr lang="en-US" dirty="0" smtClean="0">
                <a:solidFill>
                  <a:srgbClr val="7030A0"/>
                </a:solidFill>
              </a:rPr>
              <a:t> (Common Rail) </a:t>
            </a:r>
            <a:r>
              <a:rPr lang="en-US" dirty="0" err="1" smtClean="0">
                <a:solidFill>
                  <a:srgbClr val="7030A0"/>
                </a:solidFill>
              </a:rPr>
              <a:t>dizel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motora</a:t>
            </a:r>
            <a:r>
              <a:rPr lang="en-US" dirty="0" smtClean="0">
                <a:solidFill>
                  <a:srgbClr val="7030A0"/>
                </a:solidFill>
              </a:rPr>
              <a:t> (2.200 </a:t>
            </a:r>
            <a:r>
              <a:rPr lang="en-US" dirty="0" err="1" smtClean="0">
                <a:solidFill>
                  <a:srgbClr val="7030A0"/>
                </a:solidFill>
              </a:rPr>
              <a:t>bara</a:t>
            </a:r>
            <a:r>
              <a:rPr lang="en-US" dirty="0" smtClean="0">
                <a:solidFill>
                  <a:srgbClr val="7030A0"/>
                </a:solidFill>
              </a:rPr>
              <a:t>),</a:t>
            </a:r>
            <a:r>
              <a:rPr lang="sr-Latn-RS" dirty="0" smtClean="0">
                <a:solidFill>
                  <a:srgbClr val="7030A0"/>
                </a:solidFill>
              </a:rPr>
              <a:t> </a:t>
            </a:r>
          </a:p>
          <a:p>
            <a:pPr marL="541338" indent="-1841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Pritisak</a:t>
            </a:r>
            <a:r>
              <a:rPr lang="en-US" dirty="0" smtClean="0">
                <a:solidFill>
                  <a:srgbClr val="7030A0"/>
                </a:solidFill>
              </a:rPr>
              <a:t>  u  </a:t>
            </a:r>
            <a:r>
              <a:rPr lang="en-US" dirty="0" err="1" smtClean="0">
                <a:solidFill>
                  <a:srgbClr val="7030A0"/>
                </a:solidFill>
              </a:rPr>
              <a:t>zajedničkoj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akumulatorskoj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cevi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benzinskih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motora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sa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direktnim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ubrizgavanjem</a:t>
            </a:r>
            <a:r>
              <a:rPr lang="en-US" dirty="0" smtClean="0">
                <a:solidFill>
                  <a:srgbClr val="7030A0"/>
                </a:solidFill>
              </a:rPr>
              <a:t>  (200 </a:t>
            </a:r>
            <a:r>
              <a:rPr lang="en-US" dirty="0" err="1" smtClean="0">
                <a:solidFill>
                  <a:srgbClr val="7030A0"/>
                </a:solidFill>
              </a:rPr>
              <a:t>bara</a:t>
            </a:r>
            <a:r>
              <a:rPr lang="en-US" dirty="0" smtClean="0">
                <a:solidFill>
                  <a:srgbClr val="7030A0"/>
                </a:solidFill>
              </a:rPr>
              <a:t>);</a:t>
            </a:r>
            <a:endParaRPr lang="sr-Latn-R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endParaRPr lang="sr-Latn-RS" dirty="0" smtClean="0"/>
          </a:p>
          <a:p>
            <a:pPr marL="357188" indent="-174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7030A0"/>
                </a:solidFill>
              </a:rPr>
              <a:t>Merenje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pritiska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moguće</a:t>
            </a:r>
            <a:r>
              <a:rPr lang="en-US" dirty="0" smtClean="0">
                <a:solidFill>
                  <a:srgbClr val="7030A0"/>
                </a:solidFill>
              </a:rPr>
              <a:t>  je  </a:t>
            </a:r>
            <a:r>
              <a:rPr lang="en-US" dirty="0" err="1" smtClean="0">
                <a:solidFill>
                  <a:srgbClr val="7030A0"/>
                </a:solidFill>
              </a:rPr>
              <a:t>ostvariti</a:t>
            </a:r>
            <a:r>
              <a:rPr lang="sr-Latn-RS" dirty="0" smtClean="0">
                <a:solidFill>
                  <a:srgbClr val="7030A0"/>
                </a:solidFill>
              </a:rPr>
              <a:t>:</a:t>
            </a:r>
          </a:p>
          <a:p>
            <a:pPr marL="1255713">
              <a:spcBef>
                <a:spcPts val="300"/>
              </a:spcBef>
              <a:spcAft>
                <a:spcPts val="300"/>
              </a:spcAft>
            </a:pPr>
            <a:r>
              <a:rPr lang="en-US" i="1" dirty="0" smtClean="0">
                <a:solidFill>
                  <a:srgbClr val="7030A0"/>
                </a:solidFill>
              </a:rPr>
              <a:t>- </a:t>
            </a:r>
            <a:r>
              <a:rPr lang="en-US" b="1" dirty="0" err="1" smtClean="0">
                <a:solidFill>
                  <a:srgbClr val="7030A0"/>
                </a:solidFill>
              </a:rPr>
              <a:t>direktn</a:t>
            </a:r>
            <a:r>
              <a:rPr lang="sr-Latn-RS" b="1" dirty="0" smtClean="0">
                <a:solidFill>
                  <a:srgbClr val="7030A0"/>
                </a:solidFill>
              </a:rPr>
              <a:t>o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sr-Latn-RS" dirty="0" smtClean="0">
                <a:solidFill>
                  <a:srgbClr val="7030A0"/>
                </a:solidFill>
              </a:rPr>
              <a:t>(</a:t>
            </a:r>
            <a:r>
              <a:rPr lang="en-US" dirty="0" err="1" smtClean="0">
                <a:solidFill>
                  <a:srgbClr val="7030A0"/>
                </a:solidFill>
              </a:rPr>
              <a:t>deformacij</a:t>
            </a:r>
            <a:r>
              <a:rPr lang="sr-Latn-RS" dirty="0" smtClean="0">
                <a:solidFill>
                  <a:srgbClr val="7030A0"/>
                </a:solidFill>
              </a:rPr>
              <a:t>a </a:t>
            </a:r>
            <a:r>
              <a:rPr lang="en-US" dirty="0" smtClean="0">
                <a:solidFill>
                  <a:srgbClr val="7030A0"/>
                </a:solidFill>
              </a:rPr>
              <a:t>membrane</a:t>
            </a:r>
            <a:r>
              <a:rPr lang="sr-Latn-RS" dirty="0" smtClean="0">
                <a:solidFill>
                  <a:srgbClr val="7030A0"/>
                </a:solidFill>
              </a:rPr>
              <a:t>)</a:t>
            </a:r>
            <a:endParaRPr lang="en-US" i="1" dirty="0" smtClean="0">
              <a:solidFill>
                <a:srgbClr val="7030A0"/>
              </a:solidFill>
            </a:endParaRPr>
          </a:p>
          <a:p>
            <a:pPr marL="1255713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b="1" dirty="0" err="1" smtClean="0">
                <a:solidFill>
                  <a:srgbClr val="7030A0"/>
                </a:solidFill>
              </a:rPr>
              <a:t>indirektno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sr-Latn-RS" dirty="0" smtClean="0">
                <a:solidFill>
                  <a:srgbClr val="7030A0"/>
                </a:solidFill>
              </a:rPr>
              <a:t>(</a:t>
            </a:r>
            <a:r>
              <a:rPr lang="en-US" dirty="0" err="1" smtClean="0">
                <a:solidFill>
                  <a:srgbClr val="7030A0"/>
                </a:solidFill>
              </a:rPr>
              <a:t>preko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senzora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sile</a:t>
            </a:r>
            <a:r>
              <a:rPr lang="sr-Latn-RS" dirty="0" smtClean="0">
                <a:solidFill>
                  <a:srgbClr val="7030A0"/>
                </a:solidFill>
              </a:rPr>
              <a:t>)</a:t>
            </a:r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2844" y="500043"/>
            <a:ext cx="6429420" cy="35719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7313" marR="713809">
              <a:lnSpc>
                <a:spcPct val="95825"/>
              </a:lnSpc>
            </a:pPr>
            <a:r>
              <a:rPr lang="sr-Latn-R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sr-Cyrl-C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SENZORI </a:t>
            </a:r>
            <a:r>
              <a:rPr lang="sr-Latn-R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PRITISKA</a:t>
            </a:r>
            <a:endParaRPr lang="pl-PL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928670"/>
            <a:ext cx="500066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sr-Latn-R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6.1.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Merne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promenljive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merni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principi</a:t>
            </a:r>
            <a:endParaRPr lang="en-US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20</a:t>
            </a:fld>
            <a:endParaRPr lang="sr-Latn-C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2844" y="500042"/>
            <a:ext cx="550072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Bef>
                <a:spcPts val="600"/>
              </a:spcBef>
              <a:spcAft>
                <a:spcPts val="600"/>
              </a:spcAft>
            </a:pPr>
            <a:r>
              <a:rPr lang="sr-Latn-R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Primeri primene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senzora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pritiska na motornim vozilima</a:t>
            </a:r>
            <a:endParaRPr lang="en-US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1"/>
            <a:ext cx="4643470" cy="461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038218"/>
            <a:ext cx="40767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447934"/>
            <a:ext cx="3578750" cy="41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3</a:t>
            </a:fld>
            <a:endParaRPr lang="sr-Latn-CS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571480"/>
            <a:ext cx="5214974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Merni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principi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71546"/>
            <a:ext cx="8001055" cy="558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4</a:t>
            </a:fld>
            <a:endParaRPr lang="sr-Latn-C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2844" y="1000108"/>
            <a:ext cx="8358246" cy="5572164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428625" indent="-3429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sr-Latn-RS" b="1" dirty="0" smtClean="0">
                <a:solidFill>
                  <a:srgbClr val="7030A0"/>
                </a:solidFill>
              </a:rPr>
              <a:t>Direktno m</a:t>
            </a:r>
            <a:r>
              <a:rPr lang="en-US" b="1" dirty="0" err="1" smtClean="0">
                <a:solidFill>
                  <a:srgbClr val="7030A0"/>
                </a:solidFill>
              </a:rPr>
              <a:t>erenje</a:t>
            </a:r>
            <a:r>
              <a:rPr lang="en-US" b="1" dirty="0" smtClean="0">
                <a:solidFill>
                  <a:srgbClr val="7030A0"/>
                </a:solidFill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</a:rPr>
              <a:t>pritiska</a:t>
            </a:r>
            <a:endParaRPr lang="sr-Latn-RS" b="1" dirty="0" smtClean="0">
              <a:solidFill>
                <a:srgbClr val="7030A0"/>
              </a:solidFill>
            </a:endParaRPr>
          </a:p>
          <a:p>
            <a:pPr marL="541338" indent="-1841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r-Latn-RS" dirty="0" smtClean="0">
                <a:solidFill>
                  <a:srgbClr val="7030A0"/>
                </a:solidFill>
              </a:rPr>
              <a:t>I</a:t>
            </a:r>
            <a:r>
              <a:rPr lang="en-US" dirty="0" err="1" smtClean="0">
                <a:solidFill>
                  <a:srgbClr val="7030A0"/>
                </a:solidFill>
              </a:rPr>
              <a:t>zvod</a:t>
            </a:r>
            <a:r>
              <a:rPr lang="sr-Latn-RS" dirty="0" smtClean="0">
                <a:solidFill>
                  <a:srgbClr val="7030A0"/>
                </a:solidFill>
              </a:rPr>
              <a:t>i</a:t>
            </a:r>
            <a:r>
              <a:rPr lang="en-US" dirty="0" smtClean="0">
                <a:solidFill>
                  <a:srgbClr val="7030A0"/>
                </a:solidFill>
              </a:rPr>
              <a:t> se </a:t>
            </a:r>
            <a:r>
              <a:rPr lang="en-US" dirty="0" err="1" smtClean="0">
                <a:solidFill>
                  <a:srgbClr val="7030A0"/>
                </a:solidFill>
              </a:rPr>
              <a:t>pomoću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otpornika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čija</a:t>
            </a:r>
            <a:r>
              <a:rPr lang="en-US" dirty="0" smtClean="0">
                <a:solidFill>
                  <a:srgbClr val="7030A0"/>
                </a:solidFill>
              </a:rPr>
              <a:t> se </a:t>
            </a:r>
            <a:r>
              <a:rPr lang="sr-Latn-RS" dirty="0" smtClean="0">
                <a:solidFill>
                  <a:srgbClr val="7030A0"/>
                </a:solidFill>
              </a:rPr>
              <a:t>otpornost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menja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promenom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pritiska</a:t>
            </a:r>
            <a:r>
              <a:rPr lang="sr-Latn-RS" dirty="0" smtClean="0">
                <a:solidFill>
                  <a:srgbClr val="7030A0"/>
                </a:solidFill>
              </a:rPr>
              <a:t> (zapreminski efekat otpornika).</a:t>
            </a:r>
          </a:p>
          <a:p>
            <a:pPr marL="541338" indent="-1841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r-Latn-RS" dirty="0" smtClean="0">
                <a:solidFill>
                  <a:srgbClr val="7030A0"/>
                </a:solidFill>
              </a:rPr>
              <a:t>P</a:t>
            </a:r>
            <a:r>
              <a:rPr lang="en-US" dirty="0" err="1" smtClean="0">
                <a:solidFill>
                  <a:srgbClr val="7030A0"/>
                </a:solidFill>
              </a:rPr>
              <a:t>rimenjuje</a:t>
            </a:r>
            <a:r>
              <a:rPr lang="en-US" dirty="0" smtClean="0">
                <a:solidFill>
                  <a:srgbClr val="7030A0"/>
                </a:solidFill>
              </a:rPr>
              <a:t> se </a:t>
            </a:r>
            <a:r>
              <a:rPr lang="en-US" dirty="0" err="1" smtClean="0">
                <a:solidFill>
                  <a:srgbClr val="7030A0"/>
                </a:solidFill>
              </a:rPr>
              <a:t>za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visoke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pritiske</a:t>
            </a:r>
            <a:r>
              <a:rPr lang="en-US" dirty="0" smtClean="0">
                <a:solidFill>
                  <a:srgbClr val="7030A0"/>
                </a:solidFill>
              </a:rPr>
              <a:t> (</a:t>
            </a:r>
            <a:r>
              <a:rPr lang="en-US" dirty="0" err="1" smtClean="0">
                <a:solidFill>
                  <a:srgbClr val="7030A0"/>
                </a:solidFill>
              </a:rPr>
              <a:t>iznad</a:t>
            </a:r>
            <a:r>
              <a:rPr lang="en-US" dirty="0" smtClean="0">
                <a:solidFill>
                  <a:srgbClr val="7030A0"/>
                </a:solidFill>
              </a:rPr>
              <a:t> 10</a:t>
            </a:r>
            <a:r>
              <a:rPr lang="en-US" baseline="30000" dirty="0" smtClean="0">
                <a:solidFill>
                  <a:srgbClr val="7030A0"/>
                </a:solidFill>
              </a:rPr>
              <a:t>4</a:t>
            </a:r>
            <a:r>
              <a:rPr lang="en-US" dirty="0" smtClean="0">
                <a:solidFill>
                  <a:srgbClr val="7030A0"/>
                </a:solidFill>
              </a:rPr>
              <a:t> bar)</a:t>
            </a:r>
            <a:r>
              <a:rPr lang="sr-Latn-RS" dirty="0" smtClean="0">
                <a:solidFill>
                  <a:srgbClr val="7030A0"/>
                </a:solidFill>
              </a:rPr>
              <a:t>.</a:t>
            </a:r>
          </a:p>
          <a:p>
            <a:pPr marL="541338" indent="-1841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Ne</a:t>
            </a:r>
            <a:r>
              <a:rPr lang="sr-Latn-RS" dirty="0" smtClean="0">
                <a:solidFill>
                  <a:srgbClr val="7030A0"/>
                </a:solidFill>
              </a:rPr>
              <a:t>dostatak</a:t>
            </a:r>
            <a:r>
              <a:rPr lang="en-US" dirty="0" smtClean="0">
                <a:solidFill>
                  <a:srgbClr val="7030A0"/>
                </a:solidFill>
              </a:rPr>
              <a:t> je </a:t>
            </a:r>
            <a:r>
              <a:rPr lang="en-US" dirty="0" err="1" smtClean="0">
                <a:solidFill>
                  <a:srgbClr val="7030A0"/>
                </a:solidFill>
              </a:rPr>
              <a:t>temperaturna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zavisnost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izlazne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karakteristike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senzora</a:t>
            </a:r>
            <a:r>
              <a:rPr lang="en-US" dirty="0" smtClean="0">
                <a:solidFill>
                  <a:srgbClr val="7030A0"/>
                </a:solidFill>
              </a:rPr>
              <a:t> u </a:t>
            </a:r>
            <a:r>
              <a:rPr lang="en-US" dirty="0" err="1" smtClean="0">
                <a:solidFill>
                  <a:srgbClr val="7030A0"/>
                </a:solidFill>
              </a:rPr>
              <a:t>određenoj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meri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usled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čega</a:t>
            </a:r>
            <a:r>
              <a:rPr lang="en-US" dirty="0" smtClean="0">
                <a:solidFill>
                  <a:srgbClr val="7030A0"/>
                </a:solidFill>
              </a:rPr>
              <a:t> je </a:t>
            </a:r>
            <a:r>
              <a:rPr lang="en-US" dirty="0" err="1" smtClean="0">
                <a:solidFill>
                  <a:srgbClr val="7030A0"/>
                </a:solidFill>
              </a:rPr>
              <a:t>neophodno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implementirati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naročitu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temperatur</a:t>
            </a:r>
            <a:r>
              <a:rPr lang="sr-Latn-RS" dirty="0" smtClean="0">
                <a:solidFill>
                  <a:srgbClr val="7030A0"/>
                </a:solidFill>
              </a:rPr>
              <a:t>nu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kompenzaciju</a:t>
            </a:r>
            <a:r>
              <a:rPr lang="en-US" dirty="0" smtClean="0">
                <a:solidFill>
                  <a:srgbClr val="7030A0"/>
                </a:solidFill>
              </a:rPr>
              <a:t>. </a:t>
            </a:r>
            <a:endParaRPr lang="sr-Latn-RS" dirty="0" smtClean="0">
              <a:solidFill>
                <a:srgbClr val="7030A0"/>
              </a:solidFill>
            </a:endParaRPr>
          </a:p>
          <a:p>
            <a:pPr marL="541338" indent="-1841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Drugi</a:t>
            </a:r>
            <a:r>
              <a:rPr lang="en-US" dirty="0" smtClean="0">
                <a:solidFill>
                  <a:srgbClr val="7030A0"/>
                </a:solidFill>
              </a:rPr>
              <a:t> problem </a:t>
            </a:r>
            <a:r>
              <a:rPr lang="en-US" dirty="0" err="1" smtClean="0">
                <a:solidFill>
                  <a:srgbClr val="7030A0"/>
                </a:solidFill>
              </a:rPr>
              <a:t>predstavlja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fizičk</a:t>
            </a:r>
            <a:r>
              <a:rPr lang="sr-Latn-RS" dirty="0" smtClean="0">
                <a:solidFill>
                  <a:srgbClr val="7030A0"/>
                </a:solidFill>
              </a:rPr>
              <a:t>a izvedba,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izvođenje</a:t>
            </a:r>
            <a:r>
              <a:rPr lang="en-US" dirty="0" smtClean="0">
                <a:solidFill>
                  <a:srgbClr val="7030A0"/>
                </a:solidFill>
              </a:rPr>
              <a:t> i  </a:t>
            </a:r>
            <a:r>
              <a:rPr lang="en-US" dirty="0" err="1" smtClean="0">
                <a:solidFill>
                  <a:srgbClr val="7030A0"/>
                </a:solidFill>
              </a:rPr>
              <a:t>zaptivanje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izvoda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senzora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iz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medijuma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čiji</a:t>
            </a:r>
            <a:r>
              <a:rPr lang="en-US" dirty="0" smtClean="0">
                <a:solidFill>
                  <a:srgbClr val="7030A0"/>
                </a:solidFill>
              </a:rPr>
              <a:t>  se </a:t>
            </a:r>
            <a:r>
              <a:rPr lang="en-US" dirty="0" err="1" smtClean="0">
                <a:solidFill>
                  <a:srgbClr val="7030A0"/>
                </a:solidFill>
              </a:rPr>
              <a:t>pritisak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meri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sr-Latn-RS" dirty="0" smtClean="0">
              <a:solidFill>
                <a:srgbClr val="7030A0"/>
              </a:solidFill>
            </a:endParaRPr>
          </a:p>
          <a:p>
            <a:pPr marL="428625" indent="-342900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2"/>
            </a:pPr>
            <a:r>
              <a:rPr lang="sr-Latn-RS" b="1" dirty="0" smtClean="0">
                <a:solidFill>
                  <a:srgbClr val="7030A0"/>
                </a:solidFill>
              </a:rPr>
              <a:t>Indirektno m</a:t>
            </a:r>
            <a:r>
              <a:rPr lang="en-US" b="1" dirty="0" err="1" smtClean="0">
                <a:solidFill>
                  <a:srgbClr val="7030A0"/>
                </a:solidFill>
              </a:rPr>
              <a:t>erenje</a:t>
            </a:r>
            <a:r>
              <a:rPr lang="en-US" b="1" dirty="0" smtClean="0">
                <a:solidFill>
                  <a:srgbClr val="7030A0"/>
                </a:solidFill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</a:rPr>
              <a:t>pritiska</a:t>
            </a:r>
            <a:endParaRPr lang="sr-Latn-RS" b="1" dirty="0" smtClean="0">
              <a:solidFill>
                <a:srgbClr val="7030A0"/>
              </a:solidFill>
            </a:endParaRPr>
          </a:p>
          <a:p>
            <a:pPr marL="541338" indent="-1841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r-Latn-RS" dirty="0" smtClean="0">
                <a:solidFill>
                  <a:srgbClr val="7030A0"/>
                </a:solidFill>
              </a:rPr>
              <a:t>I</a:t>
            </a:r>
            <a:r>
              <a:rPr lang="en-US" dirty="0" err="1" smtClean="0">
                <a:solidFill>
                  <a:srgbClr val="7030A0"/>
                </a:solidFill>
              </a:rPr>
              <a:t>zvod</a:t>
            </a:r>
            <a:r>
              <a:rPr lang="sr-Latn-RS" dirty="0" smtClean="0">
                <a:solidFill>
                  <a:srgbClr val="7030A0"/>
                </a:solidFill>
              </a:rPr>
              <a:t>i</a:t>
            </a:r>
            <a:r>
              <a:rPr lang="en-US" dirty="0" smtClean="0">
                <a:solidFill>
                  <a:srgbClr val="7030A0"/>
                </a:solidFill>
              </a:rPr>
              <a:t> se </a:t>
            </a:r>
            <a:r>
              <a:rPr lang="en-US" dirty="0" err="1" smtClean="0">
                <a:solidFill>
                  <a:srgbClr val="7030A0"/>
                </a:solidFill>
              </a:rPr>
              <a:t>pomoću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Latn-RS" dirty="0" smtClean="0">
                <a:solidFill>
                  <a:srgbClr val="7030A0"/>
                </a:solidFill>
              </a:rPr>
              <a:t>senzora sile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sr-Latn-RS" dirty="0" smtClean="0">
                <a:solidFill>
                  <a:srgbClr val="7030A0"/>
                </a:solidFill>
              </a:rPr>
              <a:t>kod kojih membrana svojim pomeranjem pritisak pretvara u silu koju </a:t>
            </a:r>
            <a:r>
              <a:rPr lang="sr-Latn-CS" dirty="0" err="1" smtClean="0">
                <a:solidFill>
                  <a:srgbClr val="7030A0"/>
                </a:solidFill>
              </a:rPr>
              <a:t>prenosi na senzor sile</a:t>
            </a:r>
            <a:r>
              <a:rPr lang="sr-Latn-CS" dirty="0" smtClean="0">
                <a:solidFill>
                  <a:srgbClr val="7030A0"/>
                </a:solidFill>
              </a:rPr>
              <a:t>. </a:t>
            </a:r>
          </a:p>
          <a:p>
            <a:pPr marL="541338" indent="-1841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r-Latn-CS" dirty="0" smtClean="0">
                <a:solidFill>
                  <a:srgbClr val="7030A0"/>
                </a:solidFill>
              </a:rPr>
              <a:t>Merni opseg može ostati konstantan zbog činjenice da je mehanička membrana već izvršila adaptaciju na opseg merenja pritiska. </a:t>
            </a:r>
          </a:p>
          <a:p>
            <a:pPr marL="541338" indent="-1841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r-Latn-CS" dirty="0" smtClean="0">
                <a:solidFill>
                  <a:srgbClr val="7030A0"/>
                </a:solidFill>
              </a:rPr>
              <a:t>Mora se osigurati savršena veza od merne membrane do senzora sile. </a:t>
            </a:r>
            <a:endParaRPr lang="sr-Latn-RS" dirty="0" smtClean="0">
              <a:solidFill>
                <a:srgbClr val="7030A0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500042"/>
            <a:ext cx="500066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Merni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principi</a:t>
            </a:r>
            <a:endParaRPr lang="en-US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5</a:t>
            </a:fld>
            <a:endParaRPr lang="sr-Latn-C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2844" y="1000108"/>
            <a:ext cx="8358246" cy="5572164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428625" indent="-342900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3"/>
            </a:pPr>
            <a:r>
              <a:rPr lang="en-US" b="1" dirty="0" err="1" smtClean="0">
                <a:solidFill>
                  <a:srgbClr val="7030A0"/>
                </a:solidFill>
              </a:rPr>
              <a:t>Membranski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senzori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pritiska</a:t>
            </a:r>
            <a:endParaRPr lang="sr-Latn-RS" b="1" dirty="0" smtClean="0">
              <a:solidFill>
                <a:srgbClr val="7030A0"/>
              </a:solidFill>
            </a:endParaRPr>
          </a:p>
          <a:p>
            <a:pPr marL="541338" indent="-1841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Najčešći</a:t>
            </a:r>
            <a:r>
              <a:rPr lang="en-US" dirty="0" smtClean="0">
                <a:solidFill>
                  <a:srgbClr val="7030A0"/>
                </a:solidFill>
              </a:rPr>
              <a:t>   </a:t>
            </a:r>
            <a:r>
              <a:rPr lang="en-US" dirty="0" err="1" smtClean="0">
                <a:solidFill>
                  <a:srgbClr val="7030A0"/>
                </a:solidFill>
              </a:rPr>
              <a:t>princip</a:t>
            </a:r>
            <a:r>
              <a:rPr lang="en-US" dirty="0" smtClean="0">
                <a:solidFill>
                  <a:srgbClr val="7030A0"/>
                </a:solidFill>
              </a:rPr>
              <a:t>   </a:t>
            </a:r>
            <a:r>
              <a:rPr lang="en-US" dirty="0" err="1" smtClean="0">
                <a:solidFill>
                  <a:srgbClr val="7030A0"/>
                </a:solidFill>
              </a:rPr>
              <a:t>za</a:t>
            </a:r>
            <a:r>
              <a:rPr lang="en-US" dirty="0" smtClean="0">
                <a:solidFill>
                  <a:srgbClr val="7030A0"/>
                </a:solidFill>
              </a:rPr>
              <a:t>   </a:t>
            </a:r>
            <a:r>
              <a:rPr lang="en-US" dirty="0" err="1" smtClean="0">
                <a:solidFill>
                  <a:srgbClr val="7030A0"/>
                </a:solidFill>
              </a:rPr>
              <a:t>merenje</a:t>
            </a:r>
            <a:r>
              <a:rPr lang="en-US" dirty="0" smtClean="0">
                <a:solidFill>
                  <a:srgbClr val="7030A0"/>
                </a:solidFill>
              </a:rPr>
              <a:t>   </a:t>
            </a:r>
            <a:r>
              <a:rPr lang="en-US" dirty="0" err="1" smtClean="0">
                <a:solidFill>
                  <a:srgbClr val="7030A0"/>
                </a:solidFill>
              </a:rPr>
              <a:t>pritiska</a:t>
            </a:r>
            <a:r>
              <a:rPr lang="en-US" dirty="0" smtClean="0">
                <a:solidFill>
                  <a:srgbClr val="7030A0"/>
                </a:solidFill>
              </a:rPr>
              <a:t>   </a:t>
            </a:r>
            <a:r>
              <a:rPr lang="en-US" dirty="0" err="1" smtClean="0">
                <a:solidFill>
                  <a:srgbClr val="7030A0"/>
                </a:solidFill>
              </a:rPr>
              <a:t>ostvaruje</a:t>
            </a:r>
            <a:r>
              <a:rPr lang="en-US" dirty="0" smtClean="0">
                <a:solidFill>
                  <a:srgbClr val="7030A0"/>
                </a:solidFill>
              </a:rPr>
              <a:t>   se   </a:t>
            </a:r>
            <a:r>
              <a:rPr lang="en-US" dirty="0" err="1" smtClean="0">
                <a:solidFill>
                  <a:srgbClr val="7030A0"/>
                </a:solidFill>
              </a:rPr>
              <a:t>pomoću</a:t>
            </a:r>
            <a:r>
              <a:rPr lang="en-US" dirty="0" smtClean="0">
                <a:solidFill>
                  <a:srgbClr val="7030A0"/>
                </a:solidFill>
              </a:rPr>
              <a:t>   </a:t>
            </a:r>
            <a:r>
              <a:rPr lang="en-US" dirty="0" err="1" smtClean="0">
                <a:solidFill>
                  <a:srgbClr val="7030A0"/>
                </a:solidFill>
              </a:rPr>
              <a:t>tanke</a:t>
            </a:r>
            <a:r>
              <a:rPr lang="en-US" dirty="0" smtClean="0">
                <a:solidFill>
                  <a:srgbClr val="7030A0"/>
                </a:solidFill>
              </a:rPr>
              <a:t>   membrane (</a:t>
            </a:r>
            <a:r>
              <a:rPr lang="en-US" dirty="0" err="1" smtClean="0">
                <a:solidFill>
                  <a:srgbClr val="7030A0"/>
                </a:solidFill>
              </a:rPr>
              <a:t>dijafragme</a:t>
            </a:r>
            <a:r>
              <a:rPr lang="en-US" dirty="0" smtClean="0">
                <a:solidFill>
                  <a:srgbClr val="7030A0"/>
                </a:solidFill>
              </a:rPr>
              <a:t>), </a:t>
            </a:r>
            <a:r>
              <a:rPr lang="en-US" dirty="0" err="1" smtClean="0">
                <a:solidFill>
                  <a:srgbClr val="7030A0"/>
                </a:solidFill>
              </a:rPr>
              <a:t>koja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fizički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razdvaja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medijum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od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Latn-RS" dirty="0" smtClean="0">
                <a:solidFill>
                  <a:srgbClr val="7030A0"/>
                </a:solidFill>
              </a:rPr>
              <a:t>dela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za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merenje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pritiska</a:t>
            </a:r>
            <a:r>
              <a:rPr lang="en-US" dirty="0" smtClean="0">
                <a:solidFill>
                  <a:srgbClr val="7030A0"/>
                </a:solidFill>
              </a:rPr>
              <a:t>. </a:t>
            </a:r>
            <a:endParaRPr lang="sr-Latn-RS" dirty="0" smtClean="0">
              <a:solidFill>
                <a:srgbClr val="7030A0"/>
              </a:solidFill>
            </a:endParaRPr>
          </a:p>
          <a:p>
            <a:pPr marL="541338" indent="-1841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Direktna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zavisnost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vrednosti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pritiska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uspostavljena</a:t>
            </a:r>
            <a:r>
              <a:rPr lang="en-US" dirty="0" smtClean="0">
                <a:solidFill>
                  <a:srgbClr val="7030A0"/>
                </a:solidFill>
              </a:rPr>
              <a:t> je </a:t>
            </a:r>
            <a:r>
              <a:rPr lang="en-US" dirty="0" err="1" smtClean="0">
                <a:solidFill>
                  <a:srgbClr val="7030A0"/>
                </a:solidFill>
              </a:rPr>
              <a:t>sa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deformacijom</a:t>
            </a:r>
            <a:r>
              <a:rPr lang="en-US" dirty="0" smtClean="0">
                <a:solidFill>
                  <a:srgbClr val="7030A0"/>
                </a:solidFill>
              </a:rPr>
              <a:t> membrane. </a:t>
            </a:r>
            <a:endParaRPr lang="sr-Latn-RS" dirty="0" smtClean="0">
              <a:solidFill>
                <a:srgbClr val="7030A0"/>
              </a:solidFill>
            </a:endParaRPr>
          </a:p>
          <a:p>
            <a:pPr marL="541338" indent="-1841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Zavisno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od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mesta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merenja</a:t>
            </a:r>
            <a:r>
              <a:rPr lang="en-US" dirty="0" smtClean="0">
                <a:solidFill>
                  <a:srgbClr val="7030A0"/>
                </a:solidFill>
              </a:rPr>
              <a:t> i </a:t>
            </a:r>
            <a:r>
              <a:rPr lang="en-US" dirty="0" err="1" smtClean="0">
                <a:solidFill>
                  <a:srgbClr val="7030A0"/>
                </a:solidFill>
              </a:rPr>
              <a:t>opsega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pritiska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vrši</a:t>
            </a:r>
            <a:r>
              <a:rPr lang="en-US" dirty="0" smtClean="0">
                <a:solidFill>
                  <a:srgbClr val="7030A0"/>
                </a:solidFill>
              </a:rPr>
              <a:t> se </a:t>
            </a:r>
            <a:r>
              <a:rPr lang="en-US" dirty="0" err="1" smtClean="0">
                <a:solidFill>
                  <a:srgbClr val="7030A0"/>
                </a:solidFill>
              </a:rPr>
              <a:t>izbor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prečnika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debljine</a:t>
            </a:r>
            <a:r>
              <a:rPr lang="en-US" dirty="0" smtClean="0">
                <a:solidFill>
                  <a:srgbClr val="7030A0"/>
                </a:solidFill>
              </a:rPr>
              <a:t> i </a:t>
            </a:r>
            <a:r>
              <a:rPr lang="en-US" dirty="0" err="1" smtClean="0">
                <a:solidFill>
                  <a:srgbClr val="7030A0"/>
                </a:solidFill>
              </a:rPr>
              <a:t>krutosti</a:t>
            </a:r>
            <a:r>
              <a:rPr lang="en-US" dirty="0" smtClean="0">
                <a:solidFill>
                  <a:srgbClr val="7030A0"/>
                </a:solidFill>
              </a:rPr>
              <a:t> membrane. </a:t>
            </a:r>
            <a:endParaRPr lang="sr-Latn-RS" dirty="0" smtClean="0">
              <a:solidFill>
                <a:srgbClr val="7030A0"/>
              </a:solidFill>
            </a:endParaRPr>
          </a:p>
          <a:p>
            <a:pPr marL="541338" indent="-1841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U </a:t>
            </a:r>
            <a:r>
              <a:rPr lang="en-US" dirty="0" err="1" smtClean="0">
                <a:solidFill>
                  <a:srgbClr val="7030A0"/>
                </a:solidFill>
              </a:rPr>
              <a:t>području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nižih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opsega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pritiska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obično</a:t>
            </a:r>
            <a:r>
              <a:rPr lang="en-US" dirty="0" smtClean="0">
                <a:solidFill>
                  <a:srgbClr val="7030A0"/>
                </a:solidFill>
              </a:rPr>
              <a:t> se </a:t>
            </a:r>
            <a:r>
              <a:rPr lang="en-US" dirty="0" err="1" smtClean="0">
                <a:solidFill>
                  <a:srgbClr val="7030A0"/>
                </a:solidFill>
              </a:rPr>
              <a:t>koristi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veća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dijafragma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koja</a:t>
            </a:r>
            <a:r>
              <a:rPr lang="en-US" dirty="0" smtClean="0">
                <a:solidFill>
                  <a:srgbClr val="7030A0"/>
                </a:solidFill>
              </a:rPr>
              <a:t> se </a:t>
            </a:r>
            <a:r>
              <a:rPr lang="en-US" dirty="0" err="1" smtClean="0">
                <a:solidFill>
                  <a:srgbClr val="7030A0"/>
                </a:solidFill>
              </a:rPr>
              <a:t>deformiše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od</a:t>
            </a:r>
            <a:r>
              <a:rPr lang="en-US" dirty="0" smtClean="0">
                <a:solidFill>
                  <a:srgbClr val="7030A0"/>
                </a:solidFill>
              </a:rPr>
              <a:t> 0,1 do 1 mm. </a:t>
            </a:r>
            <a:endParaRPr lang="sr-Latn-RS" dirty="0" smtClean="0">
              <a:solidFill>
                <a:srgbClr val="7030A0"/>
              </a:solidFill>
            </a:endParaRPr>
          </a:p>
          <a:p>
            <a:pPr marL="541338" indent="-1841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Viši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pritis</a:t>
            </a:r>
            <a:r>
              <a:rPr lang="sr-Latn-RS" dirty="0" smtClean="0">
                <a:solidFill>
                  <a:srgbClr val="7030A0"/>
                </a:solidFill>
              </a:rPr>
              <a:t>c</a:t>
            </a:r>
            <a:r>
              <a:rPr lang="en-US" dirty="0" smtClean="0">
                <a:solidFill>
                  <a:srgbClr val="7030A0"/>
                </a:solidFill>
              </a:rPr>
              <a:t>i </a:t>
            </a:r>
            <a:r>
              <a:rPr lang="en-US" dirty="0" err="1" smtClean="0">
                <a:solidFill>
                  <a:srgbClr val="7030A0"/>
                </a:solidFill>
              </a:rPr>
              <a:t>zahtevaju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tanje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dijafragme</a:t>
            </a:r>
            <a:r>
              <a:rPr lang="en-US" dirty="0" smtClean="0">
                <a:solidFill>
                  <a:srgbClr val="7030A0"/>
                </a:solidFill>
              </a:rPr>
              <a:t> i </a:t>
            </a:r>
            <a:r>
              <a:rPr lang="en-US" dirty="0" err="1" smtClean="0">
                <a:solidFill>
                  <a:srgbClr val="7030A0"/>
                </a:solidFill>
              </a:rPr>
              <a:t>manji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prečnik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deformacijom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od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svega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nekoliko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l-GR" i="1" dirty="0" smtClean="0">
                <a:solidFill>
                  <a:srgbClr val="7030A0"/>
                </a:solidFill>
              </a:rPr>
              <a:t>μ</a:t>
            </a:r>
            <a:r>
              <a:rPr lang="en-US" i="1" dirty="0" smtClean="0">
                <a:solidFill>
                  <a:srgbClr val="7030A0"/>
                </a:solidFill>
              </a:rPr>
              <a:t>m</a:t>
            </a:r>
            <a:r>
              <a:rPr lang="sr-Latn-RS" i="1" dirty="0" smtClean="0">
                <a:solidFill>
                  <a:srgbClr val="7030A0"/>
                </a:solidFill>
              </a:rPr>
              <a:t>.</a:t>
            </a:r>
          </a:p>
          <a:p>
            <a:pPr marL="541338" indent="-1841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r-Latn-RS" dirty="0" smtClean="0">
                <a:solidFill>
                  <a:srgbClr val="7030A0"/>
                </a:solidFill>
              </a:rPr>
              <a:t>Deformacija membrane se registruje na više načina, a najčešći su:</a:t>
            </a:r>
          </a:p>
          <a:p>
            <a:pPr marL="1431925" indent="-1841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K</a:t>
            </a:r>
            <a:r>
              <a:rPr lang="sr-Latn-RS" dirty="0" smtClean="0">
                <a:solidFill>
                  <a:srgbClr val="7030A0"/>
                </a:solidFill>
              </a:rPr>
              <a:t>apacitvno</a:t>
            </a:r>
          </a:p>
          <a:p>
            <a:pPr marL="1431925" indent="-1841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M</a:t>
            </a:r>
            <a:r>
              <a:rPr lang="sr-Latn-RS" dirty="0" smtClean="0">
                <a:solidFill>
                  <a:srgbClr val="7030A0"/>
                </a:solidFill>
              </a:rPr>
              <a:t>ehaničkim naprezanjem 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500042"/>
            <a:ext cx="500066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Merni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principi</a:t>
            </a:r>
            <a:endParaRPr lang="en-US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6</a:t>
            </a:fld>
            <a:endParaRPr lang="sr-Latn-C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2844" y="1000108"/>
            <a:ext cx="8358246" cy="5572164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428625" indent="-342900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4"/>
            </a:pPr>
            <a:r>
              <a:rPr lang="sr-Latn-RS" b="1" dirty="0" smtClean="0">
                <a:solidFill>
                  <a:srgbClr val="7030A0"/>
                </a:solidFill>
              </a:rPr>
              <a:t>Kapacitivni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senzori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pritiska</a:t>
            </a:r>
            <a:endParaRPr lang="sr-Latn-RS" b="1" dirty="0" smtClean="0">
              <a:solidFill>
                <a:srgbClr val="7030A0"/>
              </a:solidFill>
            </a:endParaRPr>
          </a:p>
          <a:p>
            <a:pPr marL="541338" indent="-1841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Kapacitivni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senzori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pritiska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iako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imaju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određene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prednosti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prvenstveno</a:t>
            </a:r>
            <a:r>
              <a:rPr lang="en-US" dirty="0" smtClean="0">
                <a:solidFill>
                  <a:srgbClr val="7030A0"/>
                </a:solidFill>
              </a:rPr>
              <a:t>  u </a:t>
            </a:r>
            <a:r>
              <a:rPr lang="sr-Latn-RS" dirty="0" smtClean="0">
                <a:solidFill>
                  <a:srgbClr val="7030A0"/>
                </a:solidFill>
              </a:rPr>
              <a:t>pogledu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tačnost</a:t>
            </a:r>
            <a:r>
              <a:rPr lang="sr-Latn-RS" dirty="0" smtClean="0">
                <a:solidFill>
                  <a:srgbClr val="7030A0"/>
                </a:solidFill>
              </a:rPr>
              <a:t>i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merenja</a:t>
            </a:r>
            <a:r>
              <a:rPr lang="sr-Latn-RS" dirty="0" smtClean="0">
                <a:solidFill>
                  <a:srgbClr val="7030A0"/>
                </a:solidFill>
              </a:rPr>
              <a:t>,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za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razliku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od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senzora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inercije</a:t>
            </a:r>
            <a:r>
              <a:rPr lang="en-US" dirty="0" smtClean="0">
                <a:solidFill>
                  <a:srgbClr val="7030A0"/>
                </a:solidFill>
              </a:rPr>
              <a:t> (</a:t>
            </a:r>
            <a:r>
              <a:rPr lang="en-US" dirty="0" err="1" smtClean="0">
                <a:solidFill>
                  <a:srgbClr val="7030A0"/>
                </a:solidFill>
              </a:rPr>
              <a:t>npr</a:t>
            </a:r>
            <a:r>
              <a:rPr lang="en-US" dirty="0" smtClean="0">
                <a:solidFill>
                  <a:srgbClr val="7030A0"/>
                </a:solidFill>
              </a:rPr>
              <a:t>. </a:t>
            </a:r>
            <a:r>
              <a:rPr lang="en-US" dirty="0" err="1" smtClean="0">
                <a:solidFill>
                  <a:srgbClr val="7030A0"/>
                </a:solidFill>
              </a:rPr>
              <a:t>senzori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ubrzanja</a:t>
            </a:r>
            <a:r>
              <a:rPr lang="sr-Latn-RS" dirty="0" smtClean="0">
                <a:solidFill>
                  <a:srgbClr val="7030A0"/>
                </a:solidFill>
              </a:rPr>
              <a:t>) </a:t>
            </a:r>
            <a:r>
              <a:rPr lang="en-US" dirty="0" err="1" smtClean="0">
                <a:solidFill>
                  <a:srgbClr val="7030A0"/>
                </a:solidFill>
              </a:rPr>
              <a:t>veoma</a:t>
            </a:r>
            <a:r>
              <a:rPr lang="en-US" dirty="0" smtClean="0">
                <a:solidFill>
                  <a:srgbClr val="7030A0"/>
                </a:solidFill>
              </a:rPr>
              <a:t> se </a:t>
            </a:r>
            <a:r>
              <a:rPr lang="en-US" dirty="0" err="1" smtClean="0">
                <a:solidFill>
                  <a:srgbClr val="7030A0"/>
                </a:solidFill>
              </a:rPr>
              <a:t>retko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koriste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za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merenje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pritiska</a:t>
            </a:r>
            <a:r>
              <a:rPr lang="en-US" dirty="0" smtClean="0">
                <a:solidFill>
                  <a:srgbClr val="7030A0"/>
                </a:solidFill>
              </a:rPr>
              <a:t>.  </a:t>
            </a:r>
            <a:endParaRPr lang="sr-Latn-RS" dirty="0" smtClean="0">
              <a:solidFill>
                <a:srgbClr val="7030A0"/>
              </a:solidFill>
            </a:endParaRPr>
          </a:p>
          <a:p>
            <a:pPr marL="541338" indent="-1841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r-Latn-RS" dirty="0" smtClean="0">
                <a:solidFill>
                  <a:srgbClr val="7030A0"/>
                </a:solidFill>
              </a:rPr>
              <a:t>To je prvenstveno zubog toga što d</a:t>
            </a:r>
            <a:r>
              <a:rPr lang="en-US" dirty="0" err="1" smtClean="0">
                <a:solidFill>
                  <a:srgbClr val="7030A0"/>
                </a:solidFill>
              </a:rPr>
              <a:t>ielektrična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karakteristika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ovih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senzora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gotovo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uvek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utiče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na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sr-Latn-RS" dirty="0" smtClean="0">
                <a:solidFill>
                  <a:srgbClr val="7030A0"/>
                </a:solidFill>
              </a:rPr>
              <a:t>njihovu </a:t>
            </a:r>
            <a:r>
              <a:rPr lang="en-US" dirty="0" err="1" smtClean="0">
                <a:solidFill>
                  <a:srgbClr val="7030A0"/>
                </a:solidFill>
              </a:rPr>
              <a:t>kalibraciju</a:t>
            </a:r>
            <a:r>
              <a:rPr lang="en-US" dirty="0" smtClean="0">
                <a:solidFill>
                  <a:srgbClr val="7030A0"/>
                </a:solidFill>
              </a:rPr>
              <a:t>,  </a:t>
            </a:r>
            <a:r>
              <a:rPr lang="sr-Latn-RS" dirty="0" smtClean="0">
                <a:solidFill>
                  <a:srgbClr val="7030A0"/>
                </a:solidFill>
              </a:rPr>
              <a:t>a t</a:t>
            </a:r>
            <a:r>
              <a:rPr lang="en-US" dirty="0" smtClean="0">
                <a:solidFill>
                  <a:srgbClr val="7030A0"/>
                </a:solidFill>
              </a:rPr>
              <a:t>o  </a:t>
            </a:r>
            <a:r>
              <a:rPr lang="en-US" dirty="0" err="1" smtClean="0">
                <a:solidFill>
                  <a:srgbClr val="7030A0"/>
                </a:solidFill>
              </a:rPr>
              <a:t>znači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da</a:t>
            </a:r>
            <a:r>
              <a:rPr lang="en-US" dirty="0" smtClean="0">
                <a:solidFill>
                  <a:srgbClr val="7030A0"/>
                </a:solidFill>
              </a:rPr>
              <a:t>  je  </a:t>
            </a:r>
            <a:r>
              <a:rPr lang="en-US" dirty="0" err="1" smtClean="0">
                <a:solidFill>
                  <a:srgbClr val="7030A0"/>
                </a:solidFill>
              </a:rPr>
              <a:t>pri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procesu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kalibracije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neophodan</a:t>
            </a:r>
            <a:r>
              <a:rPr lang="en-US" dirty="0" smtClean="0">
                <a:solidFill>
                  <a:srgbClr val="7030A0"/>
                </a:solidFill>
              </a:rPr>
              <a:t> i </a:t>
            </a:r>
            <a:r>
              <a:rPr lang="en-US" dirty="0" err="1" smtClean="0">
                <a:solidFill>
                  <a:srgbClr val="7030A0"/>
                </a:solidFill>
              </a:rPr>
              <a:t>radni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medijum</a:t>
            </a:r>
            <a:r>
              <a:rPr lang="en-US" dirty="0" smtClean="0">
                <a:solidFill>
                  <a:srgbClr val="7030A0"/>
                </a:solidFill>
              </a:rPr>
              <a:t>. </a:t>
            </a:r>
            <a:endParaRPr lang="sr-Latn-RS" dirty="0" smtClean="0">
              <a:solidFill>
                <a:srgbClr val="7030A0"/>
              </a:solidFill>
            </a:endParaRPr>
          </a:p>
          <a:p>
            <a:pPr marL="541338" indent="-1841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Iz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navedenog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razloga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složenost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tehničkog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postupka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izrade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senzora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znatno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podiže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njegovu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cenu</a:t>
            </a:r>
            <a:r>
              <a:rPr lang="sr-Latn-RS" dirty="0" smtClean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500042"/>
            <a:ext cx="500066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Merni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principi</a:t>
            </a:r>
            <a:endParaRPr lang="en-US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7</a:t>
            </a:fld>
            <a:endParaRPr lang="sr-Latn-C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42844" y="571480"/>
            <a:ext cx="4714908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sr-Latn-R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aterijali za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membran</a:t>
            </a:r>
            <a:r>
              <a:rPr lang="sr-Latn-R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0"/>
            <a:ext cx="4829189" cy="411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419742"/>
            <a:ext cx="29908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8</a:t>
            </a:fld>
            <a:endParaRPr lang="sr-Latn-C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42844" y="571480"/>
            <a:ext cx="4000528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Mern</a:t>
            </a:r>
            <a:r>
              <a:rPr lang="sr-Latn-R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principi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0"/>
            <a:ext cx="4022389" cy="553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3" y="928670"/>
            <a:ext cx="164687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4357686" y="4214818"/>
            <a:ext cx="4500594" cy="192882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r>
              <a:rPr lang="sr-Latn-CS" sz="1600" dirty="0" smtClean="0">
                <a:solidFill>
                  <a:srgbClr val="0033CC"/>
                </a:solidFill>
              </a:rPr>
              <a:t>Jedan se odnosi na uzdužni K-faktor kada se otpornik proširuje u pravcu struje, a drugi na poprečni K-faktor kada se proširuje poprečno u smeru struje (slika 2). </a:t>
            </a: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r>
              <a:rPr lang="sr-Latn-CS" sz="1600" dirty="0" smtClean="0">
                <a:solidFill>
                  <a:srgbClr val="0033CC"/>
                </a:solidFill>
              </a:rPr>
              <a:t>Tabela 2 daje pregled tipičnih vrednosti za najvažnije faktore naprezanja.</a:t>
            </a:r>
            <a:endParaRPr lang="en-US" sz="16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9</a:t>
            </a:fld>
            <a:endParaRPr lang="sr-Latn-C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8689"/>
            <a:ext cx="4857784" cy="603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5286380" y="571480"/>
            <a:ext cx="3500462" cy="5572164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endParaRPr lang="sr-Latn-C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endParaRPr lang="sr-Latn-C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endParaRPr lang="sr-Latn-C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endParaRPr lang="sr-Latn-C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endParaRPr lang="sr-Latn-C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endParaRPr lang="sr-Latn-C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r>
              <a:rPr lang="sr-Latn-CS" sz="1600" dirty="0" smtClean="0">
                <a:solidFill>
                  <a:srgbClr val="0033CC"/>
                </a:solidFill>
              </a:rPr>
              <a:t>Deformacija membrane zavisi od razlike pritiska koji se primjenjuje na njenu gornju i donju stranu. </a:t>
            </a:r>
          </a:p>
          <a:p>
            <a:pPr marL="1809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sr-Latn-CS" sz="1600" dirty="0" smtClean="0">
                <a:solidFill>
                  <a:srgbClr val="0033CC"/>
                </a:solidFill>
              </a:rPr>
              <a:t>To znači da postoje četiri različita osnovna tipa senzora pritiska (Tabela 3):</a:t>
            </a:r>
            <a:endParaRPr lang="en-US" sz="1600" dirty="0" smtClean="0">
              <a:solidFill>
                <a:srgbClr val="0033CC"/>
              </a:solidFill>
            </a:endParaRPr>
          </a:p>
          <a:p>
            <a:pPr marL="3619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r-Latn-CS" sz="1600" dirty="0" smtClean="0">
                <a:solidFill>
                  <a:srgbClr val="0033CC"/>
                </a:solidFill>
              </a:rPr>
              <a:t> Apsolutni pritisak </a:t>
            </a:r>
          </a:p>
          <a:p>
            <a:pPr marL="3619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r-Latn-CS" sz="1600" dirty="0" smtClean="0">
                <a:solidFill>
                  <a:srgbClr val="0033CC"/>
                </a:solidFill>
              </a:rPr>
              <a:t> Referentni pritisak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3619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r-Latn-CS" sz="1600" dirty="0" smtClean="0">
                <a:solidFill>
                  <a:srgbClr val="0033CC"/>
                </a:solidFill>
              </a:rPr>
              <a:t> Barometrijski pritisak i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3619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r-Latn-CS" sz="1600" dirty="0" smtClean="0">
                <a:solidFill>
                  <a:srgbClr val="0033CC"/>
                </a:solidFill>
              </a:rPr>
              <a:t> Diferencijalni pritisak</a:t>
            </a:r>
            <a:endParaRPr lang="sr-Latn-RS" sz="1600" dirty="0" err="1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4288</TotalTime>
  <Words>1254</Words>
  <Application>Microsoft Office PowerPoint</Application>
  <PresentationFormat>On-screen Show (4:3)</PresentationFormat>
  <Paragraphs>163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pero</dc:creator>
  <cp:lastModifiedBy>Milija Dzekulic</cp:lastModifiedBy>
  <cp:revision>370</cp:revision>
  <dcterms:created xsi:type="dcterms:W3CDTF">2008-10-04T11:17:29Z</dcterms:created>
  <dcterms:modified xsi:type="dcterms:W3CDTF">2019-11-28T14:04:06Z</dcterms:modified>
</cp:coreProperties>
</file>