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4"/>
  </p:notesMasterIdLst>
  <p:handoutMasterIdLst>
    <p:handoutMasterId r:id="rId25"/>
  </p:handoutMasterIdLst>
  <p:sldIdLst>
    <p:sldId id="389" r:id="rId2"/>
    <p:sldId id="341" r:id="rId3"/>
    <p:sldId id="369" r:id="rId4"/>
    <p:sldId id="370" r:id="rId5"/>
    <p:sldId id="388" r:id="rId6"/>
    <p:sldId id="390" r:id="rId7"/>
    <p:sldId id="373" r:id="rId8"/>
    <p:sldId id="371" r:id="rId9"/>
    <p:sldId id="372" r:id="rId10"/>
    <p:sldId id="374" r:id="rId11"/>
    <p:sldId id="377" r:id="rId12"/>
    <p:sldId id="385" r:id="rId13"/>
    <p:sldId id="386" r:id="rId14"/>
    <p:sldId id="376" r:id="rId15"/>
    <p:sldId id="378" r:id="rId16"/>
    <p:sldId id="392" r:id="rId17"/>
    <p:sldId id="393" r:id="rId18"/>
    <p:sldId id="379" r:id="rId19"/>
    <p:sldId id="387" r:id="rId20"/>
    <p:sldId id="375" r:id="rId21"/>
    <p:sldId id="391" r:id="rId22"/>
    <p:sldId id="381" r:id="rId23"/>
  </p:sldIdLst>
  <p:sldSz cx="9144000" cy="6858000" type="screen4x3"/>
  <p:notesSz cx="6797675" cy="987425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B98"/>
    <a:srgbClr val="0033CC"/>
    <a:srgbClr val="CC3300"/>
    <a:srgbClr val="008000"/>
    <a:srgbClr val="EEE2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55" autoAdjust="0"/>
    <p:restoredTop sz="93073" autoAdjust="0"/>
  </p:normalViewPr>
  <p:slideViewPr>
    <p:cSldViewPr>
      <p:cViewPr>
        <p:scale>
          <a:sx n="120" d="100"/>
          <a:sy n="120" d="100"/>
        </p:scale>
        <p:origin x="7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7E0E-43A6-4583-89E7-C215D354605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E786-E842-4BD0-BCB4-4DEDA9576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FBA1D3-9701-43C9-8189-072A72BA5F0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10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11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12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13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14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15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16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17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18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19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2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20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21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22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3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4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5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6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7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8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4FC40-9E1F-4C95-A604-2473843DE408}" type="slidenum">
              <a:rPr lang="sr-Latn-CS" smtClean="0"/>
              <a:pPr/>
              <a:t>9</a:t>
            </a:fld>
            <a:endParaRPr lang="sr-Latn-C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CB58-0893-4C14-9E37-7C71D4F6B7A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E06D-E5FD-4CF8-BBD4-1DB75D463AD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1FB9-7354-4189-B3DC-E2EFAEAD785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1BC01-FA09-4125-BF59-12D37AE14D4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3CE7-36DC-43E3-A2E5-FC1A3A6CD6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60D8-4C2D-467D-B324-7D9BB0BFC97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A896-CDEB-4B46-84AF-EA86586F7CA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0ABD-9C99-41AC-8462-3B836931EFB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A848-9C54-435D-BBAD-E25702F722C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04CD-A169-4375-86C1-4CC3BC506BA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ED23-DF14-4707-91F1-859FBAF1554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631A9C-8889-4C5F-983F-F177E42C91C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</a:t>
            </a:fld>
            <a:endParaRPr lang="sr-Latn-C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44" y="500043"/>
            <a:ext cx="7000924" cy="35719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7313" marR="713809">
              <a:lnSpc>
                <a:spcPct val="95825"/>
              </a:lnSpc>
            </a:pPr>
            <a:r>
              <a:rPr lang="sr-Latn-R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C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SENZORI </a:t>
            </a:r>
            <a:r>
              <a:rPr lang="pl-PL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 I BROJA OBRTAJA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06645"/>
            <a:ext cx="578647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enzor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ugaone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broja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obrtaja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u industrijskoj primeni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F:\NASTAVA\EAS, Nast. materij\Slike iz SiM\Slika 16.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3357586" cy="311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NASTAVA\EAS, Nast. materij\Slike iz SiM\Slika 16.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353739"/>
            <a:ext cx="4429156" cy="24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:\NASTAVA\EAS, Nast. materij\Slike iz SiM\Slika 16.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5912" y="1714488"/>
            <a:ext cx="38976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10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50072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</a:rPr>
              <a:t>Magnetno-statički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</a:rPr>
              <a:t>senzori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5548330" cy="53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bject 18"/>
          <p:cNvSpPr/>
          <p:nvPr/>
        </p:nvSpPr>
        <p:spPr>
          <a:xfrm>
            <a:off x="142844" y="1000108"/>
            <a:ext cx="2643206" cy="3500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142844" y="4343459"/>
            <a:ext cx="1357322" cy="2228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11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05877"/>
            <a:ext cx="3714776" cy="38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42" y="4143380"/>
            <a:ext cx="1447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2844" y="500042"/>
            <a:ext cx="392909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600" b="1" dirty="0" smtClean="0">
                <a:solidFill>
                  <a:srgbClr val="7030A0"/>
                </a:solidFill>
              </a:rPr>
              <a:t>4.3. Merenje apsolutne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brzin</a:t>
            </a:r>
            <a:r>
              <a:rPr lang="sr-Latn-RS" sz="1600" b="1" dirty="0" smtClean="0">
                <a:solidFill>
                  <a:srgbClr val="7030A0"/>
                </a:solidFill>
              </a:rPr>
              <a:t>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obrta</a:t>
            </a:r>
            <a:r>
              <a:rPr lang="sr-Latn-RS" sz="1600" b="1" dirty="0" smtClean="0">
                <a:solidFill>
                  <a:srgbClr val="7030A0"/>
                </a:solidFill>
              </a:rPr>
              <a:t>n</a:t>
            </a:r>
            <a:r>
              <a:rPr lang="en-US" sz="1600" b="1" dirty="0" err="1" smtClean="0">
                <a:solidFill>
                  <a:srgbClr val="7030A0"/>
                </a:solidFill>
              </a:rPr>
              <a:t>ja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000496" y="928670"/>
            <a:ext cx="4857784" cy="528641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Oscilatorni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žiroskopi</a:t>
            </a:r>
            <a:r>
              <a:rPr lang="en-US" sz="1600" dirty="0" smtClean="0">
                <a:solidFill>
                  <a:srgbClr val="0033CC"/>
                </a:solidFill>
              </a:rPr>
              <a:t> mere </a:t>
            </a:r>
            <a:r>
              <a:rPr lang="en-US" sz="1600" dirty="0" err="1" smtClean="0">
                <a:solidFill>
                  <a:srgbClr val="0033CC"/>
                </a:solidFill>
              </a:rPr>
              <a:t>apsolutnu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vertikalne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vozila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l-GR" sz="1600" dirty="0" smtClean="0">
                <a:solidFill>
                  <a:srgbClr val="0033CC"/>
                </a:solidFill>
              </a:rPr>
              <a:t>Ω</a:t>
            </a:r>
            <a:r>
              <a:rPr lang="en-US" sz="1600" baseline="-25000" dirty="0" smtClean="0">
                <a:solidFill>
                  <a:srgbClr val="0033CC"/>
                </a:solidFill>
              </a:rPr>
              <a:t>z</a:t>
            </a:r>
            <a:r>
              <a:rPr lang="sr-Latn-RS" sz="1600" baseline="-250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(yaw rate)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u </a:t>
            </a:r>
            <a:r>
              <a:rPr lang="en-US" sz="1600" dirty="0" err="1" smtClean="0">
                <a:solidFill>
                  <a:srgbClr val="0033CC"/>
                </a:solidFill>
              </a:rPr>
              <a:t>sistemima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kontrolu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dinamičke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stabilnosti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vozila</a:t>
            </a:r>
            <a:r>
              <a:rPr lang="en-US" sz="1600" dirty="0" smtClean="0">
                <a:solidFill>
                  <a:srgbClr val="0033CC"/>
                </a:solidFill>
              </a:rPr>
              <a:t> (ESP) i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navigaciju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33CC"/>
                </a:solidFill>
              </a:rPr>
              <a:t>Po </a:t>
            </a:r>
            <a:r>
              <a:rPr lang="en-US" sz="1600" dirty="0" err="1" smtClean="0">
                <a:solidFill>
                  <a:srgbClr val="0033CC"/>
                </a:solidFill>
              </a:rPr>
              <a:t>principu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rada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slični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mehaničkim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žiroskopima</a:t>
            </a:r>
            <a:r>
              <a:rPr lang="en-US" sz="1600" dirty="0" smtClean="0">
                <a:solidFill>
                  <a:srgbClr val="0033CC"/>
                </a:solidFill>
              </a:rPr>
              <a:t>  i 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koriste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r>
              <a:rPr lang="en-US" sz="1600" dirty="0" err="1" smtClean="0">
                <a:solidFill>
                  <a:srgbClr val="0033CC"/>
                </a:solidFill>
              </a:rPr>
              <a:t>Coriolisovo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ubrzanje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koje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pojavljuje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toku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zajedno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oscilatornim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pomerajem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Ako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tačka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mase</a:t>
            </a:r>
            <a:r>
              <a:rPr lang="en-US" sz="1600" dirty="0" smtClean="0">
                <a:solidFill>
                  <a:srgbClr val="0033CC"/>
                </a:solidFill>
              </a:rPr>
              <a:t> (m) </a:t>
            </a:r>
            <a:r>
              <a:rPr lang="en-US" sz="1600" dirty="0" err="1" smtClean="0">
                <a:solidFill>
                  <a:srgbClr val="0033CC"/>
                </a:solidFill>
              </a:rPr>
              <a:t>pomera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smeru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ose </a:t>
            </a:r>
            <a:r>
              <a:rPr lang="en-US" sz="1600" dirty="0" smtClean="0">
                <a:solidFill>
                  <a:srgbClr val="0033CC"/>
                </a:solidFill>
              </a:rPr>
              <a:t>(y)</a:t>
            </a:r>
            <a:r>
              <a:rPr lang="sr-Latn-RS" sz="1600" dirty="0" smtClean="0">
                <a:solidFill>
                  <a:srgbClr val="0033CC"/>
                </a:solidFill>
              </a:rPr>
              <a:t>,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brzinom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sr-Latn-RS" sz="1600" dirty="0" smtClean="0">
                <a:solidFill>
                  <a:srgbClr val="0033CC"/>
                </a:solidFill>
              </a:rPr>
              <a:t>v</a:t>
            </a:r>
            <a:r>
              <a:rPr lang="sr-Latn-RS" sz="1600" baseline="-25000" dirty="0" smtClean="0">
                <a:solidFill>
                  <a:srgbClr val="0033CC"/>
                </a:solidFill>
              </a:rPr>
              <a:t>y</a:t>
            </a:r>
            <a:r>
              <a:rPr lang="en-US" sz="1600" dirty="0" smtClean="0">
                <a:solidFill>
                  <a:srgbClr val="0033CC"/>
                </a:solidFill>
              </a:rPr>
              <a:t>), a </a:t>
            </a:r>
            <a:r>
              <a:rPr lang="en-US" sz="1600" dirty="0" err="1" smtClean="0">
                <a:solidFill>
                  <a:srgbClr val="0033CC"/>
                </a:solidFill>
              </a:rPr>
              <a:t>sistem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istovremeno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rotira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vertikalne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ose</a:t>
            </a:r>
            <a:r>
              <a:rPr lang="en-US" sz="1600" dirty="0" smtClean="0">
                <a:solidFill>
                  <a:srgbClr val="0033CC"/>
                </a:solidFill>
              </a:rPr>
              <a:t> (z)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ugaonom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brzinom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l-GR" sz="1600" dirty="0" smtClean="0">
                <a:solidFill>
                  <a:srgbClr val="0033CC"/>
                </a:solidFill>
              </a:rPr>
              <a:t>Ω</a:t>
            </a:r>
            <a:r>
              <a:rPr lang="en-US" sz="1600" baseline="-25000" dirty="0" smtClean="0">
                <a:solidFill>
                  <a:srgbClr val="0033CC"/>
                </a:solidFill>
              </a:rPr>
              <a:t>z</a:t>
            </a:r>
            <a:r>
              <a:rPr lang="en-US" sz="1600" dirty="0" smtClean="0">
                <a:solidFill>
                  <a:srgbClr val="0033CC"/>
                </a:solidFill>
              </a:rPr>
              <a:t>), </a:t>
            </a:r>
            <a:r>
              <a:rPr lang="en-US" sz="1600" dirty="0" err="1" smtClean="0">
                <a:solidFill>
                  <a:srgbClr val="0033CC"/>
                </a:solidFill>
              </a:rPr>
              <a:t>masa</a:t>
            </a:r>
            <a:r>
              <a:rPr lang="en-US" sz="1600" dirty="0" smtClean="0">
                <a:solidFill>
                  <a:srgbClr val="0033CC"/>
                </a:solidFill>
              </a:rPr>
              <a:t> (m) </a:t>
            </a:r>
            <a:r>
              <a:rPr lang="en-US" sz="1600" dirty="0" err="1" smtClean="0">
                <a:solidFill>
                  <a:srgbClr val="0033CC"/>
                </a:solidFill>
              </a:rPr>
              <a:t>dobija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ubrzanje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i="1" dirty="0" err="1" smtClean="0">
                <a:solidFill>
                  <a:srgbClr val="0033CC"/>
                </a:solidFill>
              </a:rPr>
              <a:t>a</a:t>
            </a:r>
            <a:r>
              <a:rPr lang="en-US" sz="1600" i="1" baseline="-25000" dirty="0" err="1" smtClean="0">
                <a:solidFill>
                  <a:srgbClr val="0033CC"/>
                </a:solidFill>
              </a:rPr>
              <a:t>Coriollis</a:t>
            </a:r>
            <a:r>
              <a:rPr lang="en-US" sz="1600" dirty="0" smtClean="0">
                <a:solidFill>
                  <a:srgbClr val="0033CC"/>
                </a:solidFill>
              </a:rPr>
              <a:t>) u </a:t>
            </a:r>
            <a:r>
              <a:rPr lang="en-US" sz="1600" dirty="0" err="1" smtClean="0">
                <a:solidFill>
                  <a:srgbClr val="0033CC"/>
                </a:solidFill>
              </a:rPr>
              <a:t>smeru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ose </a:t>
            </a:r>
            <a:r>
              <a:rPr lang="en-US" sz="1600" dirty="0" smtClean="0">
                <a:solidFill>
                  <a:srgbClr val="0033CC"/>
                </a:solidFill>
              </a:rPr>
              <a:t>(x)</a:t>
            </a:r>
            <a:r>
              <a:rPr lang="sr-Latn-RS" sz="1600" dirty="0" smtClean="0">
                <a:solidFill>
                  <a:srgbClr val="0033CC"/>
                </a:solidFill>
              </a:rPr>
              <a:t>, koje je proporcionalno </a:t>
            </a:r>
            <a:r>
              <a:rPr lang="en-US" sz="1600" dirty="0" err="1" smtClean="0">
                <a:solidFill>
                  <a:srgbClr val="0033CC"/>
                </a:solidFill>
              </a:rPr>
              <a:t>ugaono</a:t>
            </a:r>
            <a:r>
              <a:rPr lang="sr-Latn-RS" sz="1600" dirty="0" smtClean="0">
                <a:solidFill>
                  <a:srgbClr val="0033CC"/>
                </a:solidFill>
              </a:rPr>
              <a:t>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</a:t>
            </a:r>
            <a:r>
              <a:rPr lang="sr-Latn-RS" sz="1600" dirty="0" smtClean="0">
                <a:solidFill>
                  <a:srgbClr val="0033CC"/>
                </a:solidFill>
              </a:rPr>
              <a:t>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l-GR" sz="1600" dirty="0" smtClean="0">
                <a:solidFill>
                  <a:srgbClr val="0033CC"/>
                </a:solidFill>
              </a:rPr>
              <a:t>Ω</a:t>
            </a:r>
            <a:r>
              <a:rPr lang="en-US" sz="1600" baseline="-25000" dirty="0" smtClean="0">
                <a:solidFill>
                  <a:srgbClr val="0033CC"/>
                </a:solidFill>
              </a:rPr>
              <a:t>z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Ovo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ubrzanje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može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izmeriti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pomoću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pomera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zajedno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masom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i="1" dirty="0" smtClean="0">
                <a:solidFill>
                  <a:srgbClr val="0033CC"/>
                </a:solidFill>
              </a:rPr>
              <a:t>m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33CC"/>
                </a:solidFill>
              </a:rPr>
              <a:t>U tom </a:t>
            </a:r>
            <a:r>
              <a:rPr lang="en-US" sz="1600" dirty="0" err="1" smtClean="0">
                <a:solidFill>
                  <a:srgbClr val="0033CC"/>
                </a:solidFill>
              </a:rPr>
              <a:t>procesu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neželjeno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spoljnje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ubrzanje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ubrzanje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šasije</a:t>
            </a:r>
            <a:r>
              <a:rPr lang="en-US" sz="1600" dirty="0" smtClean="0">
                <a:solidFill>
                  <a:srgbClr val="0033CC"/>
                </a:solidFill>
              </a:rPr>
              <a:t>) ne </a:t>
            </a:r>
            <a:r>
              <a:rPr lang="en-US" sz="1600" dirty="0" err="1" smtClean="0">
                <a:solidFill>
                  <a:srgbClr val="0033CC"/>
                </a:solidFill>
              </a:rPr>
              <a:t>utiče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214810" y="500042"/>
            <a:ext cx="392909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Princip rada oscilatornog žiroskopa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714480" y="4857760"/>
            <a:ext cx="2214578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sr-Latn-RS" sz="1600" i="1" dirty="0" smtClean="0">
                <a:solidFill>
                  <a:srgbClr val="B51B98"/>
                </a:solidFill>
              </a:rPr>
              <a:t>a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Coriol</a:t>
            </a:r>
            <a:r>
              <a:rPr lang="sr-Latn-RS" sz="1600" baseline="-25000" dirty="0" smtClean="0">
                <a:solidFill>
                  <a:srgbClr val="B51B98"/>
                </a:solidFill>
              </a:rPr>
              <a:t>. </a:t>
            </a:r>
            <a:r>
              <a:rPr lang="sr-Latn-RS" sz="1600" dirty="0" smtClean="0">
                <a:solidFill>
                  <a:srgbClr val="B51B98"/>
                </a:solidFill>
              </a:rPr>
              <a:t>=</a:t>
            </a:r>
            <a:r>
              <a:rPr lang="sr-Latn-RS" sz="1600" i="1" dirty="0" smtClean="0">
                <a:solidFill>
                  <a:srgbClr val="B51B98"/>
                </a:solidFill>
              </a:rPr>
              <a:t> a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x </a:t>
            </a:r>
            <a:r>
              <a:rPr lang="sr-Latn-RS" sz="1600" dirty="0" smtClean="0">
                <a:solidFill>
                  <a:srgbClr val="B51B98"/>
                </a:solidFill>
              </a:rPr>
              <a:t>= </a:t>
            </a:r>
            <a:r>
              <a:rPr lang="sr-Latn-RS" sz="1600" i="1" dirty="0" smtClean="0">
                <a:solidFill>
                  <a:srgbClr val="B51B98"/>
                </a:solidFill>
              </a:rPr>
              <a:t>2 ∙v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y</a:t>
            </a:r>
            <a:r>
              <a:rPr lang="sr-Latn-RS" sz="1600" i="1" dirty="0" smtClean="0">
                <a:solidFill>
                  <a:srgbClr val="B51B98"/>
                </a:solidFill>
              </a:rPr>
              <a:t>∙</a:t>
            </a:r>
            <a:r>
              <a:rPr lang="el-GR" sz="1600" i="1" dirty="0" smtClean="0">
                <a:solidFill>
                  <a:srgbClr val="B51B98"/>
                </a:solidFill>
              </a:rPr>
              <a:t>Ω</a:t>
            </a:r>
            <a:r>
              <a:rPr lang="sr-Latn-RS" sz="1600" i="1" baseline="-25000" dirty="0" smtClean="0">
                <a:solidFill>
                  <a:srgbClr val="B51B98"/>
                </a:solidFill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12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7158" y="1428736"/>
            <a:ext cx="7572428" cy="328614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715963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7030A0"/>
                </a:solidFill>
              </a:rPr>
              <a:t>Senzori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broja</a:t>
            </a:r>
            <a:r>
              <a:rPr lang="en-US" sz="2400" dirty="0" smtClean="0">
                <a:solidFill>
                  <a:srgbClr val="7030A0"/>
                </a:solidFill>
              </a:rPr>
              <a:t> ob</a:t>
            </a:r>
            <a:r>
              <a:rPr lang="sr-Latn-RS" sz="2400" dirty="0" smtClean="0">
                <a:solidFill>
                  <a:srgbClr val="7030A0"/>
                </a:solidFill>
              </a:rPr>
              <a:t>r</a:t>
            </a:r>
            <a:r>
              <a:rPr lang="en-US" sz="2400" dirty="0" err="1" smtClean="0">
                <a:solidFill>
                  <a:srgbClr val="7030A0"/>
                </a:solidFill>
              </a:rPr>
              <a:t>taja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sr-Latn-R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brzine</a:t>
            </a:r>
            <a:r>
              <a:rPr lang="en-US" sz="2400" dirty="0" smtClean="0">
                <a:solidFill>
                  <a:srgbClr val="7030A0"/>
                </a:solidFill>
              </a:rPr>
              <a:t>) </a:t>
            </a:r>
            <a:r>
              <a:rPr lang="en-US" sz="2400" dirty="0" err="1" smtClean="0">
                <a:solidFill>
                  <a:srgbClr val="7030A0"/>
                </a:solidFill>
              </a:rPr>
              <a:t>motora</a:t>
            </a:r>
            <a:endParaRPr lang="sr-Latn-RS" sz="2400" dirty="0" smtClean="0">
              <a:solidFill>
                <a:srgbClr val="7030A0"/>
              </a:solidFill>
            </a:endParaRPr>
          </a:p>
          <a:p>
            <a:pPr marL="715963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7030A0"/>
                </a:solidFill>
              </a:rPr>
              <a:t>Senzori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sr-Latn-RS" sz="2400" dirty="0" smtClean="0">
                <a:solidFill>
                  <a:srgbClr val="7030A0"/>
                </a:solidFill>
              </a:rPr>
              <a:t>bregastog vratila</a:t>
            </a:r>
          </a:p>
          <a:p>
            <a:pPr marL="715963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7030A0"/>
                </a:solidFill>
              </a:rPr>
              <a:t>Senzori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brzine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za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kontrolu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prenosa</a:t>
            </a:r>
            <a:r>
              <a:rPr lang="en-US" sz="2400" dirty="0" smtClean="0">
                <a:solidFill>
                  <a:srgbClr val="7030A0"/>
                </a:solidFill>
              </a:rPr>
              <a:t> u </a:t>
            </a:r>
            <a:r>
              <a:rPr lang="en-US" sz="2400" dirty="0" err="1" smtClean="0">
                <a:solidFill>
                  <a:srgbClr val="7030A0"/>
                </a:solidFill>
              </a:rPr>
              <a:t>menja</a:t>
            </a:r>
            <a:r>
              <a:rPr lang="sr-Latn-RS" sz="2400" dirty="0" smtClean="0">
                <a:solidFill>
                  <a:srgbClr val="7030A0"/>
                </a:solidFill>
              </a:rPr>
              <a:t>čima</a:t>
            </a:r>
          </a:p>
          <a:p>
            <a:pPr marL="715963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7030A0"/>
                </a:solidFill>
              </a:rPr>
              <a:t>Senzori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brzine</a:t>
            </a:r>
            <a:r>
              <a:rPr lang="sr-Latn-RS" sz="2400" dirty="0" smtClean="0">
                <a:solidFill>
                  <a:srgbClr val="7030A0"/>
                </a:solidFill>
              </a:rPr>
              <a:t> točkova</a:t>
            </a:r>
          </a:p>
          <a:p>
            <a:pPr marL="715963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7030A0"/>
                </a:solidFill>
              </a:rPr>
              <a:t>Senzori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sr-Latn-RS" sz="2400" dirty="0" smtClean="0">
                <a:solidFill>
                  <a:srgbClr val="7030A0"/>
                </a:solidFill>
              </a:rPr>
              <a:t>ugaone </a:t>
            </a:r>
            <a:r>
              <a:rPr lang="en-US" sz="2400" dirty="0" err="1" smtClean="0">
                <a:solidFill>
                  <a:srgbClr val="7030A0"/>
                </a:solidFill>
              </a:rPr>
              <a:t>brzine</a:t>
            </a:r>
            <a:r>
              <a:rPr lang="sr-Latn-RS" sz="2400" dirty="0" smtClean="0">
                <a:solidFill>
                  <a:srgbClr val="7030A0"/>
                </a:solidFill>
              </a:rPr>
              <a:t> skretanja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7158" y="500042"/>
            <a:ext cx="700092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Bef>
                <a:spcPts val="600"/>
              </a:spcBef>
              <a:spcAft>
                <a:spcPts val="60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4.4. Primeri primene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broja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obrtaja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na motornim vozilima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13</a:t>
            </a:fld>
            <a:endParaRPr lang="sr-Latn-C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00562" y="571480"/>
            <a:ext cx="4500594" cy="235745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broja</a:t>
            </a:r>
            <a:r>
              <a:rPr lang="en-US" sz="1600" dirty="0" smtClean="0">
                <a:solidFill>
                  <a:srgbClr val="0033CC"/>
                </a:solidFill>
              </a:rPr>
              <a:t> ob</a:t>
            </a:r>
            <a:r>
              <a:rPr lang="sr-Latn-RS" sz="1600" dirty="0" smtClean="0">
                <a:solidFill>
                  <a:srgbClr val="0033CC"/>
                </a:solidFill>
              </a:rPr>
              <a:t>r</a:t>
            </a:r>
            <a:r>
              <a:rPr lang="en-US" sz="1600" dirty="0" err="1" smtClean="0">
                <a:solidFill>
                  <a:srgbClr val="0033CC"/>
                </a:solidFill>
              </a:rPr>
              <a:t>taja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en-US" sz="1600" dirty="0" smtClean="0">
                <a:solidFill>
                  <a:srgbClr val="0033CC"/>
                </a:solidFill>
              </a:rPr>
              <a:t>) </a:t>
            </a:r>
            <a:r>
              <a:rPr lang="en-US" sz="1600" dirty="0" err="1" smtClean="0">
                <a:solidFill>
                  <a:srgbClr val="0033CC"/>
                </a:solidFill>
              </a:rPr>
              <a:t>motora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koriste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sistemu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upravljanje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motorom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sr-Latn-RS" sz="1600" dirty="0" smtClean="0">
                <a:solidFill>
                  <a:srgbClr val="0033CC"/>
                </a:solidFill>
              </a:rPr>
              <a:t>:</a:t>
            </a:r>
          </a:p>
          <a:p>
            <a:pPr marL="357188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B0F0"/>
                </a:solidFill>
              </a:rPr>
              <a:t>Merenje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brzine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motora</a:t>
            </a:r>
            <a:r>
              <a:rPr lang="en-US" sz="1600" dirty="0" smtClean="0">
                <a:solidFill>
                  <a:srgbClr val="00B0F0"/>
                </a:solidFill>
              </a:rPr>
              <a:t> i</a:t>
            </a:r>
            <a:endParaRPr lang="sr-Latn-RS" sz="1600" dirty="0" smtClean="0">
              <a:solidFill>
                <a:srgbClr val="00B0F0"/>
              </a:solidFill>
            </a:endParaRPr>
          </a:p>
          <a:p>
            <a:pPr marL="357188" indent="-182563">
              <a:spcAft>
                <a:spcPts val="600"/>
              </a:spcAft>
              <a:buFontTx/>
              <a:buChar char="-"/>
            </a:pPr>
            <a:r>
              <a:rPr lang="en-US" sz="1600" dirty="0" err="1" smtClean="0">
                <a:solidFill>
                  <a:srgbClr val="00B0F0"/>
                </a:solidFill>
              </a:rPr>
              <a:t>Odredivanje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pozicije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radilice</a:t>
            </a:r>
            <a:r>
              <a:rPr lang="en-US" sz="1600" dirty="0" smtClean="0">
                <a:solidFill>
                  <a:srgbClr val="00B0F0"/>
                </a:solidFill>
              </a:rPr>
              <a:t> (</a:t>
            </a:r>
            <a:r>
              <a:rPr lang="en-US" sz="1600" dirty="0" err="1" smtClean="0">
                <a:solidFill>
                  <a:srgbClr val="00B0F0"/>
                </a:solidFill>
              </a:rPr>
              <a:t>pozicije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klipova</a:t>
            </a:r>
            <a:r>
              <a:rPr lang="en-US" sz="1600" dirty="0" smtClean="0">
                <a:solidFill>
                  <a:srgbClr val="00B0F0"/>
                </a:solidFill>
              </a:rPr>
              <a:t>)</a:t>
            </a:r>
            <a:r>
              <a:rPr lang="sr-Latn-RS" sz="1600" dirty="0" smtClean="0">
                <a:solidFill>
                  <a:srgbClr val="00B0F0"/>
                </a:solidFill>
              </a:rPr>
              <a:t>.</a:t>
            </a:r>
            <a:endParaRPr lang="en-US" sz="1600" dirty="0" smtClean="0">
              <a:solidFill>
                <a:srgbClr val="00B0F0"/>
              </a:solidFill>
            </a:endParaRPr>
          </a:p>
          <a:p>
            <a:r>
              <a:rPr lang="en-US" sz="1600" dirty="0" err="1" smtClean="0">
                <a:solidFill>
                  <a:srgbClr val="0033CC"/>
                </a:solidFill>
              </a:rPr>
              <a:t>Brzina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motora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izra</a:t>
            </a:r>
            <a:r>
              <a:rPr lang="sr-Latn-RS" sz="1600" dirty="0" smtClean="0">
                <a:solidFill>
                  <a:srgbClr val="0033CC"/>
                </a:solidFill>
              </a:rPr>
              <a:t>č</a:t>
            </a:r>
            <a:r>
              <a:rPr lang="en-US" sz="1600" dirty="0" err="1" smtClean="0">
                <a:solidFill>
                  <a:srgbClr val="0033CC"/>
                </a:solidFill>
              </a:rPr>
              <a:t>unava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</a:t>
            </a:r>
            <a:r>
              <a:rPr lang="en-US" sz="1600" dirty="0" smtClean="0">
                <a:solidFill>
                  <a:srgbClr val="0033CC"/>
                </a:solidFill>
              </a:rPr>
              <a:t> period</a:t>
            </a:r>
            <a:r>
              <a:rPr lang="sr-Latn-RS" sz="1600" dirty="0" smtClean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signala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endParaRPr lang="en-US" sz="1600" dirty="0" smtClean="0">
              <a:solidFill>
                <a:srgbClr val="0033CC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16" y="3071810"/>
            <a:ext cx="3824298" cy="33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42844" y="549455"/>
            <a:ext cx="4143404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</a:rPr>
              <a:t>Senzori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broja</a:t>
            </a:r>
            <a:r>
              <a:rPr lang="en-US" sz="1600" b="1" dirty="0" smtClean="0">
                <a:solidFill>
                  <a:srgbClr val="7030A0"/>
                </a:solidFill>
              </a:rPr>
              <a:t> ob</a:t>
            </a:r>
            <a:r>
              <a:rPr lang="sr-Latn-RS" sz="1600" b="1" dirty="0" smtClean="0">
                <a:solidFill>
                  <a:srgbClr val="7030A0"/>
                </a:solidFill>
              </a:rPr>
              <a:t>r</a:t>
            </a:r>
            <a:r>
              <a:rPr lang="en-US" sz="1600" b="1" dirty="0" err="1" smtClean="0">
                <a:solidFill>
                  <a:srgbClr val="7030A0"/>
                </a:solidFill>
              </a:rPr>
              <a:t>taja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</a:rPr>
              <a:t>(</a:t>
            </a:r>
            <a:r>
              <a:rPr lang="en-US" sz="1600" b="1" dirty="0" err="1" smtClean="0">
                <a:solidFill>
                  <a:srgbClr val="7030A0"/>
                </a:solidFill>
              </a:rPr>
              <a:t>brzine</a:t>
            </a:r>
            <a:r>
              <a:rPr lang="en-US" sz="1600" b="1" dirty="0" smtClean="0">
                <a:solidFill>
                  <a:srgbClr val="7030A0"/>
                </a:solidFill>
              </a:rPr>
              <a:t>) </a:t>
            </a:r>
            <a:r>
              <a:rPr lang="en-US" sz="1600" b="1" dirty="0" err="1" smtClean="0">
                <a:solidFill>
                  <a:srgbClr val="7030A0"/>
                </a:solidFill>
              </a:rPr>
              <a:t>motora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24"/>
          <p:cNvSpPr/>
          <p:nvPr/>
        </p:nvSpPr>
        <p:spPr>
          <a:xfrm>
            <a:off x="179387" y="981075"/>
            <a:ext cx="4176649" cy="3897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231775" y="4786322"/>
            <a:ext cx="144462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14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7" y="928670"/>
            <a:ext cx="3357586" cy="39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00107"/>
            <a:ext cx="3429024" cy="382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00372"/>
            <a:ext cx="12091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000766"/>
            <a:ext cx="1271590" cy="242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2844" y="478017"/>
            <a:ext cx="5500726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</a:rPr>
              <a:t>Aktivni senzori </a:t>
            </a:r>
            <a:r>
              <a:rPr lang="en-US" sz="1400" b="1" dirty="0" err="1" smtClean="0">
                <a:solidFill>
                  <a:srgbClr val="7030A0"/>
                </a:solidFill>
              </a:rPr>
              <a:t>brzine</a:t>
            </a:r>
            <a:r>
              <a:rPr lang="sr-Latn-RS" sz="1400" dirty="0" smtClean="0">
                <a:solidFill>
                  <a:srgbClr val="7030A0"/>
                </a:solidFill>
              </a:rPr>
              <a:t>: </a:t>
            </a:r>
            <a:r>
              <a:rPr lang="en-US" sz="1400" i="1" dirty="0" err="1" smtClean="0">
                <a:solidFill>
                  <a:srgbClr val="7030A0"/>
                </a:solidFill>
              </a:rPr>
              <a:t>Diferencijalni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Holov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senzor</a:t>
            </a:r>
            <a:r>
              <a:rPr lang="sr-Latn-RS" sz="1400" dirty="0" smtClean="0">
                <a:solidFill>
                  <a:srgbClr val="7030A0"/>
                </a:solidFill>
              </a:rPr>
              <a:t> i  </a:t>
            </a:r>
            <a:r>
              <a:rPr lang="en-US" sz="1400" i="1" dirty="0" smtClean="0">
                <a:solidFill>
                  <a:srgbClr val="7030A0"/>
                </a:solidFill>
              </a:rPr>
              <a:t>AMR</a:t>
            </a:r>
            <a:r>
              <a:rPr lang="sr-Latn-R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senzor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/>
              <a:t> </a:t>
            </a:r>
            <a:endParaRPr lang="en-US" sz="1400" dirty="0" smtClean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42844" y="4857760"/>
            <a:ext cx="8215370" cy="17859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33CC"/>
                </a:solidFill>
              </a:rPr>
              <a:t>Aktivni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rade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magnetostatičkom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principu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33CC"/>
                </a:solidFill>
              </a:rPr>
              <a:t>Amplituda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izlaznog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signala</a:t>
            </a:r>
            <a:r>
              <a:rPr lang="en-US" sz="1600" dirty="0" smtClean="0">
                <a:solidFill>
                  <a:srgbClr val="0033CC"/>
                </a:solidFill>
              </a:rPr>
              <a:t> ne </a:t>
            </a:r>
            <a:r>
              <a:rPr lang="en-US" sz="1600" dirty="0" err="1" smtClean="0">
                <a:solidFill>
                  <a:srgbClr val="0033CC"/>
                </a:solidFill>
              </a:rPr>
              <a:t>zavisi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obrtaja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Signal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Holovog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impulsni</a:t>
            </a:r>
            <a:r>
              <a:rPr lang="en-US" sz="1600" dirty="0" smtClean="0">
                <a:solidFill>
                  <a:srgbClr val="0033CC"/>
                </a:solidFill>
              </a:rPr>
              <a:t> i mo</a:t>
            </a:r>
            <a:r>
              <a:rPr lang="sr-Latn-RS" sz="1600" dirty="0" smtClean="0">
                <a:solidFill>
                  <a:srgbClr val="0033CC"/>
                </a:solidFill>
              </a:rPr>
              <a:t>ž</a:t>
            </a:r>
            <a:r>
              <a:rPr lang="en-US" sz="1600" dirty="0" smtClean="0">
                <a:solidFill>
                  <a:srgbClr val="0033CC"/>
                </a:solidFill>
              </a:rPr>
              <a:t>e se </a:t>
            </a:r>
            <a:r>
              <a:rPr lang="en-US" sz="1600" dirty="0" err="1" smtClean="0">
                <a:solidFill>
                  <a:srgbClr val="0033CC"/>
                </a:solidFill>
              </a:rPr>
              <a:t>direktno</a:t>
            </a:r>
            <a:r>
              <a:rPr lang="sr-Latn-RS" sz="1600" dirty="0" smtClean="0">
                <a:solidFill>
                  <a:srgbClr val="0033CC"/>
                </a:solidFill>
              </a:rPr>
              <a:t>,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bez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digitalizacije</a:t>
            </a:r>
            <a:r>
              <a:rPr lang="sr-Latn-RS" sz="1600" dirty="0" smtClean="0">
                <a:solidFill>
                  <a:srgbClr val="0033CC"/>
                </a:solidFill>
              </a:rPr>
              <a:t>,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obradivati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upravljačkoj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jedinici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33CC"/>
                </a:solidFill>
              </a:rPr>
              <a:t>Ovo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omogu</a:t>
            </a:r>
            <a:r>
              <a:rPr lang="sr-Latn-RS" sz="1600" dirty="0" smtClean="0">
                <a:solidFill>
                  <a:srgbClr val="0033CC"/>
                </a:solidFill>
              </a:rPr>
              <a:t>ć</a:t>
            </a:r>
            <a:r>
              <a:rPr lang="en-US" sz="1600" dirty="0" err="1" smtClean="0">
                <a:solidFill>
                  <a:srgbClr val="0033CC"/>
                </a:solidFill>
              </a:rPr>
              <a:t>ava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detekciju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veoma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malih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rotacije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kvazistati</a:t>
            </a:r>
            <a:r>
              <a:rPr lang="sr-Latn-RS" sz="1600" dirty="0" smtClean="0">
                <a:solidFill>
                  <a:srgbClr val="0033CC"/>
                </a:solidFill>
              </a:rPr>
              <a:t>č</a:t>
            </a:r>
            <a:r>
              <a:rPr lang="en-US" sz="1600" dirty="0" smtClean="0">
                <a:solidFill>
                  <a:srgbClr val="0033CC"/>
                </a:solidFill>
              </a:rPr>
              <a:t>ka </a:t>
            </a:r>
            <a:r>
              <a:rPr lang="en-US" sz="1600" dirty="0" err="1" smtClean="0">
                <a:solidFill>
                  <a:srgbClr val="0033CC"/>
                </a:solidFill>
              </a:rPr>
              <a:t>detekcija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en-US" sz="1600" dirty="0" smtClean="0">
                <a:solidFill>
                  <a:srgbClr val="0033CC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15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00066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</a:rPr>
              <a:t>Senzori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</a:rPr>
              <a:t>bregastog vratila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3700474" cy="51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000108"/>
            <a:ext cx="13620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465604"/>
            <a:ext cx="3929090" cy="23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5286380" y="571480"/>
            <a:ext cx="3714776" cy="385765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400" dirty="0" err="1" smtClean="0">
                <a:solidFill>
                  <a:srgbClr val="0033CC"/>
                </a:solidFill>
              </a:rPr>
              <a:t>Bregast</a:t>
            </a:r>
            <a:r>
              <a:rPr lang="sr-Latn-RS" sz="1400" dirty="0" smtClean="0">
                <a:solidFill>
                  <a:srgbClr val="0033CC"/>
                </a:solidFill>
              </a:rPr>
              <a:t>o vratilo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rotira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dvostruko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manjom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od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radilice</a:t>
            </a:r>
            <a:r>
              <a:rPr lang="en-US" sz="1400" dirty="0" smtClean="0">
                <a:solidFill>
                  <a:srgbClr val="0033CC"/>
                </a:solidFill>
              </a:rPr>
              <a:t>.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Posmatrajući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određeni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klip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putu</a:t>
            </a:r>
            <a:r>
              <a:rPr lang="en-US" sz="1400" dirty="0" smtClean="0">
                <a:solidFill>
                  <a:srgbClr val="0033CC"/>
                </a:solidFill>
              </a:rPr>
              <a:t> ka SMT, </a:t>
            </a:r>
            <a:r>
              <a:rPr lang="en-US" sz="1400" dirty="0" err="1" smtClean="0">
                <a:solidFill>
                  <a:srgbClr val="0033CC"/>
                </a:solidFill>
              </a:rPr>
              <a:t>pozicija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bregast</a:t>
            </a:r>
            <a:r>
              <a:rPr lang="sr-Latn-RS" sz="1400" dirty="0" smtClean="0">
                <a:solidFill>
                  <a:srgbClr val="0033CC"/>
                </a:solidFill>
              </a:rPr>
              <a:t>og vratila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koristi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pokazatelj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takt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kome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klip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nalazi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tj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r>
              <a:rPr lang="en-US" sz="1400" dirty="0" err="1" smtClean="0">
                <a:solidFill>
                  <a:srgbClr val="0033CC"/>
                </a:solidFill>
              </a:rPr>
              <a:t>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li</a:t>
            </a:r>
            <a:r>
              <a:rPr lang="en-US" sz="1400" dirty="0" smtClean="0">
                <a:solidFill>
                  <a:srgbClr val="0033CC"/>
                </a:solidFill>
              </a:rPr>
              <a:t> je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kompresiji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ili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izduvavanju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400" dirty="0" err="1" smtClean="0">
                <a:solidFill>
                  <a:srgbClr val="0033CC"/>
                </a:solidFill>
              </a:rPr>
              <a:t>Senzor</a:t>
            </a:r>
            <a:r>
              <a:rPr lang="en-US" sz="1400" dirty="0" smtClean="0">
                <a:solidFill>
                  <a:srgbClr val="0033CC"/>
                </a:solidFill>
              </a:rPr>
              <a:t> faze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bregasto</a:t>
            </a:r>
            <a:r>
              <a:rPr lang="sr-Latn-RS" sz="1400" dirty="0" smtClean="0">
                <a:solidFill>
                  <a:srgbClr val="0033CC"/>
                </a:solidFill>
              </a:rPr>
              <a:t>m vratilu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daje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ovu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informaciju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sr-Latn-RS" sz="1400" dirty="0" smtClean="0">
                <a:solidFill>
                  <a:srgbClr val="0033CC"/>
                </a:solidFill>
              </a:rPr>
              <a:t>upravljačko</a:t>
            </a:r>
            <a:r>
              <a:rPr lang="en-US" sz="1400" dirty="0" smtClean="0">
                <a:solidFill>
                  <a:srgbClr val="0033CC"/>
                </a:solidFill>
              </a:rPr>
              <a:t>j </a:t>
            </a:r>
            <a:r>
              <a:rPr lang="en-US" sz="1400" dirty="0" err="1" smtClean="0">
                <a:solidFill>
                  <a:srgbClr val="0033CC"/>
                </a:solidFill>
              </a:rPr>
              <a:t>jedinici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400" dirty="0" err="1" smtClean="0">
                <a:solidFill>
                  <a:srgbClr val="0033CC"/>
                </a:solidFill>
              </a:rPr>
              <a:t>Za</a:t>
            </a:r>
            <a:r>
              <a:rPr lang="en-US" sz="1400" dirty="0" smtClean="0">
                <a:solidFill>
                  <a:srgbClr val="0033CC"/>
                </a:solidFill>
              </a:rPr>
              <a:t> primer, to je </a:t>
            </a:r>
            <a:r>
              <a:rPr lang="en-US" sz="1400" dirty="0" err="1" smtClean="0">
                <a:solidFill>
                  <a:srgbClr val="0033CC"/>
                </a:solidFill>
              </a:rPr>
              <a:t>potrebno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kod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sistema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paljenja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jednovarni</a:t>
            </a:r>
            <a:r>
              <a:rPr lang="sr-Latn-RS" sz="1400" dirty="0" smtClean="0">
                <a:solidFill>
                  <a:srgbClr val="0033CC"/>
                </a:solidFill>
              </a:rPr>
              <a:t>č</a:t>
            </a:r>
            <a:r>
              <a:rPr lang="en-US" sz="1400" dirty="0" err="1" smtClean="0">
                <a:solidFill>
                  <a:srgbClr val="0033CC"/>
                </a:solidFill>
              </a:rPr>
              <a:t>nim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indukcionim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kalemima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kao</a:t>
            </a:r>
            <a:r>
              <a:rPr lang="en-US" sz="1400" dirty="0" smtClean="0">
                <a:solidFill>
                  <a:srgbClr val="0033CC"/>
                </a:solidFill>
              </a:rPr>
              <a:t> i </a:t>
            </a:r>
            <a:r>
              <a:rPr lang="en-US" sz="1400" dirty="0" err="1" smtClean="0">
                <a:solidFill>
                  <a:srgbClr val="0033CC"/>
                </a:solidFill>
              </a:rPr>
              <a:t>za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sisteme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sekvencijalnog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ubrizgavanja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goriva</a:t>
            </a:r>
            <a:r>
              <a:rPr lang="en-US" sz="1400" dirty="0" smtClean="0">
                <a:solidFill>
                  <a:srgbClr val="0033CC"/>
                </a:solidFill>
              </a:rPr>
              <a:t> (SEFI)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16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00066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</a:rPr>
              <a:t>Senzori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brzine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za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kontrolu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prenosa</a:t>
            </a:r>
            <a:r>
              <a:rPr lang="en-US" sz="1600" b="1" dirty="0" smtClean="0">
                <a:solidFill>
                  <a:srgbClr val="7030A0"/>
                </a:solidFill>
              </a:rPr>
              <a:t> u </a:t>
            </a:r>
            <a:r>
              <a:rPr lang="en-US" sz="1600" b="1" dirty="0" err="1" smtClean="0">
                <a:solidFill>
                  <a:srgbClr val="7030A0"/>
                </a:solidFill>
              </a:rPr>
              <a:t>menja</a:t>
            </a:r>
            <a:r>
              <a:rPr lang="sr-Latn-RS" sz="1600" b="1" dirty="0" smtClean="0">
                <a:solidFill>
                  <a:srgbClr val="7030A0"/>
                </a:solidFill>
              </a:rPr>
              <a:t>čima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42844" y="1071546"/>
            <a:ext cx="8572560" cy="521497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smtClean="0">
                <a:solidFill>
                  <a:srgbClr val="0033CC"/>
                </a:solidFill>
              </a:rPr>
              <a:t>u </a:t>
            </a:r>
            <a:r>
              <a:rPr lang="en-US" sz="1600" dirty="0" err="1" smtClean="0">
                <a:solidFill>
                  <a:srgbClr val="0033CC"/>
                </a:solidFill>
              </a:rPr>
              <a:t>sistemu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upravljanje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prenosom u menjačima određuju (mere) brzine vratila kod AT, ASG, DKG i CVT menjača.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Koriste se i senzori montirani u menjač i montirani van menjača.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Ovi senzori su izloženi veoma teškim radnim opterećenjima i to zbog:</a:t>
            </a:r>
          </a:p>
          <a:p>
            <a:pPr marL="7159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ekstremnih temperatura okoline (-40</a:t>
            </a:r>
            <a:r>
              <a:rPr lang="sr-Latn-RS" sz="1600" baseline="30000" dirty="0" smtClean="0">
                <a:solidFill>
                  <a:srgbClr val="0033CC"/>
                </a:solidFill>
              </a:rPr>
              <a:t>0</a:t>
            </a:r>
            <a:r>
              <a:rPr lang="sr-Latn-RS" sz="1600" dirty="0" smtClean="0">
                <a:solidFill>
                  <a:srgbClr val="0033CC"/>
                </a:solidFill>
              </a:rPr>
              <a:t>C do +150</a:t>
            </a:r>
            <a:r>
              <a:rPr lang="sr-Latn-RS" sz="1600" baseline="30000" dirty="0" smtClean="0">
                <a:solidFill>
                  <a:srgbClr val="0033CC"/>
                </a:solidFill>
              </a:rPr>
              <a:t>0</a:t>
            </a:r>
            <a:r>
              <a:rPr lang="sr-Latn-RS" sz="1600" dirty="0" smtClean="0">
                <a:solidFill>
                  <a:srgbClr val="0033CC"/>
                </a:solidFill>
              </a:rPr>
              <a:t>C),</a:t>
            </a:r>
          </a:p>
          <a:p>
            <a:pPr marL="7159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velikih mehaničkih opterećenja (vibraciona ubrzanja do 30g),</a:t>
            </a:r>
          </a:p>
          <a:p>
            <a:pPr marL="7159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agresivne radne okoline od strane transmisionog ulja poznata kao ATF ulja (sadrže specijalne aditive za prenos), </a:t>
            </a:r>
          </a:p>
          <a:p>
            <a:pPr marL="715963" indent="-182563"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prisustva istrošnih metalnih čestica koje se talože.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Zbog toga su visoki zahtevi za kvalitetom kućišta senzora u koja je smeštena elektronika 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Korišćenjem kućišta otpornih na prodor ulja postignut je servisni interval za većinu senzora od 15 godina.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Zbog veoma kompaktnog dizajna menjača nije moguće zadržati standardnu geometriju, već za svaki tip menjača zahteva drugačiji senzor.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Senzori se razlikuju po dužini umetanja, smera detekcije i prirubnice (sl. 1).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Holova ASIC kola (namenska integrisana kola) sa različitim složenosti algoritama odmeravanja koriste se za pokrivanje kompletnog spektra uptrebnih zahteva.      </a:t>
            </a:r>
          </a:p>
          <a:p>
            <a:pPr marL="357188" indent="-182563">
              <a:spcAft>
                <a:spcPts val="600"/>
              </a:spcAft>
            </a:pPr>
            <a:r>
              <a:rPr lang="sr-Latn-RS" sz="1600" dirty="0" smtClean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17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00066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</a:rPr>
              <a:t>Senzori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brzine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za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kontrolu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prenosa</a:t>
            </a:r>
            <a:r>
              <a:rPr lang="en-US" sz="1600" b="1" dirty="0" smtClean="0">
                <a:solidFill>
                  <a:srgbClr val="7030A0"/>
                </a:solidFill>
              </a:rPr>
              <a:t> u </a:t>
            </a:r>
            <a:r>
              <a:rPr lang="en-US" sz="1600" b="1" dirty="0" err="1" smtClean="0">
                <a:solidFill>
                  <a:srgbClr val="7030A0"/>
                </a:solidFill>
              </a:rPr>
              <a:t>menja</a:t>
            </a:r>
            <a:r>
              <a:rPr lang="sr-Latn-RS" sz="1600" b="1" dirty="0" smtClean="0">
                <a:solidFill>
                  <a:srgbClr val="7030A0"/>
                </a:solidFill>
              </a:rPr>
              <a:t>čima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27146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000636"/>
            <a:ext cx="866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168" y="1000108"/>
            <a:ext cx="2533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3143240" y="3786190"/>
            <a:ext cx="5643602" cy="271464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Diferencijalni signal se prvo pojačava u samo ASIC kolu, pa se konvertuje u digitalni signal putem okidačkih algoritama raličite složenosti.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Digitalni signal je sa dva strujna nivoa (tipično 7 mA za niski i 14 mA za visoki nivo) i frekvencijom modulacije koja korespondira sa brzinom kretanja zuba na vencu a time i brzine obrtanja. 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Pomoću mernog šantntnog otpornika </a:t>
            </a:r>
            <a:r>
              <a:rPr lang="sr-Latn-RS" sz="1600" i="1" dirty="0" smtClean="0">
                <a:solidFill>
                  <a:srgbClr val="0033CC"/>
                </a:solidFill>
              </a:rPr>
              <a:t>R</a:t>
            </a:r>
            <a:r>
              <a:rPr lang="sr-Latn-RS" sz="1600" i="1" baseline="-25000" dirty="0" smtClean="0">
                <a:solidFill>
                  <a:srgbClr val="0033CC"/>
                </a:solidFill>
              </a:rPr>
              <a:t>M </a:t>
            </a:r>
            <a:r>
              <a:rPr lang="sr-Latn-RS" sz="1600" dirty="0" smtClean="0">
                <a:solidFill>
                  <a:srgbClr val="0033CC"/>
                </a:solidFill>
              </a:rPr>
              <a:t>senzorska struja </a:t>
            </a:r>
            <a:r>
              <a:rPr lang="sr-Latn-RS" sz="1600" i="1" dirty="0" smtClean="0">
                <a:solidFill>
                  <a:srgbClr val="0033CC"/>
                </a:solidFill>
              </a:rPr>
              <a:t>I</a:t>
            </a:r>
            <a:r>
              <a:rPr lang="sr-Latn-RS" sz="1600" i="1" baseline="-25000" dirty="0" smtClean="0">
                <a:solidFill>
                  <a:srgbClr val="0033CC"/>
                </a:solidFill>
              </a:rPr>
              <a:t>S</a:t>
            </a:r>
            <a:r>
              <a:rPr lang="sr-Latn-RS" sz="1600" dirty="0" smtClean="0">
                <a:solidFill>
                  <a:srgbClr val="0033CC"/>
                </a:solidFill>
              </a:rPr>
              <a:t> se pretvara u izlazni naponski signal </a:t>
            </a:r>
            <a:r>
              <a:rPr lang="sr-Latn-RS" sz="1600" i="1" dirty="0" smtClean="0">
                <a:solidFill>
                  <a:srgbClr val="0033CC"/>
                </a:solidFill>
              </a:rPr>
              <a:t>U</a:t>
            </a:r>
            <a:r>
              <a:rPr lang="sr-Latn-RS" sz="1600" i="1" baseline="-25000" dirty="0" smtClean="0">
                <a:solidFill>
                  <a:srgbClr val="0033CC"/>
                </a:solidFill>
              </a:rPr>
              <a:t>RM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500694" y="1071546"/>
            <a:ext cx="3214710" cy="250033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sr-Latn-RS" sz="1600" dirty="0" smtClean="0">
                <a:solidFill>
                  <a:srgbClr val="0033CC"/>
                </a:solidFill>
              </a:rPr>
              <a:t> u menjaču koriste diferencijalni Holov efekat, određujući razliku između Holovih napona sa   dve Holove ploćice detektovane na ASIC kolu.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sz="1600" dirty="0" smtClean="0">
                <a:solidFill>
                  <a:srgbClr val="0033CC"/>
                </a:solidFill>
              </a:rPr>
              <a:t>Time se kompezuje glavnina smetnji.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18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00066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</a:rPr>
              <a:t>Senzori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</a:rPr>
              <a:t>brzine</a:t>
            </a:r>
            <a:r>
              <a:rPr lang="sr-Latn-RS" sz="1400" b="1" dirty="0" smtClean="0">
                <a:solidFill>
                  <a:srgbClr val="7030A0"/>
                </a:solidFill>
              </a:rPr>
              <a:t> točkova –  pasivni senzori (induktivni) </a:t>
            </a:r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000108"/>
            <a:ext cx="4714908" cy="270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30190"/>
            <a:ext cx="3286148" cy="2956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000108"/>
            <a:ext cx="287430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4500562" y="4500570"/>
            <a:ext cx="3286148" cy="17859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sr-Latn-RS" sz="1600" dirty="0" smtClean="0">
                <a:solidFill>
                  <a:srgbClr val="B51B98"/>
                </a:solidFill>
              </a:rPr>
              <a:t>Nakon 1998. godine sa razvojem novih tehnologija počelo je, gotovo bez izuzetka, korišćenje a</a:t>
            </a:r>
            <a:r>
              <a:rPr lang="en-US" sz="1600" dirty="0" err="1" smtClean="0">
                <a:solidFill>
                  <a:srgbClr val="B51B98"/>
                </a:solidFill>
              </a:rPr>
              <a:t>ktivni</a:t>
            </a:r>
            <a:r>
              <a:rPr lang="en-US" sz="1600" dirty="0" smtClean="0">
                <a:solidFill>
                  <a:srgbClr val="B51B98"/>
                </a:solidFill>
              </a:rPr>
              <a:t> </a:t>
            </a:r>
            <a:r>
              <a:rPr lang="en-US" sz="1600" dirty="0" err="1" smtClean="0">
                <a:solidFill>
                  <a:srgbClr val="B51B98"/>
                </a:solidFill>
              </a:rPr>
              <a:t>senzor</a:t>
            </a:r>
            <a:r>
              <a:rPr lang="sr-Latn-RS" sz="1600" dirty="0" smtClean="0">
                <a:solidFill>
                  <a:srgbClr val="B51B98"/>
                </a:solidFill>
              </a:rPr>
              <a:t>a</a:t>
            </a:r>
            <a:r>
              <a:rPr lang="en-US" sz="1600" dirty="0" smtClean="0">
                <a:solidFill>
                  <a:srgbClr val="B51B98"/>
                </a:solidFill>
              </a:rPr>
              <a:t> </a:t>
            </a:r>
            <a:r>
              <a:rPr lang="en-US" sz="1600" dirty="0" err="1" smtClean="0">
                <a:solidFill>
                  <a:srgbClr val="B51B98"/>
                </a:solidFill>
              </a:rPr>
              <a:t>brzine</a:t>
            </a:r>
            <a:r>
              <a:rPr lang="en-US" sz="1600" dirty="0" smtClean="0">
                <a:solidFill>
                  <a:srgbClr val="B51B98"/>
                </a:solidFill>
              </a:rPr>
              <a:t> </a:t>
            </a:r>
            <a:r>
              <a:rPr lang="sr-Latn-RS" sz="1600" dirty="0" smtClean="0">
                <a:solidFill>
                  <a:srgbClr val="B51B98"/>
                </a:solidFill>
              </a:rPr>
              <a:t>točkova umesto pasivnih.</a:t>
            </a:r>
            <a:endParaRPr lang="en-US" sz="1600" dirty="0" smtClean="0">
              <a:solidFill>
                <a:srgbClr val="B51B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19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500066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</a:rPr>
              <a:t>Senzori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</a:rPr>
              <a:t>brzine</a:t>
            </a:r>
            <a:r>
              <a:rPr lang="sr-Latn-RS" sz="1400" b="1" dirty="0" smtClean="0">
                <a:solidFill>
                  <a:srgbClr val="7030A0"/>
                </a:solidFill>
              </a:rPr>
              <a:t> točkova – aktivni senzori</a:t>
            </a:r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66789"/>
            <a:ext cx="2398274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928670"/>
            <a:ext cx="2752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000108"/>
            <a:ext cx="2711456" cy="38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7" y="4071942"/>
            <a:ext cx="1066803" cy="18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643314"/>
            <a:ext cx="1357322" cy="123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428736"/>
            <a:ext cx="8358246" cy="507209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7030A0"/>
                </a:solidFill>
              </a:rPr>
              <a:t>Senzori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brzine</a:t>
            </a:r>
            <a:r>
              <a:rPr lang="en-US" dirty="0" smtClean="0">
                <a:solidFill>
                  <a:srgbClr val="7030A0"/>
                </a:solidFill>
              </a:rPr>
              <a:t> i/</a:t>
            </a:r>
            <a:r>
              <a:rPr lang="en-US" dirty="0" err="1" smtClean="0">
                <a:solidFill>
                  <a:srgbClr val="7030A0"/>
                </a:solidFill>
              </a:rPr>
              <a:t>ili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broja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obrtaja</a:t>
            </a:r>
            <a:r>
              <a:rPr lang="en-US" dirty="0" smtClean="0">
                <a:solidFill>
                  <a:srgbClr val="7030A0"/>
                </a:solidFill>
              </a:rPr>
              <a:t> mere </a:t>
            </a:r>
            <a:r>
              <a:rPr lang="en-US" dirty="0" err="1" smtClean="0">
                <a:solidFill>
                  <a:srgbClr val="7030A0"/>
                </a:solidFill>
              </a:rPr>
              <a:t>pređeni</a:t>
            </a:r>
            <a:r>
              <a:rPr lang="en-US" dirty="0" smtClean="0">
                <a:solidFill>
                  <a:srgbClr val="7030A0"/>
                </a:solidFill>
              </a:rPr>
              <a:t> put </a:t>
            </a:r>
            <a:r>
              <a:rPr lang="en-US" dirty="0" err="1" smtClean="0">
                <a:solidFill>
                  <a:srgbClr val="7030A0"/>
                </a:solidFill>
              </a:rPr>
              <a:t>ili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broj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obrtaja</a:t>
            </a:r>
            <a:r>
              <a:rPr lang="en-US" dirty="0" smtClean="0">
                <a:solidFill>
                  <a:srgbClr val="7030A0"/>
                </a:solidFill>
              </a:rPr>
              <a:t> u </a:t>
            </a:r>
            <a:r>
              <a:rPr lang="en-US" dirty="0" err="1" smtClean="0">
                <a:solidFill>
                  <a:srgbClr val="7030A0"/>
                </a:solidFill>
              </a:rPr>
              <a:t>jedinici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vremena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7030A0"/>
                </a:solidFill>
              </a:rPr>
              <a:t>Primena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vozilima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podrazumeva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izračunavanje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relativne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brzine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sr-Latn-CS" dirty="0" smtClean="0">
                <a:solidFill>
                  <a:srgbClr val="7030A0"/>
                </a:solidFill>
              </a:rPr>
              <a:t>koja se javlja između dve komponente ili u odnosu na površinu puta ili drugo vozilo.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7030A0"/>
                </a:solidFill>
              </a:rPr>
              <a:t>Međutim</a:t>
            </a:r>
            <a:r>
              <a:rPr lang="en-US" dirty="0" smtClean="0">
                <a:solidFill>
                  <a:srgbClr val="7030A0"/>
                </a:solidFill>
              </a:rPr>
              <a:t>, u </a:t>
            </a:r>
            <a:r>
              <a:rPr lang="en-US" dirty="0" err="1" smtClean="0">
                <a:solidFill>
                  <a:srgbClr val="7030A0"/>
                </a:solidFill>
              </a:rPr>
              <a:t>nekim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slučajevima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potrebno</a:t>
            </a:r>
            <a:r>
              <a:rPr lang="en-US" dirty="0" smtClean="0">
                <a:solidFill>
                  <a:srgbClr val="7030A0"/>
                </a:solidFill>
              </a:rPr>
              <a:t>  je </a:t>
            </a:r>
            <a:r>
              <a:rPr lang="en-US" dirty="0" err="1" smtClean="0">
                <a:solidFill>
                  <a:srgbClr val="7030A0"/>
                </a:solidFill>
              </a:rPr>
              <a:t>izmeriti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apsolutnu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brzinu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rotacije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objekta</a:t>
            </a:r>
            <a:r>
              <a:rPr lang="en-US" dirty="0" smtClean="0">
                <a:solidFill>
                  <a:srgbClr val="7030A0"/>
                </a:solidFill>
              </a:rPr>
              <a:t>  u </a:t>
            </a:r>
            <a:r>
              <a:rPr lang="en-US" dirty="0" err="1" smtClean="0">
                <a:solidFill>
                  <a:srgbClr val="7030A0"/>
                </a:solidFill>
              </a:rPr>
              <a:t>prostoru</a:t>
            </a:r>
            <a:r>
              <a:rPr lang="en-US" dirty="0" smtClean="0">
                <a:solidFill>
                  <a:srgbClr val="7030A0"/>
                </a:solidFill>
              </a:rPr>
              <a:t>,  </a:t>
            </a:r>
            <a:r>
              <a:rPr lang="en-US" dirty="0" err="1" smtClean="0">
                <a:solidFill>
                  <a:srgbClr val="7030A0"/>
                </a:solidFill>
              </a:rPr>
              <a:t>odnosno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zakretanje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vozila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oko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vertikalne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ose</a:t>
            </a:r>
            <a:r>
              <a:rPr lang="en-US" dirty="0" smtClean="0">
                <a:solidFill>
                  <a:srgbClr val="7030A0"/>
                </a:solidFill>
              </a:rPr>
              <a:t> (yaw rate), </a:t>
            </a:r>
            <a:r>
              <a:rPr lang="en-US" dirty="0" err="1" smtClean="0">
                <a:solidFill>
                  <a:srgbClr val="7030A0"/>
                </a:solidFill>
              </a:rPr>
              <a:t>što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predstavlja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osnovni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parametar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dirty="0" err="1" smtClean="0">
                <a:solidFill>
                  <a:srgbClr val="7030A0"/>
                </a:solidFill>
              </a:rPr>
              <a:t>potrebe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elektronskog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sistema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stabilnosti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vozila</a:t>
            </a:r>
            <a:r>
              <a:rPr lang="en-US" dirty="0" smtClean="0">
                <a:solidFill>
                  <a:srgbClr val="7030A0"/>
                </a:solidFill>
              </a:rPr>
              <a:t> ESP (</a:t>
            </a:r>
            <a:r>
              <a:rPr lang="en-US" i="1" dirty="0" smtClean="0">
                <a:solidFill>
                  <a:srgbClr val="7030A0"/>
                </a:solidFill>
              </a:rPr>
              <a:t>Electronic Stability Program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dirty="0" smtClean="0">
                <a:solidFill>
                  <a:srgbClr val="7030A0"/>
                </a:solidFill>
              </a:rPr>
              <a:t>Stoga razlikujemo merenje:</a:t>
            </a:r>
          </a:p>
          <a:p>
            <a:pPr marL="898525" indent="-174625">
              <a:buFont typeface="Wingdings" pitchFamily="2" charset="2"/>
              <a:buChar char="Ø"/>
            </a:pP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Relativn</a:t>
            </a:r>
            <a:r>
              <a:rPr lang="sr-Latn-RS" b="1" dirty="0" smtClean="0">
                <a:solidFill>
                  <a:srgbClr val="7030A0"/>
                </a:solidFill>
              </a:rPr>
              <a:t>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brzin</a:t>
            </a:r>
            <a:r>
              <a:rPr lang="sr-Latn-RS" b="1" dirty="0" smtClean="0">
                <a:solidFill>
                  <a:srgbClr val="7030A0"/>
                </a:solidFill>
              </a:rPr>
              <a:t>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obrta</a:t>
            </a:r>
            <a:r>
              <a:rPr lang="sr-Latn-RS" b="1" dirty="0" smtClean="0">
                <a:solidFill>
                  <a:srgbClr val="7030A0"/>
                </a:solidFill>
              </a:rPr>
              <a:t>n</a:t>
            </a:r>
            <a:r>
              <a:rPr lang="en-US" b="1" dirty="0" err="1" smtClean="0">
                <a:solidFill>
                  <a:srgbClr val="7030A0"/>
                </a:solidFill>
              </a:rPr>
              <a:t>ja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endParaRPr lang="en-US" dirty="0" smtClean="0">
              <a:solidFill>
                <a:srgbClr val="7030A0"/>
              </a:solidFill>
            </a:endParaRPr>
          </a:p>
          <a:p>
            <a:pPr marL="1255713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br</a:t>
            </a:r>
            <a:r>
              <a:rPr lang="sr-Latn-RS" i="1" dirty="0" smtClean="0">
                <a:solidFill>
                  <a:srgbClr val="7030A0"/>
                </a:solidFill>
              </a:rPr>
              <a:t>zine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obrta</a:t>
            </a:r>
            <a:r>
              <a:rPr lang="sr-Latn-RS" i="1" dirty="0" smtClean="0">
                <a:solidFill>
                  <a:srgbClr val="7030A0"/>
                </a:solidFill>
              </a:rPr>
              <a:t>n</a:t>
            </a:r>
            <a:r>
              <a:rPr lang="en-US" i="1" dirty="0" err="1" smtClean="0">
                <a:solidFill>
                  <a:srgbClr val="7030A0"/>
                </a:solidFill>
              </a:rPr>
              <a:t>ja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kolenastog</a:t>
            </a:r>
            <a:r>
              <a:rPr lang="en-US" i="1" dirty="0" smtClean="0">
                <a:solidFill>
                  <a:srgbClr val="7030A0"/>
                </a:solidFill>
              </a:rPr>
              <a:t> i </a:t>
            </a:r>
            <a:r>
              <a:rPr lang="en-US" i="1" dirty="0" err="1" smtClean="0">
                <a:solidFill>
                  <a:srgbClr val="7030A0"/>
                </a:solidFill>
              </a:rPr>
              <a:t>bregastog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vratila</a:t>
            </a:r>
            <a:r>
              <a:rPr lang="en-US" i="1" dirty="0" smtClean="0">
                <a:solidFill>
                  <a:srgbClr val="7030A0"/>
                </a:solidFill>
              </a:rPr>
              <a:t>, </a:t>
            </a:r>
            <a:endParaRPr lang="sr-Latn-RS" i="1" dirty="0" smtClean="0">
              <a:solidFill>
                <a:srgbClr val="7030A0"/>
              </a:solidFill>
            </a:endParaRPr>
          </a:p>
          <a:p>
            <a:pPr marL="1255713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br</a:t>
            </a:r>
            <a:r>
              <a:rPr lang="sr-Latn-RS" i="1" dirty="0" smtClean="0">
                <a:solidFill>
                  <a:srgbClr val="7030A0"/>
                </a:solidFill>
              </a:rPr>
              <a:t>zine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obrta</a:t>
            </a:r>
            <a:r>
              <a:rPr lang="sr-Latn-RS" i="1" dirty="0" smtClean="0">
                <a:solidFill>
                  <a:srgbClr val="7030A0"/>
                </a:solidFill>
              </a:rPr>
              <a:t>n</a:t>
            </a:r>
            <a:r>
              <a:rPr lang="en-US" i="1" dirty="0" err="1" smtClean="0">
                <a:solidFill>
                  <a:srgbClr val="7030A0"/>
                </a:solidFill>
              </a:rPr>
              <a:t>ja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točk</a:t>
            </a:r>
            <a:r>
              <a:rPr lang="sr-Latn-RS" i="1" dirty="0" smtClean="0">
                <a:solidFill>
                  <a:srgbClr val="7030A0"/>
                </a:solidFill>
              </a:rPr>
              <a:t>ova</a:t>
            </a:r>
            <a:r>
              <a:rPr lang="en-US" i="1" dirty="0" smtClean="0">
                <a:solidFill>
                  <a:srgbClr val="7030A0"/>
                </a:solidFill>
              </a:rPr>
              <a:t> (</a:t>
            </a:r>
            <a:r>
              <a:rPr lang="en-US" i="1" dirty="0" err="1" smtClean="0">
                <a:solidFill>
                  <a:srgbClr val="7030A0"/>
                </a:solidFill>
              </a:rPr>
              <a:t>za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sisteme</a:t>
            </a:r>
            <a:r>
              <a:rPr lang="en-US" i="1" dirty="0" smtClean="0">
                <a:solidFill>
                  <a:srgbClr val="7030A0"/>
                </a:solidFill>
              </a:rPr>
              <a:t> ABS, TCS, ESP) i </a:t>
            </a:r>
            <a:endParaRPr lang="sr-Latn-RS" i="1" dirty="0" smtClean="0">
              <a:solidFill>
                <a:srgbClr val="7030A0"/>
              </a:solidFill>
            </a:endParaRPr>
          </a:p>
          <a:p>
            <a:pPr marL="1255713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sr-Latn-R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br</a:t>
            </a:r>
            <a:r>
              <a:rPr lang="sr-Latn-RS" i="1" dirty="0" smtClean="0">
                <a:solidFill>
                  <a:srgbClr val="7030A0"/>
                </a:solidFill>
              </a:rPr>
              <a:t>oj obrtaja </a:t>
            </a:r>
            <a:r>
              <a:rPr lang="en-US" i="1" dirty="0" err="1" smtClean="0">
                <a:solidFill>
                  <a:srgbClr val="7030A0"/>
                </a:solidFill>
              </a:rPr>
              <a:t>pumpe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za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ubrizgavanje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dizel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goriva</a:t>
            </a:r>
            <a:r>
              <a:rPr lang="sr-Latn-RS" dirty="0" smtClean="0">
                <a:solidFill>
                  <a:srgbClr val="7030A0"/>
                </a:solidFill>
              </a:rPr>
              <a:t>. </a:t>
            </a:r>
            <a:endParaRPr lang="en-US" dirty="0" smtClean="0">
              <a:solidFill>
                <a:srgbClr val="7030A0"/>
              </a:solidFill>
            </a:endParaRPr>
          </a:p>
          <a:p>
            <a:pPr marL="7159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Latn-RS" b="1" i="1" dirty="0" smtClean="0">
                <a:solidFill>
                  <a:srgbClr val="7030A0"/>
                </a:solidFill>
              </a:rPr>
              <a:t>Apsolutne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brzin</a:t>
            </a:r>
            <a:r>
              <a:rPr lang="sr-Latn-RS" b="1" i="1" dirty="0" smtClean="0">
                <a:solidFill>
                  <a:srgbClr val="7030A0"/>
                </a:solidFill>
              </a:rPr>
              <a:t>e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obrtaja</a:t>
            </a:r>
            <a:endParaRPr lang="en-US" b="1" i="1" dirty="0" smtClean="0">
              <a:solidFill>
                <a:srgbClr val="7030A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2844" y="500043"/>
            <a:ext cx="7000924" cy="35719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7313" marR="713809">
              <a:lnSpc>
                <a:spcPct val="95825"/>
              </a:lnSpc>
            </a:pPr>
            <a:r>
              <a:rPr lang="sr-Latn-R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C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SENZORI </a:t>
            </a:r>
            <a:r>
              <a:rPr lang="pl-PL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 I BROJA OBRTAJA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928670"/>
            <a:ext cx="50006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4.1.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Osnov</a:t>
            </a:r>
            <a:r>
              <a:rPr lang="sr-Latn-R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teorije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broja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obrtaja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20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64317"/>
            <a:ext cx="4700601" cy="30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42844" y="500042"/>
            <a:ext cx="4714908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</a:rPr>
              <a:t>Senzori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</a:rPr>
              <a:t>ugaone </a:t>
            </a:r>
            <a:r>
              <a:rPr lang="en-US" sz="1600" b="1" dirty="0" err="1" smtClean="0">
                <a:solidFill>
                  <a:srgbClr val="7030A0"/>
                </a:solidFill>
              </a:rPr>
              <a:t>brzine</a:t>
            </a:r>
            <a:r>
              <a:rPr lang="sr-Latn-RS" sz="1600" b="1" dirty="0" smtClean="0">
                <a:solidFill>
                  <a:srgbClr val="7030A0"/>
                </a:solidFill>
              </a:rPr>
              <a:t> skretanja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42844" y="3286124"/>
            <a:ext cx="3429024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MM1 </a:t>
            </a:r>
            <a:r>
              <a:rPr lang="en-US" sz="1400" dirty="0" err="1" smtClean="0">
                <a:solidFill>
                  <a:srgbClr val="7030A0"/>
                </a:solidFill>
              </a:rPr>
              <a:t>mikromehanički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senzor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sr-Latn-RS" sz="1400" dirty="0" smtClean="0">
                <a:solidFill>
                  <a:srgbClr val="7030A0"/>
                </a:solidFill>
              </a:rPr>
              <a:t>skretanja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929190" y="3357562"/>
            <a:ext cx="4071966" cy="292895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sr-Latn-RS" sz="1400" dirty="0" smtClean="0">
                <a:solidFill>
                  <a:srgbClr val="0033CC"/>
                </a:solidFill>
              </a:rPr>
              <a:t>D</a:t>
            </a:r>
            <a:r>
              <a:rPr lang="en-US" sz="1400" dirty="0" err="1" smtClean="0">
                <a:solidFill>
                  <a:srgbClr val="0033CC"/>
                </a:solidFill>
              </a:rPr>
              <a:t>va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dosta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zbijena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oscilatorna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elementa</a:t>
            </a:r>
            <a:r>
              <a:rPr lang="en-US" sz="1400" dirty="0" smtClean="0">
                <a:solidFill>
                  <a:srgbClr val="0033CC"/>
                </a:solidFill>
              </a:rPr>
              <a:t> (</a:t>
            </a:r>
            <a:r>
              <a:rPr lang="en-US" sz="1400" dirty="0" err="1" smtClean="0">
                <a:solidFill>
                  <a:srgbClr val="0033CC"/>
                </a:solidFill>
              </a:rPr>
              <a:t>pločice</a:t>
            </a:r>
            <a:r>
              <a:rPr lang="en-US" sz="1400" dirty="0" smtClean="0">
                <a:solidFill>
                  <a:srgbClr val="0033CC"/>
                </a:solidFill>
              </a:rPr>
              <a:t>), </a:t>
            </a:r>
            <a:r>
              <a:rPr lang="en-US" sz="1400" dirty="0" err="1" smtClean="0">
                <a:solidFill>
                  <a:srgbClr val="0033CC"/>
                </a:solidFill>
              </a:rPr>
              <a:t>izrađena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od</a:t>
            </a:r>
            <a:r>
              <a:rPr lang="en-US" sz="1400" dirty="0" smtClean="0">
                <a:solidFill>
                  <a:srgbClr val="0033CC"/>
                </a:solidFill>
              </a:rPr>
              <a:t> “</a:t>
            </a:r>
            <a:r>
              <a:rPr lang="en-US" sz="1400" dirty="0" err="1" smtClean="0">
                <a:solidFill>
                  <a:srgbClr val="0033CC"/>
                </a:solidFill>
              </a:rPr>
              <a:t>vafera</a:t>
            </a:r>
            <a:r>
              <a:rPr lang="en-US" sz="1400" dirty="0" smtClean="0">
                <a:solidFill>
                  <a:srgbClr val="0033CC"/>
                </a:solidFill>
              </a:rPr>
              <a:t>“ u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mikromeha</a:t>
            </a:r>
            <a:r>
              <a:rPr lang="sr-Latn-RS" sz="1400" dirty="0" smtClean="0">
                <a:solidFill>
                  <a:srgbClr val="0033CC"/>
                </a:solidFill>
              </a:rPr>
              <a:t>-</a:t>
            </a:r>
            <a:r>
              <a:rPr lang="en-US" sz="1400" dirty="0" err="1" smtClean="0">
                <a:solidFill>
                  <a:srgbClr val="0033CC"/>
                </a:solidFill>
              </a:rPr>
              <a:t>ničkom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proizvodnom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procesu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osciluju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kontra-fazi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rezonantnoj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frekvenciji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koja</a:t>
            </a:r>
            <a:r>
              <a:rPr lang="en-US" sz="1400" dirty="0" smtClean="0">
                <a:solidFill>
                  <a:srgbClr val="0033CC"/>
                </a:solidFill>
              </a:rPr>
              <a:t> je </a:t>
            </a:r>
            <a:r>
              <a:rPr lang="en-US" sz="1400" dirty="0" err="1" smtClean="0">
                <a:solidFill>
                  <a:srgbClr val="0033CC"/>
                </a:solidFill>
              </a:rPr>
              <a:t>deﬁnisana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njihovom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masom</a:t>
            </a:r>
            <a:r>
              <a:rPr lang="en-US" sz="1400" dirty="0" smtClean="0">
                <a:solidFill>
                  <a:srgbClr val="0033CC"/>
                </a:solidFill>
              </a:rPr>
              <a:t> i </a:t>
            </a:r>
            <a:r>
              <a:rPr lang="en-US" sz="1400" dirty="0" err="1" smtClean="0">
                <a:solidFill>
                  <a:srgbClr val="0033CC"/>
                </a:solidFill>
              </a:rPr>
              <a:t>kruto</a:t>
            </a:r>
            <a:r>
              <a:rPr lang="sr-Latn-RS" sz="1400" dirty="0" smtClean="0">
                <a:solidFill>
                  <a:srgbClr val="0033CC"/>
                </a:solidFill>
              </a:rPr>
              <a:t>ć</a:t>
            </a:r>
            <a:r>
              <a:rPr lang="en-US" sz="1400" dirty="0" err="1" smtClean="0">
                <a:solidFill>
                  <a:srgbClr val="0033CC"/>
                </a:solidFill>
              </a:rPr>
              <a:t>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opruge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ih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vezuje</a:t>
            </a:r>
            <a:r>
              <a:rPr lang="en-US" sz="1400" dirty="0" smtClean="0">
                <a:solidFill>
                  <a:srgbClr val="0033CC"/>
                </a:solidFill>
              </a:rPr>
              <a:t> (&gt;2</a:t>
            </a:r>
            <a:r>
              <a:rPr lang="sr-Latn-RS" sz="1400" dirty="0" smtClean="0">
                <a:solidFill>
                  <a:srgbClr val="0033CC"/>
                </a:solidFill>
              </a:rPr>
              <a:t>k</a:t>
            </a:r>
            <a:r>
              <a:rPr lang="en-US" sz="1400" dirty="0" smtClean="0">
                <a:solidFill>
                  <a:srgbClr val="0033CC"/>
                </a:solidFill>
              </a:rPr>
              <a:t>Hz).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en-US" sz="1400" dirty="0" smtClean="0">
                <a:solidFill>
                  <a:srgbClr val="0033CC"/>
                </a:solidFill>
              </a:rPr>
              <a:t>Na </a:t>
            </a:r>
            <a:r>
              <a:rPr lang="en-US" sz="1400" dirty="0" err="1" smtClean="0">
                <a:solidFill>
                  <a:srgbClr val="0033CC"/>
                </a:solidFill>
              </a:rPr>
              <a:t>oba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oscilujuća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elementa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postavljen</a:t>
            </a:r>
            <a:r>
              <a:rPr lang="en-US" sz="1400" dirty="0" smtClean="0">
                <a:solidFill>
                  <a:srgbClr val="0033CC"/>
                </a:solidFill>
              </a:rPr>
              <a:t> je </a:t>
            </a:r>
            <a:r>
              <a:rPr lang="en-US" sz="1400" dirty="0" err="1" smtClean="0">
                <a:solidFill>
                  <a:srgbClr val="0033CC"/>
                </a:solidFill>
              </a:rPr>
              <a:t>minijaturni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mikromehani</a:t>
            </a:r>
            <a:r>
              <a:rPr lang="sr-Latn-RS" sz="1400" dirty="0" smtClean="0">
                <a:solidFill>
                  <a:srgbClr val="0033CC"/>
                </a:solidFill>
              </a:rPr>
              <a:t>č</a:t>
            </a:r>
            <a:r>
              <a:rPr lang="en-US" sz="1400" dirty="0" err="1" smtClean="0">
                <a:solidFill>
                  <a:srgbClr val="0033CC"/>
                </a:solidFill>
              </a:rPr>
              <a:t>ki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kapacitivni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senzor</a:t>
            </a:r>
            <a:r>
              <a:rPr lang="en-US" sz="1400" dirty="0" smtClean="0">
                <a:solidFill>
                  <a:srgbClr val="0033CC"/>
                </a:solidFill>
              </a:rPr>
              <a:t>  </a:t>
            </a:r>
            <a:r>
              <a:rPr lang="en-US" sz="1400" dirty="0" err="1" smtClean="0">
                <a:solidFill>
                  <a:srgbClr val="0033CC"/>
                </a:solidFill>
              </a:rPr>
              <a:t>ubrzanja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en-US" sz="1400" dirty="0" err="1" smtClean="0">
                <a:solidFill>
                  <a:srgbClr val="0033CC"/>
                </a:solidFill>
              </a:rPr>
              <a:t>Kada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sr-Latn-RS" sz="1400" dirty="0" err="1" smtClean="0">
                <a:solidFill>
                  <a:srgbClr val="0033CC"/>
                </a:solidFill>
              </a:rPr>
              <a:t>č</a:t>
            </a:r>
            <a:r>
              <a:rPr lang="en-US" sz="1400" dirty="0" err="1" smtClean="0">
                <a:solidFill>
                  <a:srgbClr val="0033CC"/>
                </a:solidFill>
              </a:rPr>
              <a:t>ip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rotira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vertikalne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ose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ugaonom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l-GR" sz="1400" dirty="0" smtClean="0">
                <a:solidFill>
                  <a:srgbClr val="0033CC"/>
                </a:solidFill>
              </a:rPr>
              <a:t>Ω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detektuje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Koriolisovo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ubrzanje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ravni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vafera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vertikalnoj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pravac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oscilacija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  <a:endParaRPr lang="en-US" sz="1400" dirty="0" smtClean="0">
              <a:solidFill>
                <a:srgbClr val="0033CC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42844" y="928670"/>
            <a:ext cx="8858312" cy="221457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Na </a:t>
            </a:r>
            <a:r>
              <a:rPr lang="en-US" sz="1400" dirty="0" err="1" smtClean="0">
                <a:solidFill>
                  <a:srgbClr val="0033CC"/>
                </a:solidFill>
              </a:rPr>
              <a:t>automobilima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koji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poseduju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elektronsku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kontrolu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stablinosti</a:t>
            </a:r>
            <a:r>
              <a:rPr lang="en-US" sz="1400" dirty="0" smtClean="0">
                <a:solidFill>
                  <a:srgbClr val="0033CC"/>
                </a:solidFill>
              </a:rPr>
              <a:t> (ESP), </a:t>
            </a:r>
            <a:r>
              <a:rPr lang="en-US" sz="1400" dirty="0" err="1" smtClean="0">
                <a:solidFill>
                  <a:srgbClr val="0033CC"/>
                </a:solidFill>
              </a:rPr>
              <a:t>putem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mikromehaničkih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senzora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rotacionog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zanošenja</a:t>
            </a:r>
            <a:r>
              <a:rPr lang="en-US" sz="1400" dirty="0" smtClean="0">
                <a:solidFill>
                  <a:srgbClr val="0033CC"/>
                </a:solidFill>
              </a:rPr>
              <a:t> (</a:t>
            </a:r>
            <a:r>
              <a:rPr lang="en-US" sz="1400" dirty="0" err="1" smtClean="0">
                <a:solidFill>
                  <a:srgbClr val="0033CC"/>
                </a:solidFill>
              </a:rPr>
              <a:t>brzine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vertikalne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ose</a:t>
            </a:r>
            <a:r>
              <a:rPr lang="en-US" sz="1400" dirty="0" smtClean="0">
                <a:solidFill>
                  <a:srgbClr val="0033CC"/>
                </a:solidFill>
              </a:rPr>
              <a:t>), </a:t>
            </a:r>
            <a:r>
              <a:rPr lang="en-US" sz="1400" dirty="0" err="1" smtClean="0">
                <a:solidFill>
                  <a:srgbClr val="0033CC"/>
                </a:solidFill>
              </a:rPr>
              <a:t>koji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poznati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žiroskopi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Ovi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senzori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izuzetno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kompaktni</a:t>
            </a:r>
            <a:r>
              <a:rPr lang="en-US" sz="1400" dirty="0" smtClean="0">
                <a:solidFill>
                  <a:srgbClr val="0033CC"/>
                </a:solidFill>
              </a:rPr>
              <a:t>, a </a:t>
            </a:r>
            <a:r>
              <a:rPr lang="en-US" sz="1400" dirty="0" err="1" smtClean="0">
                <a:solidFill>
                  <a:srgbClr val="0033CC"/>
                </a:solidFill>
              </a:rPr>
              <a:t>ujedno</a:t>
            </a:r>
            <a:r>
              <a:rPr lang="en-US" sz="1400" dirty="0" smtClean="0">
                <a:solidFill>
                  <a:srgbClr val="0033CC"/>
                </a:solidFill>
              </a:rPr>
              <a:t> i </a:t>
            </a:r>
            <a:r>
              <a:rPr lang="en-US" sz="1400" dirty="0" err="1" smtClean="0">
                <a:solidFill>
                  <a:srgbClr val="0033CC"/>
                </a:solidFill>
              </a:rPr>
              <a:t>dosta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isplativi</a:t>
            </a:r>
            <a:r>
              <a:rPr lang="en-US" sz="1400" dirty="0" smtClean="0">
                <a:solidFill>
                  <a:srgbClr val="0033CC"/>
                </a:solidFill>
              </a:rPr>
              <a:t>. Oni </a:t>
            </a:r>
            <a:r>
              <a:rPr lang="en-US" sz="1400" dirty="0" err="1" smtClean="0">
                <a:solidFill>
                  <a:srgbClr val="0033CC"/>
                </a:solidFill>
              </a:rPr>
              <a:t>su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istisnuli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klasične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visoko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precizne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mehaničke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senzore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Sledeća</a:t>
            </a:r>
            <a:r>
              <a:rPr lang="en-US" sz="1400" dirty="0" smtClean="0">
                <a:solidFill>
                  <a:srgbClr val="0033CC"/>
                </a:solidFill>
              </a:rPr>
              <a:t> oblast </a:t>
            </a:r>
            <a:r>
              <a:rPr lang="en-US" sz="1400" dirty="0" err="1" smtClean="0">
                <a:solidFill>
                  <a:srgbClr val="0033CC"/>
                </a:solidFill>
              </a:rPr>
              <a:t>primene</a:t>
            </a:r>
            <a:r>
              <a:rPr lang="en-US" sz="1400" dirty="0" smtClean="0">
                <a:solidFill>
                  <a:srgbClr val="0033CC"/>
                </a:solidFill>
              </a:rPr>
              <a:t> je </a:t>
            </a:r>
            <a:r>
              <a:rPr lang="en-US" sz="1400" dirty="0" err="1" smtClean="0">
                <a:solidFill>
                  <a:srgbClr val="0033CC"/>
                </a:solidFill>
              </a:rPr>
              <a:t>detektovanje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prevrtanja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sr-Latn-RS" sz="1400" dirty="0" smtClean="0">
                <a:solidFill>
                  <a:srgbClr val="0033CC"/>
                </a:solidFill>
              </a:rPr>
              <a:t>upravljačkim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jedinicama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vazdušnih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jastuka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aktivne</a:t>
            </a:r>
            <a:r>
              <a:rPr lang="en-US" sz="1400" dirty="0" smtClean="0">
                <a:solidFill>
                  <a:srgbClr val="0033CC"/>
                </a:solidFill>
              </a:rPr>
              <a:t> – </a:t>
            </a:r>
            <a:r>
              <a:rPr lang="en-US" sz="1400" dirty="0" err="1" smtClean="0">
                <a:solidFill>
                  <a:srgbClr val="0033CC"/>
                </a:solidFill>
              </a:rPr>
              <a:t>okidačke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sisteme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zaštite</a:t>
            </a:r>
            <a:r>
              <a:rPr lang="en-US" sz="1400" dirty="0" smtClean="0">
                <a:solidFill>
                  <a:srgbClr val="0033CC"/>
                </a:solidFill>
              </a:rPr>
              <a:t> (</a:t>
            </a:r>
            <a:r>
              <a:rPr lang="en-US" sz="1400" dirty="0" err="1" smtClean="0">
                <a:solidFill>
                  <a:srgbClr val="0033CC"/>
                </a:solidFill>
              </a:rPr>
              <a:t>bočni</a:t>
            </a:r>
            <a:r>
              <a:rPr lang="en-US" sz="1400" dirty="0" smtClean="0">
                <a:solidFill>
                  <a:srgbClr val="0033CC"/>
                </a:solidFill>
              </a:rPr>
              <a:t>/</a:t>
            </a:r>
            <a:r>
              <a:rPr lang="en-US" sz="1400" dirty="0" err="1" smtClean="0">
                <a:solidFill>
                  <a:srgbClr val="0033CC"/>
                </a:solidFill>
              </a:rPr>
              <a:t>prozorski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vazdušni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jastuci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rolbar</a:t>
            </a:r>
            <a:r>
              <a:rPr lang="en-US" sz="1400" dirty="0" smtClean="0">
                <a:solidFill>
                  <a:srgbClr val="0033CC"/>
                </a:solidFill>
              </a:rPr>
              <a:t>) u </a:t>
            </a:r>
            <a:r>
              <a:rPr lang="en-US" sz="1400" dirty="0" err="1" smtClean="0">
                <a:solidFill>
                  <a:srgbClr val="0033CC"/>
                </a:solidFill>
              </a:rPr>
              <a:t>situacijama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prevrtanja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vozila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MM2 </a:t>
            </a:r>
            <a:r>
              <a:rPr lang="en-US" sz="1400" dirty="0" err="1" smtClean="0">
                <a:solidFill>
                  <a:srgbClr val="0033CC"/>
                </a:solidFill>
              </a:rPr>
              <a:t>senzori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rotacionog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skretanja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specijalno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razvijeni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ovu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vrstu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primene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Oni </a:t>
            </a:r>
            <a:r>
              <a:rPr lang="en-US" sz="1400" dirty="0" err="1" smtClean="0">
                <a:solidFill>
                  <a:srgbClr val="0033CC"/>
                </a:solidFill>
              </a:rPr>
              <a:t>su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posebno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pogodni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detektovanje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rotacionog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kretanja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uzdužne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ose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  <a:endParaRPr lang="en-US" sz="14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21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724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1190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000504"/>
            <a:ext cx="2990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929330"/>
            <a:ext cx="1533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42844" y="549455"/>
            <a:ext cx="4714908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en-US" sz="1600" b="1" dirty="0" err="1" smtClean="0">
                <a:solidFill>
                  <a:srgbClr val="7030A0"/>
                </a:solidFill>
              </a:rPr>
              <a:t>Senzori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sr-Latn-RS" sz="1600" b="1" dirty="0" smtClean="0">
                <a:solidFill>
                  <a:srgbClr val="7030A0"/>
                </a:solidFill>
              </a:rPr>
              <a:t>ugaone </a:t>
            </a:r>
            <a:r>
              <a:rPr lang="en-US" sz="1600" b="1" dirty="0" err="1" smtClean="0">
                <a:solidFill>
                  <a:srgbClr val="7030A0"/>
                </a:solidFill>
              </a:rPr>
              <a:t>brzine</a:t>
            </a:r>
            <a:r>
              <a:rPr lang="sr-Latn-RS" sz="1600" b="1" dirty="0" smtClean="0">
                <a:solidFill>
                  <a:srgbClr val="7030A0"/>
                </a:solidFill>
              </a:rPr>
              <a:t> skretanja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42844" y="1000108"/>
            <a:ext cx="471490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en-US" sz="1400" dirty="0" smtClean="0">
                <a:solidFill>
                  <a:srgbClr val="7030A0"/>
                </a:solidFill>
              </a:rPr>
              <a:t>MM</a:t>
            </a:r>
            <a:r>
              <a:rPr lang="sr-Latn-RS" sz="1400" dirty="0" smtClean="0">
                <a:solidFill>
                  <a:srgbClr val="7030A0"/>
                </a:solidFill>
              </a:rPr>
              <a:t>2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mikromehanički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senzor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sr-Latn-RS" sz="1400" dirty="0" smtClean="0">
                <a:solidFill>
                  <a:srgbClr val="7030A0"/>
                </a:solidFill>
              </a:rPr>
              <a:t>skretanja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929190" y="1428736"/>
            <a:ext cx="4071966" cy="478634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Ukoliko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silicijumski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senzor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skretanja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potpunosti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izradi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površinskoj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mikromeha</a:t>
            </a:r>
            <a:r>
              <a:rPr lang="sr-Latn-RS" sz="1400" dirty="0" smtClean="0">
                <a:solidFill>
                  <a:srgbClr val="0033CC"/>
                </a:solidFill>
              </a:rPr>
              <a:t>-</a:t>
            </a:r>
            <a:r>
              <a:rPr lang="en-US" sz="1400" dirty="0" err="1" smtClean="0">
                <a:solidFill>
                  <a:srgbClr val="0033CC"/>
                </a:solidFill>
              </a:rPr>
              <a:t>nici</a:t>
            </a:r>
            <a:r>
              <a:rPr lang="en-US" sz="1400" dirty="0" smtClean="0">
                <a:solidFill>
                  <a:srgbClr val="0033CC"/>
                </a:solidFill>
              </a:rPr>
              <a:t> (SMM) i u </a:t>
            </a:r>
            <a:r>
              <a:rPr lang="en-US" sz="1400" dirty="0" err="1" smtClean="0">
                <a:solidFill>
                  <a:srgbClr val="0033CC"/>
                </a:solidFill>
              </a:rPr>
              <a:t>isto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vreme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magnetska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pobuda</a:t>
            </a:r>
            <a:r>
              <a:rPr lang="en-US" sz="1400" dirty="0" smtClean="0">
                <a:solidFill>
                  <a:srgbClr val="0033CC"/>
                </a:solidFill>
              </a:rPr>
              <a:t> i </a:t>
            </a:r>
            <a:r>
              <a:rPr lang="en-US" sz="1400" dirty="0" err="1" smtClean="0">
                <a:solidFill>
                  <a:srgbClr val="0033CC"/>
                </a:solidFill>
              </a:rPr>
              <a:t>kontrolni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sistem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zamene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elektrostatičkim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razdeljivanje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napojnog</a:t>
            </a:r>
            <a:r>
              <a:rPr lang="en-US" sz="1400" dirty="0" smtClean="0">
                <a:solidFill>
                  <a:srgbClr val="0033CC"/>
                </a:solidFill>
              </a:rPr>
              <a:t> i </a:t>
            </a:r>
            <a:r>
              <a:rPr lang="en-US" sz="1400" dirty="0" err="1" smtClean="0">
                <a:solidFill>
                  <a:srgbClr val="0033CC"/>
                </a:solidFill>
              </a:rPr>
              <a:t>mernog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sistema</a:t>
            </a:r>
            <a:r>
              <a:rPr lang="en-US" sz="1400" dirty="0" smtClean="0">
                <a:solidFill>
                  <a:srgbClr val="0033CC"/>
                </a:solidFill>
              </a:rPr>
              <a:t> ne </a:t>
            </a:r>
            <a:r>
              <a:rPr lang="en-US" sz="1400" dirty="0" err="1" smtClean="0">
                <a:solidFill>
                  <a:srgbClr val="0033CC"/>
                </a:solidFill>
              </a:rPr>
              <a:t>mora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bude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toliko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temeljno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Češljaste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strukture</a:t>
            </a:r>
            <a:r>
              <a:rPr lang="en-US" sz="1400" dirty="0" smtClean="0">
                <a:solidFill>
                  <a:srgbClr val="0033CC"/>
                </a:solidFill>
              </a:rPr>
              <a:t> (sl.3 i 4) </a:t>
            </a:r>
            <a:r>
              <a:rPr lang="en-US" sz="1400" dirty="0" err="1" smtClean="0">
                <a:solidFill>
                  <a:srgbClr val="0033CC"/>
                </a:solidFill>
              </a:rPr>
              <a:t>elektrostatički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primoravaju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oscilovanje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centralno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postavljen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rotacioni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oscilator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Amplituda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ovih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oscilacija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odr</a:t>
            </a:r>
            <a:r>
              <a:rPr lang="sr-Latn-RS" sz="1400" dirty="0" smtClean="0">
                <a:solidFill>
                  <a:srgbClr val="0033CC"/>
                </a:solidFill>
              </a:rPr>
              <a:t>ž</a:t>
            </a:r>
            <a:r>
              <a:rPr lang="en-US" sz="1400" dirty="0" err="1" smtClean="0">
                <a:solidFill>
                  <a:srgbClr val="0033CC"/>
                </a:solidFill>
              </a:rPr>
              <a:t>ava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konstan</a:t>
            </a:r>
            <a:r>
              <a:rPr lang="sr-Latn-RS" sz="1400" dirty="0" smtClean="0">
                <a:solidFill>
                  <a:srgbClr val="0033CC"/>
                </a:solidFill>
              </a:rPr>
              <a:t>-</a:t>
            </a:r>
            <a:r>
              <a:rPr lang="en-US" sz="1400" dirty="0" err="1" smtClean="0">
                <a:solidFill>
                  <a:srgbClr val="0033CC"/>
                </a:solidFill>
              </a:rPr>
              <a:t>tnom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putem približno iste kapacitivnosti</a:t>
            </a:r>
            <a:r>
              <a:rPr lang="en-US" sz="1400" dirty="0" smtClean="0">
                <a:solidFill>
                  <a:srgbClr val="0033CC"/>
                </a:solidFill>
              </a:rPr>
              <a:t>.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Koriolisova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sila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rezultuje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naginjanje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izvan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ravni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sa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amplitudom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proporcionalnom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ugaonoj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skretanja</a:t>
            </a:r>
            <a:r>
              <a:rPr lang="en-US" sz="1400" dirty="0" smtClean="0">
                <a:solidFill>
                  <a:srgbClr val="0033CC"/>
                </a:solidFill>
              </a:rPr>
              <a:t> Ω, a </a:t>
            </a:r>
            <a:r>
              <a:rPr lang="en-US" sz="1400" dirty="0" err="1" smtClean="0">
                <a:solidFill>
                  <a:srgbClr val="0033CC"/>
                </a:solidFill>
              </a:rPr>
              <a:t>koja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očitava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preko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kapacitivnosti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elektrodama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ispod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oscilatora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Kako</a:t>
            </a:r>
            <a:r>
              <a:rPr lang="en-US" sz="1400" dirty="0" smtClean="0">
                <a:solidFill>
                  <a:srgbClr val="0033CC"/>
                </a:solidFill>
              </a:rPr>
              <a:t> bi se </a:t>
            </a:r>
            <a:r>
              <a:rPr lang="en-US" sz="1400" dirty="0" err="1" smtClean="0">
                <a:solidFill>
                  <a:srgbClr val="0033CC"/>
                </a:solidFill>
              </a:rPr>
              <a:t>izbeglo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preveliko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prigušenje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ovog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nagibnog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kretanja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senzor</a:t>
            </a:r>
            <a:r>
              <a:rPr lang="en-US" sz="1400" dirty="0" smtClean="0">
                <a:solidFill>
                  <a:srgbClr val="0033CC"/>
                </a:solidFill>
              </a:rPr>
              <a:t> more </a:t>
            </a:r>
            <a:r>
              <a:rPr lang="en-US" sz="1400" dirty="0" err="1" smtClean="0">
                <a:solidFill>
                  <a:srgbClr val="0033CC"/>
                </a:solidFill>
              </a:rPr>
              <a:t>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radi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vakuumu</a:t>
            </a:r>
            <a:r>
              <a:rPr lang="en-US" sz="1400" dirty="0" smtClean="0">
                <a:solidFill>
                  <a:srgbClr val="0033CC"/>
                </a:solidFill>
              </a:rPr>
              <a:t>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22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42844" y="549455"/>
            <a:ext cx="5643602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smtClean="0">
                <a:solidFill>
                  <a:srgbClr val="7030A0"/>
                </a:solidFill>
              </a:rPr>
              <a:t>P</a:t>
            </a:r>
            <a:r>
              <a:rPr lang="en-US" sz="1400" smtClean="0">
                <a:solidFill>
                  <a:srgbClr val="7030A0"/>
                </a:solidFill>
              </a:rPr>
              <a:t>ijezoelektrični</a:t>
            </a:r>
            <a:r>
              <a:rPr lang="en-US" sz="1400" dirty="0" smtClean="0">
                <a:solidFill>
                  <a:srgbClr val="7030A0"/>
                </a:solidFill>
              </a:rPr>
              <a:t> “</a:t>
            </a:r>
            <a:r>
              <a:rPr lang="en-US" sz="1400" dirty="0" err="1" smtClean="0">
                <a:solidFill>
                  <a:srgbClr val="7030A0"/>
                </a:solidFill>
              </a:rPr>
              <a:t>viljuškasti</a:t>
            </a:r>
            <a:r>
              <a:rPr lang="en-US" sz="1400" dirty="0" smtClean="0">
                <a:solidFill>
                  <a:srgbClr val="7030A0"/>
                </a:solidFill>
              </a:rPr>
              <a:t>” </a:t>
            </a:r>
            <a:r>
              <a:rPr lang="en-US" sz="1400" dirty="0" err="1" smtClean="0">
                <a:solidFill>
                  <a:srgbClr val="7030A0"/>
                </a:solidFill>
              </a:rPr>
              <a:t>senzor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brzine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rotacionog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skretanja</a:t>
            </a:r>
            <a:endParaRPr lang="en-US" sz="1400" dirty="0" smtClean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2" y="928670"/>
            <a:ext cx="35259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3714744" y="928670"/>
            <a:ext cx="5429256" cy="5500726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sr-Latn-RS" sz="1400" dirty="0" smtClean="0">
                <a:solidFill>
                  <a:srgbClr val="0033CC"/>
                </a:solidFill>
              </a:rPr>
              <a:t>K</a:t>
            </a:r>
            <a:r>
              <a:rPr lang="en-US" sz="1400" dirty="0" err="1" smtClean="0">
                <a:solidFill>
                  <a:srgbClr val="0033CC"/>
                </a:solidFill>
              </a:rPr>
              <a:t>ada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nema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signala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satelita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koriste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senzori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vozilu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kako</a:t>
            </a:r>
            <a:r>
              <a:rPr lang="en-US" sz="1400" dirty="0" smtClean="0">
                <a:solidFill>
                  <a:srgbClr val="0033CC"/>
                </a:solidFill>
              </a:rPr>
              <a:t> bi se </a:t>
            </a:r>
            <a:r>
              <a:rPr lang="en-US" sz="1400" dirty="0" err="1" smtClean="0">
                <a:solidFill>
                  <a:srgbClr val="0033CC"/>
                </a:solidFill>
              </a:rPr>
              <a:t>odredi</a:t>
            </a:r>
            <a:r>
              <a:rPr lang="sr-Latn-RS" sz="1400" dirty="0" smtClean="0">
                <a:solidFill>
                  <a:srgbClr val="0033CC"/>
                </a:solidFill>
              </a:rPr>
              <a:t>l</a:t>
            </a:r>
            <a:r>
              <a:rPr lang="en-US" sz="1400" dirty="0" smtClean="0">
                <a:solidFill>
                  <a:srgbClr val="0033CC"/>
                </a:solidFill>
              </a:rPr>
              <a:t>a </a:t>
            </a:r>
            <a:r>
              <a:rPr lang="en-US" sz="1400" dirty="0" err="1" smtClean="0">
                <a:solidFill>
                  <a:srgbClr val="0033CC"/>
                </a:solidFill>
              </a:rPr>
              <a:t>pozicija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karti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smtClean="0">
                <a:solidFill>
                  <a:srgbClr val="0033CC"/>
                </a:solidFill>
              </a:rPr>
              <a:t>(</a:t>
            </a:r>
            <a:r>
              <a:rPr lang="en-US" sz="1400" dirty="0" err="1" smtClean="0">
                <a:solidFill>
                  <a:srgbClr val="0033CC"/>
                </a:solidFill>
              </a:rPr>
              <a:t>kompozitna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navigacija</a:t>
            </a:r>
            <a:r>
              <a:rPr lang="en-US" sz="1400" dirty="0" smtClean="0">
                <a:solidFill>
                  <a:srgbClr val="0033CC"/>
                </a:solidFill>
              </a:rPr>
              <a:t>).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Pozicija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vozila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može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bliže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izračunati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korišćenjem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podatka</a:t>
            </a:r>
            <a:r>
              <a:rPr lang="en-US" sz="1400" dirty="0" smtClean="0">
                <a:solidFill>
                  <a:srgbClr val="0033CC"/>
                </a:solidFill>
              </a:rPr>
              <a:t> o </a:t>
            </a:r>
            <a:r>
              <a:rPr lang="en-US" sz="1400" dirty="0" err="1" smtClean="0">
                <a:solidFill>
                  <a:srgbClr val="0033CC"/>
                </a:solidFill>
              </a:rPr>
              <a:t>pređenom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putu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tahometra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ili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senzora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točkova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putem</a:t>
            </a:r>
            <a:r>
              <a:rPr lang="en-US" sz="1400" dirty="0" smtClean="0">
                <a:solidFill>
                  <a:srgbClr val="0033CC"/>
                </a:solidFill>
              </a:rPr>
              <a:t> “</a:t>
            </a:r>
            <a:r>
              <a:rPr lang="en-US" sz="1400" dirty="0" err="1" smtClean="0">
                <a:solidFill>
                  <a:srgbClr val="0033CC"/>
                </a:solidFill>
              </a:rPr>
              <a:t>kompozitnog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pozicioniranja</a:t>
            </a:r>
            <a:r>
              <a:rPr lang="en-US" sz="1400" dirty="0" smtClean="0">
                <a:solidFill>
                  <a:srgbClr val="0033CC"/>
                </a:solidFill>
              </a:rPr>
              <a:t>“. 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33CC"/>
                </a:solidFill>
              </a:rPr>
              <a:t>Pi</a:t>
            </a:r>
            <a:r>
              <a:rPr lang="sr-Latn-RS" sz="1400" dirty="0" smtClean="0">
                <a:solidFill>
                  <a:srgbClr val="0033CC"/>
                </a:solidFill>
              </a:rPr>
              <a:t>j</a:t>
            </a:r>
            <a:r>
              <a:rPr lang="en-US" sz="1400" dirty="0" err="1" smtClean="0">
                <a:solidFill>
                  <a:srgbClr val="0033CC"/>
                </a:solidFill>
              </a:rPr>
              <a:t>ezoeiektri</a:t>
            </a:r>
            <a:r>
              <a:rPr lang="sr-Latn-RS" sz="1400" dirty="0" smtClean="0">
                <a:solidFill>
                  <a:srgbClr val="0033CC"/>
                </a:solidFill>
              </a:rPr>
              <a:t>č</a:t>
            </a:r>
            <a:r>
              <a:rPr lang="en-US" sz="1400" dirty="0" err="1" smtClean="0">
                <a:solidFill>
                  <a:srgbClr val="0033CC"/>
                </a:solidFill>
              </a:rPr>
              <a:t>ni</a:t>
            </a:r>
            <a:r>
              <a:rPr lang="en-US" sz="1400" dirty="0" smtClean="0">
                <a:solidFill>
                  <a:srgbClr val="0033CC"/>
                </a:solidFill>
              </a:rPr>
              <a:t> “</a:t>
            </a:r>
            <a:r>
              <a:rPr lang="en-US" sz="1400" dirty="0" err="1" smtClean="0">
                <a:solidFill>
                  <a:srgbClr val="0033CC"/>
                </a:solidFill>
              </a:rPr>
              <a:t>viljuškasti</a:t>
            </a:r>
            <a:r>
              <a:rPr lang="en-US" sz="1400" dirty="0" smtClean="0">
                <a:solidFill>
                  <a:srgbClr val="0033CC"/>
                </a:solidFill>
              </a:rPr>
              <a:t>“ </a:t>
            </a:r>
            <a:r>
              <a:rPr lang="en-US" sz="1400" dirty="0" err="1" smtClean="0">
                <a:solidFill>
                  <a:srgbClr val="0033CC"/>
                </a:solidFill>
              </a:rPr>
              <a:t>senzor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rotacionog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skretanja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sastoji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od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čeličnog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elementa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obliku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zvučne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viljuške</a:t>
            </a:r>
            <a:r>
              <a:rPr lang="en-US" sz="1400" dirty="0" smtClean="0">
                <a:solidFill>
                  <a:srgbClr val="0033CC"/>
                </a:solidFill>
              </a:rPr>
              <a:t>. Element </a:t>
            </a:r>
            <a:r>
              <a:rPr lang="en-US" sz="1400" dirty="0" err="1" smtClean="0">
                <a:solidFill>
                  <a:srgbClr val="0033CC"/>
                </a:solidFill>
              </a:rPr>
              <a:t>sadrži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četiri</a:t>
            </a:r>
            <a:r>
              <a:rPr lang="en-US" sz="1400" dirty="0" smtClean="0">
                <a:solidFill>
                  <a:srgbClr val="0033CC"/>
                </a:solidFill>
              </a:rPr>
              <a:t> pi</a:t>
            </a:r>
            <a:r>
              <a:rPr lang="sr-Latn-RS" sz="1400" dirty="0" smtClean="0">
                <a:solidFill>
                  <a:srgbClr val="0033CC"/>
                </a:solidFill>
              </a:rPr>
              <a:t>j</a:t>
            </a:r>
            <a:r>
              <a:rPr lang="en-US" sz="1400" dirty="0" err="1" smtClean="0">
                <a:solidFill>
                  <a:srgbClr val="0033CC"/>
                </a:solidFill>
              </a:rPr>
              <a:t>ezoelementa</a:t>
            </a:r>
            <a:r>
              <a:rPr lang="en-US" sz="1400" dirty="0" smtClean="0">
                <a:solidFill>
                  <a:srgbClr val="0033CC"/>
                </a:solidFill>
              </a:rPr>
              <a:t> (</a:t>
            </a:r>
            <a:r>
              <a:rPr lang="en-US" sz="1400" dirty="0" err="1" smtClean="0">
                <a:solidFill>
                  <a:srgbClr val="0033CC"/>
                </a:solidFill>
              </a:rPr>
              <a:t>dva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odozgo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dva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odozdo</a:t>
            </a:r>
            <a:r>
              <a:rPr lang="en-US" sz="1400" dirty="0" smtClean="0">
                <a:solidFill>
                  <a:srgbClr val="0033CC"/>
                </a:solidFill>
              </a:rPr>
              <a:t>) 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merne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elektronike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r>
              <a:rPr lang="en-US" sz="1400" dirty="0" err="1" smtClean="0">
                <a:solidFill>
                  <a:srgbClr val="0033CC"/>
                </a:solidFill>
              </a:rPr>
              <a:t>Zvučna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viljuška</a:t>
            </a:r>
            <a:r>
              <a:rPr lang="en-US" sz="1400" dirty="0" smtClean="0">
                <a:solidFill>
                  <a:srgbClr val="0033CC"/>
                </a:solidFill>
              </a:rPr>
              <a:t> je </a:t>
            </a:r>
            <a:r>
              <a:rPr lang="en-US" sz="1400" dirty="0" err="1" smtClean="0">
                <a:solidFill>
                  <a:srgbClr val="0033CC"/>
                </a:solidFill>
              </a:rPr>
              <a:t>duga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oko</a:t>
            </a:r>
            <a:r>
              <a:rPr lang="en-US" sz="1400" dirty="0" smtClean="0">
                <a:solidFill>
                  <a:srgbClr val="0033CC"/>
                </a:solidFill>
              </a:rPr>
              <a:t> 15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smtClean="0">
                <a:solidFill>
                  <a:srgbClr val="0033CC"/>
                </a:solidFill>
              </a:rPr>
              <a:t>mm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Kada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priključi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napon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donji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pijezoelement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po</a:t>
            </a:r>
            <a:r>
              <a:rPr lang="sr-Latn-RS" sz="1400" dirty="0" smtClean="0">
                <a:solidFill>
                  <a:srgbClr val="0033CC"/>
                </a:solidFill>
              </a:rPr>
              <a:t>č</a:t>
            </a:r>
            <a:r>
              <a:rPr lang="en-US" sz="1400" dirty="0" smtClean="0">
                <a:solidFill>
                  <a:srgbClr val="0033CC"/>
                </a:solidFill>
              </a:rPr>
              <a:t>ne </a:t>
            </a:r>
            <a:r>
              <a:rPr lang="en-US" sz="1400" dirty="0" err="1" smtClean="0">
                <a:solidFill>
                  <a:srgbClr val="0033CC"/>
                </a:solidFill>
              </a:rPr>
              <a:t>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osciluje</a:t>
            </a:r>
            <a:r>
              <a:rPr lang="en-US" sz="1400" dirty="0" smtClean="0">
                <a:solidFill>
                  <a:srgbClr val="0033CC"/>
                </a:solidFill>
              </a:rPr>
              <a:t> i </a:t>
            </a:r>
            <a:r>
              <a:rPr lang="en-US" sz="1400" dirty="0" err="1" smtClean="0">
                <a:solidFill>
                  <a:srgbClr val="0033CC"/>
                </a:solidFill>
              </a:rPr>
              <a:t>pobuđuje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gornji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deo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zvučne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viljuške</a:t>
            </a:r>
            <a:r>
              <a:rPr lang="sr-Latn-RS" sz="1400" dirty="0" smtClean="0">
                <a:solidFill>
                  <a:srgbClr val="0033CC"/>
                </a:solidFill>
              </a:rPr>
              <a:t>,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zajedno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gornjim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pijezoelementima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koji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zaosciluju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kontra</a:t>
            </a:r>
            <a:r>
              <a:rPr lang="sr-Latn-RS" sz="1400" dirty="0" smtClean="0">
                <a:solidFill>
                  <a:srgbClr val="0033CC"/>
                </a:solidFill>
              </a:rPr>
              <a:t>-</a:t>
            </a:r>
            <a:r>
              <a:rPr lang="en-US" sz="1400" dirty="0" err="1" smtClean="0">
                <a:solidFill>
                  <a:srgbClr val="0033CC"/>
                </a:solidFill>
              </a:rPr>
              <a:t>fazi</a:t>
            </a:r>
            <a:r>
              <a:rPr lang="en-US" sz="1400" dirty="0" smtClean="0">
                <a:solidFill>
                  <a:srgbClr val="0033CC"/>
                </a:solidFill>
              </a:rPr>
              <a:t>.</a:t>
            </a:r>
            <a:r>
              <a:rPr lang="sr-Latn-R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Frekvencija</a:t>
            </a:r>
            <a:r>
              <a:rPr lang="en-US" sz="1400" dirty="0" smtClean="0">
                <a:solidFill>
                  <a:srgbClr val="0033CC"/>
                </a:solidFill>
              </a:rPr>
              <a:t> je </a:t>
            </a:r>
            <a:r>
              <a:rPr lang="en-US" sz="1400" dirty="0" err="1" smtClean="0">
                <a:solidFill>
                  <a:srgbClr val="0033CC"/>
                </a:solidFill>
              </a:rPr>
              <a:t>približno</a:t>
            </a:r>
            <a:r>
              <a:rPr lang="en-US" sz="1400" dirty="0" smtClean="0">
                <a:solidFill>
                  <a:srgbClr val="0033CC"/>
                </a:solidFill>
              </a:rPr>
              <a:t> 2 </a:t>
            </a:r>
            <a:r>
              <a:rPr lang="sr-Latn-RS" sz="1400" smtClean="0">
                <a:solidFill>
                  <a:srgbClr val="0033CC"/>
                </a:solidFill>
              </a:rPr>
              <a:t>k</a:t>
            </a:r>
            <a:r>
              <a:rPr lang="en-US" sz="1400" smtClean="0">
                <a:solidFill>
                  <a:srgbClr val="0033CC"/>
                </a:solidFill>
              </a:rPr>
              <a:t>Hz</a:t>
            </a:r>
            <a:r>
              <a:rPr lang="en-US" sz="1400" dirty="0" smtClean="0">
                <a:solidFill>
                  <a:srgbClr val="0033CC"/>
                </a:solidFill>
              </a:rPr>
              <a:t>.</a:t>
            </a:r>
            <a:endParaRPr lang="sr-Latn-RS" sz="14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Kada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vozilo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kreće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pravolinijski</a:t>
            </a:r>
            <a:r>
              <a:rPr lang="en-US" sz="1400" dirty="0" smtClean="0">
                <a:solidFill>
                  <a:srgbClr val="0033CC"/>
                </a:solidFill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</a:rPr>
              <a:t>nema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Koriolisove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sile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koja</a:t>
            </a:r>
            <a:r>
              <a:rPr lang="en-US" sz="1400" dirty="0" smtClean="0">
                <a:solidFill>
                  <a:srgbClr val="0033CC"/>
                </a:solidFill>
              </a:rPr>
              <a:t> bi </a:t>
            </a:r>
            <a:r>
              <a:rPr lang="en-US" sz="1400" dirty="0" err="1" smtClean="0">
                <a:solidFill>
                  <a:srgbClr val="0033CC"/>
                </a:solidFill>
              </a:rPr>
              <a:t>delovala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viljušku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Rotaciono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kretanje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vertikalne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vozila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prilikom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kretanja</a:t>
            </a:r>
            <a:r>
              <a:rPr lang="en-US" sz="1400" dirty="0" smtClean="0">
                <a:solidFill>
                  <a:srgbClr val="0033CC"/>
                </a:solidFill>
              </a:rPr>
              <a:t> u </a:t>
            </a:r>
            <a:r>
              <a:rPr lang="en-US" sz="1400" dirty="0" err="1" smtClean="0">
                <a:solidFill>
                  <a:srgbClr val="0033CC"/>
                </a:solidFill>
              </a:rPr>
              <a:t>krivini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uzrokuje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zakretanje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gornjeg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dela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viljuške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iz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oscilatorne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ravni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tako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da</a:t>
            </a:r>
            <a:r>
              <a:rPr lang="en-US" sz="1400" dirty="0" smtClean="0">
                <a:solidFill>
                  <a:srgbClr val="0033CC"/>
                </a:solidFill>
              </a:rPr>
              <a:t> se </a:t>
            </a:r>
            <a:r>
              <a:rPr lang="en-US" sz="1400" dirty="0" err="1" smtClean="0">
                <a:solidFill>
                  <a:srgbClr val="0033CC"/>
                </a:solidFill>
              </a:rPr>
              <a:t>na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gornjim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pijezoe</a:t>
            </a:r>
            <a:r>
              <a:rPr lang="sr-Latn-RS" sz="1400" dirty="0" smtClean="0">
                <a:solidFill>
                  <a:srgbClr val="0033CC"/>
                </a:solidFill>
              </a:rPr>
              <a:t>l</a:t>
            </a:r>
            <a:r>
              <a:rPr lang="en-US" sz="1400" dirty="0" err="1" smtClean="0">
                <a:solidFill>
                  <a:srgbClr val="0033CC"/>
                </a:solidFill>
              </a:rPr>
              <a:t>ementima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generiše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naizmenični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napon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rgbClr val="0033CC"/>
                </a:solidFill>
              </a:rPr>
              <a:t>Amplituda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generisanog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napona</a:t>
            </a:r>
            <a:r>
              <a:rPr lang="en-US" sz="1400" dirty="0" smtClean="0">
                <a:solidFill>
                  <a:srgbClr val="0033CC"/>
                </a:solidFill>
              </a:rPr>
              <a:t> je </a:t>
            </a:r>
            <a:r>
              <a:rPr lang="en-US" sz="1400" dirty="0" err="1" smtClean="0">
                <a:solidFill>
                  <a:srgbClr val="0033CC"/>
                </a:solidFill>
              </a:rPr>
              <a:t>funkcija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brzine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rotacionog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skretanja</a:t>
            </a:r>
            <a:r>
              <a:rPr lang="en-US" sz="1400" dirty="0" smtClean="0">
                <a:solidFill>
                  <a:srgbClr val="0033CC"/>
                </a:solidFill>
              </a:rPr>
              <a:t> i </a:t>
            </a:r>
            <a:r>
              <a:rPr lang="en-US" sz="1400" dirty="0" err="1" smtClean="0">
                <a:solidFill>
                  <a:srgbClr val="0033CC"/>
                </a:solidFill>
              </a:rPr>
              <a:t>brzine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oscilacija</a:t>
            </a:r>
            <a:r>
              <a:rPr lang="en-US" sz="1400" dirty="0" smtClean="0">
                <a:solidFill>
                  <a:srgbClr val="0033CC"/>
                </a:solidFill>
              </a:rPr>
              <a:t>. </a:t>
            </a:r>
            <a:r>
              <a:rPr lang="en-US" sz="1400" dirty="0" err="1" smtClean="0">
                <a:solidFill>
                  <a:srgbClr val="0033CC"/>
                </a:solidFill>
              </a:rPr>
              <a:t>Znak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zavisi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od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smera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krivine</a:t>
            </a:r>
            <a:r>
              <a:rPr lang="en-US" sz="1400" dirty="0" smtClean="0">
                <a:solidFill>
                  <a:srgbClr val="0033CC"/>
                </a:solidFill>
              </a:rPr>
              <a:t> (</a:t>
            </a:r>
            <a:r>
              <a:rPr lang="en-US" sz="1400" dirty="0" err="1" smtClean="0">
                <a:solidFill>
                  <a:srgbClr val="0033CC"/>
                </a:solidFill>
              </a:rPr>
              <a:t>levi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ili</a:t>
            </a:r>
            <a:r>
              <a:rPr lang="en-US" sz="1400" dirty="0" smtClean="0">
                <a:solidFill>
                  <a:srgbClr val="0033CC"/>
                </a:solidFill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</a:rPr>
              <a:t>desni</a:t>
            </a:r>
            <a:r>
              <a:rPr lang="en-US" sz="1400" dirty="0" smtClean="0">
                <a:solidFill>
                  <a:srgbClr val="0033CC"/>
                </a:solidFill>
              </a:rPr>
              <a:t>)</a:t>
            </a:r>
            <a:r>
              <a:rPr lang="sr-Latn-RS" sz="1400" dirty="0" smtClean="0">
                <a:solidFill>
                  <a:srgbClr val="0033CC"/>
                </a:solidFill>
              </a:rPr>
              <a:t>.</a:t>
            </a:r>
            <a:endParaRPr lang="en-US" sz="14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3</a:t>
            </a:fld>
            <a:endParaRPr lang="sr-Latn-C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000628" y="1142984"/>
            <a:ext cx="4071966" cy="492922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33CC"/>
                </a:solidFill>
              </a:rPr>
              <a:t>Кod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inkrementalnih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merenja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relativne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obrtanja</a:t>
            </a:r>
            <a:r>
              <a:rPr lang="en-US" sz="1600" dirty="0" smtClean="0">
                <a:solidFill>
                  <a:srgbClr val="0033CC"/>
                </a:solidFill>
              </a:rPr>
              <a:t>, u </a:t>
            </a:r>
            <a:r>
              <a:rPr lang="en-US" sz="1600" dirty="0" err="1" smtClean="0">
                <a:solidFill>
                  <a:srgbClr val="0033CC"/>
                </a:solidFill>
              </a:rPr>
              <a:t>zavisnosti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broja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dimenzija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oznaka(markera) na</a:t>
            </a:r>
            <a:r>
              <a:rPr lang="en-US" sz="1600" dirty="0" smtClean="0">
                <a:solidFill>
                  <a:srgbClr val="0033CC"/>
                </a:solidFill>
              </a:rPr>
              <a:t> rotor</a:t>
            </a:r>
            <a:r>
              <a:rPr lang="sr-Latn-RS" sz="1600" dirty="0" smtClean="0">
                <a:solidFill>
                  <a:srgbClr val="0033CC"/>
                </a:solidFill>
              </a:rPr>
              <a:t>u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razlikuju</a:t>
            </a:r>
            <a:r>
              <a:rPr lang="en-US" sz="1600" dirty="0" smtClean="0">
                <a:solidFill>
                  <a:srgbClr val="0033CC"/>
                </a:solidFill>
              </a:rPr>
              <a:t> se</a:t>
            </a:r>
            <a:r>
              <a:rPr lang="sr-Latn-RS" sz="1600" dirty="0" smtClean="0">
                <a:solidFill>
                  <a:srgbClr val="0033CC"/>
                </a:solidFill>
              </a:rPr>
              <a:t>: </a:t>
            </a:r>
          </a:p>
          <a:p>
            <a:pPr marL="269875" indent="-1825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i="1" dirty="0" err="1" smtClean="0">
                <a:solidFill>
                  <a:srgbClr val="7030A0"/>
                </a:solidFill>
              </a:rPr>
              <a:t>Inkrementalni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senzor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većim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oznaka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obimu</a:t>
            </a:r>
            <a:r>
              <a:rPr lang="en-US" sz="1600" dirty="0" smtClean="0">
                <a:solidFill>
                  <a:srgbClr val="0033CC"/>
                </a:solidFill>
              </a:rPr>
              <a:t> – </a:t>
            </a:r>
            <a:r>
              <a:rPr lang="en-US" sz="1600" dirty="0" err="1" smtClean="0">
                <a:solidFill>
                  <a:srgbClr val="0033CC"/>
                </a:solidFill>
              </a:rPr>
              <a:t>po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celom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obimu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venca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nalazi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određeni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karakterističnih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oznaka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zuba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ili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žlebova</a:t>
            </a:r>
            <a:r>
              <a:rPr lang="en-US" sz="1600" dirty="0" smtClean="0">
                <a:solidFill>
                  <a:srgbClr val="0033CC"/>
                </a:solidFill>
              </a:rPr>
              <a:t>). </a:t>
            </a:r>
            <a:r>
              <a:rPr lang="en-US" sz="1600" dirty="0" err="1" smtClean="0">
                <a:solidFill>
                  <a:srgbClr val="0033CC"/>
                </a:solidFill>
              </a:rPr>
              <a:t>Takav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trenutnu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određene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tačke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obodu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nazubljenog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venca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sr-Latn-RS" sz="1600" dirty="0" smtClean="0">
                <a:solidFill>
                  <a:srgbClr val="0033CC"/>
                </a:solidFill>
              </a:rPr>
              <a:t>,</a:t>
            </a:r>
          </a:p>
          <a:p>
            <a:pPr marL="269875" indent="-1825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sz="1600" dirty="0" smtClean="0">
                <a:solidFill>
                  <a:srgbClr val="0033CC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Segmentni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senzor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obrtaja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manjim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oznaka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obimu</a:t>
            </a:r>
            <a:r>
              <a:rPr lang="en-US" sz="1600" dirty="0" smtClean="0">
                <a:solidFill>
                  <a:srgbClr val="0033CC"/>
                </a:solidFill>
              </a:rPr>
              <a:t> – </a:t>
            </a:r>
            <a:r>
              <a:rPr lang="en-US" sz="1600" dirty="0" err="1" smtClean="0">
                <a:solidFill>
                  <a:srgbClr val="0033CC"/>
                </a:solidFill>
              </a:rPr>
              <a:t>npr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r>
              <a:rPr lang="en-US" sz="1600" dirty="0" err="1" smtClean="0">
                <a:solidFill>
                  <a:srgbClr val="0033CC"/>
                </a:solidFill>
              </a:rPr>
              <a:t>broj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oznaka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jednak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broju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cilindara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motora</a:t>
            </a:r>
            <a:r>
              <a:rPr lang="sr-Latn-RS" sz="1600" dirty="0" smtClean="0">
                <a:solidFill>
                  <a:srgbClr val="0033CC"/>
                </a:solidFill>
              </a:rPr>
              <a:t>,</a:t>
            </a:r>
          </a:p>
          <a:p>
            <a:pPr marL="269875" indent="-182563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i="1" dirty="0" err="1" smtClean="0">
                <a:solidFill>
                  <a:srgbClr val="7030A0"/>
                </a:solidFill>
              </a:rPr>
              <a:t>Senzor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brzine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obrtanja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jednom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oznakom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obimu</a:t>
            </a:r>
            <a:r>
              <a:rPr lang="en-US" sz="1600" dirty="0" smtClean="0">
                <a:solidFill>
                  <a:srgbClr val="0033CC"/>
                </a:solidFill>
              </a:rPr>
              <a:t> – mere </a:t>
            </a:r>
            <a:r>
              <a:rPr lang="en-US" sz="1600" dirty="0" err="1" smtClean="0">
                <a:solidFill>
                  <a:srgbClr val="0033CC"/>
                </a:solidFill>
              </a:rPr>
              <a:t>samo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prosečnu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obrtanja</a:t>
            </a:r>
            <a:r>
              <a:rPr lang="sr-Latn-RS" sz="1600" dirty="0" smtClean="0">
                <a:solidFill>
                  <a:srgbClr val="0033CC"/>
                </a:solidFill>
              </a:rPr>
              <a:t>. </a:t>
            </a:r>
            <a:endParaRPr lang="en-US" sz="1600" dirty="0" smtClean="0">
              <a:solidFill>
                <a:srgbClr val="0033CC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471490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Merne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promenljive i merni principi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179387" y="1071546"/>
            <a:ext cx="4749803" cy="3357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1"/>
          <p:cNvSpPr/>
          <p:nvPr/>
        </p:nvSpPr>
        <p:spPr>
          <a:xfrm>
            <a:off x="285720" y="4746709"/>
            <a:ext cx="2952750" cy="1611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4</a:t>
            </a:fld>
            <a:endParaRPr lang="sr-Latn-C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71480"/>
            <a:ext cx="4500594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Oblici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senzora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142844" y="928670"/>
            <a:ext cx="4530730" cy="426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2844" y="4714884"/>
            <a:ext cx="1928826" cy="2071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857752" y="1000108"/>
            <a:ext cx="3929090" cy="40005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33CC"/>
                </a:solidFill>
              </a:rPr>
              <a:t>Na   </a:t>
            </a:r>
            <a:r>
              <a:rPr lang="en-US" sz="1600" dirty="0" err="1" smtClean="0">
                <a:solidFill>
                  <a:srgbClr val="0033CC"/>
                </a:solidFill>
              </a:rPr>
              <a:t>slici</a:t>
            </a:r>
            <a:r>
              <a:rPr lang="en-US" sz="1600" dirty="0" smtClean="0">
                <a:solidFill>
                  <a:srgbClr val="0033CC"/>
                </a:solidFill>
              </a:rPr>
              <a:t>   </a:t>
            </a:r>
            <a:r>
              <a:rPr lang="sr-Latn-RS" sz="1600" dirty="0" smtClean="0">
                <a:solidFill>
                  <a:srgbClr val="0033CC"/>
                </a:solidFill>
              </a:rPr>
              <a:t>su 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prikazan</a:t>
            </a:r>
            <a:r>
              <a:rPr lang="sr-Latn-RS" sz="1600" dirty="0" smtClean="0">
                <a:solidFill>
                  <a:srgbClr val="0033CC"/>
                </a:solidFill>
              </a:rPr>
              <a:t>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dva najčešća</a:t>
            </a:r>
            <a:r>
              <a:rPr lang="en-US" sz="1600" dirty="0" smtClean="0">
                <a:solidFill>
                  <a:srgbClr val="0033CC"/>
                </a:solidFill>
              </a:rPr>
              <a:t>   </a:t>
            </a:r>
            <a:r>
              <a:rPr lang="en-US" sz="1600" dirty="0" err="1" smtClean="0">
                <a:solidFill>
                  <a:srgbClr val="0033CC"/>
                </a:solidFill>
              </a:rPr>
              <a:t>obli</a:t>
            </a:r>
            <a:r>
              <a:rPr lang="sr-Latn-RS" sz="1600" dirty="0" smtClean="0">
                <a:solidFill>
                  <a:srgbClr val="0033CC"/>
                </a:solidFill>
              </a:rPr>
              <a:t>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Zbog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lakše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montaže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jednostavnosti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uglavnom</a:t>
            </a:r>
            <a:r>
              <a:rPr lang="en-US" sz="1600" dirty="0" smtClean="0">
                <a:solidFill>
                  <a:srgbClr val="0033CC"/>
                </a:solidFill>
              </a:rPr>
              <a:t> je u </a:t>
            </a:r>
            <a:r>
              <a:rPr lang="en-US" sz="1600" dirty="0" err="1" smtClean="0">
                <a:solidFill>
                  <a:srgbClr val="0033CC"/>
                </a:solidFill>
              </a:rPr>
              <a:t>primeni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štapni oblik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r>
              <a:rPr lang="en-US" sz="1600" dirty="0" err="1" smtClean="0">
                <a:solidFill>
                  <a:srgbClr val="0033CC"/>
                </a:solidFill>
              </a:rPr>
              <a:t>Senzor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nalazi</a:t>
            </a:r>
            <a:r>
              <a:rPr lang="en-US" sz="1600" dirty="0" smtClean="0">
                <a:solidFill>
                  <a:srgbClr val="0033CC"/>
                </a:solidFill>
              </a:rPr>
              <a:t> pored </a:t>
            </a:r>
            <a:r>
              <a:rPr lang="en-US" sz="1600" dirty="0" err="1" smtClean="0">
                <a:solidFill>
                  <a:srgbClr val="0033CC"/>
                </a:solidFill>
              </a:rPr>
              <a:t>ili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naspram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rotora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čiji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nazbljeni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venac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prolazi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neposrednoj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blizini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razmaku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i="1" dirty="0" err="1" smtClean="0">
                <a:solidFill>
                  <a:srgbClr val="0033CC"/>
                </a:solidFill>
              </a:rPr>
              <a:t>d</a:t>
            </a:r>
            <a:r>
              <a:rPr lang="en-US" sz="1600" i="1" baseline="-25000" dirty="0" err="1" smtClean="0">
                <a:solidFill>
                  <a:srgbClr val="0033CC"/>
                </a:solidFill>
              </a:rPr>
              <a:t>L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Međutim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ova</a:t>
            </a:r>
            <a:r>
              <a:rPr lang="en-US" sz="1600" dirty="0" err="1" smtClean="0">
                <a:solidFill>
                  <a:srgbClr val="0033CC"/>
                </a:solidFill>
              </a:rPr>
              <a:t>kvo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tehničko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rešenje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karakteriše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niskom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mernom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osetljivošću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razliku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viljuškastog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oblika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ne </a:t>
            </a:r>
            <a:r>
              <a:rPr lang="en-US" sz="1600" dirty="0" err="1" smtClean="0">
                <a:solidFill>
                  <a:srgbClr val="0033CC"/>
                </a:solidFill>
              </a:rPr>
              <a:t>zavisi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radijalnih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aksijalnih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pomeraja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rotora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5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928670"/>
            <a:ext cx="8358246" cy="507209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dirty="0" smtClean="0">
                <a:solidFill>
                  <a:srgbClr val="7030A0"/>
                </a:solidFill>
              </a:rPr>
              <a:t>Konvencionalni senzori koji se koriste za merenje brzine obrtanja zasnovani su na mernim efektima sa izraženim izlaznim signalom (npr. induktivni senzori), koji spadaju u pasivne senzore. </a:t>
            </a: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U </a:t>
            </a:r>
            <a:r>
              <a:rPr lang="en-US" dirty="0" err="1" smtClean="0">
                <a:solidFill>
                  <a:srgbClr val="7030A0"/>
                </a:solidFill>
              </a:rPr>
              <a:t>mnogim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savremenim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primenama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vozilima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klasični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induktivni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više</a:t>
            </a:r>
            <a:r>
              <a:rPr lang="en-US" dirty="0" smtClean="0">
                <a:solidFill>
                  <a:srgbClr val="7030A0"/>
                </a:solidFill>
              </a:rPr>
              <a:t> ne </a:t>
            </a:r>
            <a:r>
              <a:rPr lang="en-US" dirty="0" err="1" smtClean="0">
                <a:solidFill>
                  <a:srgbClr val="7030A0"/>
                </a:solidFill>
              </a:rPr>
              <a:t>zadovoljavaju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visoke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zahteve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sofisticiranih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elektronskih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sistema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357188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RS" dirty="0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edostaci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se </a:t>
            </a:r>
            <a:r>
              <a:rPr lang="en-US" dirty="0" err="1" smtClean="0">
                <a:solidFill>
                  <a:srgbClr val="7030A0"/>
                </a:solidFill>
              </a:rPr>
              <a:t>odnose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sledeće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 marL="803275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zavisnost</a:t>
            </a:r>
            <a:r>
              <a:rPr lang="en-US" i="1" dirty="0" smtClean="0">
                <a:solidFill>
                  <a:srgbClr val="CC3300"/>
                </a:solidFill>
              </a:rPr>
              <a:t> amplitude </a:t>
            </a:r>
            <a:r>
              <a:rPr lang="en-US" i="1" dirty="0" err="1" smtClean="0">
                <a:solidFill>
                  <a:srgbClr val="CC3300"/>
                </a:solidFill>
              </a:rPr>
              <a:t>signala od broja obrtaja, odnosno neprecizna merenja na nižim ugaonim brzinama</a:t>
            </a:r>
            <a:r>
              <a:rPr lang="en-US" i="1" dirty="0" smtClean="0">
                <a:solidFill>
                  <a:srgbClr val="CC3300"/>
                </a:solidFill>
              </a:rPr>
              <a:t>,</a:t>
            </a:r>
            <a:r>
              <a:rPr lang="sr-Latn-RS" i="1" dirty="0" smtClean="0">
                <a:solidFill>
                  <a:srgbClr val="CC3300"/>
                </a:solidFill>
              </a:rPr>
              <a:t> </a:t>
            </a:r>
          </a:p>
          <a:p>
            <a:pPr marL="803275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veoma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uske tolerancije promene vazdušnog zazora senzora</a:t>
            </a:r>
            <a:r>
              <a:rPr lang="en-US" i="1" dirty="0" smtClean="0">
                <a:solidFill>
                  <a:srgbClr val="CC3300"/>
                </a:solidFill>
              </a:rPr>
              <a:t>,</a:t>
            </a:r>
            <a:r>
              <a:rPr lang="sr-Latn-RS" i="1" dirty="0" smtClean="0">
                <a:solidFill>
                  <a:srgbClr val="CC3300"/>
                </a:solidFill>
              </a:rPr>
              <a:t> </a:t>
            </a:r>
          </a:p>
          <a:p>
            <a:pPr marL="803275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nemogućnost</a:t>
            </a:r>
            <a:r>
              <a:rPr lang="en-US" i="1" dirty="0" smtClean="0">
                <a:solidFill>
                  <a:srgbClr val="CC3300"/>
                </a:solidFill>
              </a:rPr>
              <a:t>  </a:t>
            </a:r>
            <a:r>
              <a:rPr lang="en-US" i="1" dirty="0" err="1" smtClean="0">
                <a:solidFill>
                  <a:srgbClr val="CC3300"/>
                </a:solidFill>
              </a:rPr>
              <a:t>prepoznavanja  razlike  između  promene  vazdušnog  zazora  i  promene brzine obrtanja nazubljenog venca senzora</a:t>
            </a:r>
            <a:r>
              <a:rPr lang="en-US" i="1" dirty="0" smtClean="0">
                <a:solidFill>
                  <a:srgbClr val="CC3300"/>
                </a:solidFill>
              </a:rPr>
              <a:t>,</a:t>
            </a:r>
            <a:r>
              <a:rPr lang="sr-Latn-RS" i="1" dirty="0" smtClean="0">
                <a:solidFill>
                  <a:srgbClr val="CC3300"/>
                </a:solidFill>
              </a:rPr>
              <a:t> </a:t>
            </a:r>
          </a:p>
          <a:p>
            <a:pPr marL="803275" indent="-17462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r-Latn-R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nemogućnost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stabilnog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merenja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broja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obrtaja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pri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velikom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porastu</a:t>
            </a:r>
            <a:r>
              <a:rPr lang="en-US" i="1" dirty="0" smtClean="0">
                <a:solidFill>
                  <a:srgbClr val="CC3300"/>
                </a:solidFill>
              </a:rPr>
              <a:t> temperature (</a:t>
            </a:r>
            <a:r>
              <a:rPr lang="en-US" i="1" dirty="0" err="1" smtClean="0">
                <a:solidFill>
                  <a:srgbClr val="CC3300"/>
                </a:solidFill>
              </a:rPr>
              <a:t>na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primeru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merenja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broja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obrtaja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točka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usled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neposredne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blizine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kočnog</a:t>
            </a:r>
            <a:r>
              <a:rPr lang="en-US" i="1" dirty="0" smtClean="0">
                <a:solidFill>
                  <a:srgbClr val="CC3300"/>
                </a:solidFill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</a:rPr>
              <a:t>diska</a:t>
            </a:r>
            <a:r>
              <a:rPr lang="en-US" i="1" dirty="0" smtClean="0">
                <a:solidFill>
                  <a:srgbClr val="CC3300"/>
                </a:solidFill>
              </a:rPr>
              <a:t>).</a:t>
            </a:r>
            <a:endParaRPr lang="en-US" i="1" dirty="0" err="1" smtClean="0">
              <a:solidFill>
                <a:srgbClr val="CC33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00042"/>
            <a:ext cx="46434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Zahtevi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broja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obrtaja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6</a:t>
            </a:fld>
            <a:endParaRPr lang="sr-Latn-C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928670"/>
            <a:ext cx="8715436" cy="571504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174625"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7030A0"/>
                </a:solidFill>
              </a:rPr>
              <a:t>Navedeni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nedostaci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otklonjeni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primenom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novijih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generacija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senzora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koji</a:t>
            </a:r>
            <a:r>
              <a:rPr lang="en-US" dirty="0" smtClean="0">
                <a:solidFill>
                  <a:srgbClr val="7030A0"/>
                </a:solidFill>
              </a:rPr>
              <a:t> pored toga </a:t>
            </a:r>
            <a:r>
              <a:rPr lang="en-US" dirty="0" err="1" smtClean="0">
                <a:solidFill>
                  <a:srgbClr val="7030A0"/>
                </a:solidFill>
              </a:rPr>
              <a:t>imaju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dodatne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karakteristike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kao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npr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 marL="715963" indent="-174625">
              <a:spcBef>
                <a:spcPts val="600"/>
              </a:spcBef>
              <a:buFontTx/>
              <a:buChar char="-"/>
            </a:pPr>
            <a:r>
              <a:rPr lang="sr-Latn-RS" dirty="0" smtClean="0">
                <a:solidFill>
                  <a:srgbClr val="7030A0"/>
                </a:solidFill>
              </a:rPr>
              <a:t>s</a:t>
            </a:r>
            <a:r>
              <a:rPr lang="en-US" dirty="0" err="1" smtClean="0">
                <a:solidFill>
                  <a:srgbClr val="7030A0"/>
                </a:solidFill>
              </a:rPr>
              <a:t>tatičko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merenje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npr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dirty="0" err="1" smtClean="0">
                <a:solidFill>
                  <a:srgbClr val="7030A0"/>
                </a:solidFill>
              </a:rPr>
              <a:t>nulta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brzina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ekstremno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mali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broj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obrtaja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kolenastog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vratila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ili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točka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vozila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715963" indent="-174625">
              <a:spcBef>
                <a:spcPts val="600"/>
              </a:spcBef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efikasno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merenje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pri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povećanim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vazdušnim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razmacima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olakšana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montaža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715963" indent="-174625">
              <a:spcBef>
                <a:spcPts val="600"/>
              </a:spcBef>
              <a:buFontTx/>
              <a:buChar char="-"/>
            </a:pPr>
            <a:r>
              <a:rPr lang="sr-Latn-RS" dirty="0" smtClean="0">
                <a:solidFill>
                  <a:srgbClr val="7030A0"/>
                </a:solidFill>
              </a:rPr>
              <a:t>m</a:t>
            </a:r>
            <a:r>
              <a:rPr lang="en-US" dirty="0" err="1" smtClean="0">
                <a:solidFill>
                  <a:srgbClr val="7030A0"/>
                </a:solidFill>
              </a:rPr>
              <a:t>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dimenzije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715963" indent="-174625">
              <a:spcBef>
                <a:spcPts val="600"/>
              </a:spcBef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efikasno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merenje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pri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promeni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vazdušnog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zazora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</a:p>
          <a:p>
            <a:pPr marL="715963" indent="-174625">
              <a:spcBef>
                <a:spcPts val="600"/>
              </a:spcBef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prošireno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temperaturno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područje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rada</a:t>
            </a:r>
            <a:r>
              <a:rPr lang="en-US" dirty="0" smtClean="0">
                <a:solidFill>
                  <a:srgbClr val="7030A0"/>
                </a:solidFill>
              </a:rPr>
              <a:t> i do 200 </a:t>
            </a:r>
            <a:r>
              <a:rPr lang="en-US" baseline="30000" dirty="0" smtClean="0">
                <a:solidFill>
                  <a:srgbClr val="7030A0"/>
                </a:solidFill>
              </a:rPr>
              <a:t>0</a:t>
            </a:r>
            <a:r>
              <a:rPr lang="en-US" dirty="0" smtClean="0">
                <a:solidFill>
                  <a:srgbClr val="7030A0"/>
                </a:solidFill>
              </a:rPr>
              <a:t>C,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715963" indent="-174625">
              <a:spcBef>
                <a:spcPts val="600"/>
              </a:spcBef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identifikacija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smera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kretanja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opcija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navigaciju</a:t>
            </a:r>
            <a:r>
              <a:rPr lang="en-US" dirty="0" smtClean="0">
                <a:solidFill>
                  <a:srgbClr val="7030A0"/>
                </a:solidFill>
              </a:rPr>
              <a:t>),</a:t>
            </a:r>
            <a:endParaRPr lang="sr-Latn-RS" dirty="0" smtClean="0">
              <a:solidFill>
                <a:srgbClr val="7030A0"/>
              </a:solidFill>
            </a:endParaRPr>
          </a:p>
          <a:p>
            <a:pPr marL="715963" indent="-174625">
              <a:spcBef>
                <a:spcPts val="600"/>
              </a:spcBef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identifikacija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referentne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oznake</a:t>
            </a:r>
            <a:r>
              <a:rPr lang="en-US" dirty="0" smtClean="0">
                <a:solidFill>
                  <a:srgbClr val="7030A0"/>
                </a:solidFill>
              </a:rPr>
              <a:t> (u </a:t>
            </a:r>
            <a:r>
              <a:rPr lang="en-US" dirty="0" err="1" smtClean="0">
                <a:solidFill>
                  <a:srgbClr val="7030A0"/>
                </a:solidFill>
              </a:rPr>
              <a:t>elektronskim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sistemima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paljenja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benzinskih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motora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 marL="26987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dirty="0" smtClean="0">
                <a:solidFill>
                  <a:srgbClr val="7030A0"/>
                </a:solidFill>
              </a:rPr>
              <a:t>Inkrementalno merenje brzine obrtanja koristi širok spektar različitih fizičkih efekata (od kojih se neki mogu primeniti u senzorima po vrlo prihvatljivoj ceni). </a:t>
            </a:r>
          </a:p>
          <a:p>
            <a:pPr marL="26987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dirty="0" smtClean="0">
                <a:solidFill>
                  <a:srgbClr val="7030A0"/>
                </a:solidFill>
              </a:rPr>
              <a:t>Međutim, optički i kapacitivni senzori su veoma neprikladni za teške radne uslove na motornom vozilu. </a:t>
            </a:r>
          </a:p>
          <a:p>
            <a:pPr marL="26987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sr-Latn-CS" dirty="0" smtClean="0">
                <a:solidFill>
                  <a:srgbClr val="7030A0"/>
                </a:solidFill>
              </a:rPr>
              <a:t>Stoga se skoro isključivo koriste senzori sa magnetnim etektom.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endParaRPr lang="sr-Latn-RS" i="1" dirty="0" smtClean="0">
              <a:solidFill>
                <a:srgbClr val="7030A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44" y="500042"/>
            <a:ext cx="46434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Zahtevi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broja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obrtaja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7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8"/>
          <p:cNvSpPr/>
          <p:nvPr/>
        </p:nvSpPr>
        <p:spPr>
          <a:xfrm>
            <a:off x="114359" y="500042"/>
            <a:ext cx="3457509" cy="5715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0"/>
          <p:cNvSpPr/>
          <p:nvPr/>
        </p:nvSpPr>
        <p:spPr>
          <a:xfrm>
            <a:off x="2214546" y="5340439"/>
            <a:ext cx="1857388" cy="1446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714744" y="571480"/>
            <a:ext cx="5286412" cy="47149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Magnetno-statički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senzori</a:t>
            </a:r>
            <a:r>
              <a:rPr lang="en-US" sz="1600" dirty="0" smtClean="0">
                <a:solidFill>
                  <a:srgbClr val="0033CC"/>
                </a:solidFill>
              </a:rPr>
              <a:t> (H</a:t>
            </a:r>
            <a:r>
              <a:rPr lang="sr-Latn-RS" sz="1600" dirty="0" smtClean="0">
                <a:solidFill>
                  <a:srgbClr val="0033CC"/>
                </a:solidFill>
              </a:rPr>
              <a:t>ol</a:t>
            </a:r>
            <a:r>
              <a:rPr lang="en-US" sz="1600" dirty="0" err="1" smtClean="0">
                <a:solidFill>
                  <a:srgbClr val="0033CC"/>
                </a:solidFill>
              </a:rPr>
              <a:t>ov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magnetno-otporni</a:t>
            </a:r>
            <a:r>
              <a:rPr lang="en-US" sz="1600" dirty="0" smtClean="0">
                <a:solidFill>
                  <a:srgbClr val="0033CC"/>
                </a:solidFill>
              </a:rPr>
              <a:t>, AMR)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posebno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podobni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ispunjavanje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prve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dve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karakteristike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statičko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neosetljivost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vazdušnog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zazora</a:t>
            </a:r>
            <a:r>
              <a:rPr lang="en-US" sz="1600" dirty="0" smtClean="0">
                <a:solidFill>
                  <a:srgbClr val="0033CC"/>
                </a:solidFill>
              </a:rPr>
              <a:t>).</a:t>
            </a:r>
            <a:r>
              <a:rPr lang="sr-Latn-RS" sz="1600" dirty="0" smtClean="0">
                <a:solidFill>
                  <a:srgbClr val="0033CC"/>
                </a:solidFill>
              </a:rPr>
              <a:t> 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33CC"/>
                </a:solidFill>
              </a:rPr>
              <a:t>Na </a:t>
            </a:r>
            <a:r>
              <a:rPr lang="sr-Latn-RS" sz="1600" dirty="0" smtClean="0">
                <a:solidFill>
                  <a:srgbClr val="0033CC"/>
                </a:solidFill>
              </a:rPr>
              <a:t>s</a:t>
            </a:r>
            <a:r>
              <a:rPr lang="en-US" sz="1600" dirty="0" err="1" smtClean="0">
                <a:solidFill>
                  <a:srgbClr val="0033CC"/>
                </a:solidFill>
              </a:rPr>
              <a:t>lici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prikazana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tri </a:t>
            </a:r>
            <a:r>
              <a:rPr lang="en-US" sz="1600" dirty="0" err="1" smtClean="0">
                <a:solidFill>
                  <a:srgbClr val="0033CC"/>
                </a:solidFill>
              </a:rPr>
              <a:t>osnovna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oblika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generalno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neosetljivi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vazdušnog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zazora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33CC"/>
                </a:solidFill>
              </a:rPr>
              <a:t>U </a:t>
            </a:r>
            <a:r>
              <a:rPr lang="en-US" sz="1600" dirty="0" err="1" smtClean="0">
                <a:solidFill>
                  <a:srgbClr val="0033CC"/>
                </a:solidFill>
              </a:rPr>
              <a:t>slučaju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pasivnih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rotora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predznak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izlaznog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signala</a:t>
            </a:r>
            <a:r>
              <a:rPr lang="en-US" sz="1600" dirty="0" smtClean="0">
                <a:solidFill>
                  <a:srgbClr val="0033CC"/>
                </a:solidFill>
              </a:rPr>
              <a:t> do </a:t>
            </a:r>
            <a:r>
              <a:rPr lang="en-US" sz="1600" dirty="0" err="1" smtClean="0">
                <a:solidFill>
                  <a:srgbClr val="0033CC"/>
                </a:solidFill>
              </a:rPr>
              <a:t>određene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granice</a:t>
            </a:r>
            <a:r>
              <a:rPr lang="en-US" sz="1600" dirty="0" smtClean="0">
                <a:solidFill>
                  <a:srgbClr val="0033CC"/>
                </a:solidFill>
              </a:rPr>
              <a:t> ne </a:t>
            </a:r>
            <a:r>
              <a:rPr lang="en-US" sz="1600" dirty="0" err="1" smtClean="0">
                <a:solidFill>
                  <a:srgbClr val="0033CC"/>
                </a:solidFill>
              </a:rPr>
              <a:t>zavisi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vazdušnog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zazora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jer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registruje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tangencijalnu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jačinu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polja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Rotori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izuzetno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bitni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merenje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obrtanja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međutim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obično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određeni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konstrukciji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vozila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strane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proizvođača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vozila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dok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proizvodi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dobavljač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komponenti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Obično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rotori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pasivnog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tipa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izrađeni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mekog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feromagnetnog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materijala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često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smtClean="0">
                <a:solidFill>
                  <a:srgbClr val="0033CC"/>
                </a:solidFill>
              </a:rPr>
              <a:t>i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gvožđa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8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9"/>
          <p:cNvSpPr/>
          <p:nvPr/>
        </p:nvSpPr>
        <p:spPr>
          <a:xfrm>
            <a:off x="142844" y="1714488"/>
            <a:ext cx="4143404" cy="4714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1"/>
          <p:cNvSpPr/>
          <p:nvPr/>
        </p:nvSpPr>
        <p:spPr>
          <a:xfrm>
            <a:off x="3357554" y="1714488"/>
            <a:ext cx="1747774" cy="280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42844" y="1120959"/>
            <a:ext cx="3214710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Induktivni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obrta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ja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143504" y="642918"/>
            <a:ext cx="3643338" cy="40005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lntenzitet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magnetskog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fluksa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kroz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namotaj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zavisi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polo</a:t>
            </a:r>
            <a:r>
              <a:rPr lang="sr-Latn-RS" sz="1600" dirty="0" smtClean="0">
                <a:solidFill>
                  <a:srgbClr val="0033CC"/>
                </a:solidFill>
              </a:rPr>
              <a:t>ž</a:t>
            </a:r>
            <a:r>
              <a:rPr lang="en-US" sz="1600" dirty="0" err="1" smtClean="0">
                <a:solidFill>
                  <a:srgbClr val="0033CC"/>
                </a:solidFill>
              </a:rPr>
              <a:t>aja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senzora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odnosu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venac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tj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li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nasuprot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zubu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ili</a:t>
            </a:r>
            <a:r>
              <a:rPr lang="en-US" sz="1600" dirty="0" smtClean="0">
                <a:solidFill>
                  <a:srgbClr val="0033CC"/>
                </a:solidFill>
              </a:rPr>
              <a:t> me</a:t>
            </a:r>
            <a:r>
              <a:rPr lang="sr-Latn-RS" sz="1600" dirty="0" smtClean="0">
                <a:solidFill>
                  <a:srgbClr val="0033CC"/>
                </a:solidFill>
              </a:rPr>
              <a:t>đ</a:t>
            </a:r>
            <a:r>
              <a:rPr lang="en-US" sz="1600" dirty="0" err="1" smtClean="0">
                <a:solidFill>
                  <a:srgbClr val="0033CC"/>
                </a:solidFill>
              </a:rPr>
              <a:t>uzublju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Kada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venac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rotira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en-US" sz="1600" dirty="0" err="1" smtClean="0">
                <a:solidFill>
                  <a:srgbClr val="0033CC"/>
                </a:solidFill>
              </a:rPr>
              <a:t>magnetskom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fluksu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indukuju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sinusoidni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krajevima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namotaja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je </a:t>
            </a:r>
            <a:r>
              <a:rPr lang="en-US" sz="1600" dirty="0" err="1" smtClean="0">
                <a:solidFill>
                  <a:srgbClr val="0033CC"/>
                </a:solidFill>
              </a:rPr>
              <a:t>proporciona</a:t>
            </a:r>
            <a:r>
              <a:rPr lang="sr-Latn-RS" sz="1600" dirty="0" smtClean="0">
                <a:solidFill>
                  <a:srgbClr val="0033CC"/>
                </a:solidFill>
              </a:rPr>
              <a:t>l</a:t>
            </a:r>
            <a:r>
              <a:rPr lang="en-US" sz="1600" dirty="0" smtClean="0">
                <a:solidFill>
                  <a:srgbClr val="0033CC"/>
                </a:solidFill>
              </a:rPr>
              <a:t>an </a:t>
            </a:r>
            <a:r>
              <a:rPr lang="en-US" sz="1600" dirty="0" err="1" smtClean="0">
                <a:solidFill>
                  <a:srgbClr val="0033CC"/>
                </a:solidFill>
              </a:rPr>
              <a:t>promeni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fluksa</a:t>
            </a:r>
            <a:r>
              <a:rPr lang="en-US" sz="1600" dirty="0" smtClean="0">
                <a:solidFill>
                  <a:srgbClr val="0033CC"/>
                </a:solidFill>
              </a:rPr>
              <a:t>, a </a:t>
            </a:r>
            <a:r>
              <a:rPr lang="en-US" sz="1600" dirty="0" err="1" smtClean="0">
                <a:solidFill>
                  <a:srgbClr val="0033CC"/>
                </a:solidFill>
              </a:rPr>
              <a:t>samim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tim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brzini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sr-Latn-RS" sz="1600" dirty="0" err="1" smtClean="0">
                <a:solidFill>
                  <a:srgbClr val="0033CC"/>
                </a:solidFill>
              </a:rPr>
              <a:t>r</a:t>
            </a:r>
            <a:r>
              <a:rPr lang="en-US" sz="1600" dirty="0" err="1" smtClean="0">
                <a:solidFill>
                  <a:srgbClr val="0033CC"/>
                </a:solidFill>
              </a:rPr>
              <a:t>otora</a:t>
            </a:r>
            <a:r>
              <a:rPr lang="sr-Latn-RS" sz="1600" dirty="0" smtClean="0">
                <a:solidFill>
                  <a:srgbClr val="0033CC"/>
                </a:solidFill>
              </a:rPr>
              <a:t>. 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Amplituda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naizmeni</a:t>
            </a:r>
            <a:r>
              <a:rPr lang="sr-Latn-RS" sz="1600" dirty="0" smtClean="0">
                <a:solidFill>
                  <a:srgbClr val="0033CC"/>
                </a:solidFill>
              </a:rPr>
              <a:t>č</a:t>
            </a:r>
            <a:r>
              <a:rPr lang="en-US" sz="1600" dirty="0" err="1" smtClean="0">
                <a:solidFill>
                  <a:srgbClr val="0033CC"/>
                </a:solidFill>
              </a:rPr>
              <a:t>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znatno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povećava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pove</a:t>
            </a:r>
            <a:r>
              <a:rPr lang="sr-Latn-RS" sz="1600" dirty="0" smtClean="0">
                <a:solidFill>
                  <a:srgbClr val="0033CC"/>
                </a:solidFill>
              </a:rPr>
              <a:t>ć</a:t>
            </a:r>
            <a:r>
              <a:rPr lang="en-US" sz="1600" dirty="0" err="1" smtClean="0">
                <a:solidFill>
                  <a:srgbClr val="0033CC"/>
                </a:solidFill>
              </a:rPr>
              <a:t>anjem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brzine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nazubljenog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venca</a:t>
            </a:r>
            <a:r>
              <a:rPr lang="en-US" sz="1600" dirty="0" smtClean="0">
                <a:solidFill>
                  <a:srgbClr val="0033CC"/>
                </a:solidFill>
              </a:rPr>
              <a:t> (</a:t>
            </a:r>
            <a:r>
              <a:rPr lang="en-US" sz="1600" dirty="0" err="1" smtClean="0">
                <a:solidFill>
                  <a:srgbClr val="0033CC"/>
                </a:solidFill>
              </a:rPr>
              <a:t>od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nekoliko</a:t>
            </a:r>
            <a:r>
              <a:rPr lang="en-US" sz="1600" dirty="0" smtClean="0">
                <a:solidFill>
                  <a:srgbClr val="0033CC"/>
                </a:solidFill>
              </a:rPr>
              <a:t> mV do </a:t>
            </a:r>
            <a:r>
              <a:rPr lang="en-US" sz="1600" dirty="0" err="1" smtClean="0">
                <a:solidFill>
                  <a:srgbClr val="0033CC"/>
                </a:solidFill>
              </a:rPr>
              <a:t>preko</a:t>
            </a:r>
            <a:r>
              <a:rPr lang="en-US" sz="1600" dirty="0" smtClean="0">
                <a:solidFill>
                  <a:srgbClr val="0033CC"/>
                </a:solidFill>
              </a:rPr>
              <a:t> 100\/)</a:t>
            </a:r>
            <a:r>
              <a:rPr lang="sr-Latn-RS" sz="1600" dirty="0" smtClean="0">
                <a:solidFill>
                  <a:srgbClr val="0033CC"/>
                </a:solidFill>
              </a:rPr>
              <a:t>.</a:t>
            </a:r>
            <a:r>
              <a:rPr lang="en-US" sz="1600" dirty="0" smtClean="0">
                <a:solidFill>
                  <a:srgbClr val="0033CC"/>
                </a:solidFill>
              </a:rPr>
              <a:t>  </a:t>
            </a:r>
            <a:endParaRPr lang="sr-Latn-RS" sz="1600" dirty="0" err="1" smtClean="0">
              <a:solidFill>
                <a:srgbClr val="0033CC"/>
              </a:solidFill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143504" y="4714884"/>
            <a:ext cx="2928958" cy="2000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33C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42844" y="642918"/>
            <a:ext cx="492922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600" b="1" dirty="0" smtClean="0">
                <a:solidFill>
                  <a:srgbClr val="7030A0"/>
                </a:solidFill>
              </a:rPr>
              <a:t>4.2. Merenje r</a:t>
            </a:r>
            <a:r>
              <a:rPr lang="en-US" sz="1600" b="1" dirty="0" err="1" smtClean="0">
                <a:solidFill>
                  <a:srgbClr val="7030A0"/>
                </a:solidFill>
              </a:rPr>
              <a:t>elativn</a:t>
            </a:r>
            <a:r>
              <a:rPr lang="sr-Latn-RS" sz="1600" b="1" dirty="0" smtClean="0">
                <a:solidFill>
                  <a:srgbClr val="7030A0"/>
                </a:solidFill>
              </a:rPr>
              <a:t>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brzin</a:t>
            </a:r>
            <a:r>
              <a:rPr lang="sr-Latn-RS" sz="1600" b="1" dirty="0" smtClean="0">
                <a:solidFill>
                  <a:srgbClr val="7030A0"/>
                </a:solidFill>
              </a:rPr>
              <a:t>e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</a:rPr>
              <a:t>obrta</a:t>
            </a:r>
            <a:r>
              <a:rPr lang="sr-Latn-RS" sz="1600" b="1" dirty="0" smtClean="0">
                <a:solidFill>
                  <a:srgbClr val="7030A0"/>
                </a:solidFill>
              </a:rPr>
              <a:t>n</a:t>
            </a:r>
            <a:r>
              <a:rPr lang="en-US" sz="1600" b="1" dirty="0" err="1" smtClean="0">
                <a:solidFill>
                  <a:srgbClr val="7030A0"/>
                </a:solidFill>
              </a:rPr>
              <a:t>ja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7185" y="17835"/>
            <a:ext cx="8701095" cy="410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SENZORI I AKTUATORI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DCB58-0893-4C14-9E37-7C71D4F6B7A5}" type="slidenum">
              <a:rPr lang="sr-Latn-CS" smtClean="0"/>
              <a:pPr>
                <a:defRPr/>
              </a:pPr>
              <a:t>9</a:t>
            </a:fld>
            <a:endParaRPr lang="sr-Latn-C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87388" y="86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87388" y="101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9"/>
            <a:ext cx="4429156" cy="48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86455"/>
            <a:ext cx="300039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6297" y="1076338"/>
            <a:ext cx="13430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2844" y="549455"/>
            <a:ext cx="4357718" cy="30777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lvl="0" indent="-15875">
              <a:spcAft>
                <a:spcPts val="0"/>
              </a:spcAft>
            </a:pP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Induktivni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senzor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brzine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obrta</a:t>
            </a:r>
            <a:r>
              <a:rPr lang="sr-Latn-R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ja</a:t>
            </a:r>
            <a:endPara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72198" y="1285860"/>
            <a:ext cx="2714644" cy="400052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Oblici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zuba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vencu</a:t>
            </a:r>
            <a:r>
              <a:rPr lang="en-US" sz="1600" dirty="0" smtClean="0">
                <a:solidFill>
                  <a:srgbClr val="0033CC"/>
                </a:solidFill>
              </a:rPr>
              <a:t> i </a:t>
            </a:r>
            <a:r>
              <a:rPr lang="en-US" sz="1600" dirty="0" err="1" smtClean="0">
                <a:solidFill>
                  <a:srgbClr val="0033CC"/>
                </a:solidFill>
              </a:rPr>
              <a:t>klina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polu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moraju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biti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uskladeni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endParaRPr lang="sr-Latn-RS" sz="1600" dirty="0" smtClean="0">
              <a:solidFill>
                <a:srgbClr val="0033CC"/>
              </a:solidFill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33CC"/>
                </a:solidFill>
              </a:rPr>
              <a:t>Kolo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za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odmeravanje</a:t>
            </a:r>
            <a:r>
              <a:rPr lang="en-US" sz="1600" dirty="0" smtClean="0">
                <a:solidFill>
                  <a:srgbClr val="0033CC"/>
                </a:solidFill>
              </a:rPr>
              <a:t> u </a:t>
            </a:r>
            <a:r>
              <a:rPr lang="sr-Latn-RS" sz="1600" dirty="0" smtClean="0">
                <a:solidFill>
                  <a:srgbClr val="0033CC"/>
                </a:solidFill>
              </a:rPr>
              <a:t>upravljačk</a:t>
            </a:r>
            <a:r>
              <a:rPr lang="en-US" sz="1600" dirty="0" err="1" smtClean="0">
                <a:solidFill>
                  <a:srgbClr val="0033CC"/>
                </a:solidFill>
              </a:rPr>
              <a:t>oj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jedinici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pretvara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sinusoidni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napon</a:t>
            </a:r>
            <a:r>
              <a:rPr lang="en-US" sz="1600" dirty="0" smtClean="0">
                <a:solidFill>
                  <a:srgbClr val="0033CC"/>
                </a:solidFill>
              </a:rPr>
              <a:t>, </a:t>
            </a:r>
            <a:r>
              <a:rPr lang="en-US" sz="1600" dirty="0" err="1" smtClean="0">
                <a:solidFill>
                  <a:srgbClr val="0033CC"/>
                </a:solidFill>
              </a:rPr>
              <a:t>koji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karakteri</a:t>
            </a:r>
            <a:r>
              <a:rPr lang="sr-Latn-RS" sz="1600" dirty="0" smtClean="0">
                <a:solidFill>
                  <a:srgbClr val="0033CC"/>
                </a:solidFill>
              </a:rPr>
              <a:t>š</a:t>
            </a:r>
            <a:r>
              <a:rPr lang="en-US" sz="1600" dirty="0" smtClean="0">
                <a:solidFill>
                  <a:srgbClr val="0033CC"/>
                </a:solidFill>
              </a:rPr>
              <a:t>u </a:t>
            </a:r>
            <a:r>
              <a:rPr lang="en-US" sz="1600" dirty="0" err="1" smtClean="0">
                <a:solidFill>
                  <a:srgbClr val="0033CC"/>
                </a:solidFill>
              </a:rPr>
              <a:t>velike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amplitudne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promene</a:t>
            </a:r>
            <a:r>
              <a:rPr lang="en-US" sz="1600" dirty="0" smtClean="0">
                <a:solidFill>
                  <a:srgbClr val="0033CC"/>
                </a:solidFill>
              </a:rPr>
              <a:t>, u </a:t>
            </a:r>
            <a:r>
              <a:rPr lang="en-US" sz="1600" dirty="0" err="1" smtClean="0">
                <a:solidFill>
                  <a:srgbClr val="0033CC"/>
                </a:solidFill>
              </a:rPr>
              <a:t>digitalni</a:t>
            </a:r>
            <a:r>
              <a:rPr lang="en-US" sz="1600" dirty="0" smtClean="0">
                <a:solidFill>
                  <a:srgbClr val="0033CC"/>
                </a:solidFill>
              </a:rPr>
              <a:t> signal </a:t>
            </a:r>
            <a:r>
              <a:rPr lang="en-US" sz="1600" dirty="0" err="1" smtClean="0">
                <a:solidFill>
                  <a:srgbClr val="0033CC"/>
                </a:solidFill>
              </a:rPr>
              <a:t>tj</a:t>
            </a:r>
            <a:r>
              <a:rPr lang="en-US" sz="1600" dirty="0" smtClean="0">
                <a:solidFill>
                  <a:srgbClr val="0033CC"/>
                </a:solidFill>
              </a:rPr>
              <a:t>. </a:t>
            </a:r>
            <a:r>
              <a:rPr lang="en-US" sz="1600" dirty="0" err="1" smtClean="0">
                <a:solidFill>
                  <a:srgbClr val="0033CC"/>
                </a:solidFill>
              </a:rPr>
              <a:t>povorku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pravouglih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impulsa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koja</a:t>
            </a:r>
            <a:r>
              <a:rPr lang="en-US" sz="1600" dirty="0" smtClean="0">
                <a:solidFill>
                  <a:srgbClr val="0033CC"/>
                </a:solidFill>
              </a:rPr>
              <a:t> se </a:t>
            </a:r>
            <a:r>
              <a:rPr lang="en-US" sz="1600" dirty="0" err="1" smtClean="0">
                <a:solidFill>
                  <a:srgbClr val="0033CC"/>
                </a:solidFill>
              </a:rPr>
              <a:t>prosle</a:t>
            </a:r>
            <a:r>
              <a:rPr lang="sr-Latn-RS" sz="1600" dirty="0" smtClean="0">
                <a:solidFill>
                  <a:srgbClr val="0033CC"/>
                </a:solidFill>
              </a:rPr>
              <a:t>đ</a:t>
            </a:r>
            <a:r>
              <a:rPr lang="en-US" sz="1600" dirty="0" err="1" smtClean="0">
                <a:solidFill>
                  <a:srgbClr val="0033CC"/>
                </a:solidFill>
              </a:rPr>
              <a:t>uje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mikro</a:t>
            </a:r>
            <a:r>
              <a:rPr lang="sr-Latn-RS" sz="1600" dirty="0" smtClean="0">
                <a:solidFill>
                  <a:srgbClr val="0033CC"/>
                </a:solidFill>
              </a:rPr>
              <a:t>-</a:t>
            </a:r>
            <a:r>
              <a:rPr lang="en-US" sz="1600" dirty="0" err="1" smtClean="0">
                <a:solidFill>
                  <a:srgbClr val="0033CC"/>
                </a:solidFill>
              </a:rPr>
              <a:t>kontro</a:t>
            </a:r>
            <a:r>
              <a:rPr lang="sr-Latn-RS" sz="1600" dirty="0" smtClean="0">
                <a:solidFill>
                  <a:srgbClr val="0033CC"/>
                </a:solidFill>
              </a:rPr>
              <a:t>l</a:t>
            </a:r>
            <a:r>
              <a:rPr lang="en-US" sz="1600" dirty="0" err="1" smtClean="0">
                <a:solidFill>
                  <a:srgbClr val="0033CC"/>
                </a:solidFill>
              </a:rPr>
              <a:t>eru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radi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r>
              <a:rPr lang="en-US" sz="1600" dirty="0" err="1" smtClean="0">
                <a:solidFill>
                  <a:srgbClr val="0033CC"/>
                </a:solidFill>
              </a:rPr>
              <a:t>da</a:t>
            </a:r>
            <a:r>
              <a:rPr lang="sr-Latn-RS" sz="1600" dirty="0" smtClean="0">
                <a:solidFill>
                  <a:srgbClr val="0033CC"/>
                </a:solidFill>
              </a:rPr>
              <a:t>l</a:t>
            </a:r>
            <a:r>
              <a:rPr lang="en-US" sz="1600" dirty="0" smtClean="0">
                <a:solidFill>
                  <a:srgbClr val="0033CC"/>
                </a:solidFill>
              </a:rPr>
              <a:t>je </a:t>
            </a:r>
            <a:r>
              <a:rPr lang="en-US" sz="1600" dirty="0" err="1" smtClean="0">
                <a:solidFill>
                  <a:srgbClr val="0033CC"/>
                </a:solidFill>
              </a:rPr>
              <a:t>obrade</a:t>
            </a:r>
            <a:r>
              <a:rPr lang="en-US" sz="1600" dirty="0" smtClean="0">
                <a:solidFill>
                  <a:srgbClr val="0033CC"/>
                </a:solidFill>
              </a:rPr>
              <a:t>.</a:t>
            </a:r>
            <a:endParaRPr lang="sr-Latn-RS" sz="16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3449</TotalTime>
  <Words>2265</Words>
  <Application>Microsoft Office PowerPoint</Application>
  <PresentationFormat>On-screen Show (4:3)</PresentationFormat>
  <Paragraphs>199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pero</dc:creator>
  <cp:lastModifiedBy>Milija Dzekulic</cp:lastModifiedBy>
  <cp:revision>299</cp:revision>
  <dcterms:created xsi:type="dcterms:W3CDTF">2008-10-04T11:17:29Z</dcterms:created>
  <dcterms:modified xsi:type="dcterms:W3CDTF">2020-11-20T14:29:19Z</dcterms:modified>
</cp:coreProperties>
</file>