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"/>
  </p:notesMasterIdLst>
  <p:handoutMasterIdLst>
    <p:handoutMasterId r:id="rId24"/>
  </p:handoutMasterIdLst>
  <p:sldIdLst>
    <p:sldId id="341" r:id="rId2"/>
    <p:sldId id="369" r:id="rId3"/>
    <p:sldId id="316" r:id="rId4"/>
    <p:sldId id="359" r:id="rId5"/>
    <p:sldId id="350" r:id="rId6"/>
    <p:sldId id="351" r:id="rId7"/>
    <p:sldId id="352" r:id="rId8"/>
    <p:sldId id="353" r:id="rId9"/>
    <p:sldId id="356" r:id="rId10"/>
    <p:sldId id="355" r:id="rId11"/>
    <p:sldId id="370" r:id="rId12"/>
    <p:sldId id="360" r:id="rId13"/>
    <p:sldId id="362" r:id="rId14"/>
    <p:sldId id="361" r:id="rId15"/>
    <p:sldId id="363" r:id="rId16"/>
    <p:sldId id="364" r:id="rId17"/>
    <p:sldId id="371" r:id="rId18"/>
    <p:sldId id="372" r:id="rId19"/>
    <p:sldId id="365" r:id="rId20"/>
    <p:sldId id="368" r:id="rId21"/>
    <p:sldId id="367" r:id="rId22"/>
  </p:sldIdLst>
  <p:sldSz cx="9144000" cy="6858000" type="screen4x3"/>
  <p:notesSz cx="6797675" cy="987425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98"/>
    <a:srgbClr val="0033CC"/>
    <a:srgbClr val="008000"/>
    <a:srgbClr val="EEE2D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55" autoAdjust="0"/>
    <p:restoredTop sz="93073" autoAdjust="0"/>
  </p:normalViewPr>
  <p:slideViewPr>
    <p:cSldViewPr>
      <p:cViewPr>
        <p:scale>
          <a:sx n="80" d="100"/>
          <a:sy n="80" d="100"/>
        </p:scale>
        <p:origin x="-106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7E0E-43A6-4583-89E7-C215D3546051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E786-E842-4BD0-BCB4-4DEDA9576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FBA1D3-9701-43C9-8189-072A72BA5F0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10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12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13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14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15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16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17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18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19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20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21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3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4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5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6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7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8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AADACF-7A53-4EA9-974D-087434C81F42}" type="slidenum">
              <a:rPr lang="sr-Latn-CS" smtClean="0"/>
              <a:pPr/>
              <a:t>9</a:t>
            </a:fld>
            <a:endParaRPr lang="sr-Latn-C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CB58-0893-4C14-9E37-7C71D4F6B7A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E06D-E5FD-4CF8-BBD4-1DB75D463AD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1FB9-7354-4189-B3DC-E2EFAEAD785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1BC01-FA09-4125-BF59-12D37AE14D4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3CE7-36DC-43E3-A2E5-FC1A3A6CD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60D8-4C2D-467D-B324-7D9BB0BFC97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A896-CDEB-4B46-84AF-EA86586F7CA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0ABD-9C99-41AC-8462-3B836931EFB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A848-9C54-435D-BBAD-E25702F722C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04CD-A169-4375-86C1-4CC3BC506BA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ED23-DF14-4707-91F1-859FBAF1554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31A9C-8889-4C5F-983F-F177E42C91C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428736"/>
            <a:ext cx="7929618" cy="40005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7188" indent="-174625">
              <a:buFont typeface="Wingdings" pitchFamily="2" charset="2"/>
              <a:buChar char="§"/>
            </a:pPr>
            <a:r>
              <a:rPr lang="sr-Latn-RS" b="1" dirty="0" smtClean="0">
                <a:solidFill>
                  <a:srgbClr val="7030A0"/>
                </a:solidFill>
              </a:rPr>
              <a:t>Magnetno-statički senzori </a:t>
            </a:r>
            <a:r>
              <a:rPr lang="sr-Latn-RS" dirty="0" smtClean="0">
                <a:solidFill>
                  <a:srgbClr val="7030A0"/>
                </a:solidFill>
              </a:rPr>
              <a:t>mere jačinu jednosmernog magnetnog polja (DC magnetno polje).</a:t>
            </a:r>
          </a:p>
          <a:p>
            <a:pPr marL="357188" indent="-174625">
              <a:buFont typeface="Wingdings" pitchFamily="2" charset="2"/>
              <a:buChar char="§"/>
            </a:pPr>
            <a:endParaRPr lang="en-US" dirty="0" smtClean="0">
              <a:solidFill>
                <a:srgbClr val="7030A0"/>
              </a:solidFill>
            </a:endParaRPr>
          </a:p>
          <a:p>
            <a:pPr marL="357188" indent="-174625">
              <a:buFont typeface="Wingdings" pitchFamily="2" charset="2"/>
              <a:buChar char="§"/>
            </a:pPr>
            <a:r>
              <a:rPr lang="sr-Latn-RS" dirty="0" smtClean="0">
                <a:solidFill>
                  <a:srgbClr val="7030A0"/>
                </a:solidFill>
              </a:rPr>
              <a:t>U odnosu na magnetno-induktivne senzore, pogodniji su za minijaturi-zaciju i jeftiniji su za primenu u mikrosistemskim  tehnikama  proizvodnje.  </a:t>
            </a:r>
            <a:endParaRPr lang="en-US" dirty="0" smtClean="0">
              <a:solidFill>
                <a:srgbClr val="7030A0"/>
              </a:solidFill>
            </a:endParaRPr>
          </a:p>
          <a:p>
            <a:pPr marL="357188" indent="-174625">
              <a:buFont typeface="Wingdings" pitchFamily="2" charset="2"/>
              <a:buChar char="§"/>
            </a:pPr>
            <a:endParaRPr lang="sr-Latn-RS" dirty="0" smtClean="0">
              <a:solidFill>
                <a:srgbClr val="7030A0"/>
              </a:solidFill>
            </a:endParaRPr>
          </a:p>
          <a:p>
            <a:pPr marL="357188" indent="-174625">
              <a:buFont typeface="Wingdings" pitchFamily="2" charset="2"/>
              <a:buChar char="§"/>
            </a:pPr>
            <a:r>
              <a:rPr lang="sr-Latn-RS" dirty="0" smtClean="0">
                <a:solidFill>
                  <a:srgbClr val="7030A0"/>
                </a:solidFill>
              </a:rPr>
              <a:t>Osnovni prinici rada su:</a:t>
            </a:r>
            <a:endParaRPr lang="en-US" dirty="0" smtClean="0">
              <a:solidFill>
                <a:srgbClr val="7030A0"/>
              </a:solidFill>
            </a:endParaRPr>
          </a:p>
          <a:p>
            <a:pPr marL="715963">
              <a:spcBef>
                <a:spcPts val="600"/>
              </a:spcBef>
              <a:spcAft>
                <a:spcPts val="600"/>
              </a:spcAft>
            </a:pPr>
            <a:r>
              <a:rPr lang="sr-Latn-RS" dirty="0" smtClean="0">
                <a:solidFill>
                  <a:srgbClr val="7030A0"/>
                </a:solidFill>
              </a:rPr>
              <a:t>-  </a:t>
            </a:r>
            <a:r>
              <a:rPr lang="sr-Latn-RS" i="1" dirty="0" smtClean="0">
                <a:solidFill>
                  <a:srgbClr val="7030A0"/>
                </a:solidFill>
              </a:rPr>
              <a:t>galvansko-magnetni efekat </a:t>
            </a:r>
            <a:r>
              <a:rPr lang="sr-Latn-RS" dirty="0" smtClean="0">
                <a:solidFill>
                  <a:srgbClr val="7030A0"/>
                </a:solidFill>
              </a:rPr>
              <a:t>(Holov i Gausov efekt), </a:t>
            </a:r>
            <a:endParaRPr lang="en-US" dirty="0" smtClean="0">
              <a:solidFill>
                <a:srgbClr val="7030A0"/>
              </a:solidFill>
            </a:endParaRPr>
          </a:p>
          <a:p>
            <a:pPr marL="715963">
              <a:spcBef>
                <a:spcPts val="600"/>
              </a:spcBef>
              <a:spcAft>
                <a:spcPts val="600"/>
              </a:spcAft>
            </a:pPr>
            <a:r>
              <a:rPr lang="sr-Latn-RS" dirty="0" smtClean="0">
                <a:solidFill>
                  <a:srgbClr val="7030A0"/>
                </a:solidFill>
              </a:rPr>
              <a:t>-  </a:t>
            </a:r>
            <a:r>
              <a:rPr lang="sr-Latn-RS" i="1" dirty="0" smtClean="0">
                <a:solidFill>
                  <a:srgbClr val="7030A0"/>
                </a:solidFill>
              </a:rPr>
              <a:t>anizotropno-magnetno otporni  efekat</a:t>
            </a:r>
            <a:r>
              <a:rPr lang="sr-Latn-RS" dirty="0" smtClean="0">
                <a:solidFill>
                  <a:srgbClr val="7030A0"/>
                </a:solidFill>
              </a:rPr>
              <a:t> (AMR) u tehnici tankog filma.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500043"/>
            <a:ext cx="4643470" cy="35719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Cyrl-C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SENZORI POZICIJE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46434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3.2. Magnetno-statički senzori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10</a:t>
            </a:fld>
            <a:endParaRPr lang="sr-Latn-C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33506"/>
            <a:ext cx="2932359" cy="538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362088"/>
            <a:ext cx="19431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571480"/>
            <a:ext cx="3643338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Izvedbe Holovih senzora pozicije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36433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Holov senzor ugla rotacije do 360</a:t>
            </a:r>
            <a:r>
              <a:rPr lang="sr-Latn-R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14942" y="1285860"/>
            <a:ext cx="3714776" cy="43577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Permanetni</a:t>
            </a:r>
            <a:r>
              <a:rPr lang="en-US" sz="1600" dirty="0" smtClean="0">
                <a:solidFill>
                  <a:srgbClr val="0033CC"/>
                </a:solidFill>
              </a:rPr>
              <a:t>  magnet </a:t>
            </a:r>
            <a:r>
              <a:rPr lang="en-US" sz="1600" dirty="0" err="1" smtClean="0">
                <a:solidFill>
                  <a:srgbClr val="0033CC"/>
                </a:solidFill>
              </a:rPr>
              <a:t>rotira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ispred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dva</a:t>
            </a:r>
            <a:r>
              <a:rPr lang="en-US" sz="1600" dirty="0" smtClean="0">
                <a:solidFill>
                  <a:srgbClr val="0033CC"/>
                </a:solidFill>
              </a:rPr>
              <a:t> H</a:t>
            </a:r>
            <a:r>
              <a:rPr lang="sr-Latn-RS" sz="1600" dirty="0" smtClean="0">
                <a:solidFill>
                  <a:srgbClr val="0033CC"/>
                </a:solidFill>
              </a:rPr>
              <a:t>olo</a:t>
            </a:r>
            <a:r>
              <a:rPr lang="en-US" sz="1600" dirty="0" err="1" smtClean="0">
                <a:solidFill>
                  <a:srgbClr val="0033CC"/>
                </a:solidFill>
              </a:rPr>
              <a:t>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postavljena</a:t>
            </a:r>
            <a:r>
              <a:rPr lang="en-US" sz="1600" dirty="0" smtClean="0">
                <a:solidFill>
                  <a:srgbClr val="0033CC"/>
                </a:solidFill>
              </a:rPr>
              <a:t> pod </a:t>
            </a:r>
            <a:r>
              <a:rPr lang="en-US" sz="1600" dirty="0" err="1" smtClean="0">
                <a:solidFill>
                  <a:srgbClr val="0033CC"/>
                </a:solidFill>
              </a:rPr>
              <a:t>uglom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90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paralelno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odnosu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permanentnog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ograničeno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samo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montažu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kraju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rotacione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osovine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Permanentni</a:t>
            </a:r>
            <a:r>
              <a:rPr lang="en-US" sz="1600" dirty="0" smtClean="0">
                <a:solidFill>
                  <a:srgbClr val="0033CC"/>
                </a:solidFill>
              </a:rPr>
              <a:t> magnet </a:t>
            </a:r>
            <a:r>
              <a:rPr lang="en-US" sz="1600" dirty="0" err="1" smtClean="0">
                <a:solidFill>
                  <a:srgbClr val="0033CC"/>
                </a:solidFill>
              </a:rPr>
              <a:t>mora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biti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dovoljne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veličine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izbegne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uticaj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tolerancija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vezanih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njegovu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ugradnju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Aft>
                <a:spcPts val="600"/>
              </a:spcAft>
            </a:pPr>
            <a:r>
              <a:rPr lang="sr-Latn-RS" sz="1600" dirty="0" smtClean="0">
                <a:solidFill>
                  <a:srgbClr val="0033CC"/>
                </a:solidFill>
              </a:rPr>
              <a:t>             </a:t>
            </a:r>
            <a:r>
              <a:rPr lang="sr-Latn-RS" sz="1600" i="1" dirty="0" smtClean="0">
                <a:solidFill>
                  <a:srgbClr val="B51B98"/>
                </a:solidFill>
              </a:rPr>
              <a:t>U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H1</a:t>
            </a:r>
            <a:r>
              <a:rPr lang="sr-Latn-RS" sz="1600" dirty="0" smtClean="0">
                <a:solidFill>
                  <a:srgbClr val="B51B98"/>
                </a:solidFill>
              </a:rPr>
              <a:t>=</a:t>
            </a:r>
            <a:r>
              <a:rPr lang="sr-Latn-RS" sz="1600" i="1" dirty="0" smtClean="0">
                <a:solidFill>
                  <a:srgbClr val="B51B98"/>
                </a:solidFill>
              </a:rPr>
              <a:t>U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x</a:t>
            </a:r>
            <a:r>
              <a:rPr lang="sr-Latn-RS" sz="1600" dirty="0" smtClean="0">
                <a:solidFill>
                  <a:srgbClr val="B51B98"/>
                </a:solidFill>
              </a:rPr>
              <a:t>= B∙</a:t>
            </a:r>
            <a:r>
              <a:rPr lang="sr-Latn-RS" sz="1600" i="1" dirty="0" smtClean="0">
                <a:solidFill>
                  <a:srgbClr val="B51B98"/>
                </a:solidFill>
              </a:rPr>
              <a:t>sin</a:t>
            </a:r>
            <a:r>
              <a:rPr lang="el-GR" sz="1600" i="1" dirty="0" smtClean="0">
                <a:solidFill>
                  <a:srgbClr val="B51B98"/>
                </a:solidFill>
              </a:rPr>
              <a:t>φ</a:t>
            </a:r>
            <a:endParaRPr lang="sr-Latn-RS" sz="1600" i="1" dirty="0" smtClean="0">
              <a:solidFill>
                <a:srgbClr val="B51B98"/>
              </a:solidFill>
            </a:endParaRPr>
          </a:p>
          <a:p>
            <a:pPr marL="182563" indent="-182563">
              <a:spcAft>
                <a:spcPts val="600"/>
              </a:spcAft>
            </a:pPr>
            <a:r>
              <a:rPr lang="sr-Latn-RS" sz="1600" i="1" dirty="0" smtClean="0">
                <a:solidFill>
                  <a:srgbClr val="B51B98"/>
                </a:solidFill>
              </a:rPr>
              <a:t>             U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H2</a:t>
            </a:r>
            <a:r>
              <a:rPr lang="sr-Latn-RS" sz="1600" dirty="0" smtClean="0">
                <a:solidFill>
                  <a:srgbClr val="B51B98"/>
                </a:solidFill>
              </a:rPr>
              <a:t>=</a:t>
            </a:r>
            <a:r>
              <a:rPr lang="sr-Latn-RS" sz="1600" i="1" dirty="0" smtClean="0">
                <a:solidFill>
                  <a:srgbClr val="B51B98"/>
                </a:solidFill>
              </a:rPr>
              <a:t>U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y</a:t>
            </a:r>
            <a:r>
              <a:rPr lang="sr-Latn-RS" sz="1600" dirty="0" smtClean="0">
                <a:solidFill>
                  <a:srgbClr val="B51B98"/>
                </a:solidFill>
              </a:rPr>
              <a:t>= B∙</a:t>
            </a:r>
            <a:r>
              <a:rPr lang="sr-Latn-RS" sz="1600" i="1" dirty="0" smtClean="0">
                <a:solidFill>
                  <a:srgbClr val="B51B98"/>
                </a:solidFill>
              </a:rPr>
              <a:t>cos</a:t>
            </a:r>
            <a:r>
              <a:rPr lang="el-GR" sz="1600" i="1" dirty="0" smtClean="0">
                <a:solidFill>
                  <a:srgbClr val="B51B98"/>
                </a:solidFill>
              </a:rPr>
              <a:t>φ</a:t>
            </a:r>
            <a:endParaRPr lang="sr-Latn-RS" sz="1600" i="1" dirty="0" smtClean="0">
              <a:solidFill>
                <a:srgbClr val="B51B98"/>
              </a:solidFill>
            </a:endParaRPr>
          </a:p>
          <a:p>
            <a:pPr marL="182563" indent="-182563">
              <a:spcAft>
                <a:spcPts val="600"/>
              </a:spcAft>
            </a:pPr>
            <a:r>
              <a:rPr lang="sr-Latn-RS" sz="1000" i="1" dirty="0" smtClean="0">
                <a:solidFill>
                  <a:srgbClr val="B51B98"/>
                </a:solidFill>
              </a:rPr>
              <a:t>             </a:t>
            </a:r>
          </a:p>
          <a:p>
            <a:pPr marL="182563" indent="-182563">
              <a:spcAft>
                <a:spcPts val="600"/>
              </a:spcAft>
            </a:pPr>
            <a:r>
              <a:rPr lang="sr-Latn-RS" sz="1600" i="1" dirty="0" smtClean="0">
                <a:solidFill>
                  <a:srgbClr val="B51B98"/>
                </a:solidFill>
              </a:rPr>
              <a:t>             </a:t>
            </a:r>
            <a:r>
              <a:rPr lang="el-GR" sz="1600" i="1" dirty="0" smtClean="0">
                <a:solidFill>
                  <a:srgbClr val="B51B98"/>
                </a:solidFill>
              </a:rPr>
              <a:t>φ</a:t>
            </a:r>
            <a:r>
              <a:rPr lang="sr-Latn-RS" sz="1600" i="1" dirty="0" smtClean="0">
                <a:solidFill>
                  <a:srgbClr val="B51B98"/>
                </a:solidFill>
              </a:rPr>
              <a:t> = arctg (U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x</a:t>
            </a:r>
            <a:r>
              <a:rPr lang="sr-Latn-RS" sz="1600" i="1" dirty="0" smtClean="0">
                <a:solidFill>
                  <a:srgbClr val="B51B98"/>
                </a:solidFill>
              </a:rPr>
              <a:t>/U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y</a:t>
            </a:r>
            <a:r>
              <a:rPr lang="sr-Latn-RS" sz="1600" i="1" dirty="0" smtClean="0">
                <a:solidFill>
                  <a:srgbClr val="B51B98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11</a:t>
            </a:fld>
            <a:endParaRPr lang="sr-Latn-C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86380" y="1071546"/>
            <a:ext cx="3786214" cy="47149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 smtClean="0">
                <a:solidFill>
                  <a:srgbClr val="0033CC"/>
                </a:solidFill>
              </a:rPr>
              <a:t>Osnov</a:t>
            </a:r>
            <a:r>
              <a:rPr lang="sr-Latn-RS" sz="1600" b="1" dirty="0" smtClean="0">
                <a:solidFill>
                  <a:srgbClr val="0033CC"/>
                </a:solidFill>
              </a:rPr>
              <a:t>i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</a:rPr>
              <a:t>teorije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</a:rPr>
              <a:t>magnetno-otpornih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</a:rPr>
              <a:t>senzora</a:t>
            </a:r>
            <a:endParaRPr lang="en-US" sz="1600" b="1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33CC"/>
                </a:solidFill>
              </a:rPr>
              <a:t>Pored  Ho</a:t>
            </a:r>
            <a:r>
              <a:rPr lang="sr-Latn-RS" sz="1600" dirty="0" smtClean="0">
                <a:solidFill>
                  <a:srgbClr val="0033CC"/>
                </a:solidFill>
              </a:rPr>
              <a:t>lo</a:t>
            </a:r>
            <a:r>
              <a:rPr lang="en-US" sz="1600" dirty="0" err="1" smtClean="0">
                <a:solidFill>
                  <a:srgbClr val="0033CC"/>
                </a:solidFill>
              </a:rPr>
              <a:t>vog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napona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nastaje</a:t>
            </a:r>
            <a:r>
              <a:rPr lang="en-US" sz="1600" dirty="0" smtClean="0">
                <a:solidFill>
                  <a:srgbClr val="0033CC"/>
                </a:solidFill>
              </a:rPr>
              <a:t>  u  </a:t>
            </a:r>
            <a:r>
              <a:rPr lang="en-US" sz="1600" dirty="0" err="1" smtClean="0">
                <a:solidFill>
                  <a:srgbClr val="0033CC"/>
                </a:solidFill>
              </a:rPr>
              <a:t>transverzalnom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smeru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poluprovodničkog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elementa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dolazi</a:t>
            </a:r>
            <a:r>
              <a:rPr lang="en-US" sz="1600" dirty="0" smtClean="0">
                <a:solidFill>
                  <a:srgbClr val="0033CC"/>
                </a:solidFill>
              </a:rPr>
              <a:t> i do </a:t>
            </a:r>
            <a:r>
              <a:rPr lang="en-US" sz="1600" dirty="0" err="1" smtClean="0">
                <a:solidFill>
                  <a:srgbClr val="0033CC"/>
                </a:solidFill>
              </a:rPr>
              <a:t>efekta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longitudionalnom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smeru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poznatog</a:t>
            </a:r>
            <a:r>
              <a:rPr lang="en-US" sz="1600" dirty="0" smtClean="0">
                <a:solidFill>
                  <a:srgbClr val="0033CC"/>
                </a:solidFill>
              </a:rPr>
              <a:t> pod </a:t>
            </a:r>
            <a:r>
              <a:rPr lang="en-US" sz="1600" dirty="0" err="1" smtClean="0">
                <a:solidFill>
                  <a:srgbClr val="0033CC"/>
                </a:solidFill>
              </a:rPr>
              <a:t>nazivom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b="1" i="1" dirty="0" err="1" smtClean="0">
                <a:solidFill>
                  <a:srgbClr val="0033CC"/>
                </a:solidFill>
              </a:rPr>
              <a:t>Gausov</a:t>
            </a:r>
            <a:r>
              <a:rPr lang="en-US" sz="1600" b="1" i="1" dirty="0" smtClean="0">
                <a:solidFill>
                  <a:srgbClr val="0033CC"/>
                </a:solidFill>
              </a:rPr>
              <a:t> </a:t>
            </a:r>
            <a:r>
              <a:rPr lang="en-US" sz="1600" b="1" i="1" dirty="0" err="1" smtClean="0">
                <a:solidFill>
                  <a:srgbClr val="0033CC"/>
                </a:solidFill>
              </a:rPr>
              <a:t>efekat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Senzore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koriste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ovaj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efekat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nazivaju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magnetno-otpornim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senzorima</a:t>
            </a:r>
            <a:r>
              <a:rPr lang="sr-Latn-RS" sz="1600" dirty="0" smtClean="0">
                <a:solidFill>
                  <a:srgbClr val="0033CC"/>
                </a:solidFill>
              </a:rPr>
              <a:t>. 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Zavisnost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indukcije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B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do </a:t>
            </a:r>
            <a:r>
              <a:rPr lang="en-US" sz="1600" dirty="0" err="1" smtClean="0">
                <a:solidFill>
                  <a:srgbClr val="0033CC"/>
                </a:solidFill>
              </a:rPr>
              <a:t>približno</a:t>
            </a:r>
            <a:r>
              <a:rPr lang="en-US" sz="1600" dirty="0" smtClean="0">
                <a:solidFill>
                  <a:srgbClr val="0033CC"/>
                </a:solidFill>
              </a:rPr>
              <a:t> 0,3 T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je </a:t>
            </a:r>
            <a:r>
              <a:rPr lang="en-US" sz="1600" dirty="0" err="1" smtClean="0">
                <a:solidFill>
                  <a:srgbClr val="0033CC"/>
                </a:solidFill>
              </a:rPr>
              <a:t>kvadratna</a:t>
            </a:r>
            <a:r>
              <a:rPr lang="en-US" sz="1600" dirty="0" smtClean="0">
                <a:solidFill>
                  <a:srgbClr val="0033CC"/>
                </a:solidFill>
              </a:rPr>
              <a:t> , </a:t>
            </a:r>
            <a:r>
              <a:rPr lang="en-US" sz="1600" dirty="0" err="1" smtClean="0">
                <a:solidFill>
                  <a:srgbClr val="0033CC"/>
                </a:solidFill>
              </a:rPr>
              <a:t>dok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iznad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tačke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linearna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povećanjem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indukcije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endParaRPr lang="en-US" sz="1600" dirty="0" err="1" smtClean="0">
              <a:solidFill>
                <a:srgbClr val="0033C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50352"/>
            <a:ext cx="3429024" cy="4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9714"/>
            <a:ext cx="1760855" cy="38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2844" y="476888"/>
            <a:ext cx="514353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Magnetno-otporni senzori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12</a:t>
            </a:fld>
            <a:endParaRPr lang="sr-Latn-C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4071966" cy="41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928670"/>
            <a:ext cx="173649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476888"/>
            <a:ext cx="514353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Magnetno-otporni senzori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4282" y="5214950"/>
            <a:ext cx="8143932" cy="128588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b="1" dirty="0" err="1" smtClean="0">
                <a:solidFill>
                  <a:srgbClr val="008000"/>
                </a:solidFill>
              </a:rPr>
              <a:t>Osnovna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</a:rPr>
              <a:t>prednost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magnetno-otpornih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senzora</a:t>
            </a:r>
            <a:r>
              <a:rPr lang="en-US" sz="1600" dirty="0" smtClean="0">
                <a:solidFill>
                  <a:srgbClr val="7030A0"/>
                </a:solidFill>
              </a:rPr>
              <a:t> je </a:t>
            </a:r>
            <a:r>
              <a:rPr lang="en-US" sz="1600" dirty="0" err="1" smtClean="0">
                <a:solidFill>
                  <a:srgbClr val="7030A0"/>
                </a:solidFill>
              </a:rPr>
              <a:t>visok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nivo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signala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od</a:t>
            </a:r>
            <a:r>
              <a:rPr lang="en-US" sz="1600" dirty="0" smtClean="0">
                <a:solidFill>
                  <a:srgbClr val="7030A0"/>
                </a:solidFill>
              </a:rPr>
              <a:t> (</a:t>
            </a:r>
            <a:r>
              <a:rPr lang="en-US" sz="1600" dirty="0" err="1" smtClean="0">
                <a:solidFill>
                  <a:srgbClr val="7030A0"/>
                </a:solidFill>
              </a:rPr>
              <a:t>nekoliko</a:t>
            </a:r>
            <a:r>
              <a:rPr lang="en-US" sz="1600" dirty="0" smtClean="0">
                <a:solidFill>
                  <a:srgbClr val="7030A0"/>
                </a:solidFill>
              </a:rPr>
              <a:t> V), </a:t>
            </a:r>
            <a:r>
              <a:rPr lang="en-US" sz="1600" dirty="0" err="1" smtClean="0">
                <a:solidFill>
                  <a:srgbClr val="7030A0"/>
                </a:solidFill>
              </a:rPr>
              <a:t>što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znači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da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nije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potrebno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lokalno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pojačanje</a:t>
            </a:r>
            <a:r>
              <a:rPr lang="en-US" sz="1600" dirty="0" smtClean="0">
                <a:solidFill>
                  <a:srgbClr val="7030A0"/>
                </a:solidFill>
              </a:rPr>
              <a:t>.</a:t>
            </a:r>
            <a:r>
              <a:rPr lang="sr-Latn-RS" sz="1600" dirty="0" smtClean="0">
                <a:solidFill>
                  <a:srgbClr val="7030A0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7030A0"/>
                </a:solidFill>
              </a:rPr>
              <a:t>Kako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su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otpornici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pasivne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komponente</a:t>
            </a:r>
            <a:r>
              <a:rPr lang="en-US" sz="1600" dirty="0" smtClean="0">
                <a:solidFill>
                  <a:srgbClr val="7030A0"/>
                </a:solidFill>
              </a:rPr>
              <a:t>, </a:t>
            </a:r>
            <a:r>
              <a:rPr lang="en-US" sz="1600" dirty="0" err="1" smtClean="0">
                <a:solidFill>
                  <a:srgbClr val="7030A0"/>
                </a:solidFill>
              </a:rPr>
              <a:t>zanemarljiv</a:t>
            </a:r>
            <a:r>
              <a:rPr lang="en-US" sz="1600" dirty="0" smtClean="0">
                <a:solidFill>
                  <a:srgbClr val="7030A0"/>
                </a:solidFill>
              </a:rPr>
              <a:t> je </a:t>
            </a:r>
            <a:r>
              <a:rPr lang="en-US" sz="1600" dirty="0" err="1" smtClean="0">
                <a:solidFill>
                  <a:srgbClr val="7030A0"/>
                </a:solidFill>
              </a:rPr>
              <a:t>uticaj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elektromagnetnih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smetnji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usled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čega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su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ovi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senzori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praktično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imuni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na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spoljna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magnetna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polja</a:t>
            </a:r>
            <a:r>
              <a:rPr lang="en-US" sz="1600" dirty="0" smtClean="0"/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81722" y="1223946"/>
            <a:ext cx="2847996" cy="356237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S o</a:t>
            </a:r>
            <a:r>
              <a:rPr lang="en-US" sz="1600" dirty="0" err="1" smtClean="0">
                <a:solidFill>
                  <a:srgbClr val="0033CC"/>
                </a:solidFill>
              </a:rPr>
              <a:t>bzirom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temperatura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bitno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utiče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otpornost</a:t>
            </a:r>
            <a:r>
              <a:rPr lang="en-US" sz="1600" dirty="0" smtClean="0">
                <a:solidFill>
                  <a:srgbClr val="0033CC"/>
                </a:solidFill>
              </a:rPr>
              <a:t> magneto-</a:t>
            </a:r>
            <a:r>
              <a:rPr lang="en-US" sz="1600" dirty="0" err="1" smtClean="0">
                <a:solidFill>
                  <a:srgbClr val="0033CC"/>
                </a:solidFill>
              </a:rPr>
              <a:t>otpornih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promena</a:t>
            </a:r>
            <a:r>
              <a:rPr lang="en-US" sz="1600" dirty="0" smtClean="0">
                <a:solidFill>
                  <a:srgbClr val="0033CC"/>
                </a:solidFill>
              </a:rPr>
              <a:t> temperature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100 K </a:t>
            </a:r>
            <a:r>
              <a:rPr lang="en-US" sz="1600" dirty="0" err="1" smtClean="0">
                <a:solidFill>
                  <a:srgbClr val="0033CC"/>
                </a:solidFill>
              </a:rPr>
              <a:t>dovodi</a:t>
            </a:r>
            <a:r>
              <a:rPr lang="en-US" sz="1600" dirty="0" smtClean="0">
                <a:solidFill>
                  <a:srgbClr val="0033CC"/>
                </a:solidFill>
              </a:rPr>
              <a:t> do </a:t>
            </a:r>
            <a:r>
              <a:rPr lang="en-US" sz="1600" dirty="0" err="1" smtClean="0">
                <a:solidFill>
                  <a:srgbClr val="0033CC"/>
                </a:solidFill>
              </a:rPr>
              <a:t>smanjenja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otpornosti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oko</a:t>
            </a:r>
            <a:r>
              <a:rPr lang="en-US" sz="1600" dirty="0" smtClean="0">
                <a:solidFill>
                  <a:srgbClr val="0033CC"/>
                </a:solidFill>
              </a:rPr>
              <a:t> 50 %), </a:t>
            </a:r>
            <a:r>
              <a:rPr lang="en-US" sz="1600" dirty="0" err="1" smtClean="0">
                <a:solidFill>
                  <a:srgbClr val="0033CC"/>
                </a:solidFill>
              </a:rPr>
              <a:t>zbog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čega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ovi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obavezno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izvode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dualnoj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konfiguraciji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razdelnika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odnosno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diferencijalno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magnetno-otporni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13</a:t>
            </a:fld>
            <a:endParaRPr lang="sr-Latn-C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928670"/>
            <a:ext cx="7867674" cy="43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844" y="500042"/>
            <a:ext cx="814393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Anizotropno-magnetno otporni  efekat (AMR) u tehnici tankog filma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5357826"/>
            <a:ext cx="7858180" cy="128588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Sloj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i="1" dirty="0" err="1" smtClean="0">
                <a:solidFill>
                  <a:srgbClr val="0033CC"/>
                </a:solidFill>
              </a:rPr>
              <a:t>NiFe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debljine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 30-50 nm  </a:t>
            </a:r>
            <a:r>
              <a:rPr lang="sr-Latn-RS" sz="1600" dirty="0" smtClean="0">
                <a:solidFill>
                  <a:srgbClr val="0033CC"/>
                </a:solidFill>
              </a:rPr>
              <a:t>odlikuje</a:t>
            </a:r>
            <a:r>
              <a:rPr lang="en-US" sz="1600" dirty="0" smtClean="0">
                <a:solidFill>
                  <a:srgbClr val="0033CC"/>
                </a:solidFill>
              </a:rPr>
              <a:t>  se  </a:t>
            </a:r>
            <a:r>
              <a:rPr lang="en-US" sz="1600" dirty="0" err="1" smtClean="0">
                <a:solidFill>
                  <a:srgbClr val="0033CC"/>
                </a:solidFill>
              </a:rPr>
              <a:t>elektromagnetno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anizotropnim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karakteristikama</a:t>
            </a:r>
            <a:r>
              <a:rPr lang="en-US" sz="1600" dirty="0" smtClean="0">
                <a:solidFill>
                  <a:srgbClr val="0033CC"/>
                </a:solidFill>
              </a:rPr>
              <a:t>,  </a:t>
            </a:r>
            <a:r>
              <a:rPr lang="en-US" sz="1600" dirty="0" err="1" smtClean="0">
                <a:solidFill>
                  <a:srgbClr val="0033CC"/>
                </a:solidFill>
              </a:rPr>
              <a:t>odnosno</a:t>
            </a:r>
            <a:r>
              <a:rPr lang="en-US" sz="1600" dirty="0" smtClean="0">
                <a:solidFill>
                  <a:srgbClr val="0033CC"/>
                </a:solidFill>
              </a:rPr>
              <a:t>,  </a:t>
            </a:r>
            <a:r>
              <a:rPr lang="en-US" sz="1600" dirty="0" err="1" smtClean="0">
                <a:solidFill>
                  <a:srgbClr val="0033CC"/>
                </a:solidFill>
              </a:rPr>
              <a:t>električni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otpor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mu se </a:t>
            </a:r>
            <a:r>
              <a:rPr lang="en-US" sz="1600" dirty="0" err="1" smtClean="0">
                <a:solidFill>
                  <a:srgbClr val="0033CC"/>
                </a:solidFill>
              </a:rPr>
              <a:t>menja</a:t>
            </a:r>
            <a:r>
              <a:rPr lang="en-US" sz="1600" dirty="0" smtClean="0">
                <a:solidFill>
                  <a:srgbClr val="0033CC"/>
                </a:solidFill>
              </a:rPr>
              <a:t>  pod  </a:t>
            </a:r>
            <a:r>
              <a:rPr lang="en-US" sz="1600" dirty="0" err="1" smtClean="0">
                <a:solidFill>
                  <a:srgbClr val="0033CC"/>
                </a:solidFill>
              </a:rPr>
              <a:t>uticajem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elektro</a:t>
            </a:r>
            <a:r>
              <a:rPr lang="sr-Latn-RS" sz="1600" dirty="0" smtClean="0">
                <a:solidFill>
                  <a:srgbClr val="0033CC"/>
                </a:solidFill>
              </a:rPr>
              <a:t>-</a:t>
            </a:r>
            <a:r>
              <a:rPr lang="en-US" sz="1600" dirty="0" err="1" smtClean="0">
                <a:solidFill>
                  <a:srgbClr val="0033CC"/>
                </a:solidFill>
              </a:rPr>
              <a:t>magnetnog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polja</a:t>
            </a:r>
            <a:r>
              <a:rPr lang="sr-Latn-RS" sz="1600" dirty="0" smtClean="0">
                <a:solidFill>
                  <a:srgbClr val="0033CC"/>
                </a:solidFill>
              </a:rPr>
              <a:t> (</a:t>
            </a:r>
            <a:r>
              <a:rPr lang="en-US" sz="1600" i="1" dirty="0" smtClean="0">
                <a:solidFill>
                  <a:srgbClr val="0033CC"/>
                </a:solidFill>
              </a:rPr>
              <a:t>Anisotropic  Magneto  Resistive</a:t>
            </a:r>
            <a:r>
              <a:rPr lang="sr-Latn-RS" sz="1600" i="1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-</a:t>
            </a:r>
            <a:r>
              <a:rPr lang="en-US" sz="1600" dirty="0" smtClean="0">
                <a:solidFill>
                  <a:srgbClr val="0033CC"/>
                </a:solidFill>
              </a:rPr>
              <a:t> AMR).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T</a:t>
            </a:r>
            <a:r>
              <a:rPr lang="en-US" sz="1600" dirty="0" smtClean="0">
                <a:solidFill>
                  <a:srgbClr val="0033CC"/>
                </a:solidFill>
              </a:rPr>
              <a:t>a </a:t>
            </a:r>
            <a:r>
              <a:rPr lang="en-US" sz="1600" dirty="0" err="1" smtClean="0">
                <a:solidFill>
                  <a:srgbClr val="0033CC"/>
                </a:solidFill>
              </a:rPr>
              <a:t>legura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metala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stručnoj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literaturi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je </a:t>
            </a:r>
            <a:r>
              <a:rPr lang="en-US" sz="1600" dirty="0" err="1" smtClean="0">
                <a:solidFill>
                  <a:srgbClr val="0033CC"/>
                </a:solidFill>
              </a:rPr>
              <a:t>poznata</a:t>
            </a:r>
            <a:r>
              <a:rPr lang="en-US" sz="1600" dirty="0" smtClean="0">
                <a:solidFill>
                  <a:srgbClr val="0033CC"/>
                </a:solidFill>
              </a:rPr>
              <a:t> pod </a:t>
            </a:r>
            <a:r>
              <a:rPr lang="en-US" sz="1600" dirty="0" err="1" smtClean="0">
                <a:solidFill>
                  <a:srgbClr val="0033CC"/>
                </a:solidFill>
              </a:rPr>
              <a:t>nazivom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</a:rPr>
              <a:t>permalo</a:t>
            </a:r>
            <a:r>
              <a:rPr lang="sr-Latn-RS" sz="1600" b="1" dirty="0" smtClean="0">
                <a:solidFill>
                  <a:srgbClr val="0033CC"/>
                </a:solidFill>
              </a:rPr>
              <a:t>j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sr-Latn-RS" sz="1600" i="1" dirty="0" smtClean="0">
                <a:solidFill>
                  <a:srgbClr val="0033CC"/>
                </a:solidFill>
              </a:rPr>
              <a:t>(</a:t>
            </a:r>
            <a:r>
              <a:rPr lang="en-US" sz="1600" i="1" dirty="0" err="1" smtClean="0">
                <a:solidFill>
                  <a:srgbClr val="0033CC"/>
                </a:solidFill>
              </a:rPr>
              <a:t>permalloy</a:t>
            </a:r>
            <a:r>
              <a:rPr lang="sr-Latn-RS" sz="1600" i="1" dirty="0" smtClean="0">
                <a:solidFill>
                  <a:srgbClr val="0033CC"/>
                </a:solidFill>
              </a:rPr>
              <a:t>)</a:t>
            </a:r>
            <a:r>
              <a:rPr lang="en-US" sz="1600" b="1" i="1" dirty="0" smtClean="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14</a:t>
            </a:fld>
            <a:endParaRPr lang="sr-Latn-C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5238766" cy="545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76604"/>
            <a:ext cx="2000264" cy="15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500694" y="1000108"/>
            <a:ext cx="3429024" cy="492922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33CC"/>
                </a:solidFill>
              </a:rPr>
              <a:t>U </a:t>
            </a:r>
            <a:r>
              <a:rPr lang="en-US" sz="1600" dirty="0" err="1" smtClean="0">
                <a:solidFill>
                  <a:srgbClr val="0033CC"/>
                </a:solidFill>
              </a:rPr>
              <a:t>slučaju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dvopolnog</a:t>
            </a:r>
            <a:r>
              <a:rPr lang="en-US" sz="1600" dirty="0" smtClean="0">
                <a:solidFill>
                  <a:srgbClr val="0033CC"/>
                </a:solidFill>
              </a:rPr>
              <a:t> AMR </a:t>
            </a:r>
            <a:r>
              <a:rPr lang="en-US" sz="1600" dirty="0" err="1" smtClean="0">
                <a:solidFill>
                  <a:srgbClr val="0033CC"/>
                </a:solidFill>
              </a:rPr>
              <a:t>elemenenta</a:t>
            </a:r>
            <a:r>
              <a:rPr lang="en-US" sz="1600" dirty="0" smtClean="0">
                <a:solidFill>
                  <a:srgbClr val="0033CC"/>
                </a:solidFill>
              </a:rPr>
              <a:t>,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npr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err="1" smtClean="0">
                <a:solidFill>
                  <a:srgbClr val="0033CC"/>
                </a:solidFill>
              </a:rPr>
              <a:t>NiFe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strukturi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tankog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filma</a:t>
            </a:r>
            <a:r>
              <a:rPr lang="sr-Latn-RS" sz="1600" dirty="0" smtClean="0">
                <a:solidFill>
                  <a:srgbClr val="0033CC"/>
                </a:solidFill>
              </a:rPr>
              <a:t>,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dobija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tkzv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r>
              <a:rPr lang="en-US" sz="1600" dirty="0" smtClean="0">
                <a:solidFill>
                  <a:srgbClr val="7030A0"/>
                </a:solidFill>
              </a:rPr>
              <a:t>„</a:t>
            </a:r>
            <a:r>
              <a:rPr lang="sr-Latn-RS" sz="1600" dirty="0" smtClean="0">
                <a:solidFill>
                  <a:srgbClr val="7030A0"/>
                </a:solidFill>
              </a:rPr>
              <a:t>p</a:t>
            </a:r>
            <a:r>
              <a:rPr lang="en-US" sz="1600" dirty="0" err="1" smtClean="0">
                <a:solidFill>
                  <a:srgbClr val="7030A0"/>
                </a:solidFill>
              </a:rPr>
              <a:t>seudo</a:t>
            </a:r>
            <a:r>
              <a:rPr lang="en-US" sz="1600" dirty="0" smtClean="0">
                <a:solidFill>
                  <a:srgbClr val="7030A0"/>
                </a:solidFill>
              </a:rPr>
              <a:t>-H</a:t>
            </a:r>
            <a:r>
              <a:rPr lang="sr-Latn-RS" sz="1600" dirty="0" smtClean="0">
                <a:solidFill>
                  <a:srgbClr val="7030A0"/>
                </a:solidFill>
              </a:rPr>
              <a:t>olov</a:t>
            </a:r>
            <a:r>
              <a:rPr lang="en-US" sz="1600" dirty="0" smtClean="0">
                <a:solidFill>
                  <a:srgbClr val="7030A0"/>
                </a:solidFill>
              </a:rPr>
              <a:t>“ </a:t>
            </a:r>
            <a:r>
              <a:rPr lang="en-US" sz="1600" dirty="0" err="1" smtClean="0">
                <a:solidFill>
                  <a:srgbClr val="7030A0"/>
                </a:solidFill>
              </a:rPr>
              <a:t>senzor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Kontrolno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B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većini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slučajeva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generiše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vrši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ili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translatorni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ili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rotacioni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pomeraj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odnosu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razliku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normalnog</a:t>
            </a:r>
            <a:r>
              <a:rPr lang="en-US" sz="1600" dirty="0" smtClean="0">
                <a:solidFill>
                  <a:srgbClr val="0033CC"/>
                </a:solidFill>
              </a:rPr>
              <a:t> H</a:t>
            </a:r>
            <a:r>
              <a:rPr lang="sr-Latn-RS" sz="1600" dirty="0" smtClean="0">
                <a:solidFill>
                  <a:srgbClr val="0033CC"/>
                </a:solidFill>
              </a:rPr>
              <a:t>olo</a:t>
            </a:r>
            <a:r>
              <a:rPr lang="en-US" sz="1600" dirty="0" err="1" smtClean="0">
                <a:solidFill>
                  <a:srgbClr val="0033CC"/>
                </a:solidFill>
              </a:rPr>
              <a:t>vog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,  „pseudo-H</a:t>
            </a:r>
            <a:r>
              <a:rPr lang="sr-Latn-RS" sz="1600" dirty="0" smtClean="0">
                <a:solidFill>
                  <a:srgbClr val="0033CC"/>
                </a:solidFill>
              </a:rPr>
              <a:t>olo</a:t>
            </a:r>
            <a:r>
              <a:rPr lang="en-US" sz="1600" dirty="0" smtClean="0">
                <a:solidFill>
                  <a:srgbClr val="0033CC"/>
                </a:solidFill>
              </a:rPr>
              <a:t>v</a:t>
            </a:r>
            <a:r>
              <a:rPr lang="sr-Latn-RS" sz="1600" dirty="0" smtClean="0">
                <a:solidFill>
                  <a:srgbClr val="0033CC"/>
                </a:solidFill>
              </a:rPr>
              <a:t>”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osetljiv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samo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polje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ravni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odnosno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nije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osetljiv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vertikalno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polje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Zatim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nema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proporcionalnu</a:t>
            </a:r>
            <a:r>
              <a:rPr lang="sr-Latn-RS" sz="1600" dirty="0" smtClean="0">
                <a:solidFill>
                  <a:srgbClr val="0033CC"/>
                </a:solidFill>
              </a:rPr>
              <a:t> statičku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već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sinusnu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nije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osetljiva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jačinu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kontrolnog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polja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15</a:t>
            </a:fld>
            <a:endParaRPr lang="sr-Latn-C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928670"/>
            <a:ext cx="39518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928670"/>
            <a:ext cx="1928826" cy="52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857884" y="1000108"/>
            <a:ext cx="3000396" cy="492922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solidFill>
                  <a:srgbClr val="0033CC"/>
                </a:solidFill>
              </a:rPr>
              <a:t>„Barber  pole“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  </a:t>
            </a:r>
            <a:r>
              <a:rPr lang="en-US" sz="1600" dirty="0" err="1" smtClean="0">
                <a:solidFill>
                  <a:srgbClr val="0033CC"/>
                </a:solidFill>
              </a:rPr>
              <a:t>ugaone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pozicije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karakteriše</a:t>
            </a:r>
            <a:r>
              <a:rPr lang="en-US" sz="1600" dirty="0" smtClean="0">
                <a:solidFill>
                  <a:srgbClr val="0033CC"/>
                </a:solidFill>
              </a:rPr>
              <a:t>   </a:t>
            </a:r>
            <a:r>
              <a:rPr lang="en-US" sz="1600" dirty="0" err="1" smtClean="0">
                <a:solidFill>
                  <a:srgbClr val="0033CC"/>
                </a:solidFill>
              </a:rPr>
              <a:t>ograničen</a:t>
            </a:r>
            <a:r>
              <a:rPr lang="sr-Latn-RS" sz="16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tačno</a:t>
            </a:r>
            <a:r>
              <a:rPr lang="sr-Latn-RS" sz="1600" dirty="0" smtClean="0">
                <a:solidFill>
                  <a:srgbClr val="0033CC"/>
                </a:solidFill>
              </a:rPr>
              <a:t>st</a:t>
            </a:r>
            <a:r>
              <a:rPr lang="en-US" sz="1600" dirty="0" smtClean="0">
                <a:solidFill>
                  <a:srgbClr val="0033CC"/>
                </a:solidFill>
              </a:rPr>
              <a:t>  i  </a:t>
            </a:r>
            <a:r>
              <a:rPr lang="en-US" sz="1600" dirty="0" err="1" smtClean="0">
                <a:solidFill>
                  <a:srgbClr val="0033CC"/>
                </a:solidFill>
              </a:rPr>
              <a:t>ograničen</a:t>
            </a:r>
            <a:r>
              <a:rPr lang="sr-Latn-RS" sz="1600" dirty="0" smtClean="0">
                <a:solidFill>
                  <a:srgbClr val="0033CC"/>
                </a:solidFill>
              </a:rPr>
              <a:t>o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područje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primene</a:t>
            </a:r>
            <a:r>
              <a:rPr lang="en-US" sz="1600" dirty="0" smtClean="0">
                <a:solidFill>
                  <a:srgbClr val="0033CC"/>
                </a:solidFill>
              </a:rPr>
              <a:t>  (max. ±15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en-US" sz="1600" dirty="0" smtClean="0">
                <a:solidFill>
                  <a:srgbClr val="0033CC"/>
                </a:solidFill>
              </a:rPr>
              <a:t>).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Princip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rada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zasniva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nesimetričnom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magnetno</a:t>
            </a:r>
            <a:r>
              <a:rPr lang="en-US" sz="1600" dirty="0" smtClean="0">
                <a:solidFill>
                  <a:srgbClr val="0033CC"/>
                </a:solidFill>
              </a:rPr>
              <a:t>- </a:t>
            </a:r>
            <a:r>
              <a:rPr lang="en-US" sz="1600" dirty="0" err="1" smtClean="0">
                <a:solidFill>
                  <a:srgbClr val="0033CC"/>
                </a:solidFill>
              </a:rPr>
              <a:t>otpornom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naponskom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delitelju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sadrži</a:t>
            </a:r>
            <a:r>
              <a:rPr lang="en-US" sz="1600" dirty="0" smtClean="0">
                <a:solidFill>
                  <a:srgbClr val="0033CC"/>
                </a:solidFill>
              </a:rPr>
              <a:t> „</a:t>
            </a:r>
            <a:r>
              <a:rPr lang="en-US" sz="1600" dirty="0" err="1" smtClean="0">
                <a:solidFill>
                  <a:srgbClr val="0033CC"/>
                </a:solidFill>
              </a:rPr>
              <a:t>permaloy</a:t>
            </a:r>
            <a:r>
              <a:rPr lang="en-US" sz="1600" dirty="0" smtClean="0">
                <a:solidFill>
                  <a:srgbClr val="0033CC"/>
                </a:solidFill>
              </a:rPr>
              <a:t>“ </a:t>
            </a:r>
            <a:r>
              <a:rPr lang="en-US" sz="1600" dirty="0" err="1" smtClean="0">
                <a:solidFill>
                  <a:srgbClr val="0033CC"/>
                </a:solidFill>
              </a:rPr>
              <a:t>otpornike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zlatnom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trakom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visoke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provodnosti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Izlazna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bitno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zavisi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temperature</a:t>
            </a:r>
            <a:r>
              <a:rPr lang="sr-Latn-RS" sz="1600" dirty="0" smtClean="0">
                <a:solidFill>
                  <a:srgbClr val="0033CC"/>
                </a:solidFill>
              </a:rPr>
              <a:t> (slika b).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44" y="549455"/>
            <a:ext cx="385765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Senzor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ugaone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pozicije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uglove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16</a:t>
            </a:fld>
            <a:endParaRPr lang="sr-Latn-C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7" y="1000108"/>
            <a:ext cx="7820047" cy="443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844" y="549455"/>
            <a:ext cx="385765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„Barber 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pole“ 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enzor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linearnih pomaka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17</a:t>
            </a:fld>
            <a:endParaRPr lang="sr-Latn-C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44" y="549455"/>
            <a:ext cx="350046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Senzor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ugaone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pozicije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uglove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18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1"/>
            <a:ext cx="3357586" cy="48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1" y="2605106"/>
            <a:ext cx="1572042" cy="31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429256" y="1000108"/>
            <a:ext cx="3428992" cy="35719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Magnetno-otporni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ugaone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pozicije</a:t>
            </a:r>
            <a:r>
              <a:rPr lang="en-US" sz="1600" dirty="0" smtClean="0">
                <a:solidFill>
                  <a:srgbClr val="0033CC"/>
                </a:solidFill>
              </a:rPr>
              <a:t> tip</a:t>
            </a:r>
            <a:r>
              <a:rPr lang="sr-Latn-RS" sz="16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 „pseudo-H</a:t>
            </a:r>
            <a:r>
              <a:rPr lang="sr-Latn-RS" sz="1600" dirty="0" smtClean="0">
                <a:solidFill>
                  <a:srgbClr val="0033CC"/>
                </a:solidFill>
              </a:rPr>
              <a:t>ol</a:t>
            </a:r>
            <a:r>
              <a:rPr lang="en-US" sz="1600" dirty="0" smtClean="0">
                <a:solidFill>
                  <a:srgbClr val="0033CC"/>
                </a:solidFill>
              </a:rPr>
              <a:t>“ </a:t>
            </a:r>
            <a:r>
              <a:rPr lang="en-US" sz="1600" dirty="0" err="1" smtClean="0">
                <a:solidFill>
                  <a:srgbClr val="0033CC"/>
                </a:solidFill>
              </a:rPr>
              <a:t>karakteriše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pravi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sinusni</a:t>
            </a:r>
            <a:r>
              <a:rPr lang="en-US" sz="1600" dirty="0" smtClean="0">
                <a:solidFill>
                  <a:srgbClr val="0033CC"/>
                </a:solidFill>
              </a:rPr>
              <a:t>  signal 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izlaznim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stezaljkama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četveropolne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strukture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dve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pune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periode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električnog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odgovaraju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mehaničkoj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360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Pomoću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drugog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elementa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zakrenut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45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generiše</a:t>
            </a:r>
            <a:r>
              <a:rPr lang="en-US" sz="1600" dirty="0" smtClean="0">
                <a:solidFill>
                  <a:srgbClr val="0033CC"/>
                </a:solidFill>
              </a:rPr>
              <a:t> se i </a:t>
            </a:r>
            <a:r>
              <a:rPr lang="en-US" sz="1600" dirty="0" err="1" smtClean="0">
                <a:solidFill>
                  <a:srgbClr val="0033CC"/>
                </a:solidFill>
              </a:rPr>
              <a:t>kosinusni</a:t>
            </a:r>
            <a:r>
              <a:rPr lang="en-US" sz="1600" dirty="0" smtClean="0">
                <a:solidFill>
                  <a:srgbClr val="0033CC"/>
                </a:solidFill>
              </a:rPr>
              <a:t> signal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18</a:t>
            </a:fld>
            <a:endParaRPr lang="sr-Latn-C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44" y="549455"/>
            <a:ext cx="36433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Senzor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ugaone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pozicije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uglove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 36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286148" cy="57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429000"/>
            <a:ext cx="1512602" cy="31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19</a:t>
            </a:fld>
            <a:endParaRPr lang="sr-Latn-C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14144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857884" y="785794"/>
            <a:ext cx="3143272" cy="514353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Dvostruka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konfiguracija</a:t>
            </a:r>
            <a:r>
              <a:rPr lang="en-US" sz="1600" dirty="0" smtClean="0">
                <a:solidFill>
                  <a:srgbClr val="0033CC"/>
                </a:solidFill>
              </a:rPr>
              <a:t> „pseudo-H</a:t>
            </a:r>
            <a:r>
              <a:rPr lang="sr-Latn-RS" sz="1600" dirty="0" smtClean="0">
                <a:solidFill>
                  <a:srgbClr val="0033CC"/>
                </a:solidFill>
              </a:rPr>
              <a:t>ol</a:t>
            </a:r>
            <a:r>
              <a:rPr lang="en-US" sz="1600" dirty="0" err="1" smtClean="0">
                <a:solidFill>
                  <a:srgbClr val="0033CC"/>
                </a:solidFill>
              </a:rPr>
              <a:t>vog</a:t>
            </a:r>
            <a:r>
              <a:rPr lang="sr-Latn-RS" sz="1600" dirty="0" smtClean="0">
                <a:solidFill>
                  <a:srgbClr val="0033CC"/>
                </a:solidFill>
              </a:rPr>
              <a:t>”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rotacije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180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en-US" sz="1600" dirty="0" smtClean="0">
                <a:solidFill>
                  <a:srgbClr val="0033CC"/>
                </a:solidFill>
              </a:rPr>
              <a:t>) </a:t>
            </a:r>
            <a:r>
              <a:rPr lang="en-US" sz="1600" dirty="0" err="1" smtClean="0">
                <a:solidFill>
                  <a:srgbClr val="0033CC"/>
                </a:solidFill>
              </a:rPr>
              <a:t>može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primeniti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određivanje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položaja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upravljača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Dva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permanenta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rotiraju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svaki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svojim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zupčanikom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Zbog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izlazna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zupčanika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razlikuju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jedan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zub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njihov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međusobni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ugao</a:t>
            </a:r>
            <a:r>
              <a:rPr lang="en-US" sz="1600" dirty="0" smtClean="0">
                <a:solidFill>
                  <a:srgbClr val="0033CC"/>
                </a:solidFill>
              </a:rPr>
              <a:t>  (</a:t>
            </a:r>
            <a:r>
              <a:rPr lang="en-US" sz="1600" dirty="0" err="1" smtClean="0">
                <a:solidFill>
                  <a:srgbClr val="0033CC"/>
                </a:solidFill>
              </a:rPr>
              <a:t>razlika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uglova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rotacije</a:t>
            </a:r>
            <a:r>
              <a:rPr lang="en-US" sz="1600" dirty="0" smtClean="0">
                <a:solidFill>
                  <a:srgbClr val="0033CC"/>
                </a:solidFill>
              </a:rPr>
              <a:t>)  </a:t>
            </a:r>
            <a:r>
              <a:rPr lang="en-US" sz="1600" dirty="0" err="1" smtClean="0">
                <a:solidFill>
                  <a:srgbClr val="0033CC"/>
                </a:solidFill>
              </a:rPr>
              <a:t>predstavlja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tačnu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mernu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apsolutnu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poziciju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upravljača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Sistem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projektovan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tako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fazna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razlika</a:t>
            </a:r>
            <a:r>
              <a:rPr lang="en-US" sz="1600" dirty="0" smtClean="0">
                <a:solidFill>
                  <a:srgbClr val="0033CC"/>
                </a:solidFill>
              </a:rPr>
              <a:t> ne </a:t>
            </a:r>
            <a:r>
              <a:rPr lang="en-US" sz="1600" dirty="0" err="1" smtClean="0">
                <a:solidFill>
                  <a:srgbClr val="0033CC"/>
                </a:solidFill>
              </a:rPr>
              <a:t>prelazi</a:t>
            </a:r>
            <a:r>
              <a:rPr lang="en-US" sz="1600" dirty="0" smtClean="0">
                <a:solidFill>
                  <a:srgbClr val="0033CC"/>
                </a:solidFill>
              </a:rPr>
              <a:t> 360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ukupno</a:t>
            </a:r>
            <a:r>
              <a:rPr lang="en-US" sz="1600" dirty="0" smtClean="0">
                <a:solidFill>
                  <a:srgbClr val="0033CC"/>
                </a:solidFill>
              </a:rPr>
              <a:t> 4 </a:t>
            </a:r>
            <a:r>
              <a:rPr lang="en-US" sz="1600" dirty="0" err="1" smtClean="0">
                <a:solidFill>
                  <a:srgbClr val="0033CC"/>
                </a:solidFill>
              </a:rPr>
              <a:t>obrtaja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osovine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upravljača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49455"/>
            <a:ext cx="421484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Senzor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ugaone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pozicije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uglove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veće od 36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428507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</a:t>
            </a:fld>
            <a:endParaRPr lang="sr-Latn-C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86380" y="1000108"/>
            <a:ext cx="3786214" cy="521497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Ako kroz poluprovodnički element debljine </a:t>
            </a:r>
            <a:r>
              <a:rPr lang="sr-Latn-RS" sz="1600" i="1" dirty="0" smtClean="0">
                <a:solidFill>
                  <a:srgbClr val="0033CC"/>
                </a:solidFill>
              </a:rPr>
              <a:t>d</a:t>
            </a:r>
            <a:r>
              <a:rPr lang="sr-Latn-RS" sz="1600" dirty="0" smtClean="0">
                <a:solidFill>
                  <a:srgbClr val="0033CC"/>
                </a:solidFill>
              </a:rPr>
              <a:t> protiče struja  </a:t>
            </a:r>
            <a:r>
              <a:rPr lang="sr-Latn-RS" sz="1600" i="1" dirty="0" smtClean="0">
                <a:solidFill>
                  <a:srgbClr val="0033CC"/>
                </a:solidFill>
              </a:rPr>
              <a:t>I</a:t>
            </a:r>
            <a:r>
              <a:rPr lang="sr-Latn-RS" sz="1600" dirty="0" smtClean="0">
                <a:solidFill>
                  <a:srgbClr val="0033CC"/>
                </a:solidFill>
              </a:rPr>
              <a:t>, a na njega deluje magnetna indukcije </a:t>
            </a:r>
            <a:r>
              <a:rPr lang="sr-Latn-RS" sz="1600" i="1" dirty="0" smtClean="0">
                <a:solidFill>
                  <a:srgbClr val="0033CC"/>
                </a:solidFill>
              </a:rPr>
              <a:t>B</a:t>
            </a:r>
            <a:r>
              <a:rPr lang="sr-Latn-RS" sz="1600" dirty="0" smtClean="0">
                <a:solidFill>
                  <a:srgbClr val="0033CC"/>
                </a:solidFill>
              </a:rPr>
              <a:t> u normalnom pravcu, usled delovanja Lorencove sile dolazi do promene smera kretanja elektrona za ugao </a:t>
            </a:r>
            <a:r>
              <a:rPr lang="el-GR" sz="1600" i="1" dirty="0" smtClean="0">
                <a:solidFill>
                  <a:srgbClr val="0033CC"/>
                </a:solidFill>
              </a:rPr>
              <a:t>α</a:t>
            </a:r>
            <a:r>
              <a:rPr lang="sr-Latn-RS" sz="1600" dirty="0" smtClean="0">
                <a:solidFill>
                  <a:srgbClr val="0033CC"/>
                </a:solidFill>
              </a:rPr>
              <a:t>. 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Kao posledica neravnomerne raspodele naelektrisanja po poluprovodničkom elementu na poprečnim krajevima pločice dolazi do generisanja napona U</a:t>
            </a:r>
            <a:r>
              <a:rPr lang="sr-Latn-RS" sz="1600" i="1" baseline="-25000" dirty="0" smtClean="0">
                <a:solidFill>
                  <a:srgbClr val="0033CC"/>
                </a:solidFill>
              </a:rPr>
              <a:t>H</a:t>
            </a:r>
            <a:r>
              <a:rPr lang="sr-Latn-RS" sz="1600" dirty="0" smtClean="0">
                <a:solidFill>
                  <a:srgbClr val="0033CC"/>
                </a:solidFill>
              </a:rPr>
              <a:t>, proporcio-nalnog magnetnoj indukciji </a:t>
            </a:r>
            <a:r>
              <a:rPr lang="sr-Latn-RS" sz="1600" i="1" dirty="0" smtClean="0">
                <a:solidFill>
                  <a:srgbClr val="0033CC"/>
                </a:solidFill>
              </a:rPr>
              <a:t>B</a:t>
            </a:r>
            <a:r>
              <a:rPr lang="sr-Latn-RS" sz="1600" dirty="0" smtClean="0">
                <a:solidFill>
                  <a:srgbClr val="0033CC"/>
                </a:solidFill>
              </a:rPr>
              <a:t> i jačini struje </a:t>
            </a:r>
            <a:r>
              <a:rPr lang="sr-Latn-RS" sz="1600" i="1" dirty="0" smtClean="0">
                <a:solidFill>
                  <a:srgbClr val="0033CC"/>
                </a:solidFill>
              </a:rPr>
              <a:t>I</a:t>
            </a:r>
            <a:r>
              <a:rPr lang="sr-Latn-RS" sz="1600" dirty="0" smtClean="0">
                <a:solidFill>
                  <a:srgbClr val="0033CC"/>
                </a:solidFill>
              </a:rPr>
              <a:t>, odnosno:</a:t>
            </a:r>
          </a:p>
          <a:p>
            <a:endParaRPr lang="sr-Latn-RS" sz="1600" dirty="0" smtClean="0">
              <a:solidFill>
                <a:srgbClr val="0033CC"/>
              </a:solidFill>
            </a:endParaRPr>
          </a:p>
          <a:p>
            <a:endParaRPr lang="sr-Latn-RS" sz="1600" dirty="0" smtClean="0">
              <a:solidFill>
                <a:srgbClr val="0033CC"/>
              </a:solidFill>
            </a:endParaRPr>
          </a:p>
          <a:p>
            <a:pPr marL="357188"/>
            <a:endParaRPr lang="sr-Latn-RS" sz="1600" i="1" dirty="0" smtClean="0">
              <a:solidFill>
                <a:srgbClr val="0033CC"/>
              </a:solidFill>
            </a:endParaRPr>
          </a:p>
          <a:p>
            <a:pPr marL="357188"/>
            <a:endParaRPr lang="sr-Latn-RS" sz="1600" i="1" dirty="0" smtClean="0">
              <a:solidFill>
                <a:srgbClr val="0033CC"/>
              </a:solidFill>
            </a:endParaRPr>
          </a:p>
          <a:p>
            <a:pPr marL="357188"/>
            <a:r>
              <a:rPr lang="sr-Latn-RS" sz="1600" i="1" dirty="0" smtClean="0">
                <a:solidFill>
                  <a:srgbClr val="0033CC"/>
                </a:solidFill>
              </a:rPr>
              <a:t>R</a:t>
            </a:r>
            <a:r>
              <a:rPr lang="sr-Latn-RS" sz="1600" i="1" baseline="-25000" dirty="0" smtClean="0">
                <a:solidFill>
                  <a:srgbClr val="0033CC"/>
                </a:solidFill>
              </a:rPr>
              <a:t>H</a:t>
            </a:r>
            <a:r>
              <a:rPr lang="sr-Latn-RS" sz="1600" dirty="0" smtClean="0">
                <a:solidFill>
                  <a:srgbClr val="0033CC"/>
                </a:solidFill>
              </a:rPr>
              <a:t> – Holov koeficijent,</a:t>
            </a:r>
            <a:endParaRPr lang="en-US" sz="1600" dirty="0" smtClean="0">
              <a:solidFill>
                <a:srgbClr val="0033CC"/>
              </a:solidFill>
            </a:endParaRPr>
          </a:p>
          <a:p>
            <a:pPr marL="628650" indent="-271463"/>
            <a:r>
              <a:rPr lang="sr-Latn-RS" sz="1600" i="1" dirty="0" smtClean="0">
                <a:solidFill>
                  <a:srgbClr val="0033CC"/>
                </a:solidFill>
              </a:rPr>
              <a:t>d</a:t>
            </a:r>
            <a:r>
              <a:rPr lang="sr-Latn-RS" sz="1600" dirty="0" smtClean="0">
                <a:solidFill>
                  <a:srgbClr val="0033CC"/>
                </a:solidFill>
              </a:rPr>
              <a:t> - debljina poluprovodničkog elementa.</a:t>
            </a:r>
            <a:endParaRPr lang="en-US" sz="1600" dirty="0" smtClean="0">
              <a:solidFill>
                <a:srgbClr val="0033CC"/>
              </a:solidFill>
            </a:endParaRPr>
          </a:p>
          <a:p>
            <a:pPr>
              <a:buFontTx/>
              <a:buChar char="-"/>
            </a:pP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00066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Magnetno-statički senzori - galvansko-magnetni efekt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00108"/>
            <a:ext cx="3429024" cy="4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71546"/>
            <a:ext cx="1760855" cy="38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72008"/>
            <a:ext cx="981075" cy="50482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20</a:t>
            </a:fld>
            <a:endParaRPr lang="sr-Latn-C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500462" cy="4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275" y="1003865"/>
            <a:ext cx="1419229" cy="27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3235" y="914403"/>
            <a:ext cx="2592169" cy="54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2482" y="4929198"/>
            <a:ext cx="1509716" cy="13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549455"/>
            <a:ext cx="550072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Primer primene s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enzor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ugaone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pozicije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uglove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veće od 36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21</a:t>
            </a:fld>
            <a:endParaRPr lang="sr-Latn-C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109663"/>
            <a:ext cx="7967687" cy="420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3</a:t>
            </a:fld>
            <a:endParaRPr lang="sr-Latn-C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3995"/>
            <a:ext cx="3677597" cy="529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571480"/>
            <a:ext cx="3643338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Izvedbe Holovih senzora pozicije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36433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Holov prekidač 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000496" y="1000108"/>
            <a:ext cx="4929222" cy="32147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Holov napon se vodi u elektronsko integralno kolo senzora (Schmitt- ov triger), pa je izlazni signal digitalnog oblika. 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Ako je magnetna indukcija </a:t>
            </a:r>
            <a:r>
              <a:rPr lang="sr-Latn-RS" sz="1600" i="1" dirty="0" smtClean="0">
                <a:solidFill>
                  <a:srgbClr val="0033CC"/>
                </a:solidFill>
              </a:rPr>
              <a:t>B</a:t>
            </a:r>
            <a:r>
              <a:rPr lang="sr-Latn-RS" sz="1600" dirty="0" smtClean="0">
                <a:solidFill>
                  <a:srgbClr val="0033CC"/>
                </a:solidFill>
              </a:rPr>
              <a:t> senzora ispod donje granične vrednosti, izlazna vrednost iz trigera je logička vrednost  0 (odgovara isključenom stanju), a ako je iznad gornje granične vrednosti tada odgovara logičkoj vrednosti 1 (radno stanje).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0033CC"/>
                </a:solidFill>
              </a:rPr>
              <a:t>P</a:t>
            </a:r>
            <a:r>
              <a:rPr lang="sr-Latn-RS" sz="1600" dirty="0" smtClean="0">
                <a:solidFill>
                  <a:srgbClr val="0033CC"/>
                </a:solidFill>
              </a:rPr>
              <a:t>otrebna promena indukcije </a:t>
            </a:r>
            <a:r>
              <a:rPr lang="sr-Latn-RS" sz="1600" i="1" dirty="0" smtClean="0">
                <a:solidFill>
                  <a:srgbClr val="B51B98"/>
                </a:solidFill>
              </a:rPr>
              <a:t>ΔB</a:t>
            </a:r>
            <a:r>
              <a:rPr lang="sr-Latn-RS" sz="1600" dirty="0" smtClean="0">
                <a:solidFill>
                  <a:srgbClr val="0033CC"/>
                </a:solidFill>
              </a:rPr>
              <a:t> za okidanje Holovog prekidača je obično oko </a:t>
            </a:r>
            <a:r>
              <a:rPr lang="sr-Latn-RS" sz="1600" dirty="0" smtClean="0">
                <a:solidFill>
                  <a:srgbClr val="B51B98"/>
                </a:solidFill>
              </a:rPr>
              <a:t>50 mT</a:t>
            </a:r>
          </a:p>
          <a:p>
            <a:pPr marL="1701800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CC3300"/>
                </a:solidFill>
              </a:rPr>
              <a:t>Nedostatak je nepreciznost merenja analognih promenljivih.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14752"/>
            <a:ext cx="18119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4</a:t>
            </a:fld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285720" y="5786454"/>
            <a:ext cx="457203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73050"/>
            <a:r>
              <a:rPr lang="sr-Latn-RS" sz="1600" dirty="0" smtClean="0">
                <a:solidFill>
                  <a:srgbClr val="0033CC"/>
                </a:solidFill>
              </a:rPr>
              <a:t>Digitalni senzor ugla upravljača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710125" cy="49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14554"/>
            <a:ext cx="2012608" cy="33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5</a:t>
            </a:fld>
            <a:endParaRPr lang="sr-Latn-C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3296750" cy="47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929066"/>
            <a:ext cx="187935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571480"/>
            <a:ext cx="4357718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Izvedbe Holovih senzora pozicije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435771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Holov senzor na principu obrtnih struja 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43438" y="1214422"/>
            <a:ext cx="4143404" cy="40005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Osnovni nedostatak jednostavnijih silicijumskih Holovih senzora je njihova istovremena osetljivost na mehaničko   naprezanje (piezo-električni efekat), što   je nemoguće  izbeći tokom eksploatacionog veka senzora, kao i negativan uticaj temperature na tačnost merenja. 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Navedeni nedostatak može se otkloniti primenom principa </a:t>
            </a:r>
            <a:r>
              <a:rPr lang="sr-Latn-RS" sz="1600" b="1" dirty="0" smtClean="0">
                <a:solidFill>
                  <a:srgbClr val="0033CC"/>
                </a:solidFill>
              </a:rPr>
              <a:t>obrtnih (rotirajućih) struja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Ovakav Holov senzor je pogodan za merenje malih pomaka pri kojima se registruju promene magnetnog polja permanentnog magneta.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6</a:t>
            </a:fld>
            <a:endParaRPr lang="sr-Latn-C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3214710" cy="541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484" y="714356"/>
            <a:ext cx="18484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571480"/>
            <a:ext cx="3143272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Izvedbe Holovih senzora pozicije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314327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Diferencijalni Holov senzor 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00430" y="4143380"/>
            <a:ext cx="5500726" cy="235745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Dva Holova sistema su postavljena na tačno definisanom rastojanju.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Odgovarajuće elektronsko kolo obrađuje razliku dva Holova napona. 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Izlazni signal uglavnom nezavisan od apsolutne vrednosti jačine magnetnog polja, odnosno meri samo promenu magnetne indukcije u prostoru (gradijent polja), zbog čega su i dobili naziv - Gradijentni senzori.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7</a:t>
            </a:fld>
            <a:endParaRPr lang="sr-Latn-C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14763"/>
            <a:ext cx="3714776" cy="47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90908"/>
            <a:ext cx="1419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571480"/>
            <a:ext cx="3643338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Izvedbe Holovih senzora pozicije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36433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Holov senzor ugla rotacije do 180</a:t>
            </a:r>
            <a:r>
              <a:rPr lang="sr-Latn-RS" sz="1400" baseline="30000" dirty="0" smtClean="0">
                <a:solidFill>
                  <a:srgbClr val="0070C0"/>
                </a:solidFill>
              </a:rPr>
              <a:t>0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357818" y="1357298"/>
            <a:ext cx="3714776" cy="35719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Ovaj tip senzora koristi rotacioni magnetni prsten (</a:t>
            </a:r>
            <a:r>
              <a:rPr lang="sr-Latn-RS" sz="1600" b="1" dirty="0" smtClean="0">
                <a:solidFill>
                  <a:srgbClr val="0033CC"/>
                </a:solidFill>
              </a:rPr>
              <a:t>pokretni magnet</a:t>
            </a:r>
            <a:r>
              <a:rPr lang="sr-Latn-RS" sz="1600" dirty="0" smtClean="0">
                <a:solidFill>
                  <a:srgbClr val="0033CC"/>
                </a:solidFill>
              </a:rPr>
              <a:t>) sa određenim brojem fiksnih feromagnetnih provodnih elemenata. 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Izlazni signal je linearan u širem mernom području. 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Efektivna vrednost magnetnog polja preko Holovog senzora diretktno zavisi od ugla rotacije 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8</a:t>
            </a:fld>
            <a:endParaRPr lang="sr-Latn-C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1118"/>
            <a:ext cx="3790358" cy="536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928670"/>
            <a:ext cx="1600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763769"/>
            <a:ext cx="36433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Holov senzor ugla rotacije tipa ARS1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00694" y="1071546"/>
            <a:ext cx="3143272" cy="40005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S</a:t>
            </a:r>
            <a:r>
              <a:rPr lang="en-US" sz="1600" dirty="0" err="1" smtClean="0">
                <a:solidFill>
                  <a:srgbClr val="0033CC"/>
                </a:solidFill>
              </a:rPr>
              <a:t>enzor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ugla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rotacije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sr-Latn-RS" sz="1600" dirty="0" smtClean="0">
                <a:solidFill>
                  <a:srgbClr val="0033CC"/>
                </a:solidFill>
              </a:rPr>
              <a:t>(</a:t>
            </a:r>
            <a:r>
              <a:rPr lang="en-US" sz="1600" dirty="0" smtClean="0">
                <a:solidFill>
                  <a:srgbClr val="0033CC"/>
                </a:solidFill>
              </a:rPr>
              <a:t>ARS1</a:t>
            </a:r>
            <a:r>
              <a:rPr lang="sr-Latn-RS" sz="1600" dirty="0" smtClean="0">
                <a:solidFill>
                  <a:srgbClr val="0033CC"/>
                </a:solidFill>
              </a:rPr>
              <a:t>)</a:t>
            </a:r>
            <a:r>
              <a:rPr lang="en-US" sz="1600" dirty="0" smtClean="0">
                <a:solidFill>
                  <a:srgbClr val="0033CC"/>
                </a:solidFill>
              </a:rPr>
              <a:t> s </a:t>
            </a:r>
            <a:r>
              <a:rPr lang="en-US" sz="1600" dirty="0" err="1" smtClean="0">
                <a:solidFill>
                  <a:srgbClr val="0033CC"/>
                </a:solidFill>
              </a:rPr>
              <a:t>mernim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područjem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oko</a:t>
            </a:r>
            <a:r>
              <a:rPr lang="en-US" sz="1600" dirty="0" smtClean="0">
                <a:solidFill>
                  <a:srgbClr val="0033CC"/>
                </a:solidFill>
              </a:rPr>
              <a:t> 90</a:t>
            </a:r>
            <a:r>
              <a:rPr lang="en-US" sz="1600" baseline="30000" dirty="0" smtClean="0">
                <a:solidFill>
                  <a:srgbClr val="0033CC"/>
                </a:solidFill>
              </a:rPr>
              <a:t>0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izveden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principu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H</a:t>
            </a:r>
            <a:r>
              <a:rPr lang="sr-Latn-RS" sz="1600" dirty="0" smtClean="0">
                <a:solidFill>
                  <a:srgbClr val="0033CC"/>
                </a:solidFill>
              </a:rPr>
              <a:t>ol</a:t>
            </a:r>
            <a:r>
              <a:rPr lang="en-US" sz="1600" dirty="0" err="1" smtClean="0">
                <a:solidFill>
                  <a:srgbClr val="0033CC"/>
                </a:solidFill>
              </a:rPr>
              <a:t>ov</a:t>
            </a:r>
            <a:r>
              <a:rPr lang="sr-Latn-RS" sz="1600" dirty="0" smtClean="0">
                <a:solidFill>
                  <a:srgbClr val="0033CC"/>
                </a:solidFill>
              </a:rPr>
              <a:t>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sr-Latn-RS" sz="1600" dirty="0" smtClean="0">
                <a:solidFill>
                  <a:srgbClr val="0033CC"/>
                </a:solidFill>
              </a:rPr>
              <a:t>a 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pokretn</a:t>
            </a:r>
            <a:r>
              <a:rPr lang="sr-Latn-RS" sz="1600" dirty="0" smtClean="0">
                <a:solidFill>
                  <a:srgbClr val="0033CC"/>
                </a:solidFill>
              </a:rPr>
              <a:t>im</a:t>
            </a:r>
            <a:r>
              <a:rPr lang="en-US" sz="1600" dirty="0" smtClean="0">
                <a:solidFill>
                  <a:srgbClr val="0033CC"/>
                </a:solidFill>
              </a:rPr>
              <a:t> magnet</a:t>
            </a:r>
            <a:r>
              <a:rPr lang="sr-Latn-RS" sz="1600" dirty="0" smtClean="0">
                <a:solidFill>
                  <a:srgbClr val="0033CC"/>
                </a:solidFill>
              </a:rPr>
              <a:t>om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Magnetni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fluks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praktično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polukružnog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diska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permanentnog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zatvara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preko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nastavka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dva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dodatna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provodna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elementa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kojih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svaki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sadrži</a:t>
            </a:r>
            <a:r>
              <a:rPr lang="en-US" sz="1600" dirty="0" smtClean="0">
                <a:solidFill>
                  <a:srgbClr val="0033CC"/>
                </a:solidFill>
              </a:rPr>
              <a:t> H</a:t>
            </a:r>
            <a:r>
              <a:rPr lang="sr-Latn-RS" sz="1600" dirty="0" smtClean="0">
                <a:solidFill>
                  <a:srgbClr val="0033CC"/>
                </a:solidFill>
              </a:rPr>
              <a:t>olov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Primenom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ovog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principa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dobija</a:t>
            </a:r>
            <a:r>
              <a:rPr lang="en-US" sz="1600" dirty="0" smtClean="0">
                <a:solidFill>
                  <a:srgbClr val="0033CC"/>
                </a:solidFill>
              </a:rPr>
              <a:t>  se  </a:t>
            </a:r>
            <a:r>
              <a:rPr lang="en-US" sz="1600" dirty="0" err="1" smtClean="0">
                <a:solidFill>
                  <a:srgbClr val="0033CC"/>
                </a:solidFill>
              </a:rPr>
              <a:t>praktično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linearna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izlazna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9</a:t>
            </a:fld>
            <a:endParaRPr lang="sr-Latn-C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3923324" cy="42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928670"/>
            <a:ext cx="17240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282" y="478017"/>
            <a:ext cx="364333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Holov senzor ugla rotacije tipa ARS2</a:t>
            </a:r>
            <a:endParaRPr lang="en-US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29322" y="857232"/>
            <a:ext cx="3143272" cy="407196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tip ARS2 je </a:t>
            </a:r>
            <a:r>
              <a:rPr lang="en-US" sz="1600" dirty="0" err="1" smtClean="0">
                <a:solidFill>
                  <a:srgbClr val="0033CC"/>
                </a:solidFill>
              </a:rPr>
              <a:t>pojednostavljena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verzija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bez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provodnih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elemenata</a:t>
            </a:r>
            <a:r>
              <a:rPr lang="en-US" sz="1600" dirty="0" smtClean="0">
                <a:solidFill>
                  <a:srgbClr val="0033CC"/>
                </a:solidFill>
              </a:rPr>
              <a:t> , u </a:t>
            </a:r>
            <a:r>
              <a:rPr lang="en-US" sz="1600" dirty="0" err="1" smtClean="0">
                <a:solidFill>
                  <a:srgbClr val="0033CC"/>
                </a:solidFill>
              </a:rPr>
              <a:t>kojoj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permanentni</a:t>
            </a:r>
            <a:r>
              <a:rPr lang="en-US" sz="1600" dirty="0" smtClean="0">
                <a:solidFill>
                  <a:srgbClr val="0033CC"/>
                </a:solidFill>
              </a:rPr>
              <a:t> magnet </a:t>
            </a:r>
            <a:r>
              <a:rPr lang="en-US" sz="1600" dirty="0" err="1" smtClean="0">
                <a:solidFill>
                  <a:srgbClr val="0033CC"/>
                </a:solidFill>
              </a:rPr>
              <a:t>pomera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luku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kruga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odnosu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H</a:t>
            </a:r>
            <a:r>
              <a:rPr lang="sr-Latn-RS" sz="1600" dirty="0" smtClean="0">
                <a:solidFill>
                  <a:srgbClr val="0033CC"/>
                </a:solidFill>
              </a:rPr>
              <a:t>ol</a:t>
            </a:r>
            <a:r>
              <a:rPr lang="en-US" sz="1600" dirty="0" err="1" smtClean="0">
                <a:solidFill>
                  <a:srgbClr val="0033CC"/>
                </a:solidFill>
              </a:rPr>
              <a:t>ov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33CC"/>
                </a:solidFill>
              </a:rPr>
              <a:t>ukoliko</a:t>
            </a:r>
            <a:r>
              <a:rPr lang="en-US" sz="1600" dirty="0" smtClean="0">
                <a:solidFill>
                  <a:srgbClr val="0033CC"/>
                </a:solidFill>
              </a:rPr>
              <a:t> se H</a:t>
            </a:r>
            <a:r>
              <a:rPr lang="sr-Latn-RS" sz="1600" dirty="0" smtClean="0">
                <a:solidFill>
                  <a:srgbClr val="0033CC"/>
                </a:solidFill>
              </a:rPr>
              <a:t>ol</a:t>
            </a:r>
            <a:r>
              <a:rPr lang="en-US" sz="1600" dirty="0" err="1" smtClean="0">
                <a:solidFill>
                  <a:srgbClr val="0033CC"/>
                </a:solidFill>
              </a:rPr>
              <a:t>ov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pomeri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centra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kruga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dobija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promena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izlaznom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sinusnom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rezultuje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povećanjem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područja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linearn</a:t>
            </a:r>
            <a:r>
              <a:rPr lang="sr-Latn-RS" sz="1600" dirty="0" smtClean="0">
                <a:solidFill>
                  <a:srgbClr val="0033CC"/>
                </a:solidFill>
              </a:rPr>
              <a:t>osti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sr-Latn-RS" sz="1600" dirty="0" smtClean="0">
                <a:solidFill>
                  <a:srgbClr val="0033CC"/>
                </a:solidFill>
              </a:rPr>
              <a:t>:</a:t>
            </a:r>
          </a:p>
          <a:p>
            <a:pPr marL="182563" indent="-182563">
              <a:spcAft>
                <a:spcPts val="600"/>
              </a:spcAft>
            </a:pPr>
            <a:r>
              <a:rPr lang="sr-Latn-RS" sz="1600" dirty="0" smtClean="0">
                <a:solidFill>
                  <a:srgbClr val="0033CC"/>
                </a:solidFill>
              </a:rPr>
              <a:t>         - kraće područje ≈ 90</a:t>
            </a:r>
            <a:r>
              <a:rPr lang="sr-Latn-RS" sz="1600" baseline="30000" dirty="0" smtClean="0">
                <a:solidFill>
                  <a:srgbClr val="0033CC"/>
                </a:solidFill>
              </a:rPr>
              <a:t>°</a:t>
            </a:r>
          </a:p>
          <a:p>
            <a:pPr marL="182563" indent="-182563">
              <a:spcAft>
                <a:spcPts val="600"/>
              </a:spcAft>
            </a:pPr>
            <a:r>
              <a:rPr lang="sr-Latn-RS" sz="1600" dirty="0" smtClean="0">
                <a:solidFill>
                  <a:srgbClr val="0033CC"/>
                </a:solidFill>
              </a:rPr>
              <a:t>         - šire područje   ≥ 180</a:t>
            </a:r>
            <a:r>
              <a:rPr lang="sr-Latn-RS" sz="1600" baseline="30000" dirty="0" smtClean="0">
                <a:solidFill>
                  <a:srgbClr val="0033CC"/>
                </a:solidFill>
              </a:rPr>
              <a:t>° </a:t>
            </a:r>
            <a:endParaRPr lang="sr-Latn-RS" sz="1600" dirty="0" smtClean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4314" y="5143512"/>
            <a:ext cx="6500826" cy="1643074"/>
          </a:xfrm>
          <a:prstGeom prst="rect">
            <a:avLst/>
          </a:prstGeom>
          <a:solidFill>
            <a:srgbClr val="EEE2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</a:pPr>
            <a:r>
              <a:rPr lang="en-US" sz="1600" dirty="0" err="1" smtClean="0">
                <a:solidFill>
                  <a:srgbClr val="CC3300"/>
                </a:solidFill>
              </a:rPr>
              <a:t>Osnovni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nedostaci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ovog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rešenja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su</a:t>
            </a:r>
            <a:r>
              <a:rPr lang="en-US" sz="1600" dirty="0" smtClean="0">
                <a:solidFill>
                  <a:srgbClr val="CC3300"/>
                </a:solidFill>
              </a:rPr>
              <a:t>: </a:t>
            </a:r>
            <a:endParaRPr lang="sr-Latn-RS" sz="1600" dirty="0" smtClean="0">
              <a:solidFill>
                <a:srgbClr val="CC3300"/>
              </a:solidFill>
            </a:endParaRPr>
          </a:p>
          <a:p>
            <a:pPr marL="54451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CC3300"/>
                </a:solidFill>
              </a:rPr>
              <a:t>osetljivost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na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elektromagnetne</a:t>
            </a:r>
            <a:r>
              <a:rPr lang="en-US" sz="1600" dirty="0" smtClean="0">
                <a:solidFill>
                  <a:srgbClr val="CC3300"/>
                </a:solidFill>
              </a:rPr>
              <a:t>  </a:t>
            </a:r>
            <a:r>
              <a:rPr lang="en-US" sz="1600" dirty="0" err="1" smtClean="0">
                <a:solidFill>
                  <a:srgbClr val="CC3300"/>
                </a:solidFill>
              </a:rPr>
              <a:t>smetnje</a:t>
            </a:r>
            <a:r>
              <a:rPr lang="en-US" sz="1600" dirty="0" smtClean="0">
                <a:solidFill>
                  <a:srgbClr val="CC3300"/>
                </a:solidFill>
              </a:rPr>
              <a:t>  </a:t>
            </a:r>
            <a:r>
              <a:rPr lang="en-US" sz="1600" dirty="0" err="1" smtClean="0">
                <a:solidFill>
                  <a:srgbClr val="CC3300"/>
                </a:solidFill>
              </a:rPr>
              <a:t>od</a:t>
            </a:r>
            <a:r>
              <a:rPr lang="en-US" sz="1600" dirty="0" smtClean="0">
                <a:solidFill>
                  <a:srgbClr val="CC3300"/>
                </a:solidFill>
              </a:rPr>
              <a:t>  </a:t>
            </a:r>
            <a:r>
              <a:rPr lang="en-US" sz="1600" dirty="0" err="1" smtClean="0">
                <a:solidFill>
                  <a:srgbClr val="CC3300"/>
                </a:solidFill>
              </a:rPr>
              <a:t>spoljnih</a:t>
            </a:r>
            <a:r>
              <a:rPr lang="en-US" sz="1600" dirty="0" smtClean="0">
                <a:solidFill>
                  <a:srgbClr val="CC3300"/>
                </a:solidFill>
              </a:rPr>
              <a:t>  </a:t>
            </a:r>
            <a:r>
              <a:rPr lang="en-US" sz="1600" dirty="0" err="1" smtClean="0">
                <a:solidFill>
                  <a:srgbClr val="CC3300"/>
                </a:solidFill>
              </a:rPr>
              <a:t>polja</a:t>
            </a:r>
            <a:r>
              <a:rPr lang="en-US" sz="1600" dirty="0" smtClean="0">
                <a:solidFill>
                  <a:srgbClr val="CC3300"/>
                </a:solidFill>
              </a:rPr>
              <a:t>, </a:t>
            </a:r>
            <a:endParaRPr lang="sr-Latn-RS" sz="1600" dirty="0" smtClean="0">
              <a:solidFill>
                <a:srgbClr val="CC3300"/>
              </a:solidFill>
            </a:endParaRPr>
          </a:p>
          <a:p>
            <a:pPr marL="54451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CC3300"/>
                </a:solidFill>
              </a:rPr>
              <a:t>izražena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zavisnost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od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tolerancija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geometrije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magnetnog</a:t>
            </a:r>
            <a:r>
              <a:rPr lang="en-US" sz="1600" dirty="0" smtClean="0">
                <a:solidFill>
                  <a:srgbClr val="CC3300"/>
                </a:solidFill>
              </a:rPr>
              <a:t> kola,</a:t>
            </a:r>
            <a:endParaRPr lang="sr-Latn-RS" sz="1600" dirty="0" smtClean="0">
              <a:solidFill>
                <a:srgbClr val="CC3300"/>
              </a:solidFill>
            </a:endParaRPr>
          </a:p>
          <a:p>
            <a:pPr marL="544513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CC3300"/>
                </a:solidFill>
              </a:rPr>
              <a:t>značajan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uticaj</a:t>
            </a:r>
            <a:r>
              <a:rPr lang="en-US" sz="1600" dirty="0" smtClean="0">
                <a:solidFill>
                  <a:srgbClr val="CC3300"/>
                </a:solidFill>
              </a:rPr>
              <a:t> temperature </a:t>
            </a:r>
            <a:r>
              <a:rPr lang="en-US" sz="1600" dirty="0" err="1" smtClean="0">
                <a:solidFill>
                  <a:srgbClr val="CC3300"/>
                </a:solidFill>
              </a:rPr>
              <a:t>i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eksploatacionog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veka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na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magnetni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fluks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permanentnog</a:t>
            </a:r>
            <a:r>
              <a:rPr lang="en-US" sz="1600" dirty="0" smtClean="0">
                <a:solidFill>
                  <a:srgbClr val="CC3300"/>
                </a:solidFill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</a:rPr>
              <a:t>magneta</a:t>
            </a:r>
            <a:r>
              <a:rPr lang="en-US" sz="1600" dirty="0" smtClean="0">
                <a:solidFill>
                  <a:srgbClr val="CC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2751</TotalTime>
  <Words>1346</Words>
  <Application>Microsoft Office PowerPoint</Application>
  <PresentationFormat>On-screen Show (4:3)</PresentationFormat>
  <Paragraphs>157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pero</dc:creator>
  <cp:lastModifiedBy>Milija Dzekulic</cp:lastModifiedBy>
  <cp:revision>203</cp:revision>
  <dcterms:created xsi:type="dcterms:W3CDTF">2008-10-04T11:17:29Z</dcterms:created>
  <dcterms:modified xsi:type="dcterms:W3CDTF">2020-11-13T12:57:44Z</dcterms:modified>
</cp:coreProperties>
</file>